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 id="258" r:id="rId3"/>
    <p:sldId id="259" r:id="rId4"/>
    <p:sldId id="260" r:id="rId5"/>
    <p:sldId id="261" r:id="rId6"/>
    <p:sldId id="262" r:id="rId7"/>
    <p:sldId id="263" r:id="rId8"/>
    <p:sldId id="264" r:id="rId9"/>
    <p:sldId id="265" r:id="rId10"/>
    <p:sldId id="266"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03129018-57BB-4FC0-B209-F2BFF44D53DE}" type="datetimeFigureOut">
              <a:rPr lang="ru-RU" smtClean="0"/>
              <a:t>14.12.2018</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14.12.2018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03129018-57BB-4FC0-B209-F2BFF44D53DE}" type="datetimeFigureOut">
              <a:rPr lang="ru-RU" smtClean="0"/>
              <a:t>14.12.2018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03129018-57BB-4FC0-B209-F2BFF44D53DE}" type="datetimeFigureOut">
              <a:rPr lang="ru-RU" smtClean="0"/>
              <a:t>14.12.2018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03129018-57BB-4FC0-B209-F2BFF44D53DE}" type="datetimeFigureOut">
              <a:rPr lang="ru-RU" smtClean="0"/>
              <a:t>14.12.2018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03129018-57BB-4FC0-B209-F2BFF44D53DE}" type="datetimeFigureOut">
              <a:rPr lang="ru-RU" smtClean="0"/>
              <a:t>14.12.2018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129018-57BB-4FC0-B209-F2BFF44D53DE}" type="datetimeFigureOut">
              <a:rPr lang="ru-RU" smtClean="0"/>
              <a:t>14.12.2018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03129018-57BB-4FC0-B209-F2BFF44D53DE}" type="datetimeFigureOut">
              <a:rPr lang="ru-RU" smtClean="0"/>
              <a:t>14.12.2018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03129018-57BB-4FC0-B209-F2BFF44D53DE}" type="datetimeFigureOut">
              <a:rPr lang="ru-RU" smtClean="0"/>
              <a:t>14.12.2018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E05E82FA-ED7F-4511-8176-C0262F23433B}"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14.12.2018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14.12.2018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3129018-57BB-4FC0-B209-F2BFF44D53DE}" type="datetimeFigureOut">
              <a:rPr lang="ru-RU" smtClean="0"/>
              <a:t>14.12.2018</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E05E82FA-ED7F-4511-8176-C0262F23433B}"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0" y="764704"/>
            <a:ext cx="8071048" cy="3456384"/>
          </a:xfrm>
        </p:spPr>
        <p:txBody>
          <a:bodyPr>
            <a:noAutofit/>
          </a:bodyPr>
          <a:lstStyle/>
          <a:p>
            <a:pPr algn="ctr"/>
            <a:r>
              <a:rPr lang="en-US" sz="3200" dirty="0" smtClean="0">
                <a:solidFill>
                  <a:srgbClr val="C00000"/>
                </a:solidFill>
                <a:effectLst/>
                <a:latin typeface="Times New Roman" panose="02020603050405020304" pitchFamily="18" charset="0"/>
                <a:ea typeface="Calibri" panose="020F0502020204030204" pitchFamily="34" charset="0"/>
              </a:rPr>
              <a:t>MAVZU:</a:t>
            </a:r>
            <a:r>
              <a:rPr lang="en-US" sz="3200" dirty="0">
                <a:effectLst/>
              </a:rPr>
              <a:t>AVR MIKROKONTROLLERLARI YORDAMIDA DASTURLASH VA MODELLASHTIRISH</a:t>
            </a:r>
            <a:r>
              <a:rPr lang="ru-RU" sz="3200" dirty="0">
                <a:effectLst/>
              </a:rPr>
              <a:t/>
            </a:r>
            <a:br>
              <a:rPr lang="ru-RU" sz="3200" dirty="0">
                <a:effectLst/>
              </a:rPr>
            </a:br>
            <a:endParaRPr lang="ru-RU" sz="3200" dirty="0">
              <a:effectLst/>
            </a:endParaRPr>
          </a:p>
        </p:txBody>
      </p:sp>
    </p:spTree>
    <p:extLst>
      <p:ext uri="{BB962C8B-B14F-4D97-AF65-F5344CB8AC3E}">
        <p14:creationId xmlns:p14="http://schemas.microsoft.com/office/powerpoint/2010/main" val="3526112075"/>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548680"/>
            <a:ext cx="8229600" cy="4389120"/>
          </a:xfrm>
        </p:spPr>
        <p:txBody>
          <a:bodyPr>
            <a:normAutofit fontScale="25000" lnSpcReduction="20000"/>
          </a:bodyPr>
          <a:lstStyle/>
          <a:p>
            <a:pPr marL="0" indent="0">
              <a:buNone/>
            </a:pPr>
            <a:r>
              <a:rPr lang="en-US" sz="9600" dirty="0" smtClean="0">
                <a:latin typeface="Times New Roman" panose="02020603050405020304" pitchFamily="18" charset="0"/>
                <a:cs typeface="Times New Roman" panose="02020603050405020304" pitchFamily="18" charset="0"/>
              </a:rPr>
              <a:t>   </a:t>
            </a:r>
            <a:r>
              <a:rPr lang="en-US" sz="9600" dirty="0" err="1" smtClean="0">
                <a:latin typeface="Times New Roman" panose="02020603050405020304" pitchFamily="18" charset="0"/>
                <a:cs typeface="Times New Roman" panose="02020603050405020304" pitchFamily="18" charset="0"/>
              </a:rPr>
              <a:t>Mikroprotsessorli</a:t>
            </a:r>
            <a:r>
              <a:rPr lang="en-US" sz="9600" dirty="0" smtClean="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o’lchash</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qurilmalarini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loyihalashni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planlashtirishda</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quyidagi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asosiy</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bosqichlarni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ajratish</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maqsadga</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muvofiqdir</a:t>
            </a:r>
            <a:r>
              <a:rPr lang="en-US" sz="9600" dirty="0">
                <a:latin typeface="Times New Roman" panose="02020603050405020304" pitchFamily="18" charset="0"/>
                <a:cs typeface="Times New Roman" panose="02020603050405020304" pitchFamily="18" charset="0"/>
              </a:rPr>
              <a:t>:</a:t>
            </a:r>
            <a:endParaRPr lang="ru-RU" sz="9600" dirty="0">
              <a:latin typeface="Times New Roman" panose="02020603050405020304" pitchFamily="18" charset="0"/>
              <a:cs typeface="Times New Roman" panose="02020603050405020304" pitchFamily="18" charset="0"/>
            </a:endParaRPr>
          </a:p>
          <a:p>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Texnik</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topshiriqqa</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asosan</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sistemali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analiz</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qilish</a:t>
            </a:r>
            <a:r>
              <a:rPr lang="en-US" sz="9600" dirty="0">
                <a:latin typeface="Times New Roman" panose="02020603050405020304" pitchFamily="18" charset="0"/>
                <a:cs typeface="Times New Roman" panose="02020603050405020304" pitchFamily="18" charset="0"/>
              </a:rPr>
              <a:t>.</a:t>
            </a:r>
            <a:endParaRPr lang="ru-RU" sz="9600" dirty="0">
              <a:latin typeface="Times New Roman" panose="02020603050405020304" pitchFamily="18" charset="0"/>
              <a:cs typeface="Times New Roman" panose="02020603050405020304" pitchFamily="18" charset="0"/>
            </a:endParaRPr>
          </a:p>
          <a:p>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Sxemaning</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tuzilishini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va</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uning</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ishlash</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algoritmini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ishlab</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chiqish</a:t>
            </a:r>
            <a:r>
              <a:rPr lang="en-US" sz="9600" dirty="0">
                <a:latin typeface="Times New Roman" panose="02020603050405020304" pitchFamily="18" charset="0"/>
                <a:cs typeface="Times New Roman" panose="02020603050405020304" pitchFamily="18" charset="0"/>
              </a:rPr>
              <a:t>.	</a:t>
            </a:r>
            <a:endParaRPr lang="ru-RU" sz="9600" dirty="0">
              <a:latin typeface="Times New Roman" panose="02020603050405020304" pitchFamily="18" charset="0"/>
              <a:cs typeface="Times New Roman" panose="02020603050405020304" pitchFamily="18" charset="0"/>
            </a:endParaRPr>
          </a:p>
          <a:p>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Programma</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qismini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ajratish</a:t>
            </a:r>
            <a:r>
              <a:rPr lang="en-US" sz="9600" dirty="0">
                <a:latin typeface="Times New Roman" panose="02020603050405020304" pitchFamily="18" charset="0"/>
                <a:cs typeface="Times New Roman" panose="02020603050405020304" pitchFamily="18" charset="0"/>
              </a:rPr>
              <a:t>.</a:t>
            </a:r>
            <a:endParaRPr lang="ru-RU" sz="9600" dirty="0">
              <a:latin typeface="Times New Roman" panose="02020603050405020304" pitchFamily="18" charset="0"/>
              <a:cs typeface="Times New Roman" panose="02020603050405020304" pitchFamily="18" charset="0"/>
            </a:endParaRPr>
          </a:p>
          <a:p>
            <a:r>
              <a:rPr lang="en-US" sz="9600" dirty="0">
                <a:latin typeface="Times New Roman" panose="02020603050405020304" pitchFamily="18" charset="0"/>
                <a:cs typeface="Times New Roman" panose="02020603050405020304" pitchFamily="18" charset="0"/>
              </a:rPr>
              <a:t>- MP </a:t>
            </a:r>
            <a:r>
              <a:rPr lang="en-US" sz="9600" dirty="0" err="1">
                <a:latin typeface="Times New Roman" panose="02020603050405020304" pitchFamily="18" charset="0"/>
                <a:cs typeface="Times New Roman" panose="02020603050405020304" pitchFamily="18" charset="0"/>
              </a:rPr>
              <a:t>ni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tanlash</a:t>
            </a:r>
            <a:r>
              <a:rPr lang="en-US" sz="9600" dirty="0">
                <a:latin typeface="Times New Roman" panose="02020603050405020304" pitchFamily="18" charset="0"/>
                <a:cs typeface="Times New Roman" panose="02020603050405020304" pitchFamily="18" charset="0"/>
              </a:rPr>
              <a:t>.</a:t>
            </a:r>
            <a:endParaRPr lang="ru-RU" sz="9600" dirty="0">
              <a:latin typeface="Times New Roman" panose="02020603050405020304" pitchFamily="18" charset="0"/>
              <a:cs typeface="Times New Roman" panose="02020603050405020304" pitchFamily="18" charset="0"/>
            </a:endParaRPr>
          </a:p>
          <a:p>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Interfeysni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tanlash</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ishlab</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chiqish</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yaratish</a:t>
            </a:r>
            <a:r>
              <a:rPr lang="en-US" sz="9600" dirty="0">
                <a:latin typeface="Times New Roman" panose="02020603050405020304" pitchFamily="18" charset="0"/>
                <a:cs typeface="Times New Roman" panose="02020603050405020304" pitchFamily="18" charset="0"/>
              </a:rPr>
              <a:t>).</a:t>
            </a:r>
            <a:endParaRPr lang="ru-RU" sz="9600" dirty="0">
              <a:latin typeface="Times New Roman" panose="02020603050405020304" pitchFamily="18" charset="0"/>
              <a:cs typeface="Times New Roman" panose="02020603050405020304" pitchFamily="18" charset="0"/>
            </a:endParaRPr>
          </a:p>
          <a:p>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Matematik</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ta’minotni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yaratish</a:t>
            </a:r>
            <a:r>
              <a:rPr lang="en-US" sz="9600" dirty="0">
                <a:latin typeface="Times New Roman" panose="02020603050405020304" pitchFamily="18" charset="0"/>
                <a:cs typeface="Times New Roman" panose="02020603050405020304" pitchFamily="18" charset="0"/>
              </a:rPr>
              <a:t>.</a:t>
            </a:r>
            <a:endParaRPr lang="ru-RU" sz="9600" dirty="0">
              <a:latin typeface="Times New Roman" panose="02020603050405020304" pitchFamily="18" charset="0"/>
              <a:cs typeface="Times New Roman" panose="02020603050405020304" pitchFamily="18" charset="0"/>
            </a:endParaRPr>
          </a:p>
          <a:p>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O'lchov</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qurilmasining</a:t>
            </a:r>
            <a:r>
              <a:rPr lang="en-US" sz="9600" dirty="0">
                <a:latin typeface="Times New Roman" panose="02020603050405020304" pitchFamily="18" charset="0"/>
                <a:cs typeface="Times New Roman" panose="02020603050405020304" pitchFamily="18" charset="0"/>
              </a:rPr>
              <a:t> analog (</a:t>
            </a:r>
            <a:r>
              <a:rPr lang="en-US" sz="9600" dirty="0" err="1">
                <a:latin typeface="Times New Roman" panose="02020603050405020304" pitchFamily="18" charset="0"/>
                <a:cs typeface="Times New Roman" panose="02020603050405020304" pitchFamily="18" charset="0"/>
              </a:rPr>
              <a:t>uzluksiz</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qismini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va</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ma’lumotlami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kiritish</a:t>
            </a:r>
            <a:r>
              <a:rPr lang="en-US" sz="9600" dirty="0">
                <a:latin typeface="Times New Roman" panose="02020603050405020304" pitchFamily="18" charset="0"/>
                <a:cs typeface="Times New Roman" panose="02020603050405020304" pitchFamily="18" charset="0"/>
              </a:rPr>
              <a:t>/</a:t>
            </a:r>
            <a:r>
              <a:rPr lang="en-US" sz="9600" dirty="0" err="1">
                <a:latin typeface="Times New Roman" panose="02020603050405020304" pitchFamily="18" charset="0"/>
                <a:cs typeface="Times New Roman" panose="02020603050405020304" pitchFamily="18" charset="0"/>
              </a:rPr>
              <a:t>chiqarish</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qurilmasini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yaratish</a:t>
            </a:r>
            <a:r>
              <a:rPr lang="en-US" sz="9600" dirty="0">
                <a:latin typeface="Times New Roman" panose="02020603050405020304" pitchFamily="18" charset="0"/>
                <a:cs typeface="Times New Roman" panose="02020603050405020304" pitchFamily="18" charset="0"/>
              </a:rPr>
              <a:t>.</a:t>
            </a:r>
            <a:endParaRPr lang="ru-RU" sz="9600" dirty="0">
              <a:latin typeface="Times New Roman" panose="02020603050405020304" pitchFamily="18" charset="0"/>
              <a:cs typeface="Times New Roman" panose="02020603050405020304" pitchFamily="18" charset="0"/>
            </a:endParaRPr>
          </a:p>
          <a:p>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Qurilmaning</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xotirasini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yaratish</a:t>
            </a:r>
            <a:r>
              <a:rPr lang="en-US" sz="9600" dirty="0">
                <a:latin typeface="Times New Roman" panose="02020603050405020304" pitchFamily="18" charset="0"/>
                <a:cs typeface="Times New Roman" panose="02020603050405020304" pitchFamily="18" charset="0"/>
              </a:rPr>
              <a:t>.</a:t>
            </a:r>
            <a:endParaRPr lang="ru-RU" sz="9600" dirty="0">
              <a:latin typeface="Times New Roman" panose="02020603050405020304" pitchFamily="18" charset="0"/>
              <a:cs typeface="Times New Roman" panose="02020603050405020304" pitchFamily="18" charset="0"/>
            </a:endParaRPr>
          </a:p>
          <a:p>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Tekshiruvchi</a:t>
            </a:r>
            <a:r>
              <a:rPr lang="en-US" sz="9600" dirty="0">
                <a:latin typeface="Times New Roman" panose="02020603050405020304" pitchFamily="18" charset="0"/>
                <a:cs typeface="Times New Roman" panose="02020603050405020304" pitchFamily="18" charset="0"/>
              </a:rPr>
              <a:t> test </a:t>
            </a:r>
            <a:r>
              <a:rPr lang="en-US" sz="9600" dirty="0" err="1">
                <a:latin typeface="Times New Roman" panose="02020603050405020304" pitchFamily="18" charset="0"/>
                <a:cs typeface="Times New Roman" panose="02020603050405020304" pitchFamily="18" charset="0"/>
              </a:rPr>
              <a:t>qurilmasini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va</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testli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matematik</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ta’minotni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yaratish</a:t>
            </a:r>
            <a:r>
              <a:rPr lang="en-US" sz="9600" dirty="0">
                <a:latin typeface="Times New Roman" panose="02020603050405020304" pitchFamily="18" charset="0"/>
                <a:cs typeface="Times New Roman" panose="02020603050405020304" pitchFamily="18" charset="0"/>
              </a:rPr>
              <a:t>.</a:t>
            </a:r>
            <a:endParaRPr lang="ru-RU" sz="9600" dirty="0">
              <a:latin typeface="Times New Roman" panose="02020603050405020304" pitchFamily="18" charset="0"/>
              <a:cs typeface="Times New Roman" panose="02020603050405020304" pitchFamily="18" charset="0"/>
            </a:endParaRPr>
          </a:p>
          <a:p>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Qurilmani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yoki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tizimni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ishga</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tushirish</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va</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sozlash</a:t>
            </a:r>
            <a:r>
              <a:rPr lang="en-US" sz="9600" dirty="0">
                <a:latin typeface="Times New Roman" panose="02020603050405020304" pitchFamily="18" charset="0"/>
                <a:cs typeface="Times New Roman" panose="02020603050405020304" pitchFamily="18" charset="0"/>
              </a:rPr>
              <a:t>.</a:t>
            </a:r>
            <a:endParaRPr lang="ru-RU" sz="9600" dirty="0">
              <a:latin typeface="Times New Roman" panose="02020603050405020304" pitchFamily="18" charset="0"/>
              <a:cs typeface="Times New Roman" panose="02020603050405020304" pitchFamily="18" charset="0"/>
            </a:endParaRPr>
          </a:p>
          <a:p>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Qurilmani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loyihalash</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uchun</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texnik</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xujjatni</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tayyorlash</a:t>
            </a:r>
            <a:r>
              <a:rPr lang="en-US" sz="9600" dirty="0">
                <a:latin typeface="Times New Roman" panose="02020603050405020304" pitchFamily="18" charset="0"/>
                <a:cs typeface="Times New Roman" panose="02020603050405020304" pitchFamily="18" charset="0"/>
              </a:rPr>
              <a:t>.</a:t>
            </a:r>
            <a:endParaRPr lang="ru-RU" sz="96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3666393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548680"/>
            <a:ext cx="8229600" cy="6120680"/>
          </a:xfrm>
        </p:spPr>
        <p:txBody>
          <a:bodyPr>
            <a:normAutofit fontScale="77500" lnSpcReduction="20000"/>
          </a:bodyPr>
          <a:lstStyle/>
          <a:p>
            <a:pPr marL="0" indent="0">
              <a:buNone/>
            </a:pPr>
            <a:r>
              <a:rPr lang="en-US" sz="3100" dirty="0">
                <a:latin typeface="Times New Roman" panose="02020603050405020304" pitchFamily="18" charset="0"/>
                <a:cs typeface="Times New Roman" panose="02020603050405020304" pitchFamily="18" charset="0"/>
              </a:rPr>
              <a:t>Bu </a:t>
            </a:r>
            <a:r>
              <a:rPr lang="en-US" sz="3100" dirty="0" err="1">
                <a:latin typeface="Times New Roman" panose="02020603050405020304" pitchFamily="18" charset="0"/>
                <a:cs typeface="Times New Roman" panose="02020603050405020304" pitchFamily="18" charset="0"/>
              </a:rPr>
              <a:t>yerda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ya’ni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setkali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grafikda</a:t>
            </a:r>
            <a:r>
              <a:rPr lang="en-US" sz="3100" dirty="0">
                <a:latin typeface="Times New Roman" panose="02020603050405020304" pitchFamily="18" charset="0"/>
                <a:cs typeface="Times New Roman" panose="02020603050405020304" pitchFamily="18" charset="0"/>
              </a:rPr>
              <a:t> 5-8-bosqichlami </a:t>
            </a:r>
            <a:r>
              <a:rPr lang="en-US" sz="3100" dirty="0" err="1">
                <a:latin typeface="Times New Roman" panose="02020603050405020304" pitchFamily="18" charset="0"/>
                <a:cs typeface="Times New Roman" panose="02020603050405020304" pitchFamily="18" charset="0"/>
              </a:rPr>
              <a:t>bir</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paytda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yondosh</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bajarish</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mumkinligini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aniqlash</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kerak</a:t>
            </a:r>
            <a:r>
              <a:rPr lang="en-US" sz="3100" dirty="0">
                <a:latin typeface="Times New Roman" panose="02020603050405020304" pitchFamily="18" charset="0"/>
                <a:cs typeface="Times New Roman" panose="02020603050405020304" pitchFamily="18" charset="0"/>
              </a:rPr>
              <a:t>. 1-3 </a:t>
            </a:r>
            <a:r>
              <a:rPr lang="en-US" sz="3100" dirty="0" err="1">
                <a:latin typeface="Times New Roman" panose="02020603050405020304" pitchFamily="18" charset="0"/>
                <a:cs typeface="Times New Roman" panose="02020603050405020304" pitchFamily="18" charset="0"/>
              </a:rPr>
              <a:t>bosqichlarni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bajarish</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to’g’risida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ayrim</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ko’rsatmalarni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takliflami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ko’rib</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chiqamiz</a:t>
            </a:r>
            <a:r>
              <a:rPr lang="en-US" sz="3100" dirty="0">
                <a:latin typeface="Times New Roman" panose="02020603050405020304" pitchFamily="18" charset="0"/>
                <a:cs typeface="Times New Roman" panose="02020603050405020304" pitchFamily="18" charset="0"/>
              </a:rPr>
              <a:t>.</a:t>
            </a:r>
            <a:endParaRPr lang="ru-RU" sz="3100" dirty="0">
              <a:latin typeface="Times New Roman" panose="02020603050405020304" pitchFamily="18" charset="0"/>
              <a:cs typeface="Times New Roman" panose="02020603050405020304" pitchFamily="18" charset="0"/>
            </a:endParaRPr>
          </a:p>
          <a:p>
            <a:pPr marL="0" indent="0">
              <a:buNone/>
            </a:pPr>
            <a:r>
              <a:rPr lang="en-US" sz="3100" dirty="0" err="1">
                <a:latin typeface="Times New Roman" panose="02020603050405020304" pitchFamily="18" charset="0"/>
                <a:cs typeface="Times New Roman" panose="02020603050405020304" pitchFamily="18" charset="0"/>
              </a:rPr>
              <a:t>Qurilmaning</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ishlash</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algoritmini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yaratishda</a:t>
            </a:r>
            <a:r>
              <a:rPr lang="en-US" sz="3100" dirty="0">
                <a:latin typeface="Times New Roman" panose="02020603050405020304" pitchFamily="18" charset="0"/>
                <a:cs typeface="Times New Roman" panose="02020603050405020304" pitchFamily="18" charset="0"/>
              </a:rPr>
              <a:t> MP </a:t>
            </a:r>
            <a:r>
              <a:rPr lang="en-US" sz="3100" dirty="0" err="1">
                <a:latin typeface="Times New Roman" panose="02020603050405020304" pitchFamily="18" charset="0"/>
                <a:cs typeface="Times New Roman" panose="02020603050405020304" pitchFamily="18" charset="0"/>
              </a:rPr>
              <a:t>ketma-ket</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ishlaydigan</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qurilma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ekanligini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hisobga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olish</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kerak</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Ya’ni</a:t>
            </a:r>
            <a:r>
              <a:rPr lang="en-US" sz="3100" dirty="0">
                <a:latin typeface="Times New Roman" panose="02020603050405020304" pitchFamily="18" charset="0"/>
                <a:cs typeface="Times New Roman" panose="02020603050405020304" pitchFamily="18" charset="0"/>
              </a:rPr>
              <a:t>, MP </a:t>
            </a:r>
            <a:r>
              <a:rPr lang="en-US" sz="3100" dirty="0" err="1">
                <a:latin typeface="Times New Roman" panose="02020603050405020304" pitchFamily="18" charset="0"/>
                <a:cs typeface="Times New Roman" panose="02020603050405020304" pitchFamily="18" charset="0"/>
              </a:rPr>
              <a:t>hamma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amallami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ketma-ket</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vaqt</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bo’yicha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bajaradi</a:t>
            </a:r>
            <a:r>
              <a:rPr lang="en-US" sz="3100" dirty="0">
                <a:latin typeface="Times New Roman" panose="02020603050405020304" pitchFamily="18" charset="0"/>
                <a:cs typeface="Times New Roman" panose="02020603050405020304" pitchFamily="18" charset="0"/>
              </a:rPr>
              <a:t>. MP </a:t>
            </a:r>
            <a:r>
              <a:rPr lang="en-US" sz="3100" dirty="0" err="1">
                <a:latin typeface="Times New Roman" panose="02020603050405020304" pitchFamily="18" charset="0"/>
                <a:cs typeface="Times New Roman" panose="02020603050405020304" pitchFamily="18" charset="0"/>
              </a:rPr>
              <a:t>ning</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ishlash</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algoritmini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yaratganda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qurilmaning</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ishlash</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vaqt</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diagrammasini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qurish</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maqsadga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muvofiqdir</a:t>
            </a:r>
            <a:r>
              <a:rPr lang="en-US" sz="3100" dirty="0">
                <a:latin typeface="Times New Roman" panose="02020603050405020304" pitchFamily="18" charset="0"/>
                <a:cs typeface="Times New Roman" panose="02020603050405020304" pitchFamily="18" charset="0"/>
              </a:rPr>
              <a:t>.</a:t>
            </a:r>
            <a:endParaRPr lang="ru-RU" sz="3100" dirty="0">
              <a:latin typeface="Times New Roman" panose="02020603050405020304" pitchFamily="18" charset="0"/>
              <a:cs typeface="Times New Roman" panose="02020603050405020304" pitchFamily="18" charset="0"/>
            </a:endParaRPr>
          </a:p>
          <a:p>
            <a:pPr marL="0" indent="0">
              <a:buNone/>
            </a:pPr>
            <a:r>
              <a:rPr lang="en-US" sz="3100" dirty="0" err="1">
                <a:latin typeface="Times New Roman" panose="02020603050405020304" pitchFamily="18" charset="0"/>
                <a:cs typeface="Times New Roman" panose="02020603050405020304" pitchFamily="18" charset="0"/>
              </a:rPr>
              <a:t>Vaqt</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diagrammasini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apparaturami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murakkabliklarini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va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boshqa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tavsiflarini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analiz</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qilib</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loyihachilar</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programma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qismini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ajratishga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o’tishlari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kerak</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ya’ni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apparatura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va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programma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logikasiga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ajratishlari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kerak</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Ajratish</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optimalligi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yaratuvchiiaming</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malakasiga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va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tajribasiga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foydalanilayotgan</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qurilmaning</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vazifasini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murakkabligiga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bog’liqdir</a:t>
            </a:r>
            <a:r>
              <a:rPr lang="en-US" sz="3100" dirty="0" smtClean="0">
                <a:latin typeface="Times New Roman" panose="02020603050405020304" pitchFamily="18" charset="0"/>
                <a:cs typeface="Times New Roman" panose="02020603050405020304" pitchFamily="18" charset="0"/>
              </a:rPr>
              <a:t>.</a:t>
            </a:r>
          </a:p>
          <a:p>
            <a:pPr marL="0" indent="0">
              <a:buNone/>
            </a:pPr>
            <a:r>
              <a:rPr lang="en-US" sz="3100" dirty="0">
                <a:latin typeface="Times New Roman" panose="02020603050405020304" pitchFamily="18" charset="0"/>
                <a:cs typeface="Times New Roman" panose="02020603050405020304" pitchFamily="18" charset="0"/>
              </a:rPr>
              <a:t>MP </a:t>
            </a:r>
            <a:r>
              <a:rPr lang="en-US" sz="3100" dirty="0" err="1">
                <a:latin typeface="Times New Roman" panose="02020603050405020304" pitchFamily="18" charset="0"/>
                <a:cs typeface="Times New Roman" panose="02020603050405020304" pitchFamily="18" charset="0"/>
              </a:rPr>
              <a:t>o’lchash</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progammalarini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programma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va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apparat</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qismlariga</a:t>
            </a:r>
            <a:r>
              <a:rPr lang="en-US" sz="3100" dirty="0">
                <a:latin typeface="Times New Roman" panose="02020603050405020304" pitchFamily="18" charset="0"/>
                <a:cs typeface="Times New Roman" panose="02020603050405020304" pitchFamily="18" charset="0"/>
              </a:rPr>
              <a:t> optimal </a:t>
            </a:r>
            <a:r>
              <a:rPr lang="en-US" sz="3100" dirty="0" err="1">
                <a:latin typeface="Times New Roman" panose="02020603050405020304" pitchFamily="18" charset="0"/>
                <a:cs typeface="Times New Roman" panose="02020603050405020304" pitchFamily="18" charset="0"/>
              </a:rPr>
              <a:t>ajratishga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faqatgina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iterativ</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yo’l</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bilan</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yetishish</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mumkin</a:t>
            </a:r>
            <a:r>
              <a:rPr lang="en-US" sz="3100" dirty="0">
                <a:latin typeface="Times New Roman" panose="02020603050405020304" pitchFamily="18" charset="0"/>
                <a:cs typeface="Times New Roman" panose="02020603050405020304" pitchFamily="18" charset="0"/>
              </a:rPr>
              <a:t>.</a:t>
            </a:r>
            <a:endParaRPr lang="ru-RU" sz="3100" dirty="0">
              <a:latin typeface="Times New Roman" panose="02020603050405020304" pitchFamily="18" charset="0"/>
              <a:cs typeface="Times New Roman" panose="02020603050405020304" pitchFamily="18" charset="0"/>
            </a:endParaRPr>
          </a:p>
          <a:p>
            <a:pPr marL="0" indent="0">
              <a:buNone/>
            </a:pPr>
            <a:endParaRPr lang="ru-RU" sz="31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7647123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76672"/>
            <a:ext cx="8229600" cy="6048672"/>
          </a:xfrm>
        </p:spPr>
        <p:txBody>
          <a:bodyPr>
            <a:normAutofit fontScale="92500" lnSpcReduction="20000"/>
          </a:bodyPr>
          <a:lstStyle/>
          <a:p>
            <a:r>
              <a:rPr lang="en-US" dirty="0"/>
              <a:t>Bu </a:t>
            </a:r>
            <a:r>
              <a:rPr lang="en-US" dirty="0" err="1"/>
              <a:t>algoritmdan</a:t>
            </a:r>
            <a:r>
              <a:rPr lang="en-US" dirty="0"/>
              <a:t> "</a:t>
            </a:r>
            <a:r>
              <a:rPr lang="en-US" dirty="0" err="1"/>
              <a:t>qattiq</a:t>
            </a:r>
            <a:r>
              <a:rPr lang="en-US" dirty="0"/>
              <a:t>" </a:t>
            </a:r>
            <a:r>
              <a:rPr lang="en-US" dirty="0" err="1"/>
              <a:t>yoki</a:t>
            </a:r>
            <a:r>
              <a:rPr lang="en-US" dirty="0"/>
              <a:t> </a:t>
            </a:r>
            <a:r>
              <a:rPr lang="en-US" dirty="0" err="1"/>
              <a:t>egiluvchan</a:t>
            </a:r>
            <a:r>
              <a:rPr lang="en-US" dirty="0"/>
              <a:t> </a:t>
            </a:r>
            <a:r>
              <a:rPr lang="en-US" dirty="0" err="1"/>
              <a:t>logikada</a:t>
            </a:r>
            <a:r>
              <a:rPr lang="en-US" dirty="0"/>
              <a:t> </a:t>
            </a:r>
            <a:r>
              <a:rPr lang="en-US" dirty="0" err="1"/>
              <a:t>o’lchash</a:t>
            </a:r>
            <a:r>
              <a:rPr lang="en-US" dirty="0"/>
              <a:t> </a:t>
            </a:r>
            <a:r>
              <a:rPr lang="en-US" dirty="0" err="1"/>
              <a:t>qurilmalarini</a:t>
            </a:r>
            <a:r>
              <a:rPr lang="en-US" dirty="0"/>
              <a:t> </a:t>
            </a:r>
            <a:r>
              <a:rPr lang="en-US" dirty="0" err="1"/>
              <a:t>barpo</a:t>
            </a:r>
            <a:r>
              <a:rPr lang="en-US" dirty="0"/>
              <a:t> </a:t>
            </a:r>
            <a:r>
              <a:rPr lang="en-US" dirty="0" err="1"/>
              <a:t>etishga</a:t>
            </a:r>
            <a:r>
              <a:rPr lang="en-US" dirty="0"/>
              <a:t> </a:t>
            </a:r>
            <a:r>
              <a:rPr lang="en-US" dirty="0" err="1"/>
              <a:t>shart-sharoitlarni</a:t>
            </a:r>
            <a:r>
              <a:rPr lang="en-US" dirty="0"/>
              <a:t> </a:t>
            </a:r>
            <a:r>
              <a:rPr lang="en-US" dirty="0" err="1"/>
              <a:t>bo’lsa</a:t>
            </a:r>
            <a:r>
              <a:rPr lang="en-US" dirty="0"/>
              <a:t> </a:t>
            </a:r>
            <a:r>
              <a:rPr lang="en-US" dirty="0" err="1"/>
              <a:t>bo’ladi</a:t>
            </a:r>
            <a:r>
              <a:rPr lang="en-US" dirty="0"/>
              <a:t>. </a:t>
            </a:r>
            <a:r>
              <a:rPr lang="en-US" dirty="0" err="1"/>
              <a:t>Masalan</a:t>
            </a:r>
            <a:r>
              <a:rPr lang="en-US" dirty="0"/>
              <a:t>, </a:t>
            </a:r>
            <a:r>
              <a:rPr lang="en-US" dirty="0" err="1"/>
              <a:t>qattiq</a:t>
            </a:r>
            <a:r>
              <a:rPr lang="en-US" dirty="0"/>
              <a:t> </a:t>
            </a:r>
            <a:r>
              <a:rPr lang="en-US" dirty="0" err="1"/>
              <a:t>logikada</a:t>
            </a:r>
            <a:r>
              <a:rPr lang="en-US" dirty="0"/>
              <a:t> </a:t>
            </a:r>
            <a:r>
              <a:rPr lang="en-US" dirty="0" err="1"/>
              <a:t>quriimalami</a:t>
            </a:r>
            <a:r>
              <a:rPr lang="en-US" dirty="0"/>
              <a:t> </a:t>
            </a:r>
            <a:r>
              <a:rPr lang="en-US" dirty="0" err="1"/>
              <a:t>yaratish</a:t>
            </a:r>
            <a:r>
              <a:rPr lang="en-US" dirty="0"/>
              <a:t> </a:t>
            </a:r>
            <a:r>
              <a:rPr lang="en-US" dirty="0" err="1"/>
              <a:t>uchun</a:t>
            </a:r>
            <a:r>
              <a:rPr lang="en-US" dirty="0"/>
              <a:t> </a:t>
            </a:r>
            <a:r>
              <a:rPr lang="en-US" dirty="0" err="1"/>
              <a:t>quyidagi</a:t>
            </a:r>
            <a:r>
              <a:rPr lang="en-US" dirty="0"/>
              <a:t> </a:t>
            </a:r>
            <a:r>
              <a:rPr lang="en-US" dirty="0" err="1"/>
              <a:t>shartlar</a:t>
            </a:r>
            <a:r>
              <a:rPr lang="en-US" dirty="0"/>
              <a:t> </a:t>
            </a:r>
            <a:r>
              <a:rPr lang="en-US" dirty="0" err="1"/>
              <a:t>bajarilishi</a:t>
            </a:r>
            <a:r>
              <a:rPr lang="en-US" dirty="0"/>
              <a:t> </a:t>
            </a:r>
            <a:r>
              <a:rPr lang="en-US" dirty="0" err="1"/>
              <a:t>kerak</a:t>
            </a:r>
            <a:r>
              <a:rPr lang="en-US" dirty="0"/>
              <a:t>: </a:t>
            </a:r>
            <a:r>
              <a:rPr lang="en-US" dirty="0" err="1"/>
              <a:t>bajariladigan</a:t>
            </a:r>
            <a:r>
              <a:rPr lang="en-US" dirty="0"/>
              <a:t> </a:t>
            </a:r>
            <a:r>
              <a:rPr lang="en-US" dirty="0" err="1"/>
              <a:t>vazifalar</a:t>
            </a:r>
            <a:r>
              <a:rPr lang="en-US" dirty="0"/>
              <a:t> </a:t>
            </a:r>
            <a:r>
              <a:rPr lang="en-US" dirty="0" err="1"/>
              <a:t>juda</a:t>
            </a:r>
            <a:r>
              <a:rPr lang="en-US" dirty="0"/>
              <a:t> </a:t>
            </a:r>
            <a:r>
              <a:rPr lang="en-US" dirty="0" err="1"/>
              <a:t>kam</a:t>
            </a:r>
            <a:r>
              <a:rPr lang="en-US" dirty="0"/>
              <a:t> </a:t>
            </a:r>
            <a:r>
              <a:rPr lang="en-US" dirty="0" err="1"/>
              <a:t>bo’lishi</a:t>
            </a:r>
            <a:r>
              <a:rPr lang="en-US" dirty="0"/>
              <a:t>; </a:t>
            </a:r>
            <a:r>
              <a:rPr lang="en-US" dirty="0" err="1"/>
              <a:t>kirish</a:t>
            </a:r>
            <a:r>
              <a:rPr lang="en-US" dirty="0"/>
              <a:t>/</a:t>
            </a:r>
            <a:r>
              <a:rPr lang="en-US" dirty="0" err="1"/>
              <a:t>chiqish</a:t>
            </a:r>
            <a:r>
              <a:rPr lang="en-US" dirty="0"/>
              <a:t> </a:t>
            </a:r>
            <a:r>
              <a:rPr lang="en-US" dirty="0" err="1"/>
              <a:t>qurilmasi</a:t>
            </a:r>
            <a:r>
              <a:rPr lang="en-US" dirty="0"/>
              <a:t> </a:t>
            </a:r>
            <a:r>
              <a:rPr lang="en-US" dirty="0" err="1"/>
              <a:t>bittadan</a:t>
            </a:r>
            <a:r>
              <a:rPr lang="en-US" dirty="0"/>
              <a:t> </a:t>
            </a:r>
            <a:r>
              <a:rPr lang="en-US" dirty="0" err="1"/>
              <a:t>kanalga</a:t>
            </a:r>
            <a:r>
              <a:rPr lang="en-US" dirty="0"/>
              <a:t> </a:t>
            </a:r>
            <a:r>
              <a:rPr lang="en-US" dirty="0" err="1"/>
              <a:t>ega</a:t>
            </a:r>
            <a:r>
              <a:rPr lang="en-US" dirty="0"/>
              <a:t> </a:t>
            </a:r>
            <a:r>
              <a:rPr lang="en-US" dirty="0" err="1"/>
              <a:t>bo’lishi</a:t>
            </a:r>
            <a:r>
              <a:rPr lang="en-US" dirty="0"/>
              <a:t>; </a:t>
            </a:r>
            <a:r>
              <a:rPr lang="en-US" dirty="0" err="1"/>
              <a:t>yuqori</a:t>
            </a:r>
            <a:r>
              <a:rPr lang="en-US" dirty="0"/>
              <a:t> </a:t>
            </a:r>
            <a:r>
              <a:rPr lang="en-US" dirty="0" err="1"/>
              <a:t>tezlik</a:t>
            </a:r>
            <a:r>
              <a:rPr lang="en-US" dirty="0"/>
              <a:t> </a:t>
            </a:r>
            <a:r>
              <a:rPr lang="en-US" dirty="0" err="1"/>
              <a:t>talab</a:t>
            </a:r>
            <a:r>
              <a:rPr lang="en-US" dirty="0"/>
              <a:t> </a:t>
            </a:r>
            <a:r>
              <a:rPr lang="en-US" dirty="0" err="1"/>
              <a:t>etiladigan</a:t>
            </a:r>
            <a:r>
              <a:rPr lang="en-US" dirty="0"/>
              <a:t> </a:t>
            </a:r>
            <a:r>
              <a:rPr lang="en-US" dirty="0" err="1"/>
              <a:t>bo’lsa</a:t>
            </a:r>
            <a:r>
              <a:rPr lang="en-US" dirty="0"/>
              <a:t>; </a:t>
            </a:r>
            <a:r>
              <a:rPr lang="en-US" dirty="0" err="1"/>
              <a:t>har</a:t>
            </a:r>
            <a:r>
              <a:rPr lang="en-US" dirty="0"/>
              <a:t> </a:t>
            </a:r>
            <a:r>
              <a:rPr lang="en-US" dirty="0" err="1"/>
              <a:t>bir</a:t>
            </a:r>
            <a:r>
              <a:rPr lang="en-US" dirty="0"/>
              <a:t> </a:t>
            </a:r>
            <a:r>
              <a:rPr lang="en-US" dirty="0" err="1"/>
              <a:t>aniq</a:t>
            </a:r>
            <a:r>
              <a:rPr lang="en-US" dirty="0"/>
              <a:t> </a:t>
            </a:r>
            <a:r>
              <a:rPr lang="en-US" dirty="0" err="1"/>
              <a:t>holatda</a:t>
            </a:r>
            <a:r>
              <a:rPr lang="en-US" dirty="0"/>
              <a:t> </a:t>
            </a:r>
            <a:r>
              <a:rPr lang="en-US" dirty="0" err="1"/>
              <a:t>sistema</a:t>
            </a:r>
            <a:r>
              <a:rPr lang="en-US" dirty="0"/>
              <a:t> </a:t>
            </a:r>
            <a:r>
              <a:rPr lang="en-US" dirty="0" err="1"/>
              <a:t>bitta</a:t>
            </a:r>
            <a:r>
              <a:rPr lang="en-US" dirty="0"/>
              <a:t> </a:t>
            </a:r>
            <a:r>
              <a:rPr lang="en-US" dirty="0" err="1"/>
              <a:t>vazifani</a:t>
            </a:r>
            <a:r>
              <a:rPr lang="en-US" dirty="0"/>
              <a:t> (</a:t>
            </a:r>
            <a:r>
              <a:rPr lang="en-US" dirty="0" err="1"/>
              <a:t>funktsiyani</a:t>
            </a:r>
            <a:r>
              <a:rPr lang="en-US" dirty="0"/>
              <a:t>) </a:t>
            </a:r>
            <a:r>
              <a:rPr lang="en-US" dirty="0" err="1"/>
              <a:t>bajaradigan</a:t>
            </a:r>
            <a:r>
              <a:rPr lang="en-US" dirty="0"/>
              <a:t> </a:t>
            </a:r>
            <a:r>
              <a:rPr lang="en-US" dirty="0" err="1"/>
              <a:t>bo’lsa</a:t>
            </a:r>
            <a:r>
              <a:rPr lang="en-US" dirty="0"/>
              <a:t> </a:t>
            </a:r>
            <a:r>
              <a:rPr lang="en-US" dirty="0" err="1"/>
              <a:t>va</a:t>
            </a:r>
            <a:r>
              <a:rPr lang="en-US" dirty="0"/>
              <a:t> </a:t>
            </a:r>
            <a:r>
              <a:rPr lang="en-US" dirty="0" err="1"/>
              <a:t>shunga</a:t>
            </a:r>
            <a:r>
              <a:rPr lang="en-US" dirty="0"/>
              <a:t> </a:t>
            </a:r>
            <a:r>
              <a:rPr lang="en-US" dirty="0" err="1"/>
              <a:t>o’xshash</a:t>
            </a:r>
            <a:r>
              <a:rPr lang="en-US" dirty="0"/>
              <a:t>. </a:t>
            </a:r>
            <a:r>
              <a:rPr lang="en-US" dirty="0" err="1"/>
              <a:t>Mikropotsessorni</a:t>
            </a:r>
            <a:r>
              <a:rPr lang="en-US" dirty="0"/>
              <a:t> </a:t>
            </a:r>
            <a:r>
              <a:rPr lang="en-US" dirty="0" err="1"/>
              <a:t>qo’llashning</a:t>
            </a:r>
            <a:r>
              <a:rPr lang="en-US" dirty="0"/>
              <a:t> </a:t>
            </a:r>
            <a:r>
              <a:rPr lang="en-US" dirty="0" err="1"/>
              <a:t>yutug’i</a:t>
            </a:r>
            <a:r>
              <a:rPr lang="en-US" dirty="0"/>
              <a:t> </a:t>
            </a:r>
            <a:r>
              <a:rPr lang="en-US" dirty="0" err="1"/>
              <a:t>quyidagi</a:t>
            </a:r>
            <a:r>
              <a:rPr lang="en-US" dirty="0"/>
              <a:t> </a:t>
            </a:r>
            <a:r>
              <a:rPr lang="en-US" dirty="0" err="1"/>
              <a:t>holatlar</a:t>
            </a:r>
            <a:r>
              <a:rPr lang="en-US" dirty="0"/>
              <a:t> </a:t>
            </a:r>
            <a:r>
              <a:rPr lang="en-US" dirty="0" err="1"/>
              <a:t>haqqoniy</a:t>
            </a:r>
            <a:r>
              <a:rPr lang="en-US" dirty="0"/>
              <a:t> </a:t>
            </a:r>
            <a:r>
              <a:rPr lang="en-US" dirty="0" err="1"/>
              <a:t>bo’lsagina</a:t>
            </a:r>
            <a:r>
              <a:rPr lang="en-US" dirty="0"/>
              <a:t> </a:t>
            </a:r>
            <a:r>
              <a:rPr lang="en-US" dirty="0" err="1"/>
              <a:t>amalga</a:t>
            </a:r>
            <a:r>
              <a:rPr lang="en-US" dirty="0"/>
              <a:t> </a:t>
            </a:r>
            <a:r>
              <a:rPr lang="en-US" dirty="0" err="1"/>
              <a:t>oshiriladi</a:t>
            </a:r>
            <a:r>
              <a:rPr lang="en-US" dirty="0"/>
              <a:t>:</a:t>
            </a:r>
            <a:endParaRPr lang="ru-RU" dirty="0"/>
          </a:p>
          <a:p>
            <a:r>
              <a:rPr lang="en-US" dirty="0"/>
              <a:t>MP </a:t>
            </a:r>
            <a:r>
              <a:rPr lang="en-US" dirty="0" err="1"/>
              <a:t>o’lchash</a:t>
            </a:r>
            <a:r>
              <a:rPr lang="en-US" dirty="0"/>
              <a:t>, </a:t>
            </a:r>
            <a:r>
              <a:rPr lang="en-US" dirty="0" err="1"/>
              <a:t>boshqarish</a:t>
            </a:r>
            <a:r>
              <a:rPr lang="en-US" dirty="0"/>
              <a:t> </a:t>
            </a:r>
            <a:r>
              <a:rPr lang="en-US" dirty="0" err="1"/>
              <a:t>apparaturasini</a:t>
            </a:r>
            <a:r>
              <a:rPr lang="en-US" dirty="0"/>
              <a:t> </a:t>
            </a:r>
            <a:r>
              <a:rPr lang="en-US" dirty="0" err="1"/>
              <a:t>qanday</a:t>
            </a:r>
            <a:r>
              <a:rPr lang="en-US" dirty="0"/>
              <a:t> </a:t>
            </a:r>
            <a:r>
              <a:rPr lang="en-US" dirty="0" err="1"/>
              <a:t>logika</a:t>
            </a:r>
            <a:r>
              <a:rPr lang="en-US" dirty="0"/>
              <a:t> </a:t>
            </a:r>
            <a:r>
              <a:rPr lang="en-US" dirty="0" err="1"/>
              <a:t>bo’yicha</a:t>
            </a:r>
            <a:r>
              <a:rPr lang="en-US" dirty="0"/>
              <a:t> </a:t>
            </a:r>
            <a:r>
              <a:rPr lang="en-US" dirty="0" err="1"/>
              <a:t>tayyorlashni</a:t>
            </a:r>
            <a:r>
              <a:rPr lang="en-US" dirty="0"/>
              <a:t> </a:t>
            </a:r>
            <a:r>
              <a:rPr lang="en-US" dirty="0" err="1"/>
              <a:t>aniqlash</a:t>
            </a:r>
            <a:r>
              <a:rPr lang="en-US" dirty="0"/>
              <a:t> </a:t>
            </a:r>
            <a:r>
              <a:rPr lang="en-US" dirty="0" err="1"/>
              <a:t>uchun</a:t>
            </a:r>
            <a:r>
              <a:rPr lang="en-US" dirty="0"/>
              <a:t> </a:t>
            </a:r>
            <a:r>
              <a:rPr lang="en-US" dirty="0" err="1"/>
              <a:t>quyidagi</a:t>
            </a:r>
            <a:r>
              <a:rPr lang="en-US" dirty="0"/>
              <a:t> </a:t>
            </a:r>
            <a:r>
              <a:rPr lang="en-US" dirty="0" err="1"/>
              <a:t>algoritmdan</a:t>
            </a:r>
            <a:r>
              <a:rPr lang="en-US" dirty="0"/>
              <a:t> </a:t>
            </a:r>
            <a:r>
              <a:rPr lang="en-US" dirty="0" err="1"/>
              <a:t>foydalanish</a:t>
            </a:r>
            <a:r>
              <a:rPr lang="en-US" dirty="0"/>
              <a:t> </a:t>
            </a:r>
            <a:r>
              <a:rPr lang="en-US" dirty="0" err="1"/>
              <a:t>kerak</a:t>
            </a:r>
            <a:r>
              <a:rPr lang="en-US" dirty="0"/>
              <a:t>.</a:t>
            </a:r>
            <a:endParaRPr lang="ru-RU" dirty="0"/>
          </a:p>
          <a:p>
            <a:r>
              <a:rPr lang="en-US" dirty="0"/>
              <a:t>- </a:t>
            </a:r>
            <a:r>
              <a:rPr lang="en-US" dirty="0" err="1"/>
              <a:t>programma</a:t>
            </a:r>
            <a:r>
              <a:rPr lang="en-US" dirty="0"/>
              <a:t> </a:t>
            </a:r>
            <a:r>
              <a:rPr lang="en-US" dirty="0" err="1"/>
              <a:t>usullarini</a:t>
            </a:r>
            <a:r>
              <a:rPr lang="en-US" dirty="0"/>
              <a:t> </a:t>
            </a:r>
            <a:r>
              <a:rPr lang="en-US" dirty="0" err="1"/>
              <a:t>qo’llash</a:t>
            </a:r>
            <a:r>
              <a:rPr lang="en-US" dirty="0"/>
              <a:t> </a:t>
            </a:r>
            <a:r>
              <a:rPr lang="en-US" dirty="0" err="1"/>
              <a:t>yo’li</a:t>
            </a:r>
            <a:r>
              <a:rPr lang="en-US" dirty="0"/>
              <a:t> </a:t>
            </a:r>
            <a:r>
              <a:rPr lang="en-US" dirty="0" err="1"/>
              <a:t>bilan</a:t>
            </a:r>
            <a:r>
              <a:rPr lang="en-US" dirty="0"/>
              <a:t> </a:t>
            </a:r>
            <a:r>
              <a:rPr lang="en-US" dirty="0" err="1"/>
              <a:t>sistemani</a:t>
            </a:r>
            <a:r>
              <a:rPr lang="en-US" dirty="0"/>
              <a:t> </a:t>
            </a:r>
            <a:r>
              <a:rPr lang="en-US" dirty="0" err="1"/>
              <a:t>keyinchalik</a:t>
            </a:r>
            <a:r>
              <a:rPr lang="en-US" dirty="0"/>
              <a:t> </a:t>
            </a:r>
            <a:r>
              <a:rPr lang="en-US" dirty="0" err="1"/>
              <a:t>modemizatsiyalash</a:t>
            </a:r>
            <a:r>
              <a:rPr lang="en-US" dirty="0"/>
              <a:t> </a:t>
            </a:r>
            <a:r>
              <a:rPr lang="en-US" dirty="0" err="1"/>
              <a:t>nazarda</a:t>
            </a:r>
            <a:r>
              <a:rPr lang="en-US" dirty="0"/>
              <a:t> </a:t>
            </a:r>
            <a:r>
              <a:rPr lang="en-US" dirty="0" err="1"/>
              <a:t>tutilsa</a:t>
            </a:r>
            <a:r>
              <a:rPr lang="en-US" dirty="0"/>
              <a:t>;</a:t>
            </a:r>
            <a:endParaRPr lang="ru-RU" dirty="0"/>
          </a:p>
          <a:p>
            <a:r>
              <a:rPr lang="en-US" dirty="0"/>
              <a:t>- </a:t>
            </a:r>
            <a:r>
              <a:rPr lang="en-US" dirty="0" err="1"/>
              <a:t>bir</a:t>
            </a:r>
            <a:r>
              <a:rPr lang="en-US" dirty="0"/>
              <a:t> </a:t>
            </a:r>
            <a:r>
              <a:rPr lang="en-US" dirty="0" err="1"/>
              <a:t>qancha</a:t>
            </a:r>
            <a:r>
              <a:rPr lang="en-US" dirty="0"/>
              <a:t> </a:t>
            </a:r>
            <a:r>
              <a:rPr lang="en-US" dirty="0" err="1"/>
              <a:t>ma’lumotlarni</a:t>
            </a:r>
            <a:r>
              <a:rPr lang="en-US" dirty="0"/>
              <a:t> </a:t>
            </a:r>
            <a:r>
              <a:rPr lang="en-US" dirty="0" err="1"/>
              <a:t>kiritish</a:t>
            </a:r>
            <a:r>
              <a:rPr lang="en-US" dirty="0"/>
              <a:t> </a:t>
            </a:r>
            <a:r>
              <a:rPr lang="en-US" dirty="0" err="1"/>
              <a:t>talab</a:t>
            </a:r>
            <a:r>
              <a:rPr lang="en-US" dirty="0"/>
              <a:t> </a:t>
            </a:r>
            <a:r>
              <a:rPr lang="en-US" dirty="0" err="1"/>
              <a:t>etilsa</a:t>
            </a:r>
            <a:r>
              <a:rPr lang="en-US" dirty="0"/>
              <a:t>;</a:t>
            </a:r>
            <a:endParaRPr lang="ru-RU" dirty="0"/>
          </a:p>
          <a:p>
            <a:r>
              <a:rPr lang="en-US" dirty="0"/>
              <a:t>- </a:t>
            </a:r>
            <a:r>
              <a:rPr lang="en-US" dirty="0" err="1"/>
              <a:t>amallarni</a:t>
            </a:r>
            <a:r>
              <a:rPr lang="en-US" dirty="0"/>
              <a:t> </a:t>
            </a:r>
            <a:r>
              <a:rPr lang="en-US" dirty="0" err="1"/>
              <a:t>ko’p</a:t>
            </a:r>
            <a:r>
              <a:rPr lang="en-US" dirty="0"/>
              <a:t> </a:t>
            </a:r>
            <a:r>
              <a:rPr lang="en-US" dirty="0" err="1"/>
              <a:t>marta</a:t>
            </a:r>
            <a:r>
              <a:rPr lang="en-US" dirty="0"/>
              <a:t> </a:t>
            </a:r>
            <a:r>
              <a:rPr lang="en-US" dirty="0" err="1"/>
              <a:t>bajarish</a:t>
            </a:r>
            <a:r>
              <a:rPr lang="en-US" dirty="0"/>
              <a:t> </a:t>
            </a:r>
            <a:r>
              <a:rPr lang="en-US" dirty="0" err="1"/>
              <a:t>kerakligi</a:t>
            </a:r>
            <a:r>
              <a:rPr lang="en-US" dirty="0"/>
              <a:t> </a:t>
            </a:r>
            <a:r>
              <a:rPr lang="en-US" dirty="0" err="1"/>
              <a:t>sodir</a:t>
            </a:r>
            <a:r>
              <a:rPr lang="en-US" dirty="0"/>
              <a:t> </a:t>
            </a:r>
            <a:r>
              <a:rPr lang="en-US" dirty="0" err="1"/>
              <a:t>bo’lsa</a:t>
            </a:r>
            <a:r>
              <a:rPr lang="en-US" dirty="0"/>
              <a:t> </a:t>
            </a:r>
            <a:r>
              <a:rPr lang="en-US" dirty="0" err="1"/>
              <a:t>va</a:t>
            </a:r>
            <a:r>
              <a:rPr lang="en-US" dirty="0"/>
              <a:t> </a:t>
            </a:r>
            <a:r>
              <a:rPr lang="en-US" dirty="0" err="1"/>
              <a:t>algoritm</a:t>
            </a:r>
            <a:r>
              <a:rPr lang="en-US" dirty="0"/>
              <a:t> </a:t>
            </a:r>
            <a:r>
              <a:rPr lang="en-US" dirty="0" err="1"/>
              <a:t>tarmoqlansa</a:t>
            </a:r>
            <a:r>
              <a:rPr lang="en-US" dirty="0"/>
              <a:t>; -</a:t>
            </a:r>
            <a:r>
              <a:rPr lang="en-US" dirty="0" err="1"/>
              <a:t>katta</a:t>
            </a:r>
            <a:r>
              <a:rPr lang="en-US" dirty="0"/>
              <a:t> </a:t>
            </a:r>
            <a:r>
              <a:rPr lang="en-US" dirty="0" err="1"/>
              <a:t>hajmdagi</a:t>
            </a:r>
            <a:r>
              <a:rPr lang="en-US" dirty="0"/>
              <a:t> </a:t>
            </a:r>
            <a:r>
              <a:rPr lang="en-US" dirty="0" err="1"/>
              <a:t>xotiradan</a:t>
            </a:r>
            <a:r>
              <a:rPr lang="en-US" dirty="0"/>
              <a:t> </a:t>
            </a:r>
            <a:r>
              <a:rPr lang="en-US" dirty="0" err="1"/>
              <a:t>foydalanish</a:t>
            </a:r>
            <a:r>
              <a:rPr lang="en-US" dirty="0"/>
              <a:t> </a:t>
            </a:r>
            <a:r>
              <a:rPr lang="en-US" dirty="0" err="1"/>
              <a:t>kerak</a:t>
            </a:r>
            <a:r>
              <a:rPr lang="en-US" dirty="0"/>
              <a:t> </a:t>
            </a:r>
            <a:r>
              <a:rPr lang="en-US" dirty="0" err="1"/>
              <a:t>bo’lsa</a:t>
            </a:r>
            <a:r>
              <a:rPr lang="en-US" dirty="0"/>
              <a:t>.</a:t>
            </a:r>
            <a:endParaRPr lang="ru-RU" dirty="0"/>
          </a:p>
          <a:p>
            <a:endParaRPr lang="ru-RU" dirty="0"/>
          </a:p>
        </p:txBody>
      </p:sp>
    </p:spTree>
    <p:extLst>
      <p:ext uri="{BB962C8B-B14F-4D97-AF65-F5344CB8AC3E}">
        <p14:creationId xmlns:p14="http://schemas.microsoft.com/office/powerpoint/2010/main" val="2560197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descr="C:\Users\BIT-PC\AppData\Local\Temp\FineReader11\media\image28.jpe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91680" y="260648"/>
            <a:ext cx="5832648" cy="6264696"/>
          </a:xfrm>
          <a:prstGeom prst="rect">
            <a:avLst/>
          </a:prstGeom>
          <a:noFill/>
          <a:ln>
            <a:noFill/>
          </a:ln>
        </p:spPr>
      </p:pic>
    </p:spTree>
    <p:extLst>
      <p:ext uri="{BB962C8B-B14F-4D97-AF65-F5344CB8AC3E}">
        <p14:creationId xmlns:p14="http://schemas.microsoft.com/office/powerpoint/2010/main" val="9747709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67544" y="548680"/>
            <a:ext cx="8280920" cy="6004721"/>
          </a:xfrm>
          <a:prstGeom prst="rect">
            <a:avLst/>
          </a:prstGeom>
        </p:spPr>
        <p:txBody>
          <a:bodyPr wrap="square">
            <a:spAutoFit/>
          </a:bodyPr>
          <a:lstStyle/>
          <a:p>
            <a:pPr marL="12700" indent="436880" algn="just">
              <a:lnSpc>
                <a:spcPct val="115000"/>
              </a:lnSpc>
              <a:spcBef>
                <a:spcPts val="300"/>
              </a:spcBef>
              <a:spcAft>
                <a:spcPts val="0"/>
              </a:spcAft>
            </a:pP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Programmalashtiriladigan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boshqaruvchi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kontrollemi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strukturali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sxemasi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ru-RU" sz="1200" dirty="0">
              <a:latin typeface="Times New Roman" panose="02020603050405020304" pitchFamily="18" charset="0"/>
              <a:ea typeface="Times New Roman" panose="02020603050405020304" pitchFamily="18" charset="0"/>
            </a:endParaRPr>
          </a:p>
          <a:p>
            <a:pPr marL="12700" marR="12700" indent="436880" algn="just">
              <a:lnSpc>
                <a:spcPct val="115000"/>
              </a:lnSpc>
              <a:spcBef>
                <a:spcPts val="300"/>
              </a:spcBef>
              <a:spcAft>
                <a:spcPts val="0"/>
              </a:spcAft>
            </a:pP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Programmalashtiriladigan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logik</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kontrollerlarni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mikrokontrollerlarni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yaratilishi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kichik</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hajmga</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ega</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bo’lgan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ob’ektlami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lokal</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ob’ektlami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ishlashini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nazorat</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qilish</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boshqarish</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uchun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ishlatishga</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keng</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imkon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yaratadi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Shu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kungacha</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dunyo</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bo’yicha</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juda</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ko’plab</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programmalashtiriladigan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kontrollerlar</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mikrokontrollerlar</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ishlab</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chiqarilmoqda</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Ishlab</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chiqarilayotgan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mikrokontrollerlarni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mikroprotsessorlardan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protsessorlardan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farqi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shundaki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bunda</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cs typeface="Times New Roman" panose="02020603050405020304" pitchFamily="18" charset="0"/>
            </a:endParaRPr>
          </a:p>
          <a:p>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Kontrollerlarda</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qo’llaniladigan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buyruqlarni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soni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mikroprotsessorga</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nisbatan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3-4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marta</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kam</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ya’ni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25-40 ta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buyruqqa</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ega</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p>
          <a:p>
            <a:r>
              <a:rPr lang="en-US" sz="2200" dirty="0" err="1">
                <a:latin typeface="Times New Roman" panose="02020603050405020304" pitchFamily="18" charset="0"/>
                <a:cs typeface="Times New Roman" panose="02020603050405020304" pitchFamily="18" charset="0"/>
              </a:rPr>
              <a:t>Kontrollerlarni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mikrokontrollerlarni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aniqroq</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qo’llanish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sohalari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manipulyatorlami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robotlami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raqamli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stanoklami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to’quvchi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yigiruvchi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stanoklarni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ishlashini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nazorat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qilish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boshqarish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uchun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keng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ko’lamda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qo’llanilayapti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shunga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o’xshagan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misollarni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keltirish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mumkin</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6497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95536" y="836712"/>
            <a:ext cx="8208912" cy="5133713"/>
          </a:xfrm>
          <a:prstGeom prst="rect">
            <a:avLst/>
          </a:prstGeom>
        </p:spPr>
        <p:txBody>
          <a:bodyPr wrap="square">
            <a:spAutoFit/>
          </a:bodyPr>
          <a:lstStyle/>
          <a:p>
            <a:pPr marL="12700" marR="12700" indent="436880" algn="just">
              <a:lnSpc>
                <a:spcPct val="115000"/>
              </a:lnSpc>
              <a:spcBef>
                <a:spcPts val="300"/>
              </a:spcBef>
              <a:spcAft>
                <a:spcPts val="0"/>
              </a:spcAft>
            </a:pP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Bulardan</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tashqari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mikrokontrollerlar</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kontrollerlar</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mikroprotsessorlar</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tibbiyotda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cho’ntakda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olib</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yuradigan</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bosim</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harorat</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puls</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o’lchaydigan</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kardiogramma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qiladigan</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mini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asboblar</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yaratishda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avtomobillarni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qishloq</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xo’jaiik</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mashinalarini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ishlashini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nazorat</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qiladigan</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ulami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ishchi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rejimlarini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dvigatelni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yog’ning</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haroratini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mashinani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harakat</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tezligini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benzinning</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sarfini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vaqt</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bo’yicha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o’lchaydigan</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hamda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mashinani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harakat</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tezligini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chegaralaydigan</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boshqa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vazifalami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bajaradigan</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qurilma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vazifasini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bajaradi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Bunday</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misollarni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qishloq</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xo’jaiik</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mashinalarini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kombaynlami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ishlashini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nazorat</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qilish</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rostlashga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misollar</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keltirish</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mumkin</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ru-RU" sz="1200" dirty="0">
              <a:latin typeface="Times New Roman" panose="02020603050405020304" pitchFamily="18" charset="0"/>
              <a:ea typeface="Times New Roman" panose="02020603050405020304" pitchFamily="18" charset="0"/>
            </a:endParaRPr>
          </a:p>
          <a:p>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Shuni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aytish</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kerakki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kontrollerlar</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programma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asosida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ishlaydigan</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qurilma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bo’lib</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ulami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xotirasiga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kerakli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programmani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buyurtma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bo’yicha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zavod</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sharoitida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yozilishi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yoki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o’zimiz</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maxsus</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programmator</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asosida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yozishimiz</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kerak</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bo’lsa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qayta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programmalashtirishimiz</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mumkin.Programmalashtirilgan</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kontroller</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quyidagi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masalalami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yechishi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yoki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hal</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qilishi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mumkin</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o’lchanayotgan</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ma’lumotlami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qayta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ishlab</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displeyga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c’niqarib</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berishi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nazorat</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qilayotgan</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ob’ektlami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ishlash</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ishlamasligi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to’g’risida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xabarlovchi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signallar</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berishi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nazorat</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qilayotgan</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parametrlami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chegaradan</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chiqib</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ketishi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norma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yoki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normada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emasligini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boshqarish</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signallarini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uzatishni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tashkil</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etishi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shunga</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o’xshagan</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funktsiyalami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bajaradi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ru-RU" dirty="0"/>
          </a:p>
        </p:txBody>
      </p:sp>
    </p:spTree>
    <p:extLst>
      <p:ext uri="{BB962C8B-B14F-4D97-AF65-F5344CB8AC3E}">
        <p14:creationId xmlns:p14="http://schemas.microsoft.com/office/powerpoint/2010/main" val="33311762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5085184"/>
            <a:ext cx="8229600" cy="1143000"/>
          </a:xfrm>
        </p:spPr>
        <p:txBody>
          <a:bodyPr>
            <a:noAutofit/>
          </a:bodyPr>
          <a:lstStyle/>
          <a:p>
            <a:r>
              <a:rPr lang="en-US" sz="2400" dirty="0" err="1">
                <a:latin typeface="Times New Roman" panose="02020603050405020304" pitchFamily="18" charset="0"/>
                <a:cs typeface="Times New Roman" panose="02020603050405020304" pitchFamily="18" charset="0"/>
              </a:rPr>
              <a:t>Programmalashtiriladigan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logikali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kontroller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ob’ektning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parametrlarini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avtomatlashtirilgan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usulda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nazorat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qiluvchi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boshqaruvchi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qurilmaning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umumlashtirilgan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strukturali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sxemasi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keltirilgan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Boshqariluvchi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nazorat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qiluvchi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ob’ekt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sifatida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manipulyatorlar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robotlar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stanoklar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qishloq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xo’jalik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mashinalarining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organlari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Programmalashtiriladigan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logikali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kontrollerli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boshqaruvchi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qurilmaning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sistemaning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umumlashtirilgan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strukturali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sxemasi</a:t>
            </a:r>
            <a:r>
              <a:rPr lang="en-US" sz="2400" dirty="0">
                <a:latin typeface="Times New Roman" panose="02020603050405020304" pitchFamily="18" charset="0"/>
                <a:cs typeface="Times New Roman" panose="02020603050405020304" pitchFamily="18" charset="0"/>
              </a:rPr>
              <a:t> [1].</a:t>
            </a:r>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r>
              <a:rPr lang="en-US" sz="2400" dirty="0" err="1">
                <a:latin typeface="Times New Roman" panose="02020603050405020304" pitchFamily="18" charset="0"/>
                <a:cs typeface="Times New Roman" panose="02020603050405020304" pitchFamily="18" charset="0"/>
              </a:rPr>
              <a:t>Mikrokontrollerlarga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dastur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yozish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tashqi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qurilmalarni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imkoniyatini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beradi</a:t>
            </a:r>
            <a:r>
              <a:rPr lang="en-US" sz="2400" dirty="0">
                <a:latin typeface="Times New Roman" panose="02020603050405020304" pitchFamily="18" charset="0"/>
                <a:cs typeface="Times New Roman" panose="02020603050405020304" pitchFamily="18" charset="0"/>
              </a:rPr>
              <a:t>. Bu </a:t>
            </a:r>
            <a:r>
              <a:rPr lang="en-US" sz="2400" dirty="0" err="1">
                <a:latin typeface="Times New Roman" panose="02020603050405020304" pitchFamily="18" charset="0"/>
                <a:cs typeface="Times New Roman" panose="02020603050405020304" pitchFamily="18" charset="0"/>
              </a:rPr>
              <a: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emas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lekin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bajarsa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bo’ladi</a:t>
            </a:r>
            <a:r>
              <a:rPr lang="en-US" sz="2400" dirty="0">
                <a:latin typeface="Times New Roman" panose="02020603050405020304" pitchFamily="18" charset="0"/>
                <a:cs typeface="Times New Roman" panose="02020603050405020304" pitchFamily="18" charset="0"/>
              </a:rPr>
              <a:t>.</a:t>
            </a:r>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r>
              <a:rPr lang="en-US" sz="2400" dirty="0" err="1">
                <a:latin typeface="Times New Roman" panose="02020603050405020304" pitchFamily="18" charset="0"/>
                <a:cs typeface="Times New Roman" panose="02020603050405020304" pitchFamily="18" charset="0"/>
              </a:rPr>
              <a:t>Har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qanday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mikrokontroller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bajariluvchi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dasturni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o’zining</a:t>
            </a:r>
            <a:r>
              <a:rPr lang="en-US" sz="2400" dirty="0">
                <a:latin typeface="Times New Roman" panose="02020603050405020304" pitchFamily="18" charset="0"/>
                <a:cs typeface="Times New Roman" panose="02020603050405020304" pitchFamily="18" charset="0"/>
              </a:rPr>
              <a:t> Flash </a:t>
            </a:r>
            <a:r>
              <a:rPr lang="en-US" sz="2400" dirty="0" err="1">
                <a:latin typeface="Times New Roman" panose="02020603050405020304" pitchFamily="18" charset="0"/>
                <a:cs typeface="Times New Roman" panose="02020603050405020304" pitchFamily="18" charset="0"/>
              </a:rPr>
              <a:t>xotira</a:t>
            </a:r>
            <a:r>
              <a:rPr lang="en-US" sz="2400" dirty="0">
                <a:latin typeface="Times New Roman" panose="02020603050405020304" pitchFamily="18" charset="0"/>
                <a:cs typeface="Times New Roman" panose="02020603050405020304" pitchFamily="18" charset="0"/>
              </a:rPr>
              <a:t> (Flash Memory) </a:t>
            </a:r>
            <a:r>
              <a:rPr lang="en-US" sz="2400" dirty="0" err="1">
                <a:latin typeface="Times New Roman" panose="02020603050405020304" pitchFamily="18" charset="0"/>
                <a:cs typeface="Times New Roman" panose="02020603050405020304" pitchFamily="18" charset="0"/>
              </a:rPr>
              <a:t>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Ushbu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dastur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buyruqlari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esa</a:t>
            </a:r>
            <a:r>
              <a:rPr lang="en-US" sz="2400" dirty="0">
                <a:latin typeface="Times New Roman" panose="02020603050405020304" pitchFamily="18" charset="0"/>
                <a:cs typeface="Times New Roman" panose="02020603050405020304" pitchFamily="18" charset="0"/>
              </a:rPr>
              <a:t>, 0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1 </a:t>
            </a:r>
            <a:r>
              <a:rPr lang="en-US" sz="2400" dirty="0" err="1">
                <a:latin typeface="Times New Roman" panose="02020603050405020304" pitchFamily="18" charset="0"/>
                <a:cs typeface="Times New Roman" panose="02020603050405020304" pitchFamily="18" charset="0"/>
              </a:rPr>
              <a:t>kombinasiyasi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asosida</a:t>
            </a:r>
            <a:r>
              <a:rPr lang="en-US" sz="2400" dirty="0">
                <a:latin typeface="Times New Roman" panose="02020603050405020304" pitchFamily="18" charset="0"/>
                <a:cs typeface="Times New Roman" panose="02020603050405020304" pitchFamily="18" charset="0"/>
              </a:rPr>
              <a:t> 12, 14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16 </a:t>
            </a:r>
            <a:r>
              <a:rPr lang="en-US" sz="2400" dirty="0" err="1">
                <a:latin typeface="Times New Roman" panose="02020603050405020304" pitchFamily="18" charset="0"/>
                <a:cs typeface="Times New Roman" panose="02020603050405020304" pitchFamily="18" charset="0"/>
              </a:rPr>
              <a:t>kenglikdagi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shaklida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mikrokontroller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arxitekturasiga</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bog’liq</a:t>
            </a:r>
            <a:r>
              <a:rPr lang="en-US"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5324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Programming microcontroller - Machine Code"/>
          <p:cNvPicPr/>
          <p:nvPr/>
        </p:nvPicPr>
        <p:blipFill>
          <a:blip r:embed="rId2">
            <a:extLst>
              <a:ext uri="{28A0092B-C50C-407E-A947-70E740481C1C}">
                <a14:useLocalDpi xmlns:a14="http://schemas.microsoft.com/office/drawing/2010/main" val="0"/>
              </a:ext>
            </a:extLst>
          </a:blip>
          <a:srcRect/>
          <a:stretch>
            <a:fillRect/>
          </a:stretch>
        </p:blipFill>
        <p:spPr bwMode="auto">
          <a:xfrm>
            <a:off x="1619672" y="404664"/>
            <a:ext cx="5256584" cy="4032448"/>
          </a:xfrm>
          <a:prstGeom prst="rect">
            <a:avLst/>
          </a:prstGeom>
          <a:noFill/>
          <a:ln>
            <a:noFill/>
          </a:ln>
        </p:spPr>
      </p:pic>
      <p:sp>
        <p:nvSpPr>
          <p:cNvPr id="5" name="Прямоугольник 4"/>
          <p:cNvSpPr/>
          <p:nvPr/>
        </p:nvSpPr>
        <p:spPr>
          <a:xfrm>
            <a:off x="899592" y="4869160"/>
            <a:ext cx="7488831" cy="1047979"/>
          </a:xfrm>
          <a:prstGeom prst="rect">
            <a:avLst/>
          </a:prstGeom>
        </p:spPr>
        <p:txBody>
          <a:bodyPr wrap="square">
            <a:spAutoFit/>
          </a:bodyPr>
          <a:lstStyle/>
          <a:p>
            <a:pPr indent="540385" algn="just">
              <a:lnSpc>
                <a:spcPct val="115000"/>
              </a:lnSpc>
              <a:spcAft>
                <a:spcPts val="0"/>
              </a:spcAft>
            </a:pP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Mikrokontrollerlarda</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dasturlash</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tillarining</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eng</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afzali</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assembler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tili</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boshqa</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har</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qanday</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yuqori</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darajali</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dasturlash</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tili</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assembler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orqali</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komplyasiya</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qilinadi</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61704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Programming microcontroller - Assembly"/>
          <p:cNvPicPr/>
          <p:nvPr/>
        </p:nvPicPr>
        <p:blipFill>
          <a:blip r:embed="rId2">
            <a:extLst>
              <a:ext uri="{28A0092B-C50C-407E-A947-70E740481C1C}">
                <a14:useLocalDpi xmlns:a14="http://schemas.microsoft.com/office/drawing/2010/main" val="0"/>
              </a:ext>
            </a:extLst>
          </a:blip>
          <a:srcRect/>
          <a:stretch>
            <a:fillRect/>
          </a:stretch>
        </p:blipFill>
        <p:spPr bwMode="auto">
          <a:xfrm>
            <a:off x="1649826" y="188640"/>
            <a:ext cx="6192688" cy="4320480"/>
          </a:xfrm>
          <a:prstGeom prst="rect">
            <a:avLst/>
          </a:prstGeom>
          <a:noFill/>
          <a:ln>
            <a:noFill/>
          </a:ln>
        </p:spPr>
      </p:pic>
      <p:sp>
        <p:nvSpPr>
          <p:cNvPr id="5" name="Прямоугольник 4"/>
          <p:cNvSpPr/>
          <p:nvPr/>
        </p:nvSpPr>
        <p:spPr>
          <a:xfrm>
            <a:off x="785730" y="4725144"/>
            <a:ext cx="7920880" cy="2003625"/>
          </a:xfrm>
          <a:prstGeom prst="rect">
            <a:avLst/>
          </a:prstGeom>
        </p:spPr>
        <p:txBody>
          <a:bodyPr wrap="square">
            <a:spAutoFit/>
          </a:bodyPr>
          <a:lstStyle/>
          <a:p>
            <a:pPr indent="540385" algn="just">
              <a:lnSpc>
                <a:spcPct val="115000"/>
              </a:lnSpc>
              <a:spcAft>
                <a:spcPts val="0"/>
              </a:spcAft>
            </a:pP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Dasturlash</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tili</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inson</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fikrining</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kompyuter</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tushinadigan</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shaklga</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keltirishdir</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Hozirda</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bunday</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tillar</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ikkiga</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bo’linadi</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yuqori</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quyi</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darajadagi</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dasturlash</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tillaridir</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540385" algn="just">
              <a:lnSpc>
                <a:spcPct val="115000"/>
              </a:lnSpc>
              <a:spcAft>
                <a:spcPts val="0"/>
              </a:spcAft>
            </a:pP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Mikrokontrollerlarda</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dastur</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yozishda</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yuqori</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darajali</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dasturlash</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tillari</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samaralidir</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Quyi</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darajali</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dasturlash</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tillarida</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dasturlash</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esa</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ancha</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vaqt</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oladi</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murakkabdir</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ammo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ishlash</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tezligi</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a:latin typeface="Times New Roman" panose="02020603050405020304" pitchFamily="18" charset="0"/>
                <a:ea typeface="Times New Roman" panose="02020603050405020304" pitchFamily="18" charset="0"/>
                <a:cs typeface="Times New Roman" panose="02020603050405020304" pitchFamily="18" charset="0"/>
              </a:rPr>
              <a:t>yuqori</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691475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1115</TotalTime>
  <Words>676</Words>
  <Application>Microsoft Office PowerPoint</Application>
  <PresentationFormat>Экран (4:3)</PresentationFormat>
  <Paragraphs>32</Paragraphs>
  <Slides>10</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10</vt:i4>
      </vt:variant>
    </vt:vector>
  </HeadingPairs>
  <TitlesOfParts>
    <vt:vector size="15" baseType="lpstr">
      <vt:lpstr>Calibri</vt:lpstr>
      <vt:lpstr>Constantia</vt:lpstr>
      <vt:lpstr>Times New Roman</vt:lpstr>
      <vt:lpstr>Wingdings 2</vt:lpstr>
      <vt:lpstr>Поток</vt:lpstr>
      <vt:lpstr>MAVZU:AVR MIKROKONTROLLERLARI YORDAMIDA DASTURLASH VA MODELLASHTIRISH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Programmalashtiriladigan logikali kontroller asosida ob’ektning parametrlarini avtomatlashtirilgan usulda nazorat qiluvchi va boshqaruvchi qurilmaning umumlashtirilgan strukturali sxemasi keltirilgan. Boshqariluvchi, nazorat qiluvchi ob’ekt sifatida manipulyatorlar, robotlar, stanoklar, qishloq xo’jalik mashinalarining ishchi organlari va boshqalar bo’lishi mumkin. Programmalashtiriladigan logikali kontrollerli boshqaruvchi qurilmaning (sistemaning) umumlashtirilgan strukturali sxemasi [1]. Mikrokontrollerlarga dastur yozish bu boshqa tashqi qurilmalarni boshqarish imkoniyatini beradi. Bu ish oson emas, lekin bajarsa bo’ladi. Har qanday mikrokontroller bajariluvchi dasturni o’zining Flash xotira (Flash Memory) idan oladi. Ushbu dastur buyruqlari esa, 0 va 1 kombinasiyasi asosida 12, 14 va 16 kenglikdagi shaklida bo’ladi, bu mikrokontroller turi va arxitekturasiga bog’liq.</vt:lpstr>
      <vt:lpstr>Презентация PowerPoint</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Ob'еktning matеmatik modеli</dc:title>
  <dc:creator>user</dc:creator>
  <cp:lastModifiedBy>RePack by Diakov</cp:lastModifiedBy>
  <cp:revision>16</cp:revision>
  <dcterms:created xsi:type="dcterms:W3CDTF">2017-02-13T07:59:08Z</dcterms:created>
  <dcterms:modified xsi:type="dcterms:W3CDTF">2018-12-14T06:10:28Z</dcterms:modified>
</cp:coreProperties>
</file>