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 id="263" r:id="rId8"/>
    <p:sldId id="264" r:id="rId9"/>
    <p:sldId id="265" r:id="rId10"/>
    <p:sldId id="266"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03129018-57BB-4FC0-B209-F2BFF44D53DE}" type="datetimeFigureOut">
              <a:rPr lang="ru-RU" smtClean="0"/>
              <a:t>14.12.2018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03129018-57BB-4FC0-B209-F2BFF44D53DE}" type="datetimeFigureOut">
              <a:rPr lang="ru-RU" smtClean="0"/>
              <a:t>14.12.2018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03129018-57BB-4FC0-B209-F2BFF44D53DE}" type="datetimeFigureOut">
              <a:rPr lang="ru-RU" smtClean="0"/>
              <a:t>14.12.2018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129018-57BB-4FC0-B209-F2BFF44D53DE}" type="datetimeFigureOut">
              <a:rPr lang="ru-RU" smtClean="0"/>
              <a:t>14.12.2018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03129018-57BB-4FC0-B209-F2BFF44D53DE}" type="datetimeFigureOut">
              <a:rPr lang="ru-RU" smtClean="0"/>
              <a:t>14.12.2018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E05E82FA-ED7F-4511-8176-C0262F23433B}"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03129018-57BB-4FC0-B209-F2BFF44D53DE}" type="datetimeFigureOut">
              <a:rPr lang="ru-RU" smtClean="0"/>
              <a:t>14.12.2018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5E82FA-ED7F-4511-8176-C0262F23433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3129018-57BB-4FC0-B209-F2BFF44D53DE}" type="datetimeFigureOut">
              <a:rPr lang="ru-RU" smtClean="0"/>
              <a:t>14.12.2018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05E82FA-ED7F-4511-8176-C0262F23433B}"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764704"/>
            <a:ext cx="8071048" cy="3456384"/>
          </a:xfrm>
        </p:spPr>
        <p:txBody>
          <a:bodyPr>
            <a:noAutofit/>
          </a:bodyPr>
          <a:lstStyle/>
          <a:p>
            <a:pPr algn="l"/>
            <a:r>
              <a:rPr lang="en-US" sz="3200" dirty="0" smtClean="0">
                <a:solidFill>
                  <a:srgbClr val="C00000"/>
                </a:solidFill>
                <a:effectLst/>
                <a:latin typeface="Times New Roman" panose="02020603050405020304" pitchFamily="18" charset="0"/>
                <a:ea typeface="Calibri" panose="020F0502020204030204" pitchFamily="34" charset="0"/>
              </a:rPr>
              <a:t>MAVZU    </a:t>
            </a:r>
            <a:r>
              <a:rPr lang="en-US" sz="3200" dirty="0" smtClean="0">
                <a:effectLst/>
              </a:rPr>
              <a:t>DC </a:t>
            </a:r>
            <a:r>
              <a:rPr lang="en-US" sz="3200" dirty="0">
                <a:effectLst/>
              </a:rPr>
              <a:t>MOTOR HOLATINI MODELLASHTIRISH TAXLIL QILISH</a:t>
            </a:r>
            <a:endParaRPr lang="ru-RU" sz="3200" dirty="0">
              <a:effectLst/>
            </a:endParaRPr>
          </a:p>
        </p:txBody>
      </p:sp>
    </p:spTree>
    <p:extLst>
      <p:ext uri="{BB962C8B-B14F-4D97-AF65-F5344CB8AC3E}">
        <p14:creationId xmlns:p14="http://schemas.microsoft.com/office/powerpoint/2010/main" val="352611207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000" dirty="0" err="1"/>
              <a:t>Boshqarish</a:t>
            </a:r>
            <a:r>
              <a:rPr lang="en-US" sz="2000" dirty="0"/>
              <a:t> </a:t>
            </a:r>
            <a:r>
              <a:rPr lang="en-US" sz="2000" dirty="0" err="1"/>
              <a:t>tizimi</a:t>
            </a:r>
            <a:r>
              <a:rPr lang="en-US" sz="2000" dirty="0"/>
              <a:t> </a:t>
            </a:r>
            <a:r>
              <a:rPr lang="en-US" sz="2000" dirty="0" err="1"/>
              <a:t>aniq</a:t>
            </a:r>
            <a:r>
              <a:rPr lang="en-US" sz="2000" dirty="0"/>
              <a:t> </a:t>
            </a:r>
            <a:r>
              <a:rPr lang="en-US" sz="2000" dirty="0" err="1"/>
              <a:t>bir</a:t>
            </a:r>
            <a:r>
              <a:rPr lang="en-US" sz="2000" dirty="0"/>
              <a:t> </a:t>
            </a:r>
            <a:r>
              <a:rPr lang="en-US" sz="2000" dirty="0" err="1"/>
              <a:t>fizik</a:t>
            </a:r>
            <a:r>
              <a:rPr lang="en-US" sz="2000" dirty="0"/>
              <a:t> </a:t>
            </a:r>
            <a:r>
              <a:rPr lang="en-US" sz="2000" dirty="0" err="1"/>
              <a:t>parametrni</a:t>
            </a:r>
            <a:r>
              <a:rPr lang="en-US" sz="2000" dirty="0"/>
              <a:t> </a:t>
            </a:r>
            <a:r>
              <a:rPr lang="en-US" sz="2000" dirty="0" err="1"/>
              <a:t>qayta</a:t>
            </a:r>
            <a:r>
              <a:rPr lang="en-US" sz="2000" dirty="0"/>
              <a:t> </a:t>
            </a:r>
            <a:r>
              <a:rPr lang="en-US" sz="2000" dirty="0" err="1"/>
              <a:t>ishlash</a:t>
            </a:r>
            <a:r>
              <a:rPr lang="en-US" sz="2000" dirty="0"/>
              <a:t> </a:t>
            </a:r>
            <a:r>
              <a:rPr lang="en-US" sz="2000" dirty="0" err="1"/>
              <a:t>jarayonini</a:t>
            </a:r>
            <a:r>
              <a:rPr lang="en-US" sz="2000" dirty="0"/>
              <a:t> </a:t>
            </a:r>
            <a:r>
              <a:rPr lang="en-US" sz="2000" dirty="0" err="1"/>
              <a:t>amalga</a:t>
            </a:r>
            <a:r>
              <a:rPr lang="en-US" sz="2000" dirty="0"/>
              <a:t> </a:t>
            </a:r>
            <a:r>
              <a:rPr lang="en-US" sz="2000" dirty="0" err="1"/>
              <a:t>oshiruvchi</a:t>
            </a:r>
            <a:r>
              <a:rPr lang="en-US" sz="2000" dirty="0"/>
              <a:t> </a:t>
            </a:r>
            <a:r>
              <a:rPr lang="en-US" sz="2000" dirty="0" err="1"/>
              <a:t>tizim</a:t>
            </a:r>
            <a:r>
              <a:rPr lang="en-US" sz="2000" dirty="0"/>
              <a:t> </a:t>
            </a:r>
            <a:r>
              <a:rPr lang="en-US" sz="2000" dirty="0" err="1"/>
              <a:t>hisoblanadi</a:t>
            </a:r>
            <a:r>
              <a:rPr lang="en-US" sz="2000" dirty="0"/>
              <a:t>. </a:t>
            </a:r>
            <a:r>
              <a:rPr lang="en-US" sz="2000" dirty="0" err="1"/>
              <a:t>Boshqarish</a:t>
            </a:r>
            <a:r>
              <a:rPr lang="en-US" sz="2000" dirty="0"/>
              <a:t> </a:t>
            </a:r>
            <a:r>
              <a:rPr lang="en-US" sz="2000" dirty="0" err="1"/>
              <a:t>tizimining</a:t>
            </a:r>
            <a:r>
              <a:rPr lang="en-US" sz="2000" dirty="0"/>
              <a:t> </a:t>
            </a:r>
            <a:r>
              <a:rPr lang="en-US" sz="2000" dirty="0" err="1"/>
              <a:t>funksional</a:t>
            </a:r>
            <a:r>
              <a:rPr lang="en-US" sz="2000" dirty="0"/>
              <a:t> </a:t>
            </a:r>
            <a:r>
              <a:rPr lang="en-US" sz="2000" dirty="0" err="1"/>
              <a:t>chizmasi</a:t>
            </a:r>
            <a:r>
              <a:rPr lang="en-US" sz="2000" dirty="0"/>
              <a:t> </a:t>
            </a:r>
            <a:r>
              <a:rPr lang="en-US" sz="2000" dirty="0" err="1"/>
              <a:t>quyidagi</a:t>
            </a:r>
            <a:r>
              <a:rPr lang="en-US" sz="2000" dirty="0"/>
              <a:t> </a:t>
            </a:r>
            <a:r>
              <a:rPr lang="en-US" sz="2000" dirty="0" err="1"/>
              <a:t>rasmda</a:t>
            </a:r>
            <a:r>
              <a:rPr lang="en-US" sz="2000" dirty="0"/>
              <a:t> </a:t>
            </a:r>
            <a:r>
              <a:rPr lang="en-US" sz="2000" dirty="0" err="1"/>
              <a:t>keltirilgan</a:t>
            </a:r>
            <a:r>
              <a:rPr lang="en-US" sz="2000" dirty="0"/>
              <a:t>.</a:t>
            </a:r>
            <a:r>
              <a:rPr lang="ru-RU" sz="2000" dirty="0"/>
              <a:t/>
            </a:r>
            <a:br>
              <a:rPr lang="ru-RU" sz="2000" dirty="0"/>
            </a:br>
            <a:endParaRPr lang="ru-RU" sz="2000" dirty="0"/>
          </a:p>
        </p:txBody>
      </p:sp>
      <p:pic>
        <p:nvPicPr>
          <p:cNvPr id="5" name="Рисунок 4" descr="C:\Users\BIT-PC\Desktop\1.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6" y="2132856"/>
            <a:ext cx="6984776" cy="3672408"/>
          </a:xfrm>
          <a:prstGeom prst="rect">
            <a:avLst/>
          </a:prstGeom>
          <a:noFill/>
          <a:ln>
            <a:noFill/>
          </a:ln>
        </p:spPr>
      </p:pic>
      <p:sp>
        <p:nvSpPr>
          <p:cNvPr id="7" name="Прямоугольник 6"/>
          <p:cNvSpPr/>
          <p:nvPr/>
        </p:nvSpPr>
        <p:spPr>
          <a:xfrm>
            <a:off x="2699792" y="5906366"/>
            <a:ext cx="4025461" cy="369332"/>
          </a:xfrm>
          <a:prstGeom prst="rect">
            <a:avLst/>
          </a:prstGeom>
        </p:spPr>
        <p:txBody>
          <a:bodyPr wrap="none">
            <a:spAutoFit/>
          </a:bodyPr>
          <a:lstStyle/>
          <a:p>
            <a:r>
              <a:rPr lang="en-US" i="1" dirty="0" err="1">
                <a:latin typeface="Times New Roman" panose="02020603050405020304" pitchFamily="18" charset="0"/>
                <a:ea typeface="Times New Roman" panose="02020603050405020304" pitchFamily="18" charset="0"/>
              </a:rPr>
              <a:t>Boshqarish</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tizimining</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funksional</a:t>
            </a:r>
            <a:r>
              <a:rPr lang="en-US" i="1"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sxemasi</a:t>
            </a:r>
            <a:endParaRPr lang="ru-RU" dirty="0"/>
          </a:p>
        </p:txBody>
      </p:sp>
    </p:spTree>
    <p:extLst>
      <p:ext uri="{BB962C8B-B14F-4D97-AF65-F5344CB8AC3E}">
        <p14:creationId xmlns:p14="http://schemas.microsoft.com/office/powerpoint/2010/main" val="4071872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Прямоугольник 3"/>
              <p:cNvSpPr/>
              <p:nvPr/>
            </p:nvSpPr>
            <p:spPr>
              <a:xfrm>
                <a:off x="323528" y="548680"/>
                <a:ext cx="8280920" cy="7094443"/>
              </a:xfrm>
              <a:prstGeom prst="rect">
                <a:avLst/>
              </a:prstGeom>
            </p:spPr>
            <p:txBody>
              <a:bodyPr wrap="square">
                <a:spAutoFit/>
              </a:bodyPr>
              <a:lstStyle/>
              <a:p>
                <a:pPr indent="449580" algn="just">
                  <a:lnSpc>
                    <a:spcPct val="150000"/>
                  </a:lnSpc>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yerda</a:t>
                </a:r>
                <a:r>
                  <a:rPr lang="en-US" dirty="0">
                    <a:latin typeface="Times New Roman" panose="02020603050405020304" pitchFamily="18" charset="0"/>
                    <a:ea typeface="Times New Roman" panose="02020603050405020304" pitchFamily="18" charset="0"/>
                    <a:cs typeface="Times New Roman" panose="02020603050405020304" pitchFamily="18" charset="0"/>
                  </a:rPr>
                  <a:t>, R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doimiy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fizik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kattalik</a:t>
                </a:r>
                <a:r>
                  <a:rPr lang="en-US" dirty="0">
                    <a:latin typeface="Times New Roman" panose="02020603050405020304" pitchFamily="18" charset="0"/>
                    <a:ea typeface="Times New Roman" panose="02020603050405020304" pitchFamily="18" charset="0"/>
                    <a:cs typeface="Times New Roman" panose="02020603050405020304" pitchFamily="18" charset="0"/>
                  </a:rPr>
                  <a:t>, C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boshqariluvchi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o’zgaruvchi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E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xatolik</a:t>
                </a:r>
                <a:r>
                  <a:rPr lang="en-US" dirty="0">
                    <a:latin typeface="Times New Roman" panose="02020603050405020304" pitchFamily="18" charset="0"/>
                    <a:ea typeface="Times New Roman" panose="02020603050405020304" pitchFamily="18" charset="0"/>
                    <a:cs typeface="Times New Roman" panose="02020603050405020304" pitchFamily="18" charset="0"/>
                  </a:rPr>
                  <a:t> E=R-C.</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qanday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matematik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modeli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mavjud</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bo’lmasligi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lekin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matematik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modeli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mexanik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elektrik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informatik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Umumiy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qaraganda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taxminiy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chiziqli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differensial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ifodasi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quyidagicha</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49580" algn="just">
                  <a:lnSpc>
                    <a:spcPct val="150000"/>
                  </a:lnSpc>
                  <a:spcAft>
                    <a:spcPts val="0"/>
                  </a:spcAft>
                </a:pP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spcAft>
                    <a:spcPts val="0"/>
                  </a:spcAft>
                </a:pPr>
                <a14:m>
                  <m:oMathPara xmlns:m="http://schemas.openxmlformats.org/officeDocument/2006/math">
                    <m:oMathParaPr>
                      <m:jc m:val="centerGroup"/>
                    </m:oMathParaPr>
                    <m:oMath xmlns:m="http://schemas.openxmlformats.org/officeDocument/2006/math">
                      <m:r>
                        <a:rPr lang="en-US" sz="1600" i="1"/>
                        <m:t>𝐴</m:t>
                      </m:r>
                      <m:d>
                        <m:dPr>
                          <m:ctrlPr>
                            <a:rPr lang="ru-RU" sz="1600" i="1"/>
                          </m:ctrlPr>
                        </m:dPr>
                        <m:e>
                          <m:r>
                            <a:rPr lang="en-US" sz="1600" i="1"/>
                            <m:t>𝐷</m:t>
                          </m:r>
                        </m:e>
                      </m:d>
                      <m:r>
                        <a:rPr lang="en-US" sz="1600" i="1"/>
                        <m:t>𝑦</m:t>
                      </m:r>
                      <m:d>
                        <m:dPr>
                          <m:ctrlPr>
                            <a:rPr lang="ru-RU" sz="1600" i="1"/>
                          </m:ctrlPr>
                        </m:dPr>
                        <m:e>
                          <m:r>
                            <a:rPr lang="en-US" sz="1600" i="1"/>
                            <m:t>𝑡</m:t>
                          </m:r>
                        </m:e>
                      </m:d>
                      <m:r>
                        <a:rPr lang="en-US" sz="1600" i="1"/>
                        <m:t>=</m:t>
                      </m:r>
                      <m:r>
                        <a:rPr lang="en-US" sz="1600" i="1"/>
                        <m:t>𝐵</m:t>
                      </m:r>
                      <m:r>
                        <a:rPr lang="en-US" sz="1600" i="1"/>
                        <m:t>(</m:t>
                      </m:r>
                      <m:r>
                        <a:rPr lang="en-US" sz="1600" i="1"/>
                        <m:t>𝐷</m:t>
                      </m:r>
                      <m:r>
                        <a:rPr lang="en-US" sz="1600" i="1"/>
                        <m:t>)</m:t>
                      </m:r>
                      <m:r>
                        <a:rPr lang="en-US" sz="1600" i="1"/>
                        <m:t>𝑢</m:t>
                      </m:r>
                      <m:r>
                        <a:rPr lang="en-US" sz="1600" i="1"/>
                        <m:t>(</m:t>
                      </m:r>
                      <m:r>
                        <a:rPr lang="en-US" sz="1600" i="1"/>
                        <m:t>𝑡</m:t>
                      </m:r>
                      <m:r>
                        <a:rPr lang="en-US" sz="1600" i="1"/>
                        <m:t>)</m:t>
                      </m:r>
                    </m:oMath>
                  </m:oMathPara>
                </a14:m>
                <a:endParaRPr lang="en-US" sz="16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pPr>
                <a:r>
                  <a:rPr lang="en-US" sz="1600" dirty="0"/>
                  <a:t>Bu </a:t>
                </a:r>
                <a:r>
                  <a:rPr lang="en-US" sz="1600" dirty="0" err="1"/>
                  <a:t>yerda</a:t>
                </a:r>
                <a:r>
                  <a:rPr lang="en-US" sz="1600" dirty="0"/>
                  <a:t>, </a:t>
                </a:r>
                <a14:m>
                  <m:oMath xmlns:m="http://schemas.openxmlformats.org/officeDocument/2006/math">
                    <m:r>
                      <a:rPr lang="en-US" sz="1600" i="1"/>
                      <m:t>𝐷</m:t>
                    </m:r>
                    <m:r>
                      <a:rPr lang="en-US" sz="1600" i="1"/>
                      <m:t>=</m:t>
                    </m:r>
                    <m:f>
                      <m:fPr>
                        <m:ctrlPr>
                          <a:rPr lang="ru-RU" sz="1600" i="1"/>
                        </m:ctrlPr>
                      </m:fPr>
                      <m:num>
                        <m:r>
                          <a:rPr lang="en-US" sz="1600" i="1"/>
                          <m:t>𝑑</m:t>
                        </m:r>
                      </m:num>
                      <m:den>
                        <m:r>
                          <a:rPr lang="en-US" sz="1600" i="1"/>
                          <m:t>𝑑𝑡</m:t>
                        </m:r>
                      </m:den>
                    </m:f>
                  </m:oMath>
                </a14:m>
                <a:r>
                  <a:rPr lang="en-US" sz="1600" dirty="0"/>
                  <a:t>, </a:t>
                </a:r>
                <a14:m>
                  <m:oMath xmlns:m="http://schemas.openxmlformats.org/officeDocument/2006/math">
                    <m:r>
                      <a:rPr lang="en-US" sz="1600" i="1"/>
                      <m:t>𝐴</m:t>
                    </m:r>
                    <m:d>
                      <m:dPr>
                        <m:ctrlPr>
                          <a:rPr lang="ru-RU" sz="1600" i="1"/>
                        </m:ctrlPr>
                      </m:dPr>
                      <m:e>
                        <m:r>
                          <a:rPr lang="en-US" sz="1600" i="1"/>
                          <m:t>𝐷</m:t>
                        </m:r>
                      </m:e>
                    </m:d>
                  </m:oMath>
                </a14:m>
                <a:r>
                  <a:rPr lang="en-US" sz="1600" dirty="0"/>
                  <a:t> </a:t>
                </a:r>
                <a:r>
                  <a:rPr lang="en-US" sz="1600" dirty="0" err="1"/>
                  <a:t>va</a:t>
                </a:r>
                <a:r>
                  <a:rPr lang="en-US" sz="1600" dirty="0"/>
                  <a:t> </a:t>
                </a:r>
                <a14:m>
                  <m:oMath xmlns:m="http://schemas.openxmlformats.org/officeDocument/2006/math">
                    <m:r>
                      <a:rPr lang="en-US" sz="1600" i="1"/>
                      <m:t>𝐵</m:t>
                    </m:r>
                    <m:d>
                      <m:dPr>
                        <m:ctrlPr>
                          <a:rPr lang="ru-RU" sz="1600" i="1"/>
                        </m:ctrlPr>
                      </m:dPr>
                      <m:e>
                        <m:r>
                          <a:rPr lang="en-US" sz="1600" i="1"/>
                          <m:t>𝐷</m:t>
                        </m:r>
                      </m:e>
                    </m:d>
                  </m:oMath>
                </a14:m>
                <a:r>
                  <a:rPr lang="en-US" sz="1600" dirty="0"/>
                  <a:t> </a:t>
                </a:r>
                <a:r>
                  <a:rPr lang="en-US" sz="1600" dirty="0" err="1"/>
                  <a:t>polinomlar</a:t>
                </a:r>
                <a:r>
                  <a:rPr lang="en-US" sz="1600" dirty="0"/>
                  <a:t>, </a:t>
                </a:r>
                <a:r>
                  <a:rPr lang="en-US" sz="1600" dirty="0" err="1"/>
                  <a:t>ya’ni</a:t>
                </a:r>
                <a:r>
                  <a:rPr lang="en-US" sz="1600" dirty="0"/>
                  <a:t> </a:t>
                </a:r>
                <a:r>
                  <a:rPr lang="en-US" sz="1600" dirty="0" err="1"/>
                  <a:t>tajriba</a:t>
                </a:r>
                <a:r>
                  <a:rPr lang="en-US" sz="1600" dirty="0"/>
                  <a:t> </a:t>
                </a:r>
                <a:r>
                  <a:rPr lang="en-US" sz="1600" dirty="0" err="1"/>
                  <a:t>natijalari</a:t>
                </a:r>
                <a:r>
                  <a:rPr lang="en-US" sz="1600" dirty="0"/>
                  <a:t>, </a:t>
                </a:r>
                <a14:m>
                  <m:oMath xmlns:m="http://schemas.openxmlformats.org/officeDocument/2006/math">
                    <m:r>
                      <a:rPr lang="en-US" sz="1600" i="1"/>
                      <m:t>𝑢</m:t>
                    </m:r>
                    <m:r>
                      <a:rPr lang="en-US" sz="1600" i="1"/>
                      <m:t>(</m:t>
                    </m:r>
                    <m:r>
                      <a:rPr lang="en-US" sz="1600" i="1"/>
                      <m:t>𝑡</m:t>
                    </m:r>
                    <m:r>
                      <a:rPr lang="en-US" sz="1600" i="1"/>
                      <m:t>)</m:t>
                    </m:r>
                  </m:oMath>
                </a14:m>
                <a:r>
                  <a:rPr lang="en-US" sz="1600" dirty="0"/>
                  <a:t> </a:t>
                </a:r>
                <a:r>
                  <a:rPr lang="en-US" sz="1600" dirty="0" err="1"/>
                  <a:t>modelning</a:t>
                </a:r>
                <a:r>
                  <a:rPr lang="en-US" sz="1600" dirty="0"/>
                  <a:t> </a:t>
                </a:r>
                <a:r>
                  <a:rPr lang="en-US" sz="1600" dirty="0" err="1"/>
                  <a:t>kirishi</a:t>
                </a:r>
                <a:r>
                  <a:rPr lang="en-US" sz="1600" dirty="0"/>
                  <a:t>, </a:t>
                </a:r>
                <a14:m>
                  <m:oMath xmlns:m="http://schemas.openxmlformats.org/officeDocument/2006/math">
                    <m:r>
                      <a:rPr lang="en-US" sz="1600" i="1"/>
                      <m:t>𝑦</m:t>
                    </m:r>
                    <m:d>
                      <m:dPr>
                        <m:ctrlPr>
                          <a:rPr lang="ru-RU" sz="1600" i="1"/>
                        </m:ctrlPr>
                      </m:dPr>
                      <m:e>
                        <m:r>
                          <a:rPr lang="en-US" sz="1600" i="1"/>
                          <m:t>𝑡</m:t>
                        </m:r>
                      </m:e>
                    </m:d>
                  </m:oMath>
                </a14:m>
                <a:r>
                  <a:rPr lang="en-US" sz="1600" dirty="0"/>
                  <a:t> </a:t>
                </a:r>
                <a:r>
                  <a:rPr lang="en-US" sz="1600" dirty="0" err="1"/>
                  <a:t>modelning</a:t>
                </a:r>
                <a:r>
                  <a:rPr lang="en-US" sz="1600" dirty="0"/>
                  <a:t> </a:t>
                </a:r>
                <a:r>
                  <a:rPr lang="en-US" sz="1600" dirty="0" err="1"/>
                  <a:t>chiqishi</a:t>
                </a:r>
                <a:r>
                  <a:rPr lang="en-US" sz="1600" dirty="0" smtClean="0"/>
                  <a:t>.</a:t>
                </a:r>
                <a:r>
                  <a:rPr lang="en-US" sz="1600" dirty="0"/>
                  <a:t> </a:t>
                </a:r>
                <a:r>
                  <a:rPr lang="en-US" sz="1600" dirty="0" err="1"/>
                  <a:t>Matematik</a:t>
                </a:r>
                <a:r>
                  <a:rPr lang="en-US" sz="1600" dirty="0"/>
                  <a:t> model </a:t>
                </a:r>
                <a:r>
                  <a:rPr lang="en-US" sz="1600" dirty="0" err="1"/>
                  <a:t>tajriba</a:t>
                </a:r>
                <a:r>
                  <a:rPr lang="en-US" sz="1600" dirty="0"/>
                  <a:t> </a:t>
                </a:r>
                <a:r>
                  <a:rPr lang="en-US" sz="1600" dirty="0" err="1"/>
                  <a:t>ma’lumotlari</a:t>
                </a:r>
                <a:r>
                  <a:rPr lang="en-US" sz="1600" dirty="0"/>
                  <a:t> </a:t>
                </a:r>
                <a:r>
                  <a:rPr lang="en-US" sz="1600" dirty="0" err="1"/>
                  <a:t>va</a:t>
                </a:r>
                <a:r>
                  <a:rPr lang="en-US" sz="1600" dirty="0"/>
                  <a:t> </a:t>
                </a:r>
                <a:r>
                  <a:rPr lang="en-US" sz="1600" dirty="0" err="1"/>
                  <a:t>ko’rilayotgan</a:t>
                </a:r>
                <a:r>
                  <a:rPr lang="en-US" sz="1600" dirty="0"/>
                  <a:t> </a:t>
                </a:r>
                <a:r>
                  <a:rPr lang="en-US" sz="1600" dirty="0" err="1"/>
                  <a:t>obyektning</a:t>
                </a:r>
                <a:r>
                  <a:rPr lang="en-US" sz="1600" dirty="0"/>
                  <a:t> </a:t>
                </a:r>
                <a:r>
                  <a:rPr lang="en-US" sz="1600" dirty="0" err="1"/>
                  <a:t>tabiati</a:t>
                </a:r>
                <a:r>
                  <a:rPr lang="en-US" sz="1600" dirty="0"/>
                  <a:t> </a:t>
                </a:r>
                <a:r>
                  <a:rPr lang="en-US" sz="1600" dirty="0" err="1"/>
                  <a:t>xodisalari</a:t>
                </a:r>
                <a:r>
                  <a:rPr lang="en-US" sz="1600" dirty="0"/>
                  <a:t> </a:t>
                </a:r>
                <a:r>
                  <a:rPr lang="en-US" sz="1600" dirty="0" err="1"/>
                  <a:t>qonuniyatlari</a:t>
                </a:r>
                <a:r>
                  <a:rPr lang="en-US" sz="1600" dirty="0"/>
                  <a:t> </a:t>
                </a:r>
                <a:r>
                  <a:rPr lang="en-US" sz="1600" dirty="0" err="1"/>
                  <a:t>asosida</a:t>
                </a:r>
                <a:r>
                  <a:rPr lang="en-US" sz="1600" dirty="0"/>
                  <a:t> </a:t>
                </a:r>
                <a:r>
                  <a:rPr lang="en-US" sz="1600" dirty="0" err="1"/>
                  <a:t>shakllantirilgan</a:t>
                </a:r>
                <a:r>
                  <a:rPr lang="en-US" sz="1600" dirty="0"/>
                  <a:t> </a:t>
                </a:r>
                <a:r>
                  <a:rPr lang="en-US" sz="1600" dirty="0" err="1"/>
                  <a:t>matematik</a:t>
                </a:r>
                <a:r>
                  <a:rPr lang="en-US" sz="1600" dirty="0"/>
                  <a:t> </a:t>
                </a:r>
                <a:r>
                  <a:rPr lang="en-US" sz="1600" dirty="0" err="1"/>
                  <a:t>tavsifidir</a:t>
                </a:r>
                <a:r>
                  <a:rPr lang="en-US" sz="1600" dirty="0"/>
                  <a:t>. </a:t>
                </a:r>
                <a:r>
                  <a:rPr lang="en-US" sz="1600" dirty="0" err="1"/>
                  <a:t>Boshqaruv</a:t>
                </a:r>
                <a:r>
                  <a:rPr lang="en-US" sz="1600" dirty="0"/>
                  <a:t> </a:t>
                </a:r>
                <a:r>
                  <a:rPr lang="en-US" sz="1600" dirty="0" err="1"/>
                  <a:t>tizimining</a:t>
                </a:r>
                <a:r>
                  <a:rPr lang="en-US" sz="1600" dirty="0"/>
                  <a:t> </a:t>
                </a:r>
                <a:r>
                  <a:rPr lang="en-US" sz="1600" dirty="0" err="1"/>
                  <a:t>matematik</a:t>
                </a:r>
                <a:r>
                  <a:rPr lang="en-US" sz="1600" dirty="0"/>
                  <a:t> </a:t>
                </a:r>
                <a:r>
                  <a:rPr lang="en-US" sz="1600" dirty="0" err="1"/>
                  <a:t>modellashtirish</a:t>
                </a:r>
                <a:r>
                  <a:rPr lang="en-US" sz="1600" dirty="0"/>
                  <a:t> - </a:t>
                </a:r>
                <a:r>
                  <a:rPr lang="en-US" sz="1600" dirty="0" err="1"/>
                  <a:t>jarayon</a:t>
                </a:r>
                <a:r>
                  <a:rPr lang="en-US" sz="1600" dirty="0"/>
                  <a:t> </a:t>
                </a:r>
                <a:r>
                  <a:rPr lang="en-US" sz="1600" dirty="0" err="1"/>
                  <a:t>yoki</a:t>
                </a:r>
                <a:r>
                  <a:rPr lang="en-US" sz="1600" dirty="0"/>
                  <a:t> </a:t>
                </a:r>
                <a:r>
                  <a:rPr lang="en-US" sz="1600" dirty="0" err="1"/>
                  <a:t>xodisaning</a:t>
                </a:r>
                <a:r>
                  <a:rPr lang="en-US" sz="1600" dirty="0"/>
                  <a:t> </a:t>
                </a:r>
                <a:r>
                  <a:rPr lang="en-US" sz="1600" dirty="0" err="1"/>
                  <a:t>zamonaviy</a:t>
                </a:r>
                <a:r>
                  <a:rPr lang="en-US" sz="1600" dirty="0"/>
                  <a:t> </a:t>
                </a:r>
                <a:r>
                  <a:rPr lang="en-US" sz="1600" dirty="0" err="1"/>
                  <a:t>shaklinini</a:t>
                </a:r>
                <a:r>
                  <a:rPr lang="en-US" sz="1600" dirty="0"/>
                  <a:t> </a:t>
                </a:r>
                <a:r>
                  <a:rPr lang="en-US" sz="1600" dirty="0" err="1"/>
                  <a:t>yaratishning</a:t>
                </a:r>
                <a:r>
                  <a:rPr lang="en-US" sz="1600" dirty="0"/>
                  <a:t> </a:t>
                </a:r>
                <a:r>
                  <a:rPr lang="en-US" sz="1600" dirty="0" err="1"/>
                  <a:t>asosiy</a:t>
                </a:r>
                <a:r>
                  <a:rPr lang="en-US" sz="1600" dirty="0"/>
                  <a:t> </a:t>
                </a:r>
                <a:r>
                  <a:rPr lang="en-US" sz="1600" dirty="0" err="1"/>
                  <a:t>omilidir</a:t>
                </a:r>
                <a:r>
                  <a:rPr lang="en-US" sz="1600" dirty="0"/>
                  <a:t>. </a:t>
                </a:r>
                <a:r>
                  <a:rPr lang="en-US" sz="1600" dirty="0" err="1"/>
                  <a:t>Har</a:t>
                </a:r>
                <a:r>
                  <a:rPr lang="en-US" sz="1600" dirty="0"/>
                  <a:t> </a:t>
                </a:r>
                <a:r>
                  <a:rPr lang="en-US" sz="1600" dirty="0" err="1"/>
                  <a:t>qanday</a:t>
                </a:r>
                <a:r>
                  <a:rPr lang="en-US" sz="1600" dirty="0"/>
                  <a:t> </a:t>
                </a:r>
                <a:r>
                  <a:rPr lang="en-US" sz="1600" dirty="0" err="1"/>
                  <a:t>boshqarish</a:t>
                </a:r>
                <a:r>
                  <a:rPr lang="en-US" sz="1600" dirty="0"/>
                  <a:t> </a:t>
                </a:r>
                <a:r>
                  <a:rPr lang="en-US" sz="1600" dirty="0" err="1"/>
                  <a:t>tizimida</a:t>
                </a:r>
                <a:r>
                  <a:rPr lang="en-US" sz="1600" dirty="0"/>
                  <a:t> </a:t>
                </a:r>
                <a:r>
                  <a:rPr lang="en-US" sz="1600" dirty="0" err="1"/>
                  <a:t>jarayon</a:t>
                </a:r>
                <a:r>
                  <a:rPr lang="en-US" sz="1600" dirty="0"/>
                  <a:t> </a:t>
                </a:r>
                <a:r>
                  <a:rPr lang="en-US" sz="1600" dirty="0" err="1"/>
                  <a:t>quyidagi</a:t>
                </a:r>
                <a:r>
                  <a:rPr lang="en-US" sz="1600" dirty="0"/>
                  <a:t> </a:t>
                </a:r>
                <a:r>
                  <a:rPr lang="en-US" sz="1600" dirty="0" err="1"/>
                  <a:t>blok-sxema</a:t>
                </a:r>
                <a:r>
                  <a:rPr lang="en-US" sz="1600" dirty="0"/>
                  <a:t> </a:t>
                </a:r>
                <a:r>
                  <a:rPr lang="en-US" sz="1600" dirty="0" err="1"/>
                  <a:t>asosida</a:t>
                </a:r>
                <a:r>
                  <a:rPr lang="en-US" sz="1600" dirty="0"/>
                  <a:t> </a:t>
                </a:r>
                <a:r>
                  <a:rPr lang="en-US" sz="1600" dirty="0" err="1"/>
                  <a:t>o’rganiladi</a:t>
                </a:r>
                <a:r>
                  <a:rPr lang="en-US" sz="1600" dirty="0"/>
                  <a:t>.</a:t>
                </a:r>
                <a:endParaRPr lang="ru-RU" sz="1600" dirty="0"/>
              </a:p>
              <a:p>
                <a:pPr indent="449580" algn="just">
                  <a:lnSpc>
                    <a:spcPct val="150000"/>
                  </a:lnSpc>
                </a:pPr>
                <a:endParaRPr lang="ru-RU" sz="1600" dirty="0"/>
              </a:p>
              <a:p>
                <a:pPr indent="449580" algn="just">
                  <a:lnSpc>
                    <a:spcPct val="150000"/>
                  </a:lnSpc>
                  <a:spcAft>
                    <a:spcPts val="0"/>
                  </a:spcAft>
                </a:pP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p:sp>
            <p:nvSpPr>
              <p:cNvPr id="4" name="Прямоугольник 3"/>
              <p:cNvSpPr>
                <a:spLocks noRot="1" noChangeAspect="1" noMove="1" noResize="1" noEditPoints="1" noAdjustHandles="1" noChangeArrowheads="1" noChangeShapeType="1" noTextEdit="1"/>
              </p:cNvSpPr>
              <p:nvPr/>
            </p:nvSpPr>
            <p:spPr>
              <a:xfrm>
                <a:off x="323528" y="548680"/>
                <a:ext cx="8280920" cy="7094443"/>
              </a:xfrm>
              <a:prstGeom prst="rect">
                <a:avLst/>
              </a:prstGeom>
              <a:blipFill rotWithShape="0">
                <a:blip r:embed="rId2"/>
                <a:stretch>
                  <a:fillRect l="-589" r="-663"/>
                </a:stretch>
              </a:blipFill>
            </p:spPr>
            <p:txBody>
              <a:bodyPr/>
              <a:lstStyle/>
              <a:p>
                <a:r>
                  <a:rPr lang="ru-RU">
                    <a:noFill/>
                  </a:rPr>
                  <a:t> </a:t>
                </a:r>
              </a:p>
            </p:txBody>
          </p:sp>
        </mc:Fallback>
      </mc:AlternateContent>
    </p:spTree>
    <p:extLst>
      <p:ext uri="{BB962C8B-B14F-4D97-AF65-F5344CB8AC3E}">
        <p14:creationId xmlns:p14="http://schemas.microsoft.com/office/powerpoint/2010/main" val="11818830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BIT-PC\Desktop\2.png"/>
          <p:cNvPicPr/>
          <p:nvPr/>
        </p:nvPicPr>
        <p:blipFill>
          <a:blip r:embed="rId2">
            <a:extLst>
              <a:ext uri="{28A0092B-C50C-407E-A947-70E740481C1C}">
                <a14:useLocalDpi xmlns:a14="http://schemas.microsoft.com/office/drawing/2010/main" val="0"/>
              </a:ext>
            </a:extLst>
          </a:blip>
          <a:srcRect/>
          <a:stretch>
            <a:fillRect/>
          </a:stretch>
        </p:blipFill>
        <p:spPr bwMode="auto">
          <a:xfrm>
            <a:off x="971600" y="692696"/>
            <a:ext cx="7272807" cy="5472608"/>
          </a:xfrm>
          <a:prstGeom prst="rect">
            <a:avLst/>
          </a:prstGeom>
          <a:noFill/>
          <a:ln>
            <a:noFill/>
          </a:ln>
        </p:spPr>
      </p:pic>
    </p:spTree>
    <p:extLst>
      <p:ext uri="{BB962C8B-B14F-4D97-AF65-F5344CB8AC3E}">
        <p14:creationId xmlns:p14="http://schemas.microsoft.com/office/powerpoint/2010/main" val="142951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085184"/>
            <a:ext cx="8229600" cy="1143000"/>
          </a:xfrm>
        </p:spPr>
        <p:txBody>
          <a:bodyPr>
            <a:noAutofit/>
          </a:bodyPr>
          <a:lstStyle/>
          <a:p>
            <a:r>
              <a:rPr lang="en-US" sz="2500" dirty="0">
                <a:latin typeface="Times New Roman" panose="02020603050405020304" pitchFamily="18" charset="0"/>
                <a:cs typeface="Times New Roman" panose="02020603050405020304" pitchFamily="18" charset="0"/>
              </a:rPr>
              <a:t>Servo </a:t>
            </a:r>
            <a:r>
              <a:rPr lang="en-US" sz="2500" dirty="0" err="1">
                <a:latin typeface="Times New Roman" panose="02020603050405020304" pitchFamily="18" charset="0"/>
                <a:cs typeface="Times New Roman" panose="02020603050405020304" pitchFamily="18" charset="0"/>
              </a:rPr>
              <a:t>elektr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dvigatellarining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asosiy</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vazifasi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obyektning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xolatini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boshqarishdir</a:t>
            </a:r>
            <a:r>
              <a:rPr lang="en-US" sz="2500" dirty="0">
                <a:latin typeface="Times New Roman" panose="02020603050405020304" pitchFamily="18" charset="0"/>
                <a:cs typeface="Times New Roman" panose="02020603050405020304" pitchFamily="18" charset="0"/>
              </a:rPr>
              <a:t>. Servo </a:t>
            </a:r>
            <a:r>
              <a:rPr lang="en-US" sz="2500" dirty="0" err="1">
                <a:latin typeface="Times New Roman" panose="02020603050405020304" pitchFamily="18" charset="0"/>
                <a:cs typeface="Times New Roman" panose="02020603050405020304" pitchFamily="18" charset="0"/>
              </a:rPr>
              <a:t>elektr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dvigatellari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teskari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aloqa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uchun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o’rinlidir</a:t>
            </a:r>
            <a:r>
              <a:rPr lang="en-US" sz="2500" dirty="0">
                <a:latin typeface="Times New Roman" panose="02020603050405020304" pitchFamily="18" charset="0"/>
                <a:cs typeface="Times New Roman" panose="02020603050405020304" pitchFamily="18" charset="0"/>
              </a:rPr>
              <a:t>. Servo </a:t>
            </a:r>
            <a:r>
              <a:rPr lang="en-US" sz="2500" dirty="0" err="1">
                <a:latin typeface="Times New Roman" panose="02020603050405020304" pitchFamily="18" charset="0"/>
                <a:cs typeface="Times New Roman" panose="02020603050405020304" pitchFamily="18" charset="0"/>
              </a:rPr>
              <a:t>elektr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dvigatel</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frezalash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dastgohining</a:t>
            </a:r>
            <a:r>
              <a:rPr lang="en-US" sz="2500" dirty="0">
                <a:latin typeface="Times New Roman" panose="02020603050405020304" pitchFamily="18" charset="0"/>
                <a:cs typeface="Times New Roman" panose="02020603050405020304" pitchFamily="18" charset="0"/>
              </a:rPr>
              <a:t> X, Y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Z </a:t>
            </a:r>
            <a:r>
              <a:rPr lang="en-US" sz="2500" dirty="0" err="1">
                <a:latin typeface="Times New Roman" panose="02020603050405020304" pitchFamily="18" charset="0"/>
                <a:cs typeface="Times New Roman" panose="02020603050405020304" pitchFamily="18" charset="0"/>
              </a:rPr>
              <a:t>o’qlari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bo’yicha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xarakatlantirish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uchun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xizmat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qiladi</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Mexanik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parametrlarni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o‘lchamlarni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siljishlarni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kuchlarni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tezliklarni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hokazolarni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nazorat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asboblari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turli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texnologik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jarayonlarni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avtomatlashtirishda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keng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qo‘llanilmoqda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erda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qalinlikni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chiziqli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burchakli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siljishlarni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burchak</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tezliklarni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mashina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mexanizmlarning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aylanishlar</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sonini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kuchlanishlarni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deformasiyalarni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tebranishlarni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boshqalarni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o‘lchash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talab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qilinadi</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Holat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parametrini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rostlashni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ko’rib</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chiqamiz</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Bunda</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tizim</a:t>
            </a:r>
            <a:r>
              <a:rPr lang="en-US" sz="2500" dirty="0">
                <a:latin typeface="Times New Roman" panose="02020603050405020304" pitchFamily="18" charset="0"/>
                <a:cs typeface="Times New Roman" panose="02020603050405020304" pitchFamily="18" charset="0"/>
              </a:rPr>
              <a:t> 2 </a:t>
            </a:r>
            <a:r>
              <a:rPr lang="en-US" sz="2500" dirty="0" err="1">
                <a:latin typeface="Times New Roman" panose="02020603050405020304" pitchFamily="18" charset="0"/>
                <a:cs typeface="Times New Roman" panose="02020603050405020304" pitchFamily="18" charset="0"/>
              </a:rPr>
              <a:t>qismdan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iborat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bo’ladi</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Siljishni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nazorat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qilish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yoki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rostlash</a:t>
            </a:r>
            <a:r>
              <a:rPr lang="en-US" sz="2500"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
            </a:r>
            <a:br>
              <a:rPr lang="ru-RU" sz="2500" dirty="0">
                <a:latin typeface="Times New Roman" panose="02020603050405020304" pitchFamily="18" charset="0"/>
                <a:cs typeface="Times New Roman" panose="02020603050405020304" pitchFamily="18" charset="0"/>
              </a:rPr>
            </a:br>
            <a:r>
              <a:rPr lang="en-US" sz="2500" dirty="0" err="1">
                <a:latin typeface="Times New Roman" panose="02020603050405020304" pitchFamily="18" charset="0"/>
                <a:cs typeface="Times New Roman" panose="02020603050405020304" pitchFamily="18" charset="0"/>
              </a:rPr>
              <a:t>Siljish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parametrini</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o’lchash</a:t>
            </a:r>
            <a:r>
              <a:rPr lang="en-US" sz="2500" dirty="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2472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827584" y="692696"/>
            <a:ext cx="7272808" cy="4608512"/>
          </a:xfrm>
          <a:prstGeom prst="rect">
            <a:avLst/>
          </a:prstGeom>
          <a:noFill/>
          <a:ln>
            <a:noFill/>
          </a:ln>
        </p:spPr>
      </p:pic>
      <p:sp>
        <p:nvSpPr>
          <p:cNvPr id="5" name="Прямоугольник 4"/>
          <p:cNvSpPr/>
          <p:nvPr/>
        </p:nvSpPr>
        <p:spPr>
          <a:xfrm>
            <a:off x="2123728" y="5589240"/>
            <a:ext cx="4337469" cy="507831"/>
          </a:xfrm>
          <a:prstGeom prst="rect">
            <a:avLst/>
          </a:prstGeom>
        </p:spPr>
        <p:txBody>
          <a:bodyPr wrap="none">
            <a:spAutoFit/>
          </a:bodyPr>
          <a:lstStyle/>
          <a:p>
            <a:pPr algn="ctr">
              <a:lnSpc>
                <a:spcPct val="150000"/>
              </a:lnSpc>
              <a:spcAft>
                <a:spcPts val="0"/>
              </a:spcAft>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Holat</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parametrini</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rostlashning</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blok-sxemasi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1548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3185" y="1196752"/>
            <a:ext cx="8229600" cy="1143000"/>
          </a:xfrm>
        </p:spPr>
        <p:txBody>
          <a:bodyPr>
            <a:noAutofit/>
          </a:bodyPr>
          <a:lstStyle/>
          <a:p>
            <a:r>
              <a:rPr lang="en-US" sz="2000" dirty="0"/>
              <a:t>Bu </a:t>
            </a:r>
            <a:r>
              <a:rPr lang="en-US" sz="2000" dirty="0" err="1"/>
              <a:t>yerda</a:t>
            </a:r>
            <a:r>
              <a:rPr lang="en-US" sz="2000" dirty="0"/>
              <a:t>, </a:t>
            </a:r>
            <a:r>
              <a:rPr lang="en-US" sz="2000" i="1" dirty="0"/>
              <a:t>x</a:t>
            </a:r>
            <a:r>
              <a:rPr lang="en-US" sz="2000" i="1" baseline="-25000" dirty="0"/>
              <a:t>i</a:t>
            </a:r>
            <a:r>
              <a:rPr lang="en-US" sz="2000" dirty="0"/>
              <a:t> – </a:t>
            </a:r>
            <a:r>
              <a:rPr lang="en-US" sz="2000" dirty="0" err="1"/>
              <a:t>aktiv</a:t>
            </a:r>
            <a:r>
              <a:rPr lang="en-US" sz="2000" dirty="0"/>
              <a:t> </a:t>
            </a:r>
            <a:r>
              <a:rPr lang="en-US" sz="2000" dirty="0" err="1"/>
              <a:t>xolat</a:t>
            </a:r>
            <a:r>
              <a:rPr lang="en-US" sz="2000" dirty="0"/>
              <a:t> </a:t>
            </a:r>
            <a:r>
              <a:rPr lang="en-US" sz="2000" dirty="0" err="1"/>
              <a:t>qiymati</a:t>
            </a:r>
            <a:r>
              <a:rPr lang="en-US" sz="2000" dirty="0"/>
              <a:t>, </a:t>
            </a:r>
            <a:r>
              <a:rPr lang="en-US" sz="2000" i="1" dirty="0"/>
              <a:t>∆x</a:t>
            </a:r>
            <a:r>
              <a:rPr lang="en-US" sz="2000" dirty="0"/>
              <a:t> – </a:t>
            </a:r>
            <a:r>
              <a:rPr lang="en-US" sz="2000" dirty="0" err="1"/>
              <a:t>chetlanish</a:t>
            </a:r>
            <a:r>
              <a:rPr lang="en-US" sz="2000" dirty="0"/>
              <a:t> </a:t>
            </a:r>
            <a:r>
              <a:rPr lang="en-US" sz="2000" dirty="0" err="1"/>
              <a:t>xolati</a:t>
            </a:r>
            <a:r>
              <a:rPr lang="en-US" sz="2000" dirty="0"/>
              <a:t> </a:t>
            </a:r>
            <a:r>
              <a:rPr lang="en-US" sz="2000" dirty="0" err="1"/>
              <a:t>qiymati</a:t>
            </a:r>
            <a:r>
              <a:rPr lang="en-US" sz="2000" dirty="0"/>
              <a:t>, </a:t>
            </a:r>
            <a:r>
              <a:rPr lang="en-US" sz="2000" i="1" dirty="0"/>
              <a:t>x</a:t>
            </a:r>
            <a:r>
              <a:rPr lang="en-US" sz="2000" i="1" baseline="-25000" dirty="0"/>
              <a:t>0</a:t>
            </a:r>
            <a:r>
              <a:rPr lang="en-US" sz="2000" dirty="0"/>
              <a:t> – </a:t>
            </a:r>
            <a:r>
              <a:rPr lang="en-US" sz="2000" dirty="0" err="1"/>
              <a:t>buyruq</a:t>
            </a:r>
            <a:r>
              <a:rPr lang="en-US" sz="2000" dirty="0"/>
              <a:t> </a:t>
            </a:r>
            <a:r>
              <a:rPr lang="en-US" sz="2000" dirty="0" err="1"/>
              <a:t>xolat</a:t>
            </a:r>
            <a:r>
              <a:rPr lang="en-US" sz="2000" dirty="0"/>
              <a:t> </a:t>
            </a:r>
            <a:r>
              <a:rPr lang="en-US" sz="2000" dirty="0" err="1"/>
              <a:t>qiymati</a:t>
            </a:r>
            <a:r>
              <a:rPr lang="en-US" sz="2000" dirty="0"/>
              <a:t>, </a:t>
            </a:r>
            <a:r>
              <a:rPr lang="en-US" sz="2000" i="1" dirty="0"/>
              <a:t>v</a:t>
            </a:r>
            <a:r>
              <a:rPr lang="en-US" sz="2000" i="1" baseline="-25000" dirty="0"/>
              <a:t>0</a:t>
            </a:r>
            <a:r>
              <a:rPr lang="en-US" sz="2000" dirty="0"/>
              <a:t> – </a:t>
            </a:r>
            <a:r>
              <a:rPr lang="en-US" sz="2000" dirty="0" err="1"/>
              <a:t>buyruq</a:t>
            </a:r>
            <a:r>
              <a:rPr lang="en-US" sz="2000" dirty="0"/>
              <a:t> </a:t>
            </a:r>
            <a:r>
              <a:rPr lang="en-US" sz="2000" dirty="0" err="1"/>
              <a:t>tezlik</a:t>
            </a:r>
            <a:r>
              <a:rPr lang="en-US" sz="2000" dirty="0"/>
              <a:t> </a:t>
            </a:r>
            <a:r>
              <a:rPr lang="en-US" sz="2000" dirty="0" err="1"/>
              <a:t>qiymat</a:t>
            </a:r>
            <a:r>
              <a:rPr lang="en-US" sz="2000" dirty="0"/>
              <a:t>, </a:t>
            </a:r>
            <a:r>
              <a:rPr lang="en-US" sz="2000" i="1" dirty="0"/>
              <a:t>v</a:t>
            </a:r>
            <a:r>
              <a:rPr lang="en-US" sz="2000" i="1" baseline="-25000" dirty="0"/>
              <a:t>i</a:t>
            </a:r>
            <a:r>
              <a:rPr lang="en-US" sz="2000" dirty="0"/>
              <a:t> – </a:t>
            </a:r>
            <a:r>
              <a:rPr lang="en-US" sz="2000" dirty="0" err="1"/>
              <a:t>aktiv</a:t>
            </a:r>
            <a:r>
              <a:rPr lang="en-US" sz="2000" dirty="0"/>
              <a:t> </a:t>
            </a:r>
            <a:r>
              <a:rPr lang="en-US" sz="2000" dirty="0" err="1"/>
              <a:t>tezlik</a:t>
            </a:r>
            <a:r>
              <a:rPr lang="en-US" sz="2000" dirty="0"/>
              <a:t> </a:t>
            </a:r>
            <a:r>
              <a:rPr lang="en-US" sz="2000" dirty="0" err="1"/>
              <a:t>qiymati</a:t>
            </a:r>
            <a:r>
              <a:rPr lang="en-US" sz="2000" dirty="0"/>
              <a:t>, </a:t>
            </a:r>
            <a:r>
              <a:rPr lang="en-US" sz="2000" i="1" dirty="0"/>
              <a:t>F</a:t>
            </a:r>
            <a:r>
              <a:rPr lang="en-US" sz="2000" dirty="0"/>
              <a:t> – </a:t>
            </a:r>
            <a:r>
              <a:rPr lang="en-US" sz="2000" dirty="0" err="1"/>
              <a:t>uzatish</a:t>
            </a:r>
            <a:r>
              <a:rPr lang="en-US" sz="2000" dirty="0"/>
              <a:t> </a:t>
            </a:r>
            <a:r>
              <a:rPr lang="en-US" sz="2000" dirty="0" err="1"/>
              <a:t>kuchi</a:t>
            </a:r>
            <a:r>
              <a:rPr lang="en-US" sz="2000" dirty="0"/>
              <a:t>.</a:t>
            </a:r>
            <a:r>
              <a:rPr lang="ru-RU" sz="2000" dirty="0"/>
              <a:t/>
            </a:r>
            <a:br>
              <a:rPr lang="ru-RU" sz="2000" dirty="0"/>
            </a:br>
            <a:r>
              <a:rPr lang="en-US" sz="2000" dirty="0" err="1"/>
              <a:t>Tizim</a:t>
            </a:r>
            <a:r>
              <a:rPr lang="en-US" sz="2000" dirty="0"/>
              <a:t> </a:t>
            </a:r>
            <a:r>
              <a:rPr lang="en-US" sz="2000" dirty="0" err="1"/>
              <a:t>dinamik</a:t>
            </a:r>
            <a:r>
              <a:rPr lang="en-US" sz="2000" dirty="0"/>
              <a:t> </a:t>
            </a:r>
            <a:r>
              <a:rPr lang="en-US" sz="2000" dirty="0" err="1"/>
              <a:t>xarakterga</a:t>
            </a:r>
            <a:r>
              <a:rPr lang="en-US" sz="2000" dirty="0"/>
              <a:t> </a:t>
            </a:r>
            <a:r>
              <a:rPr lang="en-US" sz="2000" dirty="0" err="1"/>
              <a:t>ega</a:t>
            </a:r>
            <a:r>
              <a:rPr lang="en-US" sz="2000" dirty="0"/>
              <a:t> </a:t>
            </a:r>
            <a:r>
              <a:rPr lang="en-US" sz="2000" dirty="0" err="1"/>
              <a:t>bo’lib</a:t>
            </a:r>
            <a:r>
              <a:rPr lang="en-US" sz="2000" dirty="0"/>
              <a:t>, </a:t>
            </a:r>
            <a:r>
              <a:rPr lang="en-US" sz="2000" dirty="0" err="1"/>
              <a:t>tizimning</a:t>
            </a:r>
            <a:r>
              <a:rPr lang="en-US" sz="2000" dirty="0"/>
              <a:t> </a:t>
            </a:r>
            <a:r>
              <a:rPr lang="en-US" sz="2000" dirty="0" err="1"/>
              <a:t>bog’lanish</a:t>
            </a:r>
            <a:r>
              <a:rPr lang="en-US" sz="2000" dirty="0"/>
              <a:t> </a:t>
            </a:r>
            <a:r>
              <a:rPr lang="en-US" sz="2000" dirty="0" err="1"/>
              <a:t>parametri</a:t>
            </a:r>
            <a:r>
              <a:rPr lang="en-US" sz="2000" dirty="0"/>
              <a:t> </a:t>
            </a:r>
            <a:r>
              <a:rPr lang="en-US" sz="2000" i="1" dirty="0" err="1"/>
              <a:t>K</a:t>
            </a:r>
            <a:r>
              <a:rPr lang="en-US" sz="2000" i="1" baseline="-25000" dirty="0" err="1"/>
              <a:t>v</a:t>
            </a:r>
            <a:r>
              <a:rPr lang="en-US" sz="2000" dirty="0"/>
              <a:t> </a:t>
            </a:r>
            <a:r>
              <a:rPr lang="en-US" sz="2000" dirty="0" err="1"/>
              <a:t>bo’lib</a:t>
            </a:r>
            <a:r>
              <a:rPr lang="en-US" sz="2000" dirty="0"/>
              <a:t>, u </a:t>
            </a:r>
            <a:r>
              <a:rPr lang="en-US" sz="2000" dirty="0" err="1"/>
              <a:t>siklning</a:t>
            </a:r>
            <a:r>
              <a:rPr lang="en-US" sz="2000" dirty="0"/>
              <a:t> </a:t>
            </a:r>
            <a:r>
              <a:rPr lang="en-US" sz="2000" dirty="0" err="1"/>
              <a:t>o’chishin</a:t>
            </a:r>
            <a:r>
              <a:rPr lang="en-US" sz="2000" dirty="0"/>
              <a:t> </a:t>
            </a:r>
            <a:r>
              <a:rPr lang="en-US" sz="2000" dirty="0" err="1"/>
              <a:t>anglatadi</a:t>
            </a:r>
            <a:r>
              <a:rPr lang="en-US" sz="2000" dirty="0"/>
              <a:t>.</a:t>
            </a:r>
            <a:r>
              <a:rPr lang="ru-RU" sz="2000" dirty="0"/>
              <a:t/>
            </a:r>
            <a:br>
              <a:rPr lang="ru-RU" sz="2000" dirty="0"/>
            </a:br>
            <a:endParaRPr lang="ru-RU" sz="2000"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3854720" y="2339752"/>
            <a:ext cx="1365352" cy="945232"/>
          </a:xfrm>
          <a:prstGeom prst="rect">
            <a:avLst/>
          </a:prstGeom>
          <a:noFill/>
          <a:ln>
            <a:noFill/>
          </a:ln>
        </p:spPr>
      </p:pic>
      <p:sp>
        <p:nvSpPr>
          <p:cNvPr id="5" name="Прямоугольник 4"/>
          <p:cNvSpPr/>
          <p:nvPr/>
        </p:nvSpPr>
        <p:spPr>
          <a:xfrm>
            <a:off x="899592" y="3482752"/>
            <a:ext cx="6768752" cy="507831"/>
          </a:xfrm>
          <a:prstGeom prst="rect">
            <a:avLst/>
          </a:prstGeom>
        </p:spPr>
        <p:txBody>
          <a:bodyPr wrap="square">
            <a:spAutoFit/>
          </a:bodyPr>
          <a:lstStyle/>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Ushbu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formuladan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chetlanish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xolat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qiymati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quyidagicha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Рисунок 5"/>
          <p:cNvPicPr/>
          <p:nvPr/>
        </p:nvPicPr>
        <p:blipFill>
          <a:blip r:embed="rId3">
            <a:extLst>
              <a:ext uri="{28A0092B-C50C-407E-A947-70E740481C1C}">
                <a14:useLocalDpi xmlns:a14="http://schemas.microsoft.com/office/drawing/2010/main" val="0"/>
              </a:ext>
            </a:extLst>
          </a:blip>
          <a:srcRect/>
          <a:stretch>
            <a:fillRect/>
          </a:stretch>
        </p:blipFill>
        <p:spPr bwMode="auto">
          <a:xfrm>
            <a:off x="3854720" y="4188351"/>
            <a:ext cx="1365352" cy="824825"/>
          </a:xfrm>
          <a:prstGeom prst="rect">
            <a:avLst/>
          </a:prstGeom>
          <a:noFill/>
          <a:ln>
            <a:noFill/>
          </a:ln>
        </p:spPr>
      </p:pic>
      <p:sp>
        <p:nvSpPr>
          <p:cNvPr id="7" name="Прямоугольник 6"/>
          <p:cNvSpPr/>
          <p:nvPr/>
        </p:nvSpPr>
        <p:spPr>
          <a:xfrm>
            <a:off x="611560" y="5210944"/>
            <a:ext cx="7272808" cy="923330"/>
          </a:xfrm>
          <a:prstGeom prst="rect">
            <a:avLst/>
          </a:prstGeom>
        </p:spPr>
        <p:txBody>
          <a:bodyPr wrap="square">
            <a:spAutoFit/>
          </a:bodyPr>
          <a:lstStyle/>
          <a:p>
            <a:pPr indent="449580" algn="just">
              <a:lnSpc>
                <a:spcPct val="150000"/>
              </a:lnSpc>
              <a:spcAft>
                <a:spcPts val="0"/>
              </a:spcAft>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K</a:t>
            </a:r>
            <a:r>
              <a:rPr lang="en-US" i="1" baseline="-25000"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parametri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cs typeface="Times New Roman" panose="02020603050405020304" pitchFamily="18" charset="0"/>
              </a:rPr>
              <a:t> static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tavsifi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funksiyasi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quyidagicha</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1201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3347864" y="908720"/>
            <a:ext cx="2088232" cy="1008112"/>
          </a:xfrm>
          <a:prstGeom prst="rect">
            <a:avLst/>
          </a:prstGeom>
          <a:noFill/>
          <a:ln>
            <a:noFill/>
          </a:ln>
        </p:spPr>
      </p:pic>
      <p:sp>
        <p:nvSpPr>
          <p:cNvPr id="5" name="Прямоугольник 4"/>
          <p:cNvSpPr/>
          <p:nvPr/>
        </p:nvSpPr>
        <p:spPr>
          <a:xfrm>
            <a:off x="539552" y="2492896"/>
            <a:ext cx="8064896" cy="3139321"/>
          </a:xfrm>
          <a:prstGeom prst="rect">
            <a:avLst/>
          </a:prstGeom>
        </p:spPr>
        <p:txBody>
          <a:bodyPr wrap="square">
            <a:spAutoFit/>
          </a:bodyPr>
          <a:lstStyle/>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bog’lanish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integral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statik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tavsifining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tugash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vaqti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funksiyasi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quyidagicha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49580" algn="just">
              <a:lnSpc>
                <a:spcPct val="150000"/>
              </a:lnSpc>
              <a:spcAft>
                <a:spcPts val="0"/>
              </a:spcAft>
            </a:pP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spcAft>
                <a:spcPts val="0"/>
              </a:spcAft>
            </a:pPr>
            <a:endParaRPr lang="en-US" sz="16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spcAft>
                <a:spcPts val="0"/>
              </a:spcAft>
            </a:pPr>
            <a:endParaRPr lang="en-US" sz="16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pPr>
            <a:r>
              <a:rPr lang="en-US" sz="1600" dirty="0" err="1"/>
              <a:t>Tizimning</a:t>
            </a:r>
            <a:r>
              <a:rPr lang="en-US" sz="1600" dirty="0"/>
              <a:t> </a:t>
            </a:r>
            <a:r>
              <a:rPr lang="en-US" sz="1600" dirty="0" err="1"/>
              <a:t>umumiy</a:t>
            </a:r>
            <a:r>
              <a:rPr lang="en-US" sz="1600" dirty="0"/>
              <a:t> </a:t>
            </a:r>
            <a:r>
              <a:rPr lang="en-US" sz="1600" dirty="0" err="1"/>
              <a:t>vaqt</a:t>
            </a:r>
            <a:r>
              <a:rPr lang="en-US" sz="1600" dirty="0"/>
              <a:t> </a:t>
            </a:r>
            <a:r>
              <a:rPr lang="en-US" sz="1600" dirty="0" err="1"/>
              <a:t>bo’yicha</a:t>
            </a:r>
            <a:r>
              <a:rPr lang="en-US" sz="1600" dirty="0"/>
              <a:t> </a:t>
            </a:r>
            <a:r>
              <a:rPr lang="en-US" sz="1600" dirty="0" err="1"/>
              <a:t>o’tish</a:t>
            </a:r>
            <a:r>
              <a:rPr lang="en-US" sz="1600" dirty="0"/>
              <a:t> </a:t>
            </a:r>
            <a:r>
              <a:rPr lang="en-US" sz="1600" dirty="0" err="1"/>
              <a:t>funksiyasi</a:t>
            </a:r>
            <a:r>
              <a:rPr lang="en-US" sz="1600" dirty="0" smtClean="0"/>
              <a:t>:</a:t>
            </a:r>
          </a:p>
          <a:p>
            <a:pPr indent="449580" algn="just">
              <a:lnSpc>
                <a:spcPct val="150000"/>
              </a:lnSpc>
            </a:pPr>
            <a:endParaRPr lang="ru-RU" sz="1600" dirty="0"/>
          </a:p>
          <a:p>
            <a:pPr indent="449580" algn="just">
              <a:lnSpc>
                <a:spcPct val="150000"/>
              </a:lnSpc>
              <a:spcAft>
                <a:spcPts val="0"/>
              </a:spcAft>
            </a:pP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Рисунок 5"/>
          <p:cNvPicPr/>
          <p:nvPr/>
        </p:nvPicPr>
        <p:blipFill>
          <a:blip r:embed="rId3">
            <a:extLst>
              <a:ext uri="{28A0092B-C50C-407E-A947-70E740481C1C}">
                <a14:useLocalDpi xmlns:a14="http://schemas.microsoft.com/office/drawing/2010/main" val="0"/>
              </a:ext>
            </a:extLst>
          </a:blip>
          <a:srcRect/>
          <a:stretch>
            <a:fillRect/>
          </a:stretch>
        </p:blipFill>
        <p:spPr bwMode="auto">
          <a:xfrm>
            <a:off x="3851277" y="3645024"/>
            <a:ext cx="1728835" cy="879197"/>
          </a:xfrm>
          <a:prstGeom prst="rect">
            <a:avLst/>
          </a:prstGeom>
          <a:noFill/>
          <a:ln>
            <a:noFill/>
          </a:ln>
        </p:spPr>
      </p:pic>
      <p:pic>
        <p:nvPicPr>
          <p:cNvPr id="7" name="Рисунок 6"/>
          <p:cNvPicPr/>
          <p:nvPr/>
        </p:nvPicPr>
        <p:blipFill>
          <a:blip r:embed="rId4">
            <a:extLst>
              <a:ext uri="{28A0092B-C50C-407E-A947-70E740481C1C}">
                <a14:useLocalDpi xmlns:a14="http://schemas.microsoft.com/office/drawing/2010/main" val="0"/>
              </a:ext>
            </a:extLst>
          </a:blip>
          <a:srcRect/>
          <a:stretch>
            <a:fillRect/>
          </a:stretch>
        </p:blipFill>
        <p:spPr bwMode="auto">
          <a:xfrm>
            <a:off x="3347864" y="5223276"/>
            <a:ext cx="2448272" cy="906145"/>
          </a:xfrm>
          <a:prstGeom prst="rect">
            <a:avLst/>
          </a:prstGeom>
          <a:noFill/>
          <a:ln>
            <a:noFill/>
          </a:ln>
        </p:spPr>
      </p:pic>
    </p:spTree>
    <p:extLst>
      <p:ext uri="{BB962C8B-B14F-4D97-AF65-F5344CB8AC3E}">
        <p14:creationId xmlns:p14="http://schemas.microsoft.com/office/powerpoint/2010/main" val="1446854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260648"/>
            <a:ext cx="1800200" cy="507831"/>
          </a:xfrm>
          <a:prstGeom prst="rect">
            <a:avLst/>
          </a:prstGeom>
        </p:spPr>
        <p:txBody>
          <a:bodyPr wrap="square">
            <a:spAutoFit/>
          </a:bodyPr>
          <a:lstStyle/>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Natijada</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2915816" y="1124744"/>
            <a:ext cx="2808312" cy="1368152"/>
          </a:xfrm>
          <a:prstGeom prst="rect">
            <a:avLst/>
          </a:prstGeom>
          <a:noFill/>
          <a:ln>
            <a:noFill/>
          </a:ln>
        </p:spPr>
      </p:pic>
      <p:sp>
        <p:nvSpPr>
          <p:cNvPr id="6" name="Прямоугольник 5"/>
          <p:cNvSpPr/>
          <p:nvPr/>
        </p:nvSpPr>
        <p:spPr>
          <a:xfrm>
            <a:off x="611560" y="2852936"/>
            <a:ext cx="3940822" cy="507831"/>
          </a:xfrm>
          <a:prstGeom prst="rect">
            <a:avLst/>
          </a:prstGeom>
        </p:spPr>
        <p:txBody>
          <a:bodyPr wrap="none">
            <a:spAutoFit/>
          </a:bodyPr>
          <a:lstStyle/>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Ikkinchi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darajali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uzatish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funksiyasi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7" name="Рисунок 6"/>
          <p:cNvPicPr/>
          <p:nvPr/>
        </p:nvPicPr>
        <p:blipFill>
          <a:blip r:embed="rId3">
            <a:extLst>
              <a:ext uri="{28A0092B-C50C-407E-A947-70E740481C1C}">
                <a14:useLocalDpi xmlns:a14="http://schemas.microsoft.com/office/drawing/2010/main" val="0"/>
              </a:ext>
            </a:extLst>
          </a:blip>
          <a:srcRect/>
          <a:stretch>
            <a:fillRect/>
          </a:stretch>
        </p:blipFill>
        <p:spPr bwMode="auto">
          <a:xfrm>
            <a:off x="2267744" y="3501007"/>
            <a:ext cx="3168352" cy="1076345"/>
          </a:xfrm>
          <a:prstGeom prst="rect">
            <a:avLst/>
          </a:prstGeom>
          <a:noFill/>
          <a:ln>
            <a:noFill/>
          </a:ln>
        </p:spPr>
      </p:pic>
      <p:sp>
        <p:nvSpPr>
          <p:cNvPr id="8" name="Прямоугольник 7"/>
          <p:cNvSpPr/>
          <p:nvPr/>
        </p:nvSpPr>
        <p:spPr>
          <a:xfrm>
            <a:off x="789134" y="4912080"/>
            <a:ext cx="1478610" cy="507831"/>
          </a:xfrm>
          <a:prstGeom prst="rect">
            <a:avLst/>
          </a:prstGeom>
        </p:spPr>
        <p:txBody>
          <a:bodyPr wrap="none">
            <a:spAutoFit/>
          </a:bodyPr>
          <a:lstStyle/>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Natijada</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9" name="Рисунок 8"/>
          <p:cNvPicPr/>
          <p:nvPr/>
        </p:nvPicPr>
        <p:blipFill>
          <a:blip r:embed="rId4">
            <a:extLst>
              <a:ext uri="{28A0092B-C50C-407E-A947-70E740481C1C}">
                <a14:useLocalDpi xmlns:a14="http://schemas.microsoft.com/office/drawing/2010/main" val="0"/>
              </a:ext>
            </a:extLst>
          </a:blip>
          <a:srcRect/>
          <a:stretch>
            <a:fillRect/>
          </a:stretch>
        </p:blipFill>
        <p:spPr bwMode="auto">
          <a:xfrm>
            <a:off x="2882411" y="5457728"/>
            <a:ext cx="2162810" cy="842645"/>
          </a:xfrm>
          <a:prstGeom prst="rect">
            <a:avLst/>
          </a:prstGeom>
          <a:noFill/>
          <a:ln>
            <a:noFill/>
          </a:ln>
        </p:spPr>
      </p:pic>
    </p:spTree>
    <p:extLst>
      <p:ext uri="{BB962C8B-B14F-4D97-AF65-F5344CB8AC3E}">
        <p14:creationId xmlns:p14="http://schemas.microsoft.com/office/powerpoint/2010/main" val="4266776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59632" y="404664"/>
            <a:ext cx="6624736" cy="507831"/>
          </a:xfrm>
          <a:prstGeom prst="rect">
            <a:avLst/>
          </a:prstGeom>
        </p:spPr>
        <p:txBody>
          <a:bodyPr wrap="square">
            <a:spAutoFit/>
          </a:bodyPr>
          <a:lstStyle/>
          <a:p>
            <a:pPr indent="449580" algn="just">
              <a:lnSpc>
                <a:spcPct val="150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Tizimning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uztish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funksiyalar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ko’rinishi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971600" y="1268760"/>
            <a:ext cx="7200800" cy="4246970"/>
          </a:xfrm>
          <a:prstGeom prst="rect">
            <a:avLst/>
          </a:prstGeom>
          <a:noFill/>
          <a:ln>
            <a:noFill/>
          </a:ln>
        </p:spPr>
      </p:pic>
      <p:sp>
        <p:nvSpPr>
          <p:cNvPr id="6" name="Прямоугольник 5"/>
          <p:cNvSpPr/>
          <p:nvPr/>
        </p:nvSpPr>
        <p:spPr>
          <a:xfrm>
            <a:off x="2699792" y="5876049"/>
            <a:ext cx="3268844" cy="507831"/>
          </a:xfrm>
          <a:prstGeom prst="rect">
            <a:avLst/>
          </a:prstGeom>
        </p:spPr>
        <p:txBody>
          <a:bodyPr wrap="none">
            <a:spAutoFit/>
          </a:bodyPr>
          <a:lstStyle/>
          <a:p>
            <a:pPr algn="ctr">
              <a:lnSpc>
                <a:spcPct val="150000"/>
              </a:lnSpc>
              <a:spcAft>
                <a:spcPts val="0"/>
              </a:spcAft>
            </a:pPr>
            <a:r>
              <a:rPr lang="en-US" i="1" dirty="0" err="1">
                <a:latin typeface="Times New Roman" panose="02020603050405020304" pitchFamily="18" charset="0"/>
                <a:ea typeface="Times New Roman" panose="02020603050405020304" pitchFamily="18" charset="0"/>
                <a:cs typeface="Times New Roman" panose="02020603050405020304" pitchFamily="18" charset="0"/>
              </a:rPr>
              <a:t>Jarayonning</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fizik</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modeli</a:t>
            </a:r>
            <a:r>
              <a:rPr lang="en-US"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sxemasi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6051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1106</TotalTime>
  <Words>232</Words>
  <Application>Microsoft Office PowerPoint</Application>
  <PresentationFormat>Экран (4:3)</PresentationFormat>
  <Paragraphs>24</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Calibri</vt:lpstr>
      <vt:lpstr>Constantia</vt:lpstr>
      <vt:lpstr>Times New Roman</vt:lpstr>
      <vt:lpstr>Wingdings 2</vt:lpstr>
      <vt:lpstr>Поток</vt:lpstr>
      <vt:lpstr>MAVZU    DC MOTOR HOLATINI MODELLASHTIRISH TAXLIL QILISH</vt:lpstr>
      <vt:lpstr>Boshqarish tizimi aniq bir fizik parametrni qayta ishlash jarayonini amalga oshiruvchi tizim hisoblanadi. Boshqarish tizimining funksional chizmasi quyidagi rasmda keltirilgan. </vt:lpstr>
      <vt:lpstr>Презентация PowerPoint</vt:lpstr>
      <vt:lpstr>Презентация PowerPoint</vt:lpstr>
      <vt:lpstr>Servo elektr dvigatellarining asosiy vazifasi obyektning xolatini boshqarishdir. Servo elektr dvigatellari teskari aloqa tizimlari uchun o’rinlidir. Servo elektr dvigatel frezalash dastgohining X, Y va Z o’qlari bo’yicha xarakatlantirish uchun xizmat qiladi. Mexanik parametrlarni (o‘lchamlarni, siljishlarni, kuchlarni, tezliklarni va hokazolarni) nazorat qilish asboblari turli texnologik jarayonlarni avtomatlashtirishda keng qo‘llanilmoqda, bu erda, qalinlikni, chiziqli va burchakli siljishlarni, burchak tezliklarni (mashina va mexanizmlarning aylanishlar sonini), kuchlanishlarni, deformasiyalarni, tebranishlarni va boshqalarni o‘lchash talab qilinadi. Holat parametrini rostlashni ko’rib chiqamiz. Bunda tizim 2 qismdan iborat bo’ladi: Siljishni nazorat qilish yoki rostlash; Siljish parametrini o’lchash.</vt:lpstr>
      <vt:lpstr>Презентация PowerPoint</vt:lpstr>
      <vt:lpstr>Bu yerda, xi – aktiv xolat qiymati, ∆x – chetlanish xolati qiymati, x0 – buyruq xolat qiymati, v0 – buyruq tezlik qiymat, vi – aktiv tezlik qiymati, F – uzatish kuchi. Tizim dinamik xarakterga ega bo’lib, tizimning bog’lanish parametri Kv bo’lib, u siklning o’chishin anglatadi. </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Ob'еktning matеmatik modеli</dc:title>
  <dc:creator>user</dc:creator>
  <cp:lastModifiedBy>RePack by Diakov</cp:lastModifiedBy>
  <cp:revision>14</cp:revision>
  <dcterms:created xsi:type="dcterms:W3CDTF">2017-02-13T07:59:08Z</dcterms:created>
  <dcterms:modified xsi:type="dcterms:W3CDTF">2018-12-14T06:00:10Z</dcterms:modified>
</cp:coreProperties>
</file>