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D6EA4E7-4B7B-4E1F-8EE4-2CDA582D4EEE}" type="datetimeFigureOut">
              <a:rPr lang="ru-RU" smtClean="0"/>
              <a:t>13.02.2017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3D4598-AA7E-4C61-82E2-321CF670BD3D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305800" cy="4896544"/>
          </a:xfrm>
        </p:spPr>
        <p:txBody>
          <a:bodyPr>
            <a:normAutofit/>
          </a:bodyPr>
          <a:lstStyle/>
          <a:p>
            <a:pPr algn="ctr"/>
            <a:r>
              <a:rPr lang="uz-Cyrl-UZ" sz="5400" b="1" dirty="0"/>
              <a:t>Ob'еktlarni matеmatik modеllashtirishdagi  tipik masalalari</a:t>
            </a:r>
            <a:r>
              <a:rPr lang="ru-RU" sz="5400" dirty="0"/>
              <a:t/>
            </a:r>
            <a:br>
              <a:rPr lang="ru-RU" sz="5400" dirty="0"/>
            </a:b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6131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3356992"/>
            <a:ext cx="7772400" cy="3168352"/>
          </a:xfrm>
        </p:spPr>
        <p:txBody>
          <a:bodyPr>
            <a:normAutofit/>
          </a:bodyPr>
          <a:lstStyle/>
          <a:p>
            <a:r>
              <a:rPr lang="en-US" sz="3600" dirty="0" smtClean="0"/>
              <a:t>	</a:t>
            </a:r>
            <a:r>
              <a:rPr lang="en-US" sz="5400" dirty="0" smtClean="0"/>
              <a:t>1.</a:t>
            </a:r>
            <a:r>
              <a:rPr lang="uz-Cyrl-UZ" sz="3600" dirty="0" smtClean="0"/>
              <a:t>Dinamika </a:t>
            </a:r>
            <a:r>
              <a:rPr lang="uz-Cyrl-UZ" sz="3600" dirty="0"/>
              <a:t>tеnglamalari bo‘yicha statik tavsiflarni olish.  </a:t>
            </a:r>
            <a:endParaRPr lang="ru-RU" sz="3600" dirty="0"/>
          </a:p>
          <a:p>
            <a:r>
              <a:rPr lang="en-US" sz="3600" dirty="0" smtClean="0"/>
              <a:t>	</a:t>
            </a:r>
            <a:r>
              <a:rPr lang="en-US" sz="4800" dirty="0" smtClean="0"/>
              <a:t>2.</a:t>
            </a:r>
            <a:r>
              <a:rPr lang="uz-Cyrl-UZ" sz="3600" dirty="0" smtClean="0"/>
              <a:t>O‘tish </a:t>
            </a:r>
            <a:r>
              <a:rPr lang="uz-Cyrl-UZ" sz="3600" dirty="0"/>
              <a:t>funktsiyalari va  </a:t>
            </a:r>
            <a:r>
              <a:rPr lang="uz-Cyrl-UZ" sz="3600" dirty="0" smtClean="0"/>
              <a:t>chastotali </a:t>
            </a:r>
            <a:r>
              <a:rPr lang="uz-Cyrl-UZ" sz="3600" dirty="0"/>
              <a:t>tavsiflarni </a:t>
            </a:r>
            <a:r>
              <a:rPr lang="uz-Cyrl-UZ" sz="3600" dirty="0" smtClean="0"/>
              <a:t>topis</a:t>
            </a:r>
            <a:r>
              <a:rPr lang="en-US" sz="3600" dirty="0"/>
              <a:t>h</a:t>
            </a:r>
            <a:endParaRPr lang="ru-RU" sz="3600" dirty="0"/>
          </a:p>
        </p:txBody>
      </p:sp>
      <p:sp>
        <p:nvSpPr>
          <p:cNvPr id="4" name="AutoShape 2"/>
          <p:cNvSpPr>
            <a:spLocks noGrp="1" noChangeArrowheads="1"/>
          </p:cNvSpPr>
          <p:nvPr>
            <p:ph type="title"/>
          </p:nvPr>
        </p:nvSpPr>
        <p:spPr bwMode="auto">
          <a:prstGeom prst="ribbon">
            <a:avLst>
              <a:gd name="adj1" fmla="val 12500"/>
              <a:gd name="adj2" fmla="val 50000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uz-Latn-UZ" sz="6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Reja</a:t>
            </a:r>
            <a:r>
              <a:rPr lang="uz-Cyrl-UZ" sz="6000" dirty="0">
                <a:solidFill>
                  <a:srgbClr val="0000CC"/>
                </a:solidFill>
              </a:rPr>
              <a:t>:</a:t>
            </a:r>
            <a:endParaRPr lang="ru-RU" sz="6000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407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960136"/>
          </a:xfrm>
        </p:spPr>
        <p:txBody>
          <a:bodyPr/>
          <a:lstStyle/>
          <a:p>
            <a:r>
              <a:rPr lang="en-US" sz="4000" dirty="0">
                <a:effectLst/>
              </a:rPr>
              <a:t>Uzatish funksiyasi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W(p) = Y(p)/U(p) = [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signali</a:t>
            </a:r>
            <a:r>
              <a:rPr lang="en-US" dirty="0"/>
              <a:t> </a:t>
            </a:r>
            <a:r>
              <a:rPr lang="en-US" dirty="0" err="1"/>
              <a:t>tasviri</a:t>
            </a:r>
            <a:r>
              <a:rPr lang="en-US" dirty="0"/>
              <a:t>]/[</a:t>
            </a:r>
            <a:r>
              <a:rPr lang="en-US" dirty="0" err="1"/>
              <a:t>kirish</a:t>
            </a:r>
            <a:r>
              <a:rPr lang="en-US" dirty="0"/>
              <a:t> </a:t>
            </a:r>
            <a:r>
              <a:rPr lang="en-US" dirty="0" err="1"/>
              <a:t>signali</a:t>
            </a:r>
            <a:r>
              <a:rPr lang="en-US" dirty="0"/>
              <a:t> </a:t>
            </a:r>
            <a:r>
              <a:rPr lang="en-US" dirty="0" err="1"/>
              <a:t>tasviri</a:t>
            </a:r>
            <a:r>
              <a:rPr lang="en-US" dirty="0"/>
              <a:t>]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en-US" dirty="0" err="1"/>
              <a:t>Uzliksiz</a:t>
            </a:r>
            <a:r>
              <a:rPr lang="en-US" dirty="0"/>
              <a:t> </a:t>
            </a:r>
            <a:r>
              <a:rPr lang="en-US" dirty="0" err="1"/>
              <a:t>chiziqli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tizimning</a:t>
            </a:r>
            <a:r>
              <a:rPr lang="en-US" dirty="0"/>
              <a:t> </a:t>
            </a:r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tenglama</a:t>
            </a:r>
            <a:r>
              <a:rPr lang="en-US" dirty="0"/>
              <a:t> </a:t>
            </a:r>
            <a:r>
              <a:rPr lang="en-US" dirty="0" err="1"/>
              <a:t>ko’rinishdagi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ru-RU" dirty="0"/>
          </a:p>
          <a:p>
            <a:r>
              <a:rPr lang="en-US" dirty="0"/>
              <a:t>a</a:t>
            </a:r>
            <a:r>
              <a:rPr lang="en-US" baseline="-25000" dirty="0"/>
              <a:t>n</a:t>
            </a:r>
            <a:r>
              <a:rPr lang="en-US" dirty="0"/>
              <a:t>y</a:t>
            </a:r>
            <a:r>
              <a:rPr lang="en-US" baseline="30000" dirty="0"/>
              <a:t>(n)</a:t>
            </a:r>
            <a:r>
              <a:rPr lang="en-US" dirty="0"/>
              <a:t>+ a</a:t>
            </a:r>
            <a:r>
              <a:rPr lang="en-US" baseline="-25000" dirty="0"/>
              <a:t>n-1</a:t>
            </a:r>
            <a:r>
              <a:rPr lang="en-US" dirty="0"/>
              <a:t>y</a:t>
            </a:r>
            <a:r>
              <a:rPr lang="en-US" baseline="30000" dirty="0"/>
              <a:t>(n-1)</a:t>
            </a:r>
            <a:r>
              <a:rPr lang="en-US" dirty="0"/>
              <a:t>+ . . .+ a</a:t>
            </a:r>
            <a:r>
              <a:rPr lang="en-US" baseline="-25000" dirty="0"/>
              <a:t>1</a:t>
            </a:r>
            <a:r>
              <a:rPr lang="en-US" dirty="0"/>
              <a:t>y</a:t>
            </a:r>
            <a:r>
              <a:rPr lang="he-IL" dirty="0"/>
              <a:t>׳</a:t>
            </a:r>
            <a:r>
              <a:rPr lang="en-US" dirty="0"/>
              <a:t>+ a</a:t>
            </a:r>
            <a:r>
              <a:rPr lang="en-US" baseline="-25000" dirty="0"/>
              <a:t>0</a:t>
            </a:r>
            <a:r>
              <a:rPr lang="en-US" dirty="0"/>
              <a:t>y= </a:t>
            </a:r>
            <a:r>
              <a:rPr lang="en-US" dirty="0" err="1"/>
              <a:t>b</a:t>
            </a:r>
            <a:r>
              <a:rPr lang="en-US" baseline="-25000" dirty="0" err="1"/>
              <a:t>m</a:t>
            </a:r>
            <a:r>
              <a:rPr lang="en-US" dirty="0" err="1"/>
              <a:t>u</a:t>
            </a:r>
            <a:r>
              <a:rPr lang="en-US" baseline="30000" dirty="0"/>
              <a:t>(m)</a:t>
            </a:r>
            <a:r>
              <a:rPr lang="en-US" dirty="0"/>
              <a:t>+ b</a:t>
            </a:r>
            <a:r>
              <a:rPr lang="en-US" baseline="-25000" dirty="0"/>
              <a:t>m-1</a:t>
            </a:r>
            <a:r>
              <a:rPr lang="en-US" dirty="0"/>
              <a:t>u</a:t>
            </a:r>
            <a:r>
              <a:rPr lang="en-US" baseline="30000" dirty="0"/>
              <a:t>(m-1)</a:t>
            </a:r>
            <a:r>
              <a:rPr lang="en-US" dirty="0"/>
              <a:t>+ . . .+ b</a:t>
            </a:r>
            <a:r>
              <a:rPr lang="en-US" baseline="-25000" dirty="0"/>
              <a:t>1</a:t>
            </a:r>
            <a:r>
              <a:rPr lang="en-US" dirty="0"/>
              <a:t>u</a:t>
            </a:r>
            <a:r>
              <a:rPr lang="he-IL" dirty="0"/>
              <a:t>׳</a:t>
            </a:r>
            <a:r>
              <a:rPr lang="en-US" dirty="0"/>
              <a:t>+ b</a:t>
            </a:r>
            <a:r>
              <a:rPr lang="en-US" baseline="-25000" dirty="0"/>
              <a:t>0</a:t>
            </a:r>
            <a:r>
              <a:rPr lang="en-US" dirty="0"/>
              <a:t>u    (1)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218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04088"/>
                <a:ext cx="8305800" cy="5461216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sz="2400" dirty="0" err="1"/>
                  <a:t>Laplas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almashtirishi</a:t>
                </a:r>
                <a:r>
                  <a:rPr lang="en-US" sz="2400" dirty="0"/>
                  <a:t> :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</a:t>
                </a:r>
                <a:br>
                  <a:rPr lang="en-US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/>
                        <m:t>𝐹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𝑝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r>
                        <a:rPr lang="en-US" sz="2400" i="1"/>
                        <m:t>𝐿</m:t>
                      </m:r>
                      <m:d>
                        <m:dPr>
                          <m:begChr m:val="["/>
                          <m:endChr m:val="]"/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𝑓</m:t>
                          </m:r>
                          <m:d>
                            <m:dPr>
                              <m:ctrlPr>
                                <a:rPr lang="ru-RU" sz="2400" i="1"/>
                              </m:ctrlPr>
                            </m:dPr>
                            <m:e>
                              <m:r>
                                <a:rPr lang="en-US" sz="2400" i="1"/>
                                <m:t>𝑡</m:t>
                              </m:r>
                            </m:e>
                          </m:d>
                        </m:e>
                      </m:d>
                      <m:r>
                        <a:rPr lang="en-US" sz="2400" i="1"/>
                        <m:t>=</m:t>
                      </m:r>
                      <m:nary>
                        <m:naryPr>
                          <m:limLoc m:val="undOvr"/>
                          <m:ctrlPr>
                            <a:rPr lang="ru-RU" sz="2400" i="1"/>
                          </m:ctrlPr>
                        </m:naryPr>
                        <m:sub>
                          <m:r>
                            <a:rPr lang="en-US" sz="2400" i="1"/>
                            <m:t>0</m:t>
                          </m:r>
                        </m:sub>
                        <m:sup>
                          <m:r>
                            <a:rPr lang="en-US" sz="2400" i="1"/>
                            <m:t>+∞</m:t>
                          </m:r>
                        </m:sup>
                        <m:e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𝑒</m:t>
                              </m:r>
                            </m:e>
                            <m:sup>
                              <m:r>
                                <a:rPr lang="en-US" sz="2400" i="1"/>
                                <m:t>−</m:t>
                              </m:r>
                              <m:r>
                                <a:rPr lang="en-US" sz="2400" i="1"/>
                                <m:t>𝑝𝑡</m:t>
                              </m:r>
                            </m:sup>
                          </m:sSup>
                        </m:e>
                      </m:nary>
                      <m:r>
                        <a:rPr lang="en-US" sz="2400" i="1"/>
                        <m:t>𝑓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𝑡</m:t>
                          </m:r>
                        </m:e>
                      </m:d>
                      <m:r>
                        <a:rPr lang="en-US" sz="2400" i="1"/>
                        <m:t>𝑑𝑡</m:t>
                      </m:r>
                    </m:oMath>
                  </m:oMathPara>
                </a14:m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 err="1"/>
                  <a:t>Boshlang’ich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vaqtda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qo’zg’almas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tizimlar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uchun</a:t>
                </a:r>
                <a:r>
                  <a:rPr lang="en-US" sz="2400" dirty="0"/>
                  <a:t>: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L[f </a:t>
                </a:r>
                <a:r>
                  <a:rPr lang="he-IL" sz="2400" baseline="30000" dirty="0"/>
                  <a:t>׳</a:t>
                </a:r>
                <a:r>
                  <a:rPr lang="en-US" sz="2400" dirty="0"/>
                  <a:t>]=pF(p) ,        L[f</a:t>
                </a:r>
                <a:r>
                  <a:rPr lang="he-IL" sz="2400" dirty="0"/>
                  <a:t>״</a:t>
                </a:r>
                <a:r>
                  <a:rPr lang="he-IL" sz="2400" baseline="30000" dirty="0"/>
                  <a:t>׳</a:t>
                </a:r>
                <a:r>
                  <a:rPr lang="en-US" sz="2400" dirty="0"/>
                  <a:t>]=p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F(p) ,   . . . ,    L[f</a:t>
                </a:r>
                <a:r>
                  <a:rPr lang="en-US" sz="2400" baseline="30000" dirty="0"/>
                  <a:t>(n)</a:t>
                </a:r>
                <a:r>
                  <a:rPr lang="en-US" sz="2400" dirty="0"/>
                  <a:t>]=</a:t>
                </a:r>
                <a:r>
                  <a:rPr lang="en-US" sz="2400" dirty="0" err="1"/>
                  <a:t>p</a:t>
                </a:r>
                <a:r>
                  <a:rPr lang="en-US" sz="2400" baseline="30000" dirty="0" err="1"/>
                  <a:t>n</a:t>
                </a:r>
                <a:r>
                  <a:rPr lang="en-US" sz="2400" dirty="0" err="1"/>
                  <a:t>F</a:t>
                </a:r>
                <a:r>
                  <a:rPr lang="en-US" sz="2400" dirty="0"/>
                  <a:t>(p)  </a:t>
                </a:r>
                <a:r>
                  <a:rPr lang="en-US" sz="2400" dirty="0" err="1"/>
                  <a:t>bo’lgani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uchun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/>
                        <m:t>𝑊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𝑝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en-US" sz="2400" i="1"/>
                            <m:t>𝑌</m:t>
                          </m:r>
                          <m:r>
                            <a:rPr lang="en-US" sz="2400" i="1"/>
                            <m:t>(</m:t>
                          </m:r>
                          <m:r>
                            <a:rPr lang="en-US" sz="2400" i="1"/>
                            <m:t>𝑝</m:t>
                          </m:r>
                          <m:r>
                            <a:rPr lang="en-US" sz="2400" i="1"/>
                            <m:t>)</m:t>
                          </m:r>
                        </m:num>
                        <m:den>
                          <m:r>
                            <a:rPr lang="en-US" sz="2400" i="1"/>
                            <m:t>𝑈</m:t>
                          </m:r>
                          <m:r>
                            <a:rPr lang="en-US" sz="2400" i="1"/>
                            <m:t>(</m:t>
                          </m:r>
                          <m:r>
                            <a:rPr lang="en-US" sz="2400" i="1"/>
                            <m:t>𝑝</m:t>
                          </m:r>
                          <m:r>
                            <a:rPr lang="en-US" sz="2400" i="1"/>
                            <m:t>)</m:t>
                          </m:r>
                        </m:den>
                      </m:f>
                      <m:r>
                        <a:rPr lang="en-US" sz="2400" i="1"/>
                        <m:t>=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𝑏</m:t>
                              </m:r>
                            </m:e>
                            <m:sub>
                              <m:r>
                                <a:rPr lang="en-US" sz="2400" i="1"/>
                                <m:t>𝑚</m:t>
                              </m:r>
                            </m:sub>
                          </m:sSub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𝑝</m:t>
                              </m:r>
                            </m:e>
                            <m:sup>
                              <m:r>
                                <a:rPr lang="en-US" sz="2400" i="1"/>
                                <m:t>𝑚</m:t>
                              </m:r>
                            </m:sup>
                          </m:sSup>
                          <m:r>
                            <a:rPr lang="en-US" sz="2400" i="1"/>
                            <m:t>+. ..+</m:t>
                          </m:r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𝑏</m:t>
                              </m:r>
                            </m:e>
                            <m:sub>
                              <m:r>
                                <a:rPr lang="en-US" sz="2400" i="1"/>
                                <m:t>1</m:t>
                              </m:r>
                            </m:sub>
                          </m:sSub>
                          <m:r>
                            <a:rPr lang="en-US" sz="2400" i="1"/>
                            <m:t>𝑝</m:t>
                          </m:r>
                          <m:r>
                            <a:rPr lang="en-US" sz="2400" i="1"/>
                            <m:t>+</m:t>
                          </m:r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𝑏</m:t>
                              </m:r>
                            </m:e>
                            <m:sub>
                              <m:r>
                                <a:rPr lang="en-US" sz="2400" i="1"/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𝑎</m:t>
                              </m:r>
                            </m:e>
                            <m:sub>
                              <m:r>
                                <a:rPr lang="en-US" sz="2400" i="1"/>
                                <m:t>𝑛</m:t>
                              </m:r>
                            </m:sub>
                          </m:sSub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𝑝</m:t>
                              </m:r>
                            </m:e>
                            <m:sup>
                              <m:r>
                                <a:rPr lang="en-US" sz="2400" i="1"/>
                                <m:t>𝑛</m:t>
                              </m:r>
                            </m:sup>
                          </m:sSup>
                          <m:r>
                            <a:rPr lang="en-US" sz="2400" i="1"/>
                            <m:t>+. ..+</m:t>
                          </m:r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𝑎</m:t>
                              </m:r>
                            </m:e>
                            <m:sub>
                              <m:r>
                                <a:rPr lang="en-US" sz="2400" i="1"/>
                                <m:t>1</m:t>
                              </m:r>
                            </m:sub>
                          </m:sSub>
                          <m:r>
                            <a:rPr lang="en-US" sz="2400" i="1"/>
                            <m:t>𝑝</m:t>
                          </m:r>
                          <m:r>
                            <a:rPr lang="en-US" sz="2400" i="1"/>
                            <m:t>+</m:t>
                          </m:r>
                          <m:sSub>
                            <m:sSubPr>
                              <m:ctrlPr>
                                <a:rPr lang="ru-RU" sz="2400" i="1"/>
                              </m:ctrlPr>
                            </m:sSubPr>
                            <m:e>
                              <m:r>
                                <a:rPr lang="en-US" sz="2400" i="1"/>
                                <m:t>𝑎</m:t>
                              </m:r>
                            </m:e>
                            <m:sub>
                              <m:r>
                                <a:rPr lang="en-US" sz="2400" i="1"/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b="1" dirty="0"/>
                  <a:t>Y(p)=W(p)U(p)</a:t>
                </a:r>
                <a:r>
                  <a:rPr lang="en-US" sz="2400" dirty="0"/>
                  <a:t>   - (1)-</a:t>
                </a:r>
                <a:r>
                  <a:rPr lang="en-US" sz="2400" dirty="0" err="1"/>
                  <a:t>tenglamaning</a:t>
                </a:r>
                <a:r>
                  <a:rPr lang="en-US" sz="2400" dirty="0"/>
                  <a:t> operator </a:t>
                </a:r>
                <a:r>
                  <a:rPr lang="en-US" sz="2400" dirty="0" err="1"/>
                  <a:t>ko’rinishdagi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yechimi</a:t>
                </a:r>
                <a:r>
                  <a:rPr lang="en-US" sz="2400" dirty="0"/>
                  <a:t>.</a:t>
                </a:r>
                <a:r>
                  <a:rPr lang="ru-RU" sz="1800" dirty="0"/>
                  <a:t/>
                </a:r>
                <a:br>
                  <a:rPr lang="ru-RU" sz="1800" dirty="0"/>
                </a:br>
                <a:r>
                  <a:rPr lang="en-US" sz="1800" dirty="0"/>
                  <a:t>	</a:t>
                </a:r>
                <a:r>
                  <a:rPr lang="ru-RU" sz="1800" dirty="0"/>
                  <a:t/>
                </a:r>
                <a:br>
                  <a:rPr lang="ru-RU" sz="1800" dirty="0"/>
                </a:br>
                <a:endParaRPr lang="ru-RU" sz="18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04088"/>
                <a:ext cx="8305800" cy="5461216"/>
              </a:xfrm>
              <a:blipFill rotWithShape="1">
                <a:blip r:embed="rId2"/>
                <a:stretch>
                  <a:fillRect l="-19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364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04088"/>
                <a:ext cx="8305800" cy="5461216"/>
              </a:xfrm>
            </p:spPr>
            <p:txBody>
              <a:bodyPr>
                <a:noAutofit/>
              </a:bodyPr>
              <a:lstStyle/>
              <a:p>
                <a:r>
                  <a:rPr lang="en-US" sz="2000" b="1" dirty="0" err="1"/>
                  <a:t>Birlik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pog’anali</a:t>
                </a:r>
                <a:r>
                  <a:rPr lang="en-US" sz="2000" b="1" dirty="0"/>
                  <a:t> signal</a:t>
                </a:r>
                <a:r>
                  <a:rPr lang="en-US" sz="2000" dirty="0"/>
                  <a:t>     </a:t>
                </a:r>
                <a14:m>
                  <m:oMath xmlns:m="http://schemas.openxmlformats.org/officeDocument/2006/math">
                    <m:r>
                      <a:rPr lang="en-US" sz="2000" i="1"/>
                      <m:t> </m:t>
                    </m:r>
                    <m:r>
                      <a:rPr lang="en-US" sz="2000" i="1"/>
                      <m:t>𝑙</m:t>
                    </m:r>
                    <m:d>
                      <m:dPr>
                        <m:ctrlPr>
                          <a:rPr lang="ru-RU" sz="2000" i="1"/>
                        </m:ctrlPr>
                      </m:dPr>
                      <m:e>
                        <m:r>
                          <a:rPr lang="en-US" sz="2000" i="1"/>
                          <m:t>𝑡</m:t>
                        </m:r>
                      </m:e>
                    </m:d>
                    <m:r>
                      <a:rPr lang="en-US" sz="2000" i="1"/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000" i="1"/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ru-RU" sz="2000" i="1"/>
                            </m:ctrlPr>
                          </m:mP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0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000" i="1"/>
                                      <m:t>0</m:t>
                                    </m:r>
                                    <m:r>
                                      <a:rPr lang="en-US" sz="20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000" i="1"/>
                                      <m:t>𝑡</m:t>
                                    </m:r>
                                    <m:r>
                                      <a:rPr lang="en-US" sz="2000" i="1"/>
                                      <m:t>&lt;</m:t>
                                    </m:r>
                                    <m:r>
                                      <a:rPr lang="en-US" sz="2000" i="1"/>
                                      <m:t>0</m:t>
                                    </m:r>
                                  </m:e>
                                </m:mr>
                              </m:m>
                            </m:e>
                          </m:mr>
                          <m:mr>
                            <m:e>
                              <m:r>
                                <a:rPr lang="en-US" sz="2000" i="1"/>
                                <m:t>1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0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0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000" i="1"/>
                                      <m:t>𝑡</m:t>
                                    </m:r>
                                    <m:r>
                                      <a:rPr lang="en-US" sz="2000" i="1"/>
                                      <m:t>≥</m:t>
                                    </m:r>
                                    <m:r>
                                      <a:rPr lang="en-US" sz="2000" i="1"/>
                                      <m:t>0</m:t>
                                    </m:r>
                                    <m:r>
                                      <a:rPr lang="en-US" sz="2000" i="1"/>
                                      <m:t>  </m:t>
                                    </m:r>
                                  </m:e>
                                </m:mr>
                              </m:m>
                            </m:e>
                          </m:mr>
                        </m:m>
                        <m:r>
                          <a:rPr lang="en-US" sz="2000" i="1"/>
                          <m:t>  </m:t>
                        </m:r>
                      </m:e>
                    </m:d>
                  </m:oMath>
                </a14:m>
                <a:r>
                  <a:rPr lang="en-US" sz="2000" dirty="0"/>
                  <a:t>    </a:t>
                </a:r>
                <a:r>
                  <a:rPr lang="en-US" sz="2000" dirty="0" err="1"/>
                  <a:t>Laplas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tasviri</a:t>
                </a:r>
                <a:r>
                  <a:rPr lang="en-US" sz="2000" dirty="0"/>
                  <a:t>   L[l(t)]=1/p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                            h(t)- </a:t>
                </a:r>
                <a:r>
                  <a:rPr lang="en-US" sz="2000" dirty="0" err="1"/>
                  <a:t>o’tish</a:t>
                </a:r>
                <a:r>
                  <a:rPr lang="en-US" sz="2000" dirty="0"/>
                  <a:t> </a:t>
                </a:r>
                <a:r>
                  <a:rPr lang="en-US" sz="2000" dirty="0" err="1"/>
                  <a:t>xarakteristikasi</a:t>
                </a:r>
                <a:r>
                  <a:rPr lang="en-US" sz="2000" dirty="0"/>
                  <a:t> 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                             L[h(t)]=W(p) L[l(t)]=W(p)/p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 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b="1" dirty="0" err="1"/>
                  <a:t>Birlik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impuls</a:t>
                </a:r>
                <a:r>
                  <a:rPr lang="en-US" sz="2000" b="1" dirty="0"/>
                  <a:t>(</a:t>
                </a:r>
                <a:r>
                  <a:rPr lang="en-US" sz="2000" b="1" dirty="0" err="1"/>
                  <a:t>Dirak</a:t>
                </a:r>
                <a:r>
                  <a:rPr lang="en-US" sz="2000" b="1" dirty="0"/>
                  <a:t> delta </a:t>
                </a:r>
                <a:r>
                  <a:rPr lang="en-US" sz="2000" b="1" dirty="0" err="1"/>
                  <a:t>funksiyasi</a:t>
                </a:r>
                <a:r>
                  <a:rPr lang="en-US" sz="2000" b="1" dirty="0"/>
                  <a:t>)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14:m>
                  <m:oMath xmlns:m="http://schemas.openxmlformats.org/officeDocument/2006/math">
                    <m:r>
                      <a:rPr lang="en-US" sz="2000" i="1"/>
                      <m:t>𝛿</m:t>
                    </m:r>
                    <m:d>
                      <m:dPr>
                        <m:ctrlPr>
                          <a:rPr lang="ru-RU" sz="2000" i="1"/>
                        </m:ctrlPr>
                      </m:dPr>
                      <m:e>
                        <m:r>
                          <a:rPr lang="en-US" sz="2000" i="1"/>
                          <m:t>𝑡</m:t>
                        </m:r>
                      </m:e>
                    </m:d>
                    <m:r>
                      <a:rPr lang="en-US" sz="2000" i="1"/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000" i="1"/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ru-RU" sz="2000" i="1"/>
                            </m:ctrlPr>
                          </m:mP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0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000" i="1"/>
                                      <m:t>0</m:t>
                                    </m:r>
                                    <m:r>
                                      <a:rPr lang="en-US" sz="20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000" i="1"/>
                                      <m:t>𝑡</m:t>
                                    </m:r>
                                    <m:r>
                                      <a:rPr lang="en-US" sz="2000" i="1"/>
                                      <m:t>≠</m:t>
                                    </m:r>
                                    <m:r>
                                      <a:rPr lang="en-US" sz="2000" i="1"/>
                                      <m:t>0</m:t>
                                    </m:r>
                                  </m:e>
                                </m:mr>
                              </m:m>
                            </m:e>
                          </m:m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0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000" i="1"/>
                                      <m:t>∞,</m:t>
                                    </m:r>
                                  </m:e>
                                  <m:e>
                                    <m:r>
                                      <a:rPr lang="en-US" sz="2000" i="1"/>
                                      <m:t>𝑡</m:t>
                                    </m:r>
                                    <m:r>
                                      <a:rPr lang="en-US" sz="2000" i="1"/>
                                      <m:t>=</m:t>
                                    </m:r>
                                    <m:r>
                                      <a:rPr lang="en-US" sz="2000" i="1"/>
                                      <m:t>0</m:t>
                                    </m:r>
                                    <m:r>
                                      <a:rPr lang="en-US" sz="2000" i="1"/>
                                      <m:t>  </m:t>
                                    </m:r>
                                  </m:e>
                                </m:mr>
                              </m:m>
                            </m:e>
                          </m:mr>
                        </m:m>
                        <m:r>
                          <a:rPr lang="en-US" sz="2000" i="1"/>
                          <m:t>  </m:t>
                        </m:r>
                        <m:r>
                          <a:rPr lang="en-US" sz="2000" i="1"/>
                          <m:t>𝑣𝑎</m:t>
                        </m:r>
                      </m:e>
                    </m:d>
                    <m:r>
                      <a:rPr lang="en-US" sz="2000" i="1"/>
                      <m:t>  </m:t>
                    </m:r>
                    <m:nary>
                      <m:naryPr>
                        <m:limLoc m:val="undOvr"/>
                        <m:ctrlPr>
                          <a:rPr lang="ru-RU" sz="2000" i="1"/>
                        </m:ctrlPr>
                      </m:naryPr>
                      <m:sub>
                        <m:r>
                          <a:rPr lang="en-US" sz="2000" i="1"/>
                          <m:t>−∞</m:t>
                        </m:r>
                      </m:sub>
                      <m:sup>
                        <m:r>
                          <a:rPr lang="en-US" sz="2000" i="1"/>
                          <m:t>+∞</m:t>
                        </m:r>
                      </m:sup>
                      <m:e>
                        <m:r>
                          <a:rPr lang="en-US" sz="2000" i="1"/>
                          <m:t>𝛿</m:t>
                        </m:r>
                        <m:d>
                          <m:dPr>
                            <m:ctrlPr>
                              <a:rPr lang="ru-RU" sz="2000" i="1"/>
                            </m:ctrlPr>
                          </m:dPr>
                          <m:e>
                            <m:r>
                              <a:rPr lang="en-US" sz="2000" i="1"/>
                              <m:t>𝑡</m:t>
                            </m:r>
                          </m:e>
                        </m:d>
                        <m:r>
                          <a:rPr lang="en-US" sz="2000" i="1"/>
                          <m:t>𝑑𝑡</m:t>
                        </m:r>
                        <m:r>
                          <a:rPr lang="en-US" sz="2000" i="1"/>
                          <m:t>=</m:t>
                        </m:r>
                        <m:r>
                          <a:rPr lang="en-US" sz="2000" i="1"/>
                          <m:t>1</m:t>
                        </m:r>
                      </m:e>
                    </m:nary>
                    <m:r>
                      <a:rPr lang="en-US" sz="2000" i="1"/>
                      <m:t>  </m:t>
                    </m:r>
                  </m:oMath>
                </a14:m>
                <a:r>
                  <a:rPr lang="en-US" sz="2000" dirty="0"/>
                  <a:t>           </a:t>
                </a:r>
                <a:r>
                  <a:rPr lang="en-US" sz="2000" dirty="0" err="1"/>
                  <a:t>Laplas</a:t>
                </a:r>
                <a:r>
                  <a:rPr lang="en-US" sz="2000" dirty="0"/>
                  <a:t> </a:t>
                </a:r>
                <a:r>
                  <a:rPr lang="en-US" sz="2000" dirty="0" err="1"/>
                  <a:t>tasviri</a:t>
                </a:r>
                <a:r>
                  <a:rPr lang="en-US" sz="2000" dirty="0"/>
                  <a:t> L[δ(t)] =1    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                   h</a:t>
                </a:r>
                <a:r>
                  <a:rPr lang="he-IL" sz="2000" dirty="0"/>
                  <a:t>׳</a:t>
                </a:r>
                <a:r>
                  <a:rPr lang="en-US" sz="2000" dirty="0"/>
                  <a:t>(t)= w(t)            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                 </a:t>
                </a:r>
                <a:r>
                  <a:rPr lang="en-US" sz="2000" i="1" dirty="0"/>
                  <a:t>w(t)</a:t>
                </a:r>
                <a:r>
                  <a:rPr lang="en-US" sz="2000" dirty="0"/>
                  <a:t> – </a:t>
                </a:r>
                <a:r>
                  <a:rPr lang="en-US" sz="2000" dirty="0" err="1"/>
                  <a:t>impuls</a:t>
                </a:r>
                <a:r>
                  <a:rPr lang="en-US" sz="2000" dirty="0"/>
                  <a:t> </a:t>
                </a:r>
                <a:r>
                  <a:rPr lang="en-US" sz="2000" dirty="0" err="1"/>
                  <a:t>xarakteristikasi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                      L[w(t)]=W(p) L[δ(t)]=W(p) </a:t>
                </a:r>
                <a:r>
                  <a:rPr lang="en-US" sz="2000" dirty="0">
                    <a:sym typeface="Symbol"/>
                  </a:rPr>
                  <a:t></a:t>
                </a:r>
                <a:r>
                  <a:rPr lang="en-US" sz="2000" dirty="0"/>
                  <a:t> 1=  W(p)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dirty="0"/>
                  <a:t> 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r>
                  <a:rPr lang="en-US" sz="2000" b="1" i="1" dirty="0"/>
                  <a:t>    w(t) – </a:t>
                </a:r>
                <a:r>
                  <a:rPr lang="en-US" sz="2000" b="1" i="1" dirty="0" err="1"/>
                  <a:t>impuls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xarakteristikaning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Laplas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tasviri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uzatish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funksiyasi</a:t>
                </a:r>
                <a:r>
                  <a:rPr lang="en-US" sz="2000" b="1" i="1" dirty="0"/>
                  <a:t> W(p)</a:t>
                </a:r>
                <a:r>
                  <a:rPr lang="en-US" sz="2000" b="1" i="1" dirty="0" err="1"/>
                  <a:t>ga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teng</a:t>
                </a:r>
                <a:r>
                  <a:rPr lang="en-US" sz="2000" b="1" i="1" dirty="0"/>
                  <a:t> </a:t>
                </a:r>
                <a:r>
                  <a:rPr lang="en-US" sz="2000" b="1" i="1" dirty="0" err="1"/>
                  <a:t>bo’ladi</a:t>
                </a:r>
                <a:r>
                  <a:rPr lang="en-US" sz="2000" b="1" i="1" dirty="0"/>
                  <a:t>        </a:t>
                </a:r>
                <a:r>
                  <a:rPr lang="ru-RU" sz="2000" dirty="0"/>
                  <a:t/>
                </a:r>
                <a:br>
                  <a:rPr lang="ru-RU" sz="2000" dirty="0"/>
                </a:br>
                <a:endParaRPr lang="ru-RU" sz="20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04088"/>
                <a:ext cx="8305800" cy="5461216"/>
              </a:xfrm>
              <a:blipFill rotWithShape="1">
                <a:blip r:embed="rId2"/>
                <a:stretch>
                  <a:fillRect l="-1834" r="-16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4226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04088"/>
                <a:ext cx="8305800" cy="5749248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sz="2400" b="1" dirty="0" err="1"/>
                  <a:t>Birlik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pog’anali</a:t>
                </a:r>
                <a:r>
                  <a:rPr lang="en-US" sz="2400" b="1" dirty="0"/>
                  <a:t> signal</a:t>
                </a:r>
                <a:r>
                  <a:rPr lang="en-US" sz="2400" dirty="0"/>
                  <a:t>     </a:t>
                </a:r>
                <a14:m>
                  <m:oMath xmlns:m="http://schemas.openxmlformats.org/officeDocument/2006/math">
                    <m:r>
                      <a:rPr lang="en-US" sz="2400" i="1"/>
                      <m:t> </m:t>
                    </m:r>
                    <m:r>
                      <a:rPr lang="en-US" sz="2400" i="1"/>
                      <m:t>𝑙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en-US" sz="2400" i="1"/>
                          <m:t>𝑡</m:t>
                        </m:r>
                      </m:e>
                    </m:d>
                    <m:r>
                      <a:rPr lang="en-US" sz="2400" i="1"/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400" i="1"/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ru-RU" sz="2400" i="1"/>
                            </m:ctrlPr>
                          </m:mP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4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400" i="1"/>
                                      <m:t>0</m:t>
                                    </m:r>
                                    <m:r>
                                      <a:rPr lang="en-US" sz="24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400" i="1"/>
                                      <m:t>𝑡</m:t>
                                    </m:r>
                                    <m:r>
                                      <a:rPr lang="en-US" sz="2400" i="1"/>
                                      <m:t>&lt;</m:t>
                                    </m:r>
                                    <m:r>
                                      <a:rPr lang="en-US" sz="2400" i="1"/>
                                      <m:t>0</m:t>
                                    </m:r>
                                  </m:e>
                                </m:mr>
                              </m:m>
                            </m:e>
                          </m:mr>
                          <m:mr>
                            <m:e>
                              <m:r>
                                <a:rPr lang="en-US" sz="2400" i="1"/>
                                <m:t>1</m:t>
                              </m:r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4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4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400" i="1"/>
                                      <m:t>𝑡</m:t>
                                    </m:r>
                                    <m:r>
                                      <a:rPr lang="en-US" sz="2400" i="1"/>
                                      <m:t>≥</m:t>
                                    </m:r>
                                    <m:r>
                                      <a:rPr lang="en-US" sz="2400" i="1"/>
                                      <m:t>0</m:t>
                                    </m:r>
                                    <m:r>
                                      <a:rPr lang="en-US" sz="2400" i="1"/>
                                      <m:t>  </m:t>
                                    </m:r>
                                  </m:e>
                                </m:mr>
                              </m:m>
                            </m:e>
                          </m:mr>
                        </m:m>
                        <m:r>
                          <a:rPr lang="en-US" sz="2400" i="1"/>
                          <m:t>  </m:t>
                        </m:r>
                      </m:e>
                    </m:d>
                  </m:oMath>
                </a14:m>
                <a:r>
                  <a:rPr lang="en-US" sz="2400" dirty="0"/>
                  <a:t>    </a:t>
                </a:r>
                <a:r>
                  <a:rPr lang="en-US" sz="2400" dirty="0" err="1"/>
                  <a:t>Laplas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tasviri</a:t>
                </a:r>
                <a:r>
                  <a:rPr lang="en-US" sz="2400" dirty="0"/>
                  <a:t>   L[l(t)]=1/p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               h(t)- </a:t>
                </a:r>
                <a:r>
                  <a:rPr lang="en-US" sz="2400" dirty="0" err="1"/>
                  <a:t>o’tish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xarakteristikasi</a:t>
                </a:r>
                <a:r>
                  <a:rPr lang="en-US" sz="2400" dirty="0"/>
                  <a:t>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                L[h(t)]=W(p) L[l(t)]=W(p)/p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b="1" dirty="0" err="1"/>
                  <a:t>Birlik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impuls</a:t>
                </a:r>
                <a:r>
                  <a:rPr lang="en-US" sz="2400" b="1" dirty="0"/>
                  <a:t>(</a:t>
                </a:r>
                <a:r>
                  <a:rPr lang="en-US" sz="2400" b="1" dirty="0" err="1"/>
                  <a:t>Dirak</a:t>
                </a:r>
                <a:r>
                  <a:rPr lang="en-US" sz="2400" b="1" dirty="0"/>
                  <a:t> delta </a:t>
                </a:r>
                <a:r>
                  <a:rPr lang="en-US" sz="2400" b="1" dirty="0" err="1"/>
                  <a:t>funksiyasi</a:t>
                </a:r>
                <a:r>
                  <a:rPr lang="en-US" sz="2400" b="1" dirty="0"/>
                  <a:t>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14:m>
                  <m:oMath xmlns:m="http://schemas.openxmlformats.org/officeDocument/2006/math">
                    <m:r>
                      <a:rPr lang="en-US" sz="2400" i="1"/>
                      <m:t>𝛿</m:t>
                    </m:r>
                    <m:d>
                      <m:dPr>
                        <m:ctrlPr>
                          <a:rPr lang="ru-RU" sz="2400" i="1"/>
                        </m:ctrlPr>
                      </m:dPr>
                      <m:e>
                        <m:r>
                          <a:rPr lang="en-US" sz="2400" i="1"/>
                          <m:t>𝑡</m:t>
                        </m:r>
                      </m:e>
                    </m:d>
                    <m:r>
                      <a:rPr lang="en-US" sz="2400" i="1"/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ru-RU" sz="2400" i="1"/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ru-RU" sz="2400" i="1"/>
                            </m:ctrlPr>
                          </m:mP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4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400" i="1"/>
                                      <m:t>0</m:t>
                                    </m:r>
                                    <m:r>
                                      <a:rPr lang="en-US" sz="2400" i="1"/>
                                      <m:t>,</m:t>
                                    </m:r>
                                  </m:e>
                                  <m:e>
                                    <m:r>
                                      <a:rPr lang="en-US" sz="2400" i="1"/>
                                      <m:t>𝑡</m:t>
                                    </m:r>
                                    <m:r>
                                      <a:rPr lang="en-US" sz="2400" i="1"/>
                                      <m:t>≠</m:t>
                                    </m:r>
                                    <m:r>
                                      <a:rPr lang="en-US" sz="2400" i="1"/>
                                      <m:t>0</m:t>
                                    </m:r>
                                  </m:e>
                                </m:mr>
                              </m:m>
                            </m:e>
                          </m:mr>
                          <m:mr>
                            <m:e>
                              <m:m>
                                <m:mPr>
                                  <m:mcs>
                                    <m:mc>
                                      <m:mcPr>
                                        <m:count m:val="2"/>
                                        <m:mcJc m:val="center"/>
                                      </m:mcPr>
                                    </m:mc>
                                  </m:mcs>
                                  <m:ctrlPr>
                                    <a:rPr lang="ru-RU" sz="2400" i="1"/>
                                  </m:ctrlPr>
                                </m:mPr>
                                <m:mr>
                                  <m:e>
                                    <m:r>
                                      <a:rPr lang="en-US" sz="2400" i="1"/>
                                      <m:t>∞,</m:t>
                                    </m:r>
                                  </m:e>
                                  <m:e>
                                    <m:r>
                                      <a:rPr lang="en-US" sz="2400" i="1"/>
                                      <m:t>𝑡</m:t>
                                    </m:r>
                                    <m:r>
                                      <a:rPr lang="en-US" sz="2400" i="1"/>
                                      <m:t>=</m:t>
                                    </m:r>
                                    <m:r>
                                      <a:rPr lang="en-US" sz="2400" i="1"/>
                                      <m:t>0</m:t>
                                    </m:r>
                                    <m:r>
                                      <a:rPr lang="en-US" sz="2400" i="1"/>
                                      <m:t>  </m:t>
                                    </m:r>
                                  </m:e>
                                </m:mr>
                              </m:m>
                            </m:e>
                          </m:mr>
                        </m:m>
                        <m:r>
                          <a:rPr lang="en-US" sz="2400" i="1"/>
                          <m:t>  </m:t>
                        </m:r>
                        <m:r>
                          <a:rPr lang="en-US" sz="2400" i="1"/>
                          <m:t>𝑣𝑎</m:t>
                        </m:r>
                      </m:e>
                    </m:d>
                    <m:r>
                      <a:rPr lang="en-US" sz="2400" i="1"/>
                      <m:t>  </m:t>
                    </m:r>
                    <m:nary>
                      <m:naryPr>
                        <m:limLoc m:val="undOvr"/>
                        <m:ctrlPr>
                          <a:rPr lang="ru-RU" sz="2400" i="1"/>
                        </m:ctrlPr>
                      </m:naryPr>
                      <m:sub>
                        <m:r>
                          <a:rPr lang="en-US" sz="2400" i="1"/>
                          <m:t>−∞</m:t>
                        </m:r>
                      </m:sub>
                      <m:sup>
                        <m:r>
                          <a:rPr lang="en-US" sz="2400" i="1"/>
                          <m:t>+∞</m:t>
                        </m:r>
                      </m:sup>
                      <m:e>
                        <m:r>
                          <a:rPr lang="en-US" sz="2400" i="1"/>
                          <m:t>𝛿</m:t>
                        </m:r>
                        <m:d>
                          <m:dPr>
                            <m:ctrlPr>
                              <a:rPr lang="ru-RU" sz="2400" i="1"/>
                            </m:ctrlPr>
                          </m:dPr>
                          <m:e>
                            <m:r>
                              <a:rPr lang="en-US" sz="2400" i="1"/>
                              <m:t>𝑡</m:t>
                            </m:r>
                          </m:e>
                        </m:d>
                        <m:r>
                          <a:rPr lang="en-US" sz="2400" i="1"/>
                          <m:t>𝑑𝑡</m:t>
                        </m:r>
                        <m:r>
                          <a:rPr lang="en-US" sz="2400" i="1"/>
                          <m:t>=</m:t>
                        </m:r>
                        <m:r>
                          <a:rPr lang="en-US" sz="2400" i="1"/>
                          <m:t>1</m:t>
                        </m:r>
                      </m:e>
                    </m:nary>
                    <m:r>
                      <a:rPr lang="en-US" sz="2400" i="1"/>
                      <m:t>  </m:t>
                    </m:r>
                  </m:oMath>
                </a14:m>
                <a:r>
                  <a:rPr lang="en-US" sz="2400" dirty="0"/>
                  <a:t>           </a:t>
                </a:r>
                <a:r>
                  <a:rPr lang="en-US" sz="2400" dirty="0" err="1"/>
                  <a:t>Laplas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tasviri</a:t>
                </a:r>
                <a:r>
                  <a:rPr lang="en-US" sz="2400" dirty="0"/>
                  <a:t> L[δ(t)] =1  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      h</a:t>
                </a:r>
                <a:r>
                  <a:rPr lang="he-IL" sz="2400" dirty="0"/>
                  <a:t>׳</a:t>
                </a:r>
                <a:r>
                  <a:rPr lang="en-US" sz="2400" dirty="0"/>
                  <a:t>(t)= w(t)          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    </a:t>
                </a:r>
                <a:r>
                  <a:rPr lang="en-US" sz="2400" i="1" dirty="0"/>
                  <a:t>w(t)</a:t>
                </a:r>
                <a:r>
                  <a:rPr lang="en-US" sz="2400" dirty="0"/>
                  <a:t> – </a:t>
                </a:r>
                <a:r>
                  <a:rPr lang="en-US" sz="2400" dirty="0" err="1"/>
                  <a:t>impuls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xarakteristikasi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     L[w(t)]=W(p) L[δ(t)]=W(p) </a:t>
                </a:r>
                <a:r>
                  <a:rPr lang="en-US" sz="2400" dirty="0">
                    <a:sym typeface="Symbol"/>
                  </a:rPr>
                  <a:t></a:t>
                </a:r>
                <a:r>
                  <a:rPr lang="en-US" sz="2400" dirty="0"/>
                  <a:t> 1=  W(p)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b="1" i="1" dirty="0"/>
                  <a:t>    w(t) – </a:t>
                </a:r>
                <a:r>
                  <a:rPr lang="en-US" sz="2400" b="1" i="1" dirty="0" err="1"/>
                  <a:t>impuls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xarakteristikaning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Laplas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tasviri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uzatish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funksiyasi</a:t>
                </a:r>
                <a:r>
                  <a:rPr lang="en-US" sz="2400" b="1" i="1" dirty="0"/>
                  <a:t> W(p)</a:t>
                </a:r>
                <a:r>
                  <a:rPr lang="en-US" sz="2400" b="1" i="1" dirty="0" err="1"/>
                  <a:t>ga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teng</a:t>
                </a:r>
                <a:r>
                  <a:rPr lang="en-US" sz="2400" b="1" i="1" dirty="0"/>
                  <a:t> </a:t>
                </a:r>
                <a:r>
                  <a:rPr lang="en-US" sz="2400" b="1" i="1" dirty="0" err="1"/>
                  <a:t>bo’ladi</a:t>
                </a:r>
                <a:r>
                  <a:rPr lang="en-US" sz="2400" b="1" i="1" dirty="0"/>
                  <a:t>      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endParaRPr lang="ru-RU" sz="24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04088"/>
                <a:ext cx="8305800" cy="5749248"/>
              </a:xfrm>
              <a:blipFill rotWithShape="1">
                <a:blip r:embed="rId2"/>
                <a:stretch>
                  <a:fillRect l="-1981" r="-24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126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04088"/>
                <a:ext cx="8305800" cy="6153912"/>
              </a:xfrm>
            </p:spPr>
            <p:txBody>
              <a:bodyPr>
                <a:normAutofit fontScale="90000"/>
              </a:bodyPr>
              <a:lstStyle/>
              <a:p>
                <a:r>
                  <a:rPr lang="uz-Cyrl-UZ" sz="2400" dirty="0"/>
                  <a:t>Chastotali xaraktеristikalar</a:t>
                </a:r>
                <a:r>
                  <a:rPr lang="uz-Cyrl-UZ" sz="2400" i="1" dirty="0"/>
                  <a:t> </a:t>
                </a:r>
                <a:r>
                  <a:rPr lang="en-US" sz="2400" dirty="0"/>
                  <a:t>W(</a:t>
                </a:r>
                <a:r>
                  <a:rPr lang="en-US" sz="2400" dirty="0" err="1"/>
                  <a:t>j</a:t>
                </a:r>
                <a:r>
                  <a:rPr lang="en-US" sz="2400" i="1" dirty="0" err="1"/>
                  <a:t>ω</a:t>
                </a:r>
                <a:r>
                  <a:rPr lang="en-US" sz="2400" i="1" dirty="0"/>
                  <a:t>)=W(p)|</a:t>
                </a:r>
                <a:r>
                  <a:rPr lang="en-US" sz="2400" i="1" baseline="-25000" dirty="0"/>
                  <a:t>p=</a:t>
                </a:r>
                <a:r>
                  <a:rPr lang="en-US" sz="2400" baseline="-25000" dirty="0"/>
                  <a:t> </a:t>
                </a:r>
                <a:r>
                  <a:rPr lang="en-US" sz="2400" baseline="-25000" dirty="0" err="1"/>
                  <a:t>j</a:t>
                </a:r>
                <a:r>
                  <a:rPr lang="en-US" sz="2400" i="1" baseline="-25000" dirty="0" err="1"/>
                  <a:t>ω</a:t>
                </a:r>
                <a:r>
                  <a:rPr lang="en-US" sz="2400" i="1" dirty="0"/>
                  <a:t>  </a:t>
                </a:r>
                <a:r>
                  <a:rPr lang="en-US" sz="2400" dirty="0" err="1"/>
                  <a:t>Fur’e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almashtirishi</a:t>
                </a:r>
                <a:r>
                  <a:rPr lang="en-US" sz="2400" dirty="0"/>
                  <a:t>  </a:t>
                </a:r>
                <a:r>
                  <a:rPr lang="uz-Cyrl-UZ" sz="2400" dirty="0"/>
                  <a:t>yordamida </a:t>
                </a:r>
                <a:r>
                  <a:rPr lang="en-US" sz="2400" dirty="0" err="1"/>
                  <a:t>aniqlanadi</a:t>
                </a:r>
                <a:r>
                  <a:rPr lang="en-US" sz="2400" dirty="0"/>
                  <a:t>.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i="1" dirty="0"/>
                  <a:t>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/>
                        <m:t>𝑈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𝑗𝑝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nary>
                        <m:naryPr>
                          <m:limLoc m:val="undOvr"/>
                          <m:ctrlPr>
                            <a:rPr lang="ru-RU" sz="2400" i="1"/>
                          </m:ctrlPr>
                        </m:naryPr>
                        <m:sub>
                          <m:r>
                            <a:rPr lang="en-US" sz="2400" i="1"/>
                            <m:t>0</m:t>
                          </m:r>
                        </m:sub>
                        <m:sup>
                          <m:r>
                            <a:rPr lang="en-US" sz="2400" i="1"/>
                            <m:t>+∞</m:t>
                          </m:r>
                        </m:sup>
                        <m:e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𝑒</m:t>
                              </m:r>
                            </m:e>
                            <m:sup>
                              <m:r>
                                <a:rPr lang="en-US" sz="2400" i="1"/>
                                <m:t>−</m:t>
                              </m:r>
                              <m:r>
                                <a:rPr lang="en-US" sz="2400" i="1"/>
                                <m:t>𝑗</m:t>
                              </m:r>
                              <m:r>
                                <a:rPr lang="en-US" sz="2400" i="1"/>
                                <m:t>𝜔</m:t>
                              </m:r>
                            </m:sup>
                          </m:sSup>
                        </m:e>
                      </m:nary>
                      <m:r>
                        <a:rPr lang="en-US" sz="2400" i="1"/>
                        <m:t>𝑢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𝑡</m:t>
                          </m:r>
                        </m:e>
                      </m:d>
                      <m:r>
                        <a:rPr lang="en-US" sz="2400" i="1"/>
                        <m:t>𝑑𝑡</m:t>
                      </m:r>
                      <m:r>
                        <a:rPr lang="en-US" sz="2400" i="1"/>
                        <m:t>             </m:t>
                      </m:r>
                      <m:r>
                        <a:rPr lang="en-US" sz="2400" i="1"/>
                        <m:t>𝑌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𝑗</m:t>
                          </m:r>
                          <m:r>
                            <a:rPr lang="en-US" sz="2400" i="1"/>
                            <m:t>𝜔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nary>
                        <m:naryPr>
                          <m:limLoc m:val="undOvr"/>
                          <m:ctrlPr>
                            <a:rPr lang="ru-RU" sz="2400" i="1"/>
                          </m:ctrlPr>
                        </m:naryPr>
                        <m:sub>
                          <m:r>
                            <a:rPr lang="en-US" sz="2400" i="1"/>
                            <m:t>0</m:t>
                          </m:r>
                        </m:sub>
                        <m:sup>
                          <m:r>
                            <a:rPr lang="en-US" sz="2400" i="1"/>
                            <m:t>+∞</m:t>
                          </m:r>
                        </m:sup>
                        <m:e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𝑒</m:t>
                              </m:r>
                            </m:e>
                            <m:sup>
                              <m:r>
                                <a:rPr lang="en-US" sz="2400" i="1"/>
                                <m:t>−</m:t>
                              </m:r>
                              <m:r>
                                <a:rPr lang="en-US" sz="2400" i="1"/>
                                <m:t>𝑗</m:t>
                              </m:r>
                              <m:r>
                                <a:rPr lang="en-US" sz="2400" i="1"/>
                                <m:t>𝜔</m:t>
                              </m:r>
                            </m:sup>
                          </m:sSup>
                        </m:e>
                      </m:nary>
                      <m:r>
                        <a:rPr lang="en-US" sz="2400" i="1"/>
                        <m:t>𝑦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𝑡</m:t>
                          </m:r>
                        </m:e>
                      </m:d>
                      <m:r>
                        <a:rPr lang="en-US" sz="2400" i="1"/>
                        <m:t>𝑑𝑡</m:t>
                      </m:r>
                      <m:r>
                        <a:rPr lang="en-US" sz="2400" i="1"/>
                        <m:t>            </m:t>
                      </m:r>
                      <m:r>
                        <a:rPr lang="en-US" sz="2400" i="1"/>
                        <m:t>𝑊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𝑗</m:t>
                          </m:r>
                          <m:r>
                            <a:rPr lang="en-US" sz="2400" i="1"/>
                            <m:t>𝜔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en-US" sz="2400" i="1"/>
                            <m:t>𝑌</m:t>
                          </m:r>
                          <m:r>
                            <a:rPr lang="en-US" sz="2400" i="1"/>
                            <m:t>(</m:t>
                          </m:r>
                          <m:r>
                            <a:rPr lang="en-US" sz="2400" i="1"/>
                            <m:t>𝑗</m:t>
                          </m:r>
                          <m:r>
                            <a:rPr lang="en-US" sz="2400" i="1"/>
                            <m:t>𝜔</m:t>
                          </m:r>
                          <m:r>
                            <a:rPr lang="en-US" sz="2400" i="1"/>
                            <m:t>)</m:t>
                          </m:r>
                        </m:num>
                        <m:den>
                          <m:r>
                            <a:rPr lang="en-US" sz="2400" i="1"/>
                            <m:t>𝑈</m:t>
                          </m:r>
                          <m:r>
                            <a:rPr lang="en-US" sz="2400" i="1"/>
                            <m:t>(</m:t>
                          </m:r>
                          <m:r>
                            <a:rPr lang="en-US" sz="2400" i="1"/>
                            <m:t>𝑗</m:t>
                          </m:r>
                          <m:r>
                            <a:rPr lang="en-US" sz="2400" i="1"/>
                            <m:t>𝜔</m:t>
                          </m:r>
                          <m:r>
                            <a:rPr lang="en-US" sz="2400" i="1"/>
                            <m:t>)</m:t>
                          </m:r>
                        </m:den>
                      </m:f>
                    </m:oMath>
                  </m:oMathPara>
                </a14:m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W(</a:t>
                </a:r>
                <a:r>
                  <a:rPr lang="en-US" sz="2400" dirty="0" err="1"/>
                  <a:t>jω</a:t>
                </a:r>
                <a:r>
                  <a:rPr lang="en-US" sz="2400" dirty="0"/>
                  <a:t>)=P(</a:t>
                </a:r>
                <a:r>
                  <a:rPr lang="en-US" sz="2400" i="1" dirty="0"/>
                  <a:t>ω)+</a:t>
                </a:r>
                <a:r>
                  <a:rPr lang="en-US" sz="2400" i="1" dirty="0" err="1"/>
                  <a:t>jQ</a:t>
                </a:r>
                <a:r>
                  <a:rPr lang="en-US" sz="2400" i="1" dirty="0"/>
                  <a:t>(ω)=A(ω) </a:t>
                </a:r>
                <a:r>
                  <a:rPr lang="en-US" sz="2400" i="1" dirty="0" err="1"/>
                  <a:t>e</a:t>
                </a:r>
                <a:r>
                  <a:rPr lang="en-US" sz="2400" i="1" baseline="30000" dirty="0" err="1"/>
                  <a:t>j</a:t>
                </a:r>
                <a:r>
                  <a:rPr lang="en-US" sz="2400" b="1" i="1" baseline="30000" dirty="0" err="1"/>
                  <a:t>φ</a:t>
                </a:r>
                <a:r>
                  <a:rPr lang="en-US" sz="2400" i="1" baseline="30000" dirty="0"/>
                  <a:t>(ω)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| W(</a:t>
                </a:r>
                <a:r>
                  <a:rPr lang="en-US" sz="2400" dirty="0" err="1"/>
                  <a:t>j</a:t>
                </a:r>
                <a:r>
                  <a:rPr lang="en-US" sz="2400" i="1" dirty="0" err="1"/>
                  <a:t>ω</a:t>
                </a:r>
                <a:r>
                  <a:rPr lang="en-US" sz="2400" i="1" dirty="0"/>
                  <a:t>)</a:t>
                </a:r>
                <a:r>
                  <a:rPr lang="en-US" sz="2400" dirty="0"/>
                  <a:t>|=A(</a:t>
                </a:r>
                <a:r>
                  <a:rPr lang="en-US" sz="2400" i="1" dirty="0"/>
                  <a:t>ω)  - </a:t>
                </a:r>
                <a:r>
                  <a:rPr lang="en-US" sz="2400" dirty="0" err="1"/>
                  <a:t>amplituda</a:t>
                </a:r>
                <a:r>
                  <a:rPr lang="en-US" sz="2400" dirty="0"/>
                  <a:t>- </a:t>
                </a:r>
                <a:r>
                  <a:rPr lang="en-US" sz="2400" dirty="0" err="1"/>
                  <a:t>chastotaviy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xarakteristika</a:t>
                </a:r>
                <a:r>
                  <a:rPr lang="en-US" sz="2400" dirty="0"/>
                  <a:t>(ACHX)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i="1" dirty="0" err="1"/>
                  <a:t>Arg</a:t>
                </a:r>
                <a:r>
                  <a:rPr lang="en-US" sz="2400" i="1" dirty="0"/>
                  <a:t>(</a:t>
                </a:r>
                <a:r>
                  <a:rPr lang="en-US" sz="2400" dirty="0"/>
                  <a:t>W(</a:t>
                </a:r>
                <a:r>
                  <a:rPr lang="en-US" sz="2400" dirty="0" err="1"/>
                  <a:t>j</a:t>
                </a:r>
                <a:r>
                  <a:rPr lang="en-US" sz="2400" i="1" dirty="0" err="1"/>
                  <a:t>ω</a:t>
                </a:r>
                <a:r>
                  <a:rPr lang="en-US" sz="2400" i="1" dirty="0"/>
                  <a:t>))= φ(ω) -  </a:t>
                </a:r>
                <a:r>
                  <a:rPr lang="en-US" sz="2400" dirty="0" err="1"/>
                  <a:t>faza</a:t>
                </a:r>
                <a:r>
                  <a:rPr lang="en-US" sz="2400" dirty="0"/>
                  <a:t>- </a:t>
                </a:r>
                <a:r>
                  <a:rPr lang="en-US" sz="2400" dirty="0" err="1"/>
                  <a:t>chastotaviy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xarakteristika</a:t>
                </a:r>
                <a:r>
                  <a:rPr lang="en-US" sz="2400" dirty="0"/>
                  <a:t>(FCHX)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uz-Cyrl-UZ" sz="2400" dirty="0"/>
                  <a:t>	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W(</a:t>
                </a:r>
                <a:r>
                  <a:rPr lang="en-US" sz="2400" dirty="0" err="1"/>
                  <a:t>j</a:t>
                </a:r>
                <a:r>
                  <a:rPr lang="en-US" sz="2400" i="1" dirty="0" err="1"/>
                  <a:t>ω</a:t>
                </a:r>
                <a:r>
                  <a:rPr lang="en-US" sz="2400" dirty="0"/>
                  <a:t>)-</a:t>
                </a:r>
                <a:r>
                  <a:rPr lang="en-US" sz="2400" i="1" dirty="0"/>
                  <a:t> </a:t>
                </a:r>
                <a:r>
                  <a:rPr lang="en-US" sz="2400" dirty="0" err="1"/>
                  <a:t>amplituda</a:t>
                </a:r>
                <a:r>
                  <a:rPr lang="en-US" sz="2400" dirty="0"/>
                  <a:t>- </a:t>
                </a:r>
                <a:r>
                  <a:rPr lang="en-US" sz="2400" dirty="0" err="1"/>
                  <a:t>fazaviy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xarakteristika</a:t>
                </a:r>
                <a:r>
                  <a:rPr lang="en-US" sz="2400" dirty="0"/>
                  <a:t>(AFX)</a:t>
                </a:r>
                <a:r>
                  <a:rPr lang="en-US" sz="2400" dirty="0" err="1"/>
                  <a:t>ni</a:t>
                </a:r>
                <a:r>
                  <a:rPr lang="en-US" sz="2400" i="1" dirty="0"/>
                  <a:t>  ω </a:t>
                </a:r>
                <a:r>
                  <a:rPr lang="en-US" sz="2400" dirty="0" err="1"/>
                  <a:t>ni</a:t>
                </a:r>
                <a:r>
                  <a:rPr lang="en-US" sz="2400" dirty="0"/>
                  <a:t> 0 </a:t>
                </a:r>
                <a:r>
                  <a:rPr lang="en-US" sz="2400" dirty="0" err="1"/>
                  <a:t>dan</a:t>
                </a:r>
                <a:r>
                  <a:rPr lang="en-US" sz="2400" dirty="0"/>
                  <a:t> </a:t>
                </a:r>
                <a:r>
                  <a:rPr lang="en-US" sz="2400" dirty="0">
                    <a:sym typeface="Symbol"/>
                  </a:rPr>
                  <a:t>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gacha</a:t>
                </a:r>
                <a:r>
                  <a:rPr lang="en-US" sz="2400" dirty="0"/>
                  <a:t>  </a:t>
                </a:r>
                <a:r>
                  <a:rPr lang="en-US" sz="2400" dirty="0" err="1"/>
                  <a:t>o’zgargandagi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grafigi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godograf</a:t>
                </a:r>
                <a:r>
                  <a:rPr lang="en-US" sz="2400" dirty="0"/>
                  <a:t> </a:t>
                </a:r>
                <a:r>
                  <a:rPr lang="en-US" sz="2400" dirty="0" err="1"/>
                  <a:t>yoki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Naykvist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diagrammasi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deyilad</a:t>
                </a:r>
                <a:r>
                  <a:rPr lang="en-US" sz="2400" dirty="0"/>
                  <a:t>.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i="1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i="1" dirty="0"/>
                  <a:t>20 </a:t>
                </a:r>
                <a:r>
                  <a:rPr lang="en-US" sz="2400" i="1" dirty="0" err="1"/>
                  <a:t>lg</a:t>
                </a:r>
                <a:r>
                  <a:rPr lang="en-US" sz="2400" dirty="0"/>
                  <a:t>| W(</a:t>
                </a:r>
                <a:r>
                  <a:rPr lang="en-US" sz="2400" dirty="0" err="1"/>
                  <a:t>j</a:t>
                </a:r>
                <a:r>
                  <a:rPr lang="en-US" sz="2400" i="1" dirty="0" err="1"/>
                  <a:t>ω</a:t>
                </a:r>
                <a:r>
                  <a:rPr lang="en-US" sz="2400" i="1" dirty="0"/>
                  <a:t>)</a:t>
                </a:r>
                <a:r>
                  <a:rPr lang="en-US" sz="2400" dirty="0"/>
                  <a:t>| </a:t>
                </a:r>
                <a:r>
                  <a:rPr lang="en-US" sz="2400" dirty="0" err="1"/>
                  <a:t>logarifmik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amplituda</a:t>
                </a:r>
                <a:r>
                  <a:rPr lang="en-US" sz="2400" dirty="0"/>
                  <a:t>- </a:t>
                </a:r>
                <a:r>
                  <a:rPr lang="en-US" sz="2400" dirty="0" err="1"/>
                  <a:t>chastotaviy</a:t>
                </a:r>
                <a:r>
                  <a:rPr lang="en-US" sz="2400" dirty="0"/>
                  <a:t> </a:t>
                </a:r>
                <a:r>
                  <a:rPr lang="en-US" sz="2400" dirty="0" err="1"/>
                  <a:t>xarakteristika</a:t>
                </a:r>
                <a:r>
                  <a:rPr lang="en-US" sz="2400" dirty="0"/>
                  <a:t>(LACHX)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endParaRPr lang="ru-RU" sz="24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04088"/>
                <a:ext cx="8305800" cy="6153912"/>
              </a:xfrm>
              <a:blipFill rotWithShape="1">
                <a:blip r:embed="rId2"/>
                <a:stretch>
                  <a:fillRect l="-1981" t="-107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9026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677240"/>
          </a:xfrm>
        </p:spPr>
        <p:txBody>
          <a:bodyPr>
            <a:normAutofit/>
          </a:bodyPr>
          <a:lstStyle/>
          <a:p>
            <a:pPr algn="ctr"/>
            <a:r>
              <a:rPr lang="en-US" sz="1800" dirty="0" smtClean="0"/>
              <a:t>	</a:t>
            </a:r>
            <a:r>
              <a:rPr lang="en-US" sz="3600" dirty="0" err="1" smtClean="0"/>
              <a:t>Ba’zi</a:t>
            </a:r>
            <a:r>
              <a:rPr lang="en-US" sz="3600" dirty="0" smtClean="0"/>
              <a:t> </a:t>
            </a:r>
            <a:r>
              <a:rPr lang="en-US" sz="3600" dirty="0" err="1" smtClean="0"/>
              <a:t>tasvirlar</a:t>
            </a:r>
            <a:endParaRPr lang="ru-RU" sz="3600" dirty="0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704856" cy="40324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28288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457200" y="704088"/>
                <a:ext cx="8305800" cy="5245192"/>
              </a:xfrm>
            </p:spPr>
            <p:txBody>
              <a:bodyPr>
                <a:normAutofit fontScale="90000"/>
              </a:bodyPr>
              <a:lstStyle/>
              <a:p>
                <a:r>
                  <a:rPr lang="en-US" sz="2400" dirty="0" err="1"/>
                  <a:t>Misol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 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 smtClean="0"/>
                  <a:t>	f(t</a:t>
                </a:r>
                <a:r>
                  <a:rPr lang="en-US" sz="2400" dirty="0"/>
                  <a:t>)=3sin4t-2cos5t.         </a:t>
                </a:r>
                <a:r>
                  <a:rPr lang="en-US" sz="2400" dirty="0" smtClean="0"/>
                  <a:t/>
                </a:r>
                <a:br>
                  <a:rPr lang="en-US" sz="2400" dirty="0" smtClean="0"/>
                </a:br>
                <a:r>
                  <a:rPr lang="en-US" sz="2400" dirty="0" smtClean="0"/>
                  <a:t> </a:t>
                </a:r>
                <a:r>
                  <a:rPr lang="en-US" sz="2400" dirty="0" err="1"/>
                  <a:t>Yechish</a:t>
                </a:r>
                <a:r>
                  <a:rPr lang="en-US" sz="2400" dirty="0"/>
                  <a:t>.    L[f(t)]=3 </a:t>
                </a:r>
                <a:r>
                  <a:rPr lang="en-US" sz="2400" dirty="0">
                    <a:sym typeface="Symbol"/>
                  </a:rPr>
                  <a:t></a:t>
                </a:r>
                <a:r>
                  <a:rPr lang="en-US" sz="2400" dirty="0"/>
                  <a:t> 4/(p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+16) – 2 </a:t>
                </a:r>
                <a:r>
                  <a:rPr lang="en-US" sz="2400" dirty="0">
                    <a:sym typeface="Symbol"/>
                  </a:rPr>
                  <a:t></a:t>
                </a:r>
                <a:r>
                  <a:rPr lang="en-US" sz="2400" dirty="0"/>
                  <a:t> p/(p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+25)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F(p)=5/(p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+4) + 20p/(p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+9)  </a:t>
                </a:r>
                <a:r>
                  <a:rPr lang="en-US" sz="2400" dirty="0" smtClean="0"/>
                  <a:t/>
                </a:r>
                <a:br>
                  <a:rPr lang="en-US" sz="2400" dirty="0" smtClean="0"/>
                </a:br>
                <a:r>
                  <a:rPr lang="en-US" sz="2400" dirty="0" err="1" smtClean="0"/>
                  <a:t>Yechish</a:t>
                </a:r>
                <a:r>
                  <a:rPr lang="en-US" sz="2400" dirty="0"/>
                  <a:t>.  F(p) = 5/2 </a:t>
                </a:r>
                <a:r>
                  <a:rPr lang="en-US" sz="2400" dirty="0">
                    <a:sym typeface="Symbol"/>
                  </a:rPr>
                  <a:t></a:t>
                </a:r>
                <a:r>
                  <a:rPr lang="en-US" sz="2400" dirty="0"/>
                  <a:t> 2/(p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+2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) +20</a:t>
                </a:r>
                <a:r>
                  <a:rPr lang="en-US" sz="2400" dirty="0">
                    <a:sym typeface="Symbol"/>
                  </a:rPr>
                  <a:t></a:t>
                </a:r>
                <a:r>
                  <a:rPr lang="en-US" sz="2400" dirty="0"/>
                  <a:t>  p/(p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+3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);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f(t)=5/2 sin2t +20 cos3t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 smtClean="0"/>
                  <a:t>	x</a:t>
                </a:r>
                <a:r>
                  <a:rPr lang="he-IL" sz="2400" dirty="0"/>
                  <a:t>״</a:t>
                </a:r>
                <a:r>
                  <a:rPr lang="en-US" sz="2400" dirty="0"/>
                  <a:t>+</a:t>
                </a:r>
                <a:r>
                  <a:rPr lang="en-US" sz="2400" dirty="0" smtClean="0"/>
                  <a:t>9x=1    </a:t>
                </a:r>
                <a:r>
                  <a:rPr lang="en-US" sz="2400" dirty="0" err="1"/>
                  <a:t>tenglamani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yeching</a:t>
                </a:r>
                <a:r>
                  <a:rPr lang="en-US" sz="2400" dirty="0"/>
                  <a:t>.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 err="1"/>
                  <a:t>Yechish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X(p) +9X(p)=1/p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X(p)=1/(p(p</a:t>
                </a:r>
                <a:r>
                  <a:rPr lang="en-US" sz="2400" baseline="30000" dirty="0"/>
                  <a:t>2</a:t>
                </a:r>
                <a:r>
                  <a:rPr lang="en-US" sz="2400" dirty="0"/>
                  <a:t>+9))         </a:t>
                </a:r>
                <a:r>
                  <a:rPr lang="ru-RU" sz="2400" dirty="0"/>
                  <a:t/>
                </a:r>
                <a:br>
                  <a:rPr lang="ru-RU" sz="2400" dirty="0"/>
                </a:br>
                <a:r>
                  <a:rPr lang="en-US" sz="2400" dirty="0"/>
                  <a:t>                 </a:t>
                </a:r>
                <a:br>
                  <a:rPr lang="en-US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/>
                        <m:t>𝑋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𝑝</m:t>
                          </m:r>
                        </m:e>
                      </m:d>
                      <m:r>
                        <a:rPr lang="en-US" sz="2400" i="1"/>
                        <m:t>=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en-US" sz="2400" i="1"/>
                            <m:t>−</m:t>
                          </m:r>
                          <m:f>
                            <m:fPr>
                              <m:ctrlPr>
                                <a:rPr lang="ru-RU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9</m:t>
                              </m:r>
                            </m:den>
                          </m:f>
                          <m:r>
                            <a:rPr lang="en-US" sz="2400" i="1"/>
                            <m:t>𝑝</m:t>
                          </m:r>
                        </m:num>
                        <m:den>
                          <m:sSup>
                            <m:sSupPr>
                              <m:ctrlPr>
                                <a:rPr lang="ru-RU" sz="2400" i="1"/>
                              </m:ctrlPr>
                            </m:sSupPr>
                            <m:e>
                              <m:r>
                                <a:rPr lang="en-US" sz="2400" i="1"/>
                                <m:t>𝑝</m:t>
                              </m:r>
                            </m:e>
                            <m:sup>
                              <m:r>
                                <a:rPr lang="en-US" sz="2400" i="1"/>
                                <m:t>2</m:t>
                              </m:r>
                            </m:sup>
                          </m:sSup>
                          <m:r>
                            <a:rPr lang="en-US" sz="2400" i="1"/>
                            <m:t>+</m:t>
                          </m:r>
                          <m:r>
                            <a:rPr lang="en-US" sz="2400" i="1"/>
                            <m:t>9</m:t>
                          </m:r>
                        </m:den>
                      </m:f>
                      <m:r>
                        <a:rPr lang="en-US" sz="2400" i="1"/>
                        <m:t>+ 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f>
                            <m:fPr>
                              <m:ctrlPr>
                                <a:rPr lang="ru-RU" sz="2400" i="1"/>
                              </m:ctrlPr>
                            </m:fPr>
                            <m:num>
                              <m:r>
                                <a:rPr lang="en-US" sz="2400" i="1"/>
                                <m:t>1</m:t>
                              </m:r>
                            </m:num>
                            <m:den>
                              <m:r>
                                <a:rPr lang="en-US" sz="2400" i="1"/>
                                <m:t>9</m:t>
                              </m:r>
                            </m:den>
                          </m:f>
                        </m:num>
                        <m:den>
                          <m:r>
                            <a:rPr lang="en-US" sz="2400" i="1"/>
                            <m:t>𝑝</m:t>
                          </m:r>
                        </m:den>
                      </m:f>
                      <m:r>
                        <a:rPr lang="en-US" sz="2400" i="1"/>
                        <m:t>                                        </m:t>
                      </m:r>
                      <m:r>
                        <a:rPr lang="en-US" sz="2400" i="1"/>
                        <m:t>𝑥</m:t>
                      </m:r>
                      <m:d>
                        <m:dPr>
                          <m:ctrlPr>
                            <a:rPr lang="ru-RU" sz="2400" i="1"/>
                          </m:ctrlPr>
                        </m:dPr>
                        <m:e>
                          <m:r>
                            <a:rPr lang="en-US" sz="2400" i="1"/>
                            <m:t>𝑡</m:t>
                          </m:r>
                        </m:e>
                      </m:d>
                      <m:r>
                        <a:rPr lang="en-US" sz="2400" i="1"/>
                        <m:t>=−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9</m:t>
                          </m:r>
                        </m:den>
                      </m:f>
                      <m:r>
                        <a:rPr lang="en-US" sz="2400" i="1"/>
                        <m:t>𝑐𝑜𝑠</m:t>
                      </m:r>
                      <m:r>
                        <a:rPr lang="en-US" sz="2400" i="1"/>
                        <m:t>3</m:t>
                      </m:r>
                      <m:r>
                        <a:rPr lang="en-US" sz="2400" i="1"/>
                        <m:t>𝑡</m:t>
                      </m:r>
                      <m:r>
                        <a:rPr lang="en-US" sz="2400" i="1"/>
                        <m:t>+</m:t>
                      </m:r>
                      <m:f>
                        <m:fPr>
                          <m:ctrlPr>
                            <a:rPr lang="ru-RU" sz="2400" i="1"/>
                          </m:ctrlPr>
                        </m:fPr>
                        <m:num>
                          <m:r>
                            <a:rPr lang="en-US" sz="2400" i="1"/>
                            <m:t>1</m:t>
                          </m:r>
                        </m:num>
                        <m:den>
                          <m:r>
                            <a:rPr lang="en-US" sz="2400" i="1"/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ru-RU" sz="2400" dirty="0"/>
                  <a:t/>
                </a:r>
                <a:br>
                  <a:rPr lang="ru-RU" sz="2400" dirty="0"/>
                </a:br>
                <a:endParaRPr lang="ru-RU" sz="2400" dirty="0"/>
              </a:p>
            </p:txBody>
          </p:sp>
        </mc:Choice>
        <mc:Fallback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57200" y="704088"/>
                <a:ext cx="8305800" cy="5245192"/>
              </a:xfrm>
              <a:blipFill rotWithShape="1">
                <a:blip r:embed="rId2"/>
                <a:stretch>
                  <a:fillRect l="-1981" t="-19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270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z-Cyrl-UZ" sz="2800" dirty="0"/>
              <a:t>Ob'еktlarni matеmatik modеllashtirishdagi  tipik masalalari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uz-Cyrl-UZ" dirty="0" smtClean="0"/>
              <a:t>Statika   </a:t>
            </a:r>
            <a:r>
              <a:rPr lang="uz-Cyrl-UZ" dirty="0"/>
              <a:t>va dinamikaning  nochiziqli tеnglamalari bo‘yicha chiziqli modеllarini tuzish</a:t>
            </a:r>
            <a:r>
              <a:rPr lang="ru-RU" dirty="0"/>
              <a:t>. </a:t>
            </a:r>
            <a:r>
              <a:rPr lang="uz-Cyrl-UZ" dirty="0"/>
              <a:t>Chiqish koordinatalariga tasodifiy jarayonlar va tеnglamalar paramеtrlarining  fluktuatsiyasi ta'sirini o‘rganish</a:t>
            </a:r>
            <a:r>
              <a:rPr lang="en-US" dirty="0"/>
              <a:t>. </a:t>
            </a:r>
            <a:r>
              <a:rPr lang="uz-Cyrl-UZ" dirty="0"/>
              <a:t>Chiqish koordinatalariga ma'lum chеklovlarga ko‘ra joiz boshqarishlar sohasini topish</a:t>
            </a:r>
            <a:r>
              <a:rPr lang="en-US" dirty="0"/>
              <a:t>. </a:t>
            </a:r>
            <a:r>
              <a:rPr lang="uz-Cyrl-UZ" dirty="0"/>
              <a:t>Ob'еktlarni ish rеjimlarini optimallashtirish.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err="1" smtClean="0"/>
              <a:t>Ma'lum</a:t>
            </a:r>
            <a:r>
              <a:rPr lang="en-US" dirty="0" smtClean="0"/>
              <a:t> </a:t>
            </a:r>
            <a:r>
              <a:rPr lang="en-US" dirty="0" err="1"/>
              <a:t>korr</a:t>
            </a:r>
            <a:r>
              <a:rPr lang="ru-RU" dirty="0"/>
              <a:t>е</a:t>
            </a:r>
            <a:r>
              <a:rPr lang="en-US" dirty="0" err="1"/>
              <a:t>lyatsion</a:t>
            </a:r>
            <a:r>
              <a:rPr lang="en-US" dirty="0"/>
              <a:t> </a:t>
            </a:r>
            <a:r>
              <a:rPr lang="en-US" dirty="0" err="1"/>
              <a:t>funktsiyalar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ob</a:t>
            </a:r>
            <a:r>
              <a:rPr lang="en-US" dirty="0"/>
              <a:t>'</a:t>
            </a:r>
            <a:r>
              <a:rPr lang="ru-RU" dirty="0"/>
              <a:t>е</a:t>
            </a:r>
            <a:r>
              <a:rPr lang="en-US" dirty="0" err="1"/>
              <a:t>ktning</a:t>
            </a:r>
            <a:r>
              <a:rPr lang="en-US" dirty="0"/>
              <a:t> </a:t>
            </a:r>
            <a:r>
              <a:rPr lang="en-US" dirty="0" err="1"/>
              <a:t>impuls</a:t>
            </a:r>
            <a:r>
              <a:rPr lang="en-US" dirty="0"/>
              <a:t> </a:t>
            </a:r>
            <a:r>
              <a:rPr lang="en-US" dirty="0" err="1"/>
              <a:t>funktsiyasini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. </a:t>
            </a:r>
            <a:r>
              <a:rPr lang="en-US" dirty="0" err="1"/>
              <a:t>Impuls</a:t>
            </a:r>
            <a:r>
              <a:rPr lang="en-US" dirty="0"/>
              <a:t> </a:t>
            </a:r>
            <a:r>
              <a:rPr lang="en-US" dirty="0" err="1"/>
              <a:t>funktsiyasini</a:t>
            </a:r>
            <a:r>
              <a:rPr lang="en-US" dirty="0"/>
              <a:t> </a:t>
            </a:r>
            <a:r>
              <a:rPr lang="en-US" dirty="0" err="1"/>
              <a:t>topish</a:t>
            </a:r>
            <a:r>
              <a:rPr lang="en-US" dirty="0"/>
              <a:t> </a:t>
            </a:r>
            <a:r>
              <a:rPr lang="en-US" dirty="0" err="1"/>
              <a:t>masalasining</a:t>
            </a:r>
            <a:r>
              <a:rPr lang="en-US" dirty="0"/>
              <a:t> </a:t>
            </a:r>
            <a:r>
              <a:rPr lang="en-US" dirty="0" err="1"/>
              <a:t>noturg‘unlik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. </a:t>
            </a:r>
            <a:r>
              <a:rPr lang="en-US" dirty="0" err="1"/>
              <a:t>Noturg‘un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muntazamlashtirish</a:t>
            </a:r>
            <a:r>
              <a:rPr lang="en-US" dirty="0"/>
              <a:t> </a:t>
            </a:r>
            <a:r>
              <a:rPr lang="en-US" dirty="0" err="1"/>
              <a:t>usullari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154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517000"/>
          </a:xfrm>
        </p:spPr>
        <p:txBody>
          <a:bodyPr/>
          <a:lstStyle/>
          <a:p>
            <a:pPr algn="ctr"/>
            <a:r>
              <a:rPr lang="en-US" dirty="0"/>
              <a:t>	</a:t>
            </a:r>
            <a:r>
              <a:rPr lang="en-US" sz="9600" dirty="0" smtClean="0"/>
              <a:t>TAMOM!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116201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</TotalTime>
  <Words>103</Words>
  <Application>Microsoft Office PowerPoint</Application>
  <PresentationFormat>Экран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Ob'еktlarni matеmatik modеllashtirishdagi  tipik masalalari </vt:lpstr>
      <vt:lpstr>Reja:</vt:lpstr>
      <vt:lpstr>Uzatish funksiyasi</vt:lpstr>
      <vt:lpstr>Laplas  almashtirishi :     F(p)=L[f(t)]=∫1_0^(+∞)▒e^(-pt)  f(t)dt Boshlang’ich vaqtda  qo’zg’almas tizimlar uchun: L[f ׳]=pF(p) ,        L[f״׳]=p2F(p) ,   . . . ,    L[f(n)]=pnF(p)  bo’lgani uchun   W(p)=(Y(p))/(U(p))=(b_m p^m+. ..+b_1 p+b_0)/(a_n p^n+. ..+a_1 p+a_0 ) Y(p)=W(p)U(p)   - (1)-tenglamaning operator ko’rinishdagi  yechimi.   </vt:lpstr>
      <vt:lpstr>Birlik pog’anali signal      l(t)={■8(■8(0,&amp;t&lt;0)@1■8(,&amp;t≥0  ))  ┤    Laplas tasviri   L[l(t)]=1/p                                      h(t)- o’tish xarakteristikasi                                   L[h(t)]=W(p) L[l(t)]=W(p)/p   Birlik impuls(Dirak delta funksiyasi) δ(t)={■8(■8(0,&amp;t≠0)@■8(∞,&amp;t=0  ))  va┤   ∫1_(-∞)^(+∞)▒〖δ(t)dt=1〗              Laplas tasviri L[δ(t)] =1                            h׳(t)= w(t)                                  w(t) – impuls xarakteristikasi                       L[w(t)]=W(p) L[δ(t)]=W(p)  1=  W(p)       w(t) – impuls xarakteristikaning Laplas tasviri uzatish funksiyasi W(p)ga teng bo’ladi         </vt:lpstr>
      <vt:lpstr>Birlik pog’anali signal      l(t)={■8(■8(0,&amp;t&lt;0)@1■8(,&amp;t≥0  ))  ┤    Laplas tasviri   L[l(t)]=1/p                                      h(t)- o’tish xarakteristikasi                                   L[h(t)]=W(p) L[l(t)]=W(p)/p   Birlik impuls(Dirak delta funksiyasi) δ(t)={■8(■8(0,&amp;t≠0)@■8(∞,&amp;t=0  ))  va┤   ∫1_(-∞)^(+∞)▒〖δ(t)dt=1〗              Laplas tasviri L[δ(t)] =1                            h׳(t)= w(t)                                  w(t) – impuls xarakteristikasi                       L[w(t)]=W(p) L[δ(t)]=W(p)  1=  W(p)       w(t) – impuls xarakteristikaning Laplas tasviri uzatish funksiyasi W(p)ga teng bo’ladi         </vt:lpstr>
      <vt:lpstr>Chastotali xaraktеristikalar W(jω)=W(p)|p= jω  Fur’e  almashtirishi  yordamida aniqlanadi.    U(jp)=∫1_0^(+∞)▒e^(-jω)  u(t)dt             Y(jω)=∫1_0^(+∞)▒e^(-jω)  y(t)dt            W(jω)=(Y(jω))/(U(jω))   W(jω)=P(ω)+jQ(ω)=A(ω) ejφ(ω)     | W(jω)|=A(ω)  - amplituda- chastotaviy xarakteristika(ACHX) Arg(W(jω))= φ(ω) -  faza- chastotaviy  xarakteristika(FCHX)   W(jω)- amplituda- fazaviy xarakteristika(AFX)ni  ω ni 0 dan   gacha  o’zgargandagi grafigi godograf yoki Naykvist diagrammasi deyilad.   20 lg| W(jω)| logarifmik amplituda- chastotaviy xarakteristika(LACHX) </vt:lpstr>
      <vt:lpstr> Ba’zi tasvirlar</vt:lpstr>
      <vt:lpstr>Misol    f(t)=3sin4t-2cos5t.           Yechish.    L[f(t)]=3  4/(p2+16) – 2  p/(p2+25) F(p)=5/(p2+4) + 20p/(p2+9)   Yechish.  F(p) = 5/2  2/(p2+22) +20  p/(p2+32); f(t)=5/2 sin2t +20 cos3t  x״+9x=1    tenglamani yeching. Yechish p2X(p) +9X(p)=1/p X(p)=1/(p(p2+9))                            X(p)=(-1/9 p)/(p^2+9)+  (1/9)/p                                         x(t)=-1/9 cos3t+1/9 </vt:lpstr>
      <vt:lpstr>Ob'еktlarni matеmatik modеllashtirishdagi  tipik masalalari </vt:lpstr>
      <vt:lpstr> TAMOM!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Ob'еktlarni matеmatik modеllashtirishdagi  tipik masalalari</dc:title>
  <dc:creator>user</dc:creator>
  <cp:lastModifiedBy>user</cp:lastModifiedBy>
  <cp:revision>3</cp:revision>
  <dcterms:created xsi:type="dcterms:W3CDTF">2017-02-13T05:57:39Z</dcterms:created>
  <dcterms:modified xsi:type="dcterms:W3CDTF">2017-02-13T06:19:17Z</dcterms:modified>
</cp:coreProperties>
</file>