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 id="263" r:id="rId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03129018-57BB-4FC0-B209-F2BFF44D53DE}" type="datetimeFigureOut">
              <a:rPr lang="ru-RU" smtClean="0"/>
              <a:t>12.12.2018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12.12.2018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03129018-57BB-4FC0-B209-F2BFF44D53DE}" type="datetimeFigureOut">
              <a:rPr lang="ru-RU" smtClean="0"/>
              <a:t>12.12.2018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12.12.2018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03129018-57BB-4FC0-B209-F2BFF44D53DE}" type="datetimeFigureOut">
              <a:rPr lang="ru-RU" smtClean="0"/>
              <a:t>12.12.2018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03129018-57BB-4FC0-B209-F2BFF44D53DE}" type="datetimeFigureOut">
              <a:rPr lang="ru-RU" smtClean="0"/>
              <a:t>12.12.2018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129018-57BB-4FC0-B209-F2BFF44D53DE}" type="datetimeFigureOut">
              <a:rPr lang="ru-RU" smtClean="0"/>
              <a:t>12.12.2018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12.12.2018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03129018-57BB-4FC0-B209-F2BFF44D53DE}" type="datetimeFigureOut">
              <a:rPr lang="ru-RU" smtClean="0"/>
              <a:t>12.12.2018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E05E82FA-ED7F-4511-8176-C0262F23433B}"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12.12.2018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12.12.2018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3129018-57BB-4FC0-B209-F2BFF44D53DE}" type="datetimeFigureOut">
              <a:rPr lang="ru-RU" smtClean="0"/>
              <a:t>12.12.2018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05E82FA-ED7F-4511-8176-C0262F23433B}"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3400" y="908720"/>
            <a:ext cx="7851648" cy="3096344"/>
          </a:xfrm>
        </p:spPr>
        <p:txBody>
          <a:bodyPr>
            <a:noAutofit/>
          </a:bodyPr>
          <a:lstStyle/>
          <a:p>
            <a:pPr algn="ctr">
              <a:spcAft>
                <a:spcPts val="0"/>
              </a:spcAft>
            </a:pPr>
            <a:r>
              <a:rPr lang="en-US" sz="3200" dirty="0" smtClean="0">
                <a:solidFill>
                  <a:srgbClr val="C00000"/>
                </a:solidFill>
                <a:effectLst/>
                <a:latin typeface="Times New Roman" panose="02020603050405020304" pitchFamily="18" charset="0"/>
                <a:ea typeface="Calibri" panose="020F0502020204030204" pitchFamily="34" charset="0"/>
              </a:rPr>
              <a:t> MAVZU: </a:t>
            </a:r>
            <a:r>
              <a:rPr lang="en-US" sz="3200" dirty="0">
                <a:solidFill>
                  <a:srgbClr val="C00000"/>
                </a:solidFill>
                <a:effectLst/>
                <a:latin typeface="Times New Roman" panose="02020603050405020304" pitchFamily="18" charset="0"/>
                <a:ea typeface="Calibri" panose="020F0502020204030204" pitchFamily="34" charset="0"/>
              </a:rPr>
              <a:t>MATLAB TIZIMIDA GIU BILAN ISHLASH</a:t>
            </a:r>
            <a:endParaRPr lang="ru-RU" sz="3200" dirty="0">
              <a:solidFill>
                <a:srgbClr val="C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2611207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2000" dirty="0" err="1">
                <a:latin typeface="Times New Roman" panose="02020603050405020304" pitchFamily="18" charset="0"/>
                <a:cs typeface="Times New Roman" panose="02020603050405020304" pitchFamily="18" charset="0"/>
              </a:rPr>
              <a:t>Boshqarish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fizik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parametrni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qayta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oshiruvchi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hisoblanadi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funksional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rasmda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keltirilgan</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pic>
        <p:nvPicPr>
          <p:cNvPr id="4" name="Рисунок 3" descr="C:\Users\BIT-PC\Desktop\1.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9" y="2627312"/>
            <a:ext cx="7272808" cy="2673896"/>
          </a:xfrm>
          <a:prstGeom prst="rect">
            <a:avLst/>
          </a:prstGeom>
          <a:noFill/>
          <a:ln>
            <a:noFill/>
          </a:ln>
        </p:spPr>
      </p:pic>
      <p:sp>
        <p:nvSpPr>
          <p:cNvPr id="5" name="Прямоугольник 4"/>
          <p:cNvSpPr/>
          <p:nvPr/>
        </p:nvSpPr>
        <p:spPr>
          <a:xfrm>
            <a:off x="1907704" y="5517232"/>
            <a:ext cx="5544616" cy="369332"/>
          </a:xfrm>
          <a:prstGeom prst="rect">
            <a:avLst/>
          </a:prstGeom>
        </p:spPr>
        <p:txBody>
          <a:bodyPr wrap="square">
            <a:spAutoFit/>
          </a:bodyPr>
          <a:lstStyle/>
          <a:p>
            <a:r>
              <a:rPr lang="en-US" i="1" dirty="0">
                <a:latin typeface="Times New Roman" panose="02020603050405020304" pitchFamily="18" charset="0"/>
                <a:ea typeface="Times New Roman" panose="02020603050405020304" pitchFamily="18" charset="0"/>
              </a:rPr>
              <a:t>23-rasm. </a:t>
            </a:r>
            <a:r>
              <a:rPr lang="en-US" i="1" dirty="0" err="1">
                <a:latin typeface="Times New Roman" panose="02020603050405020304" pitchFamily="18" charset="0"/>
                <a:ea typeface="Times New Roman" panose="02020603050405020304" pitchFamily="18" charset="0"/>
              </a:rPr>
              <a:t>Boshqarish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tizimining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funksional</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sxemasi</a:t>
            </a:r>
            <a:endParaRPr lang="ru-RU" dirty="0"/>
          </a:p>
        </p:txBody>
      </p:sp>
    </p:spTree>
    <p:extLst>
      <p:ext uri="{BB962C8B-B14F-4D97-AF65-F5344CB8AC3E}">
        <p14:creationId xmlns:p14="http://schemas.microsoft.com/office/powerpoint/2010/main" val="3403203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Заголовок 1"/>
              <p:cNvSpPr>
                <a:spLocks noGrp="1"/>
              </p:cNvSpPr>
              <p:nvPr>
                <p:ph type="title"/>
              </p:nvPr>
            </p:nvSpPr>
            <p:spPr>
              <a:xfrm>
                <a:off x="395536" y="4365104"/>
                <a:ext cx="8229600" cy="1143000"/>
              </a:xfrm>
            </p:spPr>
            <p:txBody>
              <a:bodyPr>
                <a:noAutofit/>
              </a:bodyPr>
              <a:lstStyle/>
              <a:p>
                <a:r>
                  <a:rPr lang="en-US" sz="2500" dirty="0">
                    <a:latin typeface="Times New Roman" panose="02020603050405020304" pitchFamily="18" charset="0"/>
                    <a:cs typeface="Times New Roman" panose="02020603050405020304" pitchFamily="18" charset="0"/>
                  </a:rPr>
                  <a:t>Bu </a:t>
                </a:r>
                <a:r>
                  <a:rPr lang="en-US" sz="2500" dirty="0" err="1">
                    <a:latin typeface="Times New Roman" panose="02020603050405020304" pitchFamily="18" charset="0"/>
                    <a:cs typeface="Times New Roman" panose="02020603050405020304" pitchFamily="18" charset="0"/>
                  </a:rPr>
                  <a:t>yerda</a:t>
                </a:r>
                <a:r>
                  <a:rPr lang="en-US" sz="2500" dirty="0">
                    <a:latin typeface="Times New Roman" panose="02020603050405020304" pitchFamily="18" charset="0"/>
                    <a:cs typeface="Times New Roman" panose="02020603050405020304" pitchFamily="18" charset="0"/>
                  </a:rPr>
                  <a:t>, R – </a:t>
                </a:r>
                <a:r>
                  <a:rPr lang="en-US" sz="2500" dirty="0" err="1">
                    <a:latin typeface="Times New Roman" panose="02020603050405020304" pitchFamily="18" charset="0"/>
                    <a:cs typeface="Times New Roman" panose="02020603050405020304" pitchFamily="18" charset="0"/>
                  </a:rPr>
                  <a:t>doimiy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fizik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kattalik</a:t>
                </a:r>
                <a:r>
                  <a:rPr lang="en-US" sz="2500" dirty="0">
                    <a:latin typeface="Times New Roman" panose="02020603050405020304" pitchFamily="18" charset="0"/>
                    <a:cs typeface="Times New Roman" panose="02020603050405020304" pitchFamily="18" charset="0"/>
                  </a:rPr>
                  <a:t>, C – </a:t>
                </a:r>
                <a:r>
                  <a:rPr lang="en-US" sz="2500" dirty="0" err="1">
                    <a:latin typeface="Times New Roman" panose="02020603050405020304" pitchFamily="18" charset="0"/>
                    <a:cs typeface="Times New Roman" panose="02020603050405020304" pitchFamily="18" charset="0"/>
                  </a:rPr>
                  <a:t>boshqariluvchi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o’zgaruvchi</a:t>
                </a:r>
                <a:r>
                  <a:rPr lang="en-US" sz="2500" dirty="0">
                    <a:latin typeface="Times New Roman" panose="02020603050405020304" pitchFamily="18" charset="0"/>
                    <a:cs typeface="Times New Roman" panose="02020603050405020304" pitchFamily="18" charset="0"/>
                  </a:rPr>
                  <a:t>, E – </a:t>
                </a:r>
                <a:r>
                  <a:rPr lang="en-US" sz="2500" dirty="0" err="1">
                    <a:latin typeface="Times New Roman" panose="02020603050405020304" pitchFamily="18" charset="0"/>
                    <a:cs typeface="Times New Roman" panose="02020603050405020304" pitchFamily="18" charset="0"/>
                  </a:rPr>
                  <a:t>xatolik</a:t>
                </a:r>
                <a:r>
                  <a:rPr lang="en-US" sz="2500" dirty="0">
                    <a:latin typeface="Times New Roman" panose="02020603050405020304" pitchFamily="18" charset="0"/>
                    <a:cs typeface="Times New Roman" panose="02020603050405020304" pitchFamily="18" charset="0"/>
                  </a:rPr>
                  <a:t> E=R-C.</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err="1">
                    <a:latin typeface="Times New Roman" panose="02020603050405020304" pitchFamily="18" charset="0"/>
                    <a:cs typeface="Times New Roman" panose="02020603050405020304" pitchFamily="18" charset="0"/>
                  </a:rPr>
                  <a:t>Har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qanday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matematik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modeli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mavjud</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bo’lmasligi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mumkin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lekin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boshqarish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matematik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modeli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bo’ladi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Boshqarish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mexanik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elektrik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informatik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tashkil</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qiladi</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err="1">
                    <a:latin typeface="Times New Roman" panose="02020603050405020304" pitchFamily="18" charset="0"/>
                    <a:cs typeface="Times New Roman" panose="02020603050405020304" pitchFamily="18" charset="0"/>
                  </a:rPr>
                  <a:t>Umumiy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olib</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qaraganda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boshqarish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tizimining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taxminiy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chiziqli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differensial</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ifodasi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quyidagicha</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14:m>
                  <m:oMathPara xmlns:m="http://schemas.openxmlformats.org/officeDocument/2006/math">
                    <m:oMathParaPr>
                      <m:jc m:val="centerGroup"/>
                    </m:oMathParaPr>
                    <m:oMath xmlns:m="http://schemas.openxmlformats.org/officeDocument/2006/math">
                      <m:r>
                        <a:rPr lang="en-US" sz="2500" i="1"/>
                        <m:t>𝐴</m:t>
                      </m:r>
                      <m:d>
                        <m:dPr>
                          <m:ctrlPr>
                            <a:rPr lang="ru-RU" sz="2500" i="1"/>
                          </m:ctrlPr>
                        </m:dPr>
                        <m:e>
                          <m:r>
                            <a:rPr lang="en-US" sz="2500" i="1"/>
                            <m:t>𝐷</m:t>
                          </m:r>
                        </m:e>
                      </m:d>
                      <m:r>
                        <a:rPr lang="en-US" sz="2500" i="1"/>
                        <m:t>𝑦</m:t>
                      </m:r>
                      <m:d>
                        <m:dPr>
                          <m:ctrlPr>
                            <a:rPr lang="ru-RU" sz="2500" i="1"/>
                          </m:ctrlPr>
                        </m:dPr>
                        <m:e>
                          <m:r>
                            <a:rPr lang="en-US" sz="2500" i="1"/>
                            <m:t>𝑡</m:t>
                          </m:r>
                        </m:e>
                      </m:d>
                      <m:r>
                        <a:rPr lang="en-US" sz="2500" i="1"/>
                        <m:t>=</m:t>
                      </m:r>
                      <m:r>
                        <a:rPr lang="en-US" sz="2500" i="1"/>
                        <m:t>𝐵</m:t>
                      </m:r>
                      <m:r>
                        <a:rPr lang="en-US" sz="2500" i="1"/>
                        <m:t>(</m:t>
                      </m:r>
                      <m:r>
                        <a:rPr lang="en-US" sz="2500" i="1"/>
                        <m:t>𝐷</m:t>
                      </m:r>
                      <m:r>
                        <a:rPr lang="en-US" sz="2500" i="1"/>
                        <m:t>)</m:t>
                      </m:r>
                      <m:r>
                        <a:rPr lang="en-US" sz="2500" i="1"/>
                        <m:t>𝑢</m:t>
                      </m:r>
                      <m:r>
                        <a:rPr lang="en-US" sz="2500" i="1"/>
                        <m:t>(</m:t>
                      </m:r>
                      <m:r>
                        <a:rPr lang="en-US" sz="2500" i="1"/>
                        <m:t>𝑡</m:t>
                      </m:r>
                      <m:r>
                        <a:rPr lang="en-US" sz="2500" i="1"/>
                        <m:t>)</m:t>
                      </m:r>
                    </m:oMath>
                  </m:oMathPara>
                </a14:m>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a:latin typeface="Times New Roman" panose="02020603050405020304" pitchFamily="18" charset="0"/>
                    <a:cs typeface="Times New Roman" panose="02020603050405020304" pitchFamily="18" charset="0"/>
                  </a:rPr>
                  <a:t>Bu </a:t>
                </a:r>
                <a:r>
                  <a:rPr lang="en-US" sz="2500" dirty="0" err="1">
                    <a:latin typeface="Times New Roman" panose="02020603050405020304" pitchFamily="18" charset="0"/>
                    <a:cs typeface="Times New Roman" panose="02020603050405020304" pitchFamily="18" charset="0"/>
                  </a:rPr>
                  <a:t>yerda</a:t>
                </a:r>
                <a:r>
                  <a:rPr lang="en-US" sz="2500" dirty="0">
                    <a:latin typeface="Times New Roman" panose="02020603050405020304" pitchFamily="18" charset="0"/>
                    <a:cs typeface="Times New Roman" panose="02020603050405020304" pitchFamily="18" charset="0"/>
                  </a:rPr>
                  <a:t>, </a:t>
                </a:r>
                <a14:m>
                  <m:oMath xmlns:m="http://schemas.openxmlformats.org/officeDocument/2006/math">
                    <m:r>
                      <a:rPr lang="en-US" sz="2500" i="1"/>
                      <m:t>𝐷</m:t>
                    </m:r>
                    <m:r>
                      <a:rPr lang="en-US" sz="2500" i="1"/>
                      <m:t>=</m:t>
                    </m:r>
                    <m:f>
                      <m:fPr>
                        <m:ctrlPr>
                          <a:rPr lang="ru-RU" sz="2500" i="1"/>
                        </m:ctrlPr>
                      </m:fPr>
                      <m:num>
                        <m:r>
                          <a:rPr lang="en-US" sz="2500" i="1"/>
                          <m:t>𝑑</m:t>
                        </m:r>
                      </m:num>
                      <m:den>
                        <m:r>
                          <a:rPr lang="en-US" sz="2500" i="1"/>
                          <m:t>𝑑𝑡</m:t>
                        </m:r>
                      </m:den>
                    </m:f>
                  </m:oMath>
                </a14:m>
                <a:r>
                  <a:rPr lang="en-US" sz="2500" dirty="0">
                    <a:latin typeface="Times New Roman" panose="02020603050405020304" pitchFamily="18" charset="0"/>
                    <a:cs typeface="Times New Roman" panose="02020603050405020304" pitchFamily="18" charset="0"/>
                  </a:rPr>
                  <a:t>, </a:t>
                </a:r>
                <a14:m>
                  <m:oMath xmlns:m="http://schemas.openxmlformats.org/officeDocument/2006/math">
                    <m:r>
                      <a:rPr lang="en-US" sz="2500" i="1"/>
                      <m:t>𝐴</m:t>
                    </m:r>
                    <m:d>
                      <m:dPr>
                        <m:ctrlPr>
                          <a:rPr lang="ru-RU" sz="2500" i="1"/>
                        </m:ctrlPr>
                      </m:dPr>
                      <m:e>
                        <m:r>
                          <a:rPr lang="en-US" sz="2500" i="1"/>
                          <m:t>𝐷</m:t>
                        </m:r>
                      </m:e>
                    </m:d>
                  </m:oMath>
                </a14:m>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14:m>
                  <m:oMath xmlns:m="http://schemas.openxmlformats.org/officeDocument/2006/math">
                    <m:r>
                      <a:rPr lang="en-US" sz="2500" i="1"/>
                      <m:t>𝐵</m:t>
                    </m:r>
                    <m:d>
                      <m:dPr>
                        <m:ctrlPr>
                          <a:rPr lang="ru-RU" sz="2500" i="1"/>
                        </m:ctrlPr>
                      </m:dPr>
                      <m:e>
                        <m:r>
                          <a:rPr lang="en-US" sz="2500" i="1"/>
                          <m:t>𝐷</m:t>
                        </m:r>
                      </m:e>
                    </m:d>
                  </m:oMath>
                </a14:m>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polinomlar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ya’ni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tajriba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natijalari</a:t>
                </a:r>
                <a:r>
                  <a:rPr lang="en-US" sz="2500" dirty="0">
                    <a:latin typeface="Times New Roman" panose="02020603050405020304" pitchFamily="18" charset="0"/>
                    <a:cs typeface="Times New Roman" panose="02020603050405020304" pitchFamily="18" charset="0"/>
                  </a:rPr>
                  <a:t>, </a:t>
                </a:r>
                <a14:m>
                  <m:oMath xmlns:m="http://schemas.openxmlformats.org/officeDocument/2006/math">
                    <m:r>
                      <a:rPr lang="en-US" sz="2500" i="1"/>
                      <m:t>𝑢</m:t>
                    </m:r>
                    <m:r>
                      <a:rPr lang="en-US" sz="2500" i="1"/>
                      <m:t>(</m:t>
                    </m:r>
                    <m:r>
                      <a:rPr lang="en-US" sz="2500" i="1"/>
                      <m:t>𝑡</m:t>
                    </m:r>
                    <m:r>
                      <a:rPr lang="en-US" sz="2500" i="1"/>
                      <m:t>)</m:t>
                    </m:r>
                  </m:oMath>
                </a14:m>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modelning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kirishi</a:t>
                </a:r>
                <a:r>
                  <a:rPr lang="en-US" sz="2500" dirty="0">
                    <a:latin typeface="Times New Roman" panose="02020603050405020304" pitchFamily="18" charset="0"/>
                    <a:cs typeface="Times New Roman" panose="02020603050405020304" pitchFamily="18" charset="0"/>
                  </a:rPr>
                  <a:t>, </a:t>
                </a:r>
                <a14:m>
                  <m:oMath xmlns:m="http://schemas.openxmlformats.org/officeDocument/2006/math">
                    <m:r>
                      <a:rPr lang="en-US" sz="2500" i="1"/>
                      <m:t>𝑦</m:t>
                    </m:r>
                    <m:d>
                      <m:dPr>
                        <m:ctrlPr>
                          <a:rPr lang="ru-RU" sz="2500" i="1"/>
                        </m:ctrlPr>
                      </m:dPr>
                      <m:e>
                        <m:r>
                          <a:rPr lang="en-US" sz="2500" i="1"/>
                          <m:t>𝑡</m:t>
                        </m:r>
                      </m:e>
                    </m:d>
                  </m:oMath>
                </a14:m>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modelning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chiqishi</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endParaRPr lang="ru-RU" sz="2500" dirty="0">
                  <a:latin typeface="Times New Roman" panose="02020603050405020304" pitchFamily="18" charset="0"/>
                  <a:cs typeface="Times New Roman" panose="02020603050405020304" pitchFamily="18" charset="0"/>
                </a:endParaRPr>
              </a:p>
            </p:txBody>
          </p:sp>
        </mc:Choice>
        <mc:Fallback>
          <p:sp>
            <p:nvSpPr>
              <p:cNvPr id="2" name="Заголовок 1"/>
              <p:cNvSpPr>
                <a:spLocks noGrp="1" noRot="1" noChangeAspect="1" noMove="1" noResize="1" noEditPoints="1" noAdjustHandles="1" noChangeArrowheads="1" noChangeShapeType="1" noTextEdit="1"/>
              </p:cNvSpPr>
              <p:nvPr>
                <p:ph type="title"/>
              </p:nvPr>
            </p:nvSpPr>
            <p:spPr>
              <a:xfrm>
                <a:off x="395536" y="4365104"/>
                <a:ext cx="8229600" cy="1143000"/>
              </a:xfrm>
              <a:blipFill rotWithShape="0">
                <a:blip r:embed="rId2"/>
                <a:stretch>
                  <a:fillRect l="-2370" t="-322872" r="-1556"/>
                </a:stretch>
              </a:blipFill>
            </p:spPr>
            <p:txBody>
              <a:bodyPr/>
              <a:lstStyle/>
              <a:p>
                <a:r>
                  <a:rPr lang="ru-RU">
                    <a:noFill/>
                  </a:rPr>
                  <a:t> </a:t>
                </a:r>
              </a:p>
            </p:txBody>
          </p:sp>
        </mc:Fallback>
      </mc:AlternateContent>
    </p:spTree>
    <p:extLst>
      <p:ext uri="{BB962C8B-B14F-4D97-AF65-F5344CB8AC3E}">
        <p14:creationId xmlns:p14="http://schemas.microsoft.com/office/powerpoint/2010/main" val="3619682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628800"/>
            <a:ext cx="8229600" cy="1152128"/>
          </a:xfrm>
        </p:spPr>
        <p:txBody>
          <a:bodyPr>
            <a:noAutofit/>
          </a:bodyPr>
          <a:lstStyle/>
          <a:p>
            <a:r>
              <a:rPr lang="en-US" sz="2500" dirty="0" err="1">
                <a:latin typeface="Times New Roman" panose="02020603050405020304" pitchFamily="18" charset="0"/>
                <a:cs typeface="Times New Roman" panose="02020603050405020304" pitchFamily="18" charset="0"/>
              </a:rPr>
              <a:t>Matematik</a:t>
            </a:r>
            <a:r>
              <a:rPr lang="en-US" sz="2500" dirty="0">
                <a:latin typeface="Times New Roman" panose="02020603050405020304" pitchFamily="18" charset="0"/>
                <a:cs typeface="Times New Roman" panose="02020603050405020304" pitchFamily="18" charset="0"/>
              </a:rPr>
              <a:t> model </a:t>
            </a:r>
            <a:r>
              <a:rPr lang="en-US" sz="2500" dirty="0" err="1">
                <a:latin typeface="Times New Roman" panose="02020603050405020304" pitchFamily="18" charset="0"/>
                <a:cs typeface="Times New Roman" panose="02020603050405020304" pitchFamily="18" charset="0"/>
              </a:rPr>
              <a:t>tajriba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ma’lumotlari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ko’rilayotgan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obyektning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tabiati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xodisalari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qonuniyatlari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asosida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shakllantirilgan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matematik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tavsifidir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Boshqaruv</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tizimining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matematik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modellashtirish</a:t>
            </a:r>
            <a:r>
              <a:rPr lang="en-US" sz="2500" dirty="0">
                <a:latin typeface="Times New Roman" panose="02020603050405020304" pitchFamily="18" charset="0"/>
                <a:cs typeface="Times New Roman" panose="02020603050405020304" pitchFamily="18" charset="0"/>
              </a:rPr>
              <a:t> - </a:t>
            </a:r>
            <a:r>
              <a:rPr lang="en-US" sz="2500" dirty="0" err="1">
                <a:latin typeface="Times New Roman" panose="02020603050405020304" pitchFamily="18" charset="0"/>
                <a:cs typeface="Times New Roman" panose="02020603050405020304" pitchFamily="18" charset="0"/>
              </a:rPr>
              <a:t>jarayon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yoki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xodisaning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zamonaviy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shaklinini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yaratishning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asosiy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omilidir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qanday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boshqarish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tizimida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jarayon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quyidagi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blok-sxema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asosida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o’rganiladi</a:t>
            </a:r>
            <a:r>
              <a:rPr lang="en-US" sz="2500" dirty="0">
                <a:latin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p:txBody>
      </p:sp>
      <p:pic>
        <p:nvPicPr>
          <p:cNvPr id="4" name="Рисунок 3" descr="C:\Users\BIT-PC\Desktop\2.png"/>
          <p:cNvPicPr/>
          <p:nvPr/>
        </p:nvPicPr>
        <p:blipFill>
          <a:blip r:embed="rId2">
            <a:extLst>
              <a:ext uri="{28A0092B-C50C-407E-A947-70E740481C1C}">
                <a14:useLocalDpi xmlns:a14="http://schemas.microsoft.com/office/drawing/2010/main" val="0"/>
              </a:ext>
            </a:extLst>
          </a:blip>
          <a:srcRect/>
          <a:stretch>
            <a:fillRect/>
          </a:stretch>
        </p:blipFill>
        <p:spPr bwMode="auto">
          <a:xfrm>
            <a:off x="1397377" y="2805526"/>
            <a:ext cx="6270967" cy="3538855"/>
          </a:xfrm>
          <a:prstGeom prst="rect">
            <a:avLst/>
          </a:prstGeom>
          <a:noFill/>
          <a:ln>
            <a:noFill/>
          </a:ln>
        </p:spPr>
      </p:pic>
    </p:spTree>
    <p:extLst>
      <p:ext uri="{BB962C8B-B14F-4D97-AF65-F5344CB8AC3E}">
        <p14:creationId xmlns:p14="http://schemas.microsoft.com/office/powerpoint/2010/main" val="1789580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Заголовок 1"/>
              <p:cNvSpPr>
                <a:spLocks noGrp="1"/>
              </p:cNvSpPr>
              <p:nvPr>
                <p:ph type="title"/>
              </p:nvPr>
            </p:nvSpPr>
            <p:spPr>
              <a:xfrm>
                <a:off x="457200" y="5445224"/>
                <a:ext cx="8229600" cy="1143000"/>
              </a:xfrm>
            </p:spPr>
            <p:txBody>
              <a:bodyPr>
                <a:noAutofit/>
              </a:bodyPr>
              <a:lstStyle/>
              <a:p>
                <a:r>
                  <a:rPr lang="en-US" sz="2000" dirty="0" err="1">
                    <a:latin typeface="Times New Roman" panose="02020603050405020304" pitchFamily="18" charset="0"/>
                    <a:cs typeface="Times New Roman" panose="02020603050405020304" pitchFamily="18" charset="0"/>
                  </a:rPr>
                  <a:t>Matematik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tavsifda</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ifodani</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kompleks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o’zgaruvchiga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Laplas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teoremasi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oshiriladi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natijada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ifoda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shakllanadi</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14:m>
                  <m:oMathPara xmlns:m="http://schemas.openxmlformats.org/officeDocument/2006/math">
                    <m:oMathParaPr>
                      <m:jc m:val="centerGroup"/>
                    </m:oMathParaPr>
                    <m:oMath xmlns:m="http://schemas.openxmlformats.org/officeDocument/2006/math">
                      <m:r>
                        <a:rPr lang="en-US" sz="2000" i="1"/>
                        <m:t>𝐴</m:t>
                      </m:r>
                      <m:d>
                        <m:dPr>
                          <m:ctrlPr>
                            <a:rPr lang="ru-RU" sz="2000" i="1"/>
                          </m:ctrlPr>
                        </m:dPr>
                        <m:e>
                          <m:r>
                            <a:rPr lang="en-US" sz="2000" i="1"/>
                            <m:t>𝑠</m:t>
                          </m:r>
                        </m:e>
                      </m:d>
                      <m:r>
                        <a:rPr lang="en-US" sz="2000" i="1"/>
                        <m:t>𝑌</m:t>
                      </m:r>
                      <m:r>
                        <a:rPr lang="en-US" sz="2000" i="1"/>
                        <m:t>(</m:t>
                      </m:r>
                      <m:r>
                        <a:rPr lang="en-US" sz="2000" i="1"/>
                        <m:t>𝑠</m:t>
                      </m:r>
                      <m:r>
                        <a:rPr lang="en-US" sz="2000" i="1"/>
                        <m:t>)=</m:t>
                      </m:r>
                      <m:r>
                        <a:rPr lang="en-US" sz="2000" i="1"/>
                        <m:t>𝐵</m:t>
                      </m:r>
                      <m:r>
                        <a:rPr lang="en-US" sz="2000" i="1"/>
                        <m:t>(</m:t>
                      </m:r>
                      <m:r>
                        <a:rPr lang="en-US" sz="2000" i="1"/>
                        <m:t>𝑠</m:t>
                      </m:r>
                      <m:r>
                        <a:rPr lang="en-US" sz="2000" i="1"/>
                        <m:t>)</m:t>
                      </m:r>
                      <m:r>
                        <a:rPr lang="en-US" sz="2000" i="1"/>
                        <m:t>𝑈</m:t>
                      </m:r>
                      <m:r>
                        <a:rPr lang="en-US" sz="2000" i="1"/>
                        <m:t>(</m:t>
                      </m:r>
                      <m:r>
                        <a:rPr lang="en-US" sz="2000" i="1"/>
                        <m:t>𝑠</m:t>
                      </m:r>
                      <m:r>
                        <a:rPr lang="en-US" sz="2000" i="1"/>
                        <m:t>)</m:t>
                      </m:r>
                    </m:oMath>
                    <m:oMath xmlns:m="http://schemas.openxmlformats.org/officeDocument/2006/math">
                      <m:f>
                        <m:fPr>
                          <m:ctrlPr>
                            <a:rPr lang="ru-RU" sz="2000" i="1"/>
                          </m:ctrlPr>
                        </m:fPr>
                        <m:num>
                          <m:r>
                            <a:rPr lang="en-US" sz="2000" i="1"/>
                            <m:t>𝑌</m:t>
                          </m:r>
                          <m:d>
                            <m:dPr>
                              <m:ctrlPr>
                                <a:rPr lang="ru-RU" sz="2000" i="1"/>
                              </m:ctrlPr>
                            </m:dPr>
                            <m:e>
                              <m:r>
                                <a:rPr lang="en-US" sz="2000" i="1"/>
                                <m:t>𝑠</m:t>
                              </m:r>
                            </m:e>
                          </m:d>
                        </m:num>
                        <m:den>
                          <m:r>
                            <a:rPr lang="en-US" sz="2000" i="1"/>
                            <m:t>𝑈</m:t>
                          </m:r>
                          <m:d>
                            <m:dPr>
                              <m:ctrlPr>
                                <a:rPr lang="ru-RU" sz="2000" i="1"/>
                              </m:ctrlPr>
                            </m:dPr>
                            <m:e>
                              <m:r>
                                <a:rPr lang="en-US" sz="2000" i="1"/>
                                <m:t>𝑠</m:t>
                              </m:r>
                            </m:e>
                          </m:d>
                        </m:den>
                      </m:f>
                      <m:r>
                        <a:rPr lang="en-US" sz="2000" i="1"/>
                        <m:t>=</m:t>
                      </m:r>
                      <m:f>
                        <m:fPr>
                          <m:ctrlPr>
                            <a:rPr lang="ru-RU" sz="2000" i="1"/>
                          </m:ctrlPr>
                        </m:fPr>
                        <m:num>
                          <m:r>
                            <a:rPr lang="en-US" sz="2000" i="1"/>
                            <m:t>𝐵</m:t>
                          </m:r>
                          <m:d>
                            <m:dPr>
                              <m:ctrlPr>
                                <a:rPr lang="ru-RU" sz="2000" i="1"/>
                              </m:ctrlPr>
                            </m:dPr>
                            <m:e>
                              <m:r>
                                <a:rPr lang="en-US" sz="2000" i="1"/>
                                <m:t>𝑠</m:t>
                              </m:r>
                            </m:e>
                          </m:d>
                        </m:num>
                        <m:den>
                          <m:r>
                            <a:rPr lang="en-US" sz="2000" i="1"/>
                            <m:t>𝐴</m:t>
                          </m:r>
                          <m:d>
                            <m:dPr>
                              <m:ctrlPr>
                                <a:rPr lang="ru-RU" sz="2000" i="1"/>
                              </m:ctrlPr>
                            </m:dPr>
                            <m:e>
                              <m:r>
                                <a:rPr lang="en-US" sz="2000" i="1"/>
                                <m:t>𝑠</m:t>
                              </m:r>
                            </m:e>
                          </m:d>
                        </m:den>
                      </m:f>
                      <m:r>
                        <a:rPr lang="en-US" sz="2000" i="1"/>
                        <m:t>=</m:t>
                      </m:r>
                      <m:r>
                        <a:rPr lang="en-US" sz="2000" i="1"/>
                        <m:t>𝐺</m:t>
                      </m:r>
                      <m:d>
                        <m:dPr>
                          <m:ctrlPr>
                            <a:rPr lang="ru-RU" sz="2000" i="1"/>
                          </m:ctrlPr>
                        </m:dPr>
                        <m:e>
                          <m:r>
                            <a:rPr lang="en-US" sz="2000" i="1"/>
                            <m:t>𝑠</m:t>
                          </m:r>
                        </m:e>
                      </m:d>
                    </m:oMath>
                  </m:oMathPara>
                </a14:m>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Bu </a:t>
                </a:r>
                <a:r>
                  <a:rPr lang="en-US" sz="2000" dirty="0" err="1">
                    <a:latin typeface="Times New Roman" panose="02020603050405020304" pitchFamily="18" charset="0"/>
                    <a:cs typeface="Times New Roman" panose="02020603050405020304" pitchFamily="18" charset="0"/>
                  </a:rPr>
                  <a:t>yerda</a:t>
                </a:r>
                <a:r>
                  <a:rPr lang="en-US" sz="2000" dirty="0">
                    <a:latin typeface="Times New Roman" panose="02020603050405020304" pitchFamily="18" charset="0"/>
                    <a:cs typeface="Times New Roman" panose="02020603050405020304" pitchFamily="18" charset="0"/>
                  </a:rPr>
                  <a:t>, </a:t>
                </a:r>
                <a14:m>
                  <m:oMath xmlns:m="http://schemas.openxmlformats.org/officeDocument/2006/math">
                    <m:r>
                      <a:rPr lang="en-US" sz="2000" i="1"/>
                      <m:t>𝐺</m:t>
                    </m:r>
                    <m:d>
                      <m:dPr>
                        <m:ctrlPr>
                          <a:rPr lang="ru-RU" sz="2000" i="1"/>
                        </m:ctrlPr>
                      </m:dPr>
                      <m:e>
                        <m:r>
                          <a:rPr lang="en-US" sz="2000" i="1"/>
                          <m:t>𝑠</m:t>
                        </m:r>
                      </m:e>
                    </m:d>
                  </m:oMath>
                </a14:m>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uzatish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funksiyasi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deyiladi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Uzatish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funksiyasining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ildizini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14:m>
                  <m:oMath xmlns:m="http://schemas.openxmlformats.org/officeDocument/2006/math">
                    <m:r>
                      <a:rPr lang="en-US" sz="2000" i="1"/>
                      <m:t>𝐵</m:t>
                    </m:r>
                    <m:d>
                      <m:dPr>
                        <m:ctrlPr>
                          <a:rPr lang="ru-RU" sz="2000" i="1"/>
                        </m:ctrlPr>
                      </m:dPr>
                      <m:e>
                        <m:r>
                          <a:rPr lang="en-US" sz="2000" i="1"/>
                          <m:t>𝑠</m:t>
                        </m:r>
                      </m:e>
                    </m:d>
                    <m:r>
                      <a:rPr lang="en-US" sz="2000" i="1"/>
                      <m:t>=0</m:t>
                    </m:r>
                  </m:oMath>
                </a14:m>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yetarli</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Uzatish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funksiyasini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MatLAB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dasturida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ildizini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topish</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Berilgan</a:t>
                </a:r>
                <a:r>
                  <a:rPr lang="en-US" sz="2000" dirty="0">
                    <a:latin typeface="Times New Roman" panose="02020603050405020304" pitchFamily="18" charset="0"/>
                    <a:cs typeface="Times New Roman" panose="02020603050405020304" pitchFamily="18" charset="0"/>
                  </a:rPr>
                  <a:t>: </a:t>
                </a:r>
                <a14:m>
                  <m:oMath xmlns:m="http://schemas.openxmlformats.org/officeDocument/2006/math">
                    <m:r>
                      <a:rPr lang="en-US" sz="2000" i="1"/>
                      <m:t>𝐺</m:t>
                    </m:r>
                    <m:d>
                      <m:dPr>
                        <m:ctrlPr>
                          <a:rPr lang="ru-RU" sz="2000" i="1"/>
                        </m:ctrlPr>
                      </m:dPr>
                      <m:e>
                        <m:r>
                          <a:rPr lang="en-US" sz="2000" i="1"/>
                          <m:t>𝑠</m:t>
                        </m:r>
                      </m:e>
                    </m:d>
                    <m:r>
                      <a:rPr lang="en-US" sz="2000" i="1"/>
                      <m:t>=</m:t>
                    </m:r>
                    <m:f>
                      <m:fPr>
                        <m:ctrlPr>
                          <a:rPr lang="ru-RU" sz="2000" i="1"/>
                        </m:ctrlPr>
                      </m:fPr>
                      <m:num>
                        <m:r>
                          <a:rPr lang="en-US" sz="2000" i="1"/>
                          <m:t>2</m:t>
                        </m:r>
                        <m:r>
                          <a:rPr lang="en-US" sz="2000" i="1"/>
                          <m:t>𝑠</m:t>
                        </m:r>
                        <m:r>
                          <a:rPr lang="en-US" sz="2000" i="1"/>
                          <m:t>+1</m:t>
                        </m:r>
                      </m:num>
                      <m:den>
                        <m:sSup>
                          <m:sSupPr>
                            <m:ctrlPr>
                              <a:rPr lang="ru-RU" sz="2000" i="1"/>
                            </m:ctrlPr>
                          </m:sSupPr>
                          <m:e>
                            <m:r>
                              <a:rPr lang="en-US" sz="2000" i="1"/>
                              <m:t>𝑠</m:t>
                            </m:r>
                          </m:e>
                          <m:sup>
                            <m:r>
                              <a:rPr lang="en-US" sz="2000" i="1"/>
                              <m:t>2</m:t>
                            </m:r>
                          </m:sup>
                        </m:sSup>
                        <m:r>
                          <a:rPr lang="en-US" sz="2000" i="1"/>
                          <m:t>+4</m:t>
                        </m:r>
                        <m:r>
                          <a:rPr lang="en-US" sz="2000" i="1"/>
                          <m:t>𝑠</m:t>
                        </m:r>
                        <m:r>
                          <a:rPr lang="en-US" sz="2000" i="1"/>
                          <m:t>+3</m:t>
                        </m:r>
                      </m:den>
                    </m:f>
                  </m:oMath>
                </a14:m>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MatLAD</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dasrurida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bajarilishi</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&gt;&gt; </a:t>
                </a:r>
                <a:r>
                  <a:rPr lang="en-US" sz="2000" dirty="0" err="1">
                    <a:latin typeface="Times New Roman" panose="02020603050405020304" pitchFamily="18" charset="0"/>
                    <a:cs typeface="Times New Roman" panose="02020603050405020304" pitchFamily="18" charset="0"/>
                  </a:rPr>
                  <a:t>num</a:t>
                </a:r>
                <a:r>
                  <a:rPr lang="en-US" sz="2000" dirty="0">
                    <a:latin typeface="Times New Roman" panose="02020603050405020304" pitchFamily="18" charset="0"/>
                    <a:cs typeface="Times New Roman" panose="02020603050405020304" pitchFamily="18" charset="0"/>
                  </a:rPr>
                  <a:t>=[2 1];</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&gt;&gt; den=[1 4 3];</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&gt;&gt; G=</a:t>
                </a:r>
                <a:r>
                  <a:rPr lang="en-US" sz="2000" dirty="0" err="1">
                    <a:latin typeface="Times New Roman" panose="02020603050405020304" pitchFamily="18" charset="0"/>
                    <a:cs typeface="Times New Roman" panose="02020603050405020304" pitchFamily="18" charset="0"/>
                  </a:rPr>
                  <a:t>tf</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num</a:t>
                </a:r>
                <a:r>
                  <a:rPr lang="en-US" sz="2000" dirty="0">
                    <a:latin typeface="Times New Roman" panose="02020603050405020304" pitchFamily="18" charset="0"/>
                    <a:cs typeface="Times New Roman" panose="02020603050405020304" pitchFamily="18" charset="0"/>
                  </a:rPr>
                  <a:t>, den);</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&gt;&gt; </a:t>
                </a:r>
                <a:r>
                  <a:rPr lang="en-US" sz="2000" dirty="0" err="1">
                    <a:latin typeface="Times New Roman" panose="02020603050405020304" pitchFamily="18" charset="0"/>
                    <a:cs typeface="Times New Roman" panose="02020603050405020304" pitchFamily="18" charset="0"/>
                  </a:rPr>
                  <a:t>zeros</a:t>
                </a:r>
                <a:r>
                  <a:rPr lang="en-US" sz="2000" dirty="0">
                    <a:latin typeface="Times New Roman" panose="02020603050405020304" pitchFamily="18" charset="0"/>
                    <a:cs typeface="Times New Roman" panose="02020603050405020304" pitchFamily="18" charset="0"/>
                  </a:rPr>
                  <a:t>(G)</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Matematik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modellashtirish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natijasida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muammolarini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yechish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mumkin</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taxlil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xulosa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chiqarish</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boshqarish</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mc:Choice>
        <mc:Fallback>
          <p:sp>
            <p:nvSpPr>
              <p:cNvPr id="2" name="Заголовок 1"/>
              <p:cNvSpPr>
                <a:spLocks noGrp="1" noRot="1" noChangeAspect="1" noMove="1" noResize="1" noEditPoints="1" noAdjustHandles="1" noChangeArrowheads="1" noChangeShapeType="1" noTextEdit="1"/>
              </p:cNvSpPr>
              <p:nvPr>
                <p:ph type="title"/>
              </p:nvPr>
            </p:nvSpPr>
            <p:spPr>
              <a:xfrm>
                <a:off x="457200" y="5445224"/>
                <a:ext cx="8229600" cy="1143000"/>
              </a:xfrm>
              <a:blipFill rotWithShape="0">
                <a:blip r:embed="rId2"/>
                <a:stretch>
                  <a:fillRect l="-1852" t="-453191" r="-222"/>
                </a:stretch>
              </a:blipFill>
            </p:spPr>
            <p:txBody>
              <a:bodyPr/>
              <a:lstStyle/>
              <a:p>
                <a:r>
                  <a:rPr lang="ru-RU">
                    <a:noFill/>
                  </a:rPr>
                  <a:t> </a:t>
                </a:r>
              </a:p>
            </p:txBody>
          </p:sp>
        </mc:Fallback>
      </mc:AlternateContent>
    </p:spTree>
    <p:extLst>
      <p:ext uri="{BB962C8B-B14F-4D97-AF65-F5344CB8AC3E}">
        <p14:creationId xmlns:p14="http://schemas.microsoft.com/office/powerpoint/2010/main" val="2397232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827584" y="404664"/>
            <a:ext cx="7704856" cy="923330"/>
          </a:xfrm>
          <a:prstGeom prst="rect">
            <a:avLst/>
          </a:prstGeom>
        </p:spPr>
        <p:txBody>
          <a:bodyPr wrap="square">
            <a:spAutoFit/>
          </a:bodyPr>
          <a:lstStyle/>
          <a:p>
            <a:r>
              <a:rPr lang="en-US" dirty="0" err="1">
                <a:latin typeface="Times New Roman" panose="02020603050405020304" pitchFamily="18" charset="0"/>
                <a:ea typeface="Times New Roman" panose="02020603050405020304" pitchFamily="18" charset="0"/>
              </a:rPr>
              <a:t>Umumiy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qaraganda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matematik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modellashtirishda</a:t>
            </a:r>
            <a:r>
              <a:rPr lang="en-US" dirty="0">
                <a:latin typeface="Times New Roman" panose="02020603050405020304" pitchFamily="18" charset="0"/>
                <a:ea typeface="Times New Roman" panose="02020603050405020304" pitchFamily="18" charset="0"/>
              </a:rPr>
              <a:t> 3 ta </a:t>
            </a:r>
            <a:r>
              <a:rPr lang="en-US" dirty="0" err="1">
                <a:latin typeface="Times New Roman" panose="02020603050405020304" pitchFamily="18" charset="0"/>
                <a:ea typeface="Times New Roman" panose="02020603050405020304" pitchFamily="18" charset="0"/>
              </a:rPr>
              <a:t>asosiy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o’zgaruvchi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ular</a:t>
            </a:r>
            <a:r>
              <a:rPr lang="en-US" dirty="0">
                <a:latin typeface="Times New Roman" panose="02020603050405020304" pitchFamily="18" charset="0"/>
                <a:ea typeface="Times New Roman" panose="02020603050405020304" pitchFamily="18" charset="0"/>
              </a:rPr>
              <a:t>: E – </a:t>
            </a:r>
            <a:r>
              <a:rPr lang="en-US" dirty="0" err="1">
                <a:latin typeface="Times New Roman" panose="02020603050405020304" pitchFamily="18" charset="0"/>
                <a:ea typeface="Times New Roman" panose="02020603050405020304" pitchFamily="18" charset="0"/>
              </a:rPr>
              <a:t>qo’zgatuvchi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xarakatga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keltiruvchi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omil</a:t>
            </a:r>
            <a:r>
              <a:rPr lang="en-US" dirty="0">
                <a:latin typeface="Times New Roman" panose="02020603050405020304" pitchFamily="18" charset="0"/>
                <a:ea typeface="Times New Roman" panose="02020603050405020304" pitchFamily="18" charset="0"/>
              </a:rPr>
              <a:t>, S – </a:t>
            </a:r>
            <a:r>
              <a:rPr lang="en-US" dirty="0" err="1">
                <a:latin typeface="Times New Roman" panose="02020603050405020304" pitchFamily="18" charset="0"/>
                <a:ea typeface="Times New Roman" panose="02020603050405020304" pitchFamily="18" charset="0"/>
              </a:rPr>
              <a:t>obyekt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a:t>
            </a:r>
            <a:r>
              <a:rPr lang="en-US" dirty="0">
                <a:latin typeface="Times New Roman" panose="02020603050405020304" pitchFamily="18" charset="0"/>
                <a:ea typeface="Times New Roman" panose="02020603050405020304" pitchFamily="18" charset="0"/>
              </a:rPr>
              <a:t> v R – </a:t>
            </a:r>
            <a:r>
              <a:rPr lang="en-US" dirty="0" err="1">
                <a:latin typeface="Times New Roman" panose="02020603050405020304" pitchFamily="18" charset="0"/>
                <a:ea typeface="Times New Roman" panose="02020603050405020304" pitchFamily="18" charset="0"/>
              </a:rPr>
              <a:t>tizim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natijasi</a:t>
            </a:r>
            <a:endParaRPr lang="ru-RU" dirty="0"/>
          </a:p>
        </p:txBody>
      </p:sp>
      <p:pic>
        <p:nvPicPr>
          <p:cNvPr id="10" name="Рисунок 9" descr="C:\Users\BIT-PC\Desktop\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03648" y="1916832"/>
            <a:ext cx="4176464" cy="1224136"/>
          </a:xfrm>
          <a:prstGeom prst="rect">
            <a:avLst/>
          </a:prstGeom>
          <a:noFill/>
          <a:ln>
            <a:noFill/>
          </a:ln>
        </p:spPr>
      </p:pic>
      <p:sp>
        <p:nvSpPr>
          <p:cNvPr id="9" name="Прямоугольник 8"/>
          <p:cNvSpPr/>
          <p:nvPr/>
        </p:nvSpPr>
        <p:spPr>
          <a:xfrm>
            <a:off x="1043608" y="3140968"/>
            <a:ext cx="6912768" cy="923330"/>
          </a:xfrm>
          <a:prstGeom prst="rect">
            <a:avLst/>
          </a:prstGeom>
        </p:spPr>
        <p:txBody>
          <a:bodyPr wrap="square">
            <a:spAutoFit/>
          </a:bodyPr>
          <a:lstStyle/>
          <a:p>
            <a:pPr algn="ctr">
              <a:lnSpc>
                <a:spcPct val="150000"/>
              </a:lnSpc>
              <a:spcAft>
                <a:spcPts val="0"/>
              </a:spcAft>
            </a:pPr>
            <a:r>
              <a:rPr lang="en-US" i="1" dirty="0">
                <a:latin typeface="Times New Roman" panose="02020603050405020304" pitchFamily="18" charset="0"/>
                <a:ea typeface="Times New Roman" panose="02020603050405020304" pitchFamily="18" charset="0"/>
                <a:cs typeface="Times New Roman" panose="02020603050405020304" pitchFamily="18" charset="0"/>
              </a:rPr>
              <a:t>24-rasm.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Matematik</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modelning</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funksional</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sxemasi</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Muammoning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yechishning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klassifikasiyasi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11" name="Таблица 10"/>
          <p:cNvGraphicFramePr>
            <a:graphicFrameLocks noGrp="1"/>
          </p:cNvGraphicFramePr>
          <p:nvPr>
            <p:extLst>
              <p:ext uri="{D42A27DB-BD31-4B8C-83A1-F6EECF244321}">
                <p14:modId xmlns:p14="http://schemas.microsoft.com/office/powerpoint/2010/main" val="2490786858"/>
              </p:ext>
            </p:extLst>
          </p:nvPr>
        </p:nvGraphicFramePr>
        <p:xfrm>
          <a:off x="1403648" y="4653133"/>
          <a:ext cx="5976664" cy="1872210"/>
        </p:xfrm>
        <a:graphic>
          <a:graphicData uri="http://schemas.openxmlformats.org/drawingml/2006/table">
            <a:tbl>
              <a:tblPr firstRow="1" firstCol="1" bandRow="1">
                <a:tableStyleId>{5C22544A-7EE6-4342-B048-85BDC9FD1C3A}</a:tableStyleId>
              </a:tblPr>
              <a:tblGrid>
                <a:gridCol w="2119457"/>
                <a:gridCol w="1735029"/>
                <a:gridCol w="2122178"/>
              </a:tblGrid>
              <a:tr h="748884">
                <a:tc>
                  <a:txBody>
                    <a:bodyPr/>
                    <a:lstStyle/>
                    <a:p>
                      <a:pPr algn="ctr">
                        <a:lnSpc>
                          <a:spcPct val="150000"/>
                        </a:lnSpc>
                        <a:spcAft>
                          <a:spcPts val="1000"/>
                        </a:spcAft>
                      </a:pPr>
                      <a:r>
                        <a:rPr lang="en-US" sz="1400">
                          <a:effectLst/>
                        </a:rPr>
                        <a:t>Muammo turi</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400">
                          <a:effectLst/>
                        </a:rPr>
                        <a:t>Berilgan o’zgaruvchilar</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400">
                          <a:effectLst/>
                        </a:rPr>
                        <a:t>Aniqlanishi lozim o’zgaruvchilar</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74442">
                <a:tc>
                  <a:txBody>
                    <a:bodyPr/>
                    <a:lstStyle/>
                    <a:p>
                      <a:pPr algn="ctr">
                        <a:lnSpc>
                          <a:spcPct val="150000"/>
                        </a:lnSpc>
                        <a:spcAft>
                          <a:spcPts val="1000"/>
                        </a:spcAft>
                      </a:pPr>
                      <a:r>
                        <a:rPr lang="en-US" sz="1400">
                          <a:effectLst/>
                        </a:rPr>
                        <a:t>Taxlil qilish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400">
                          <a:effectLst/>
                        </a:rPr>
                        <a:t>E, S</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400">
                          <a:effectLst/>
                        </a:rPr>
                        <a:t>R</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74442">
                <a:tc>
                  <a:txBody>
                    <a:bodyPr/>
                    <a:lstStyle/>
                    <a:p>
                      <a:pPr algn="ctr">
                        <a:lnSpc>
                          <a:spcPct val="150000"/>
                        </a:lnSpc>
                        <a:spcAft>
                          <a:spcPts val="1000"/>
                        </a:spcAft>
                      </a:pPr>
                      <a:r>
                        <a:rPr lang="en-US" sz="1400">
                          <a:effectLst/>
                        </a:rPr>
                        <a:t>Xulosa chiqarish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400">
                          <a:effectLst/>
                        </a:rPr>
                        <a:t>E, R</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400">
                          <a:effectLst/>
                        </a:rPr>
                        <a:t>S</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74442">
                <a:tc>
                  <a:txBody>
                    <a:bodyPr/>
                    <a:lstStyle/>
                    <a:p>
                      <a:pPr algn="ctr">
                        <a:lnSpc>
                          <a:spcPct val="150000"/>
                        </a:lnSpc>
                        <a:spcAft>
                          <a:spcPts val="1000"/>
                        </a:spcAft>
                      </a:pPr>
                      <a:r>
                        <a:rPr lang="en-US" sz="1400">
                          <a:effectLst/>
                        </a:rPr>
                        <a:t>Boshqarish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400">
                          <a:effectLst/>
                        </a:rPr>
                        <a:t>S, R</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400" dirty="0">
                          <a:effectLst/>
                        </a:rPr>
                        <a:t>E</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837796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043608" y="980728"/>
            <a:ext cx="3240360" cy="3240360"/>
          </a:xfrm>
          <a:prstGeom prst="rect">
            <a:avLst/>
          </a:prstGeom>
        </p:spPr>
      </p:pic>
      <p:pic>
        <p:nvPicPr>
          <p:cNvPr id="5" name="Рисунок 4"/>
          <p:cNvPicPr/>
          <p:nvPr/>
        </p:nvPicPr>
        <p:blipFill>
          <a:blip r:embed="rId3">
            <a:extLst>
              <a:ext uri="{28A0092B-C50C-407E-A947-70E740481C1C}">
                <a14:useLocalDpi xmlns:a14="http://schemas.microsoft.com/office/drawing/2010/main" val="0"/>
              </a:ext>
            </a:extLst>
          </a:blip>
          <a:srcRect/>
          <a:stretch>
            <a:fillRect/>
          </a:stretch>
        </p:blipFill>
        <p:spPr bwMode="auto">
          <a:xfrm>
            <a:off x="4788024" y="980728"/>
            <a:ext cx="3600400" cy="3240360"/>
          </a:xfrm>
          <a:prstGeom prst="rect">
            <a:avLst/>
          </a:prstGeom>
          <a:noFill/>
          <a:ln>
            <a:noFill/>
          </a:ln>
        </p:spPr>
      </p:pic>
      <p:sp>
        <p:nvSpPr>
          <p:cNvPr id="6" name="Прямоугольник 5"/>
          <p:cNvSpPr/>
          <p:nvPr/>
        </p:nvSpPr>
        <p:spPr>
          <a:xfrm>
            <a:off x="1691680" y="5229200"/>
            <a:ext cx="5760640" cy="507831"/>
          </a:xfrm>
          <a:prstGeom prst="rect">
            <a:avLst/>
          </a:prstGeom>
        </p:spPr>
        <p:txBody>
          <a:bodyPr wrap="square">
            <a:spAutoFit/>
          </a:bodyPr>
          <a:lstStyle/>
          <a:p>
            <a:pPr algn="ctr">
              <a:lnSpc>
                <a:spcPct val="150000"/>
              </a:lnSpc>
              <a:spcAft>
                <a:spcPts val="0"/>
              </a:spcAft>
            </a:pPr>
            <a:r>
              <a:rPr lang="en-US" i="1" dirty="0">
                <a:latin typeface="Times New Roman" panose="02020603050405020304" pitchFamily="18" charset="0"/>
                <a:ea typeface="Times New Roman" panose="02020603050405020304" pitchFamily="18" charset="0"/>
                <a:cs typeface="Times New Roman" panose="02020603050405020304" pitchFamily="18" charset="0"/>
              </a:rPr>
              <a:t>26-rasm.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Sanoat</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robotining</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aylana</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chizish</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jarayoni</a:t>
            </a: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13751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1068</TotalTime>
  <Words>189</Words>
  <Application>Microsoft Office PowerPoint</Application>
  <PresentationFormat>Экран (4:3)</PresentationFormat>
  <Paragraphs>22</Paragraphs>
  <Slides>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7</vt:i4>
      </vt:variant>
    </vt:vector>
  </HeadingPairs>
  <TitlesOfParts>
    <vt:vector size="13" baseType="lpstr">
      <vt:lpstr>Arial</vt:lpstr>
      <vt:lpstr>Calibri</vt:lpstr>
      <vt:lpstr>Constantia</vt:lpstr>
      <vt:lpstr>Times New Roman</vt:lpstr>
      <vt:lpstr>Wingdings 2</vt:lpstr>
      <vt:lpstr>Поток</vt:lpstr>
      <vt:lpstr> MAVZU: MATLAB TIZIMIDA GIU BILAN ISHLASH</vt:lpstr>
      <vt:lpstr>Boshqarish tizimi aniq bir fizik parametrni qayta ishlash jarayonini amalga oshiruvchi tizim hisoblanadi. Boshqarish tizimining funksional chizmasi quyidagi rasmda keltirilgan.</vt:lpstr>
      <vt:lpstr>Bu yerda, R – doimiy fizik kattalik, C – boshqariluvchi o’zgaruvchi, E – xatolik E=R-C. Har qanday tizimning matematik modeli mavjud bo’lmasligi mumkin, lekin boshqarish tizimning matematik modeli bo’ladi. Boshqarish tizimini mexanik, elektrik, informatik va h.k. tizimlar tashkil qiladi. Umumiy olib qaraganda boshqarish tizimining taxminiy chiziqli differensial ifodasi quyidagicha: A(D)y(t)=B(D)u(t) Bu yerda, D=d/dt, A(D) va B(D) polinomlar, ya’ni tajriba natijalari, u(t) modelning kirishi, y(t) modelning chiqishi. </vt:lpstr>
      <vt:lpstr>Matematik model tajriba ma’lumotlari va ko’rilayotgan obyektning tabiati xodisalari qonuniyatlari asosida shakllantirilgan matematik tavsifidir. Boshqaruv tizimining matematik modellashtirish - jarayon yoki xodisaning zamonaviy shaklinini yaratishning asosiy omilidir. Har qanday boshqarish tizimida jarayon quyidagi blok-sxema asosida o’rganiladi.</vt:lpstr>
      <vt:lpstr>Matematik tavsifda t vaqtga bog’liq ifodani s kompleks o’zgaruvchiga o’zlashtirish Laplas teoremasi asosida amalga oshiriladi va natijada, quyidagi ifoda shakllanadi. A(s)Y(s)=B(s)U(s) Y(s)/U(s) =B(s)/A(s) =G(s) Bu yerda, G(s) uzatish funksiyasi deyiladi. Uzatish funksiyasining ildizini aniqlash uchun B(s)=0 bo’lishi yetarli. Uzatish funksiyasini MatLAB amaliy dasturida ildizini topish: Berilgan: G(s)=(2s+1)/(s^2+4s+3) MatLAD dasrurida bajarilishi: &gt;&gt; num=[2 1]; &gt;&gt; den=[1 4 3]; &gt;&gt; G=tf(num, den); &gt;&gt; zeros(G) Matematik modellashtirish natijasida quyidagi muammolarini yechish mumkin: taxlil qilish; xulosa chiqarish; boshqarish. </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Ob'еktning matеmatik modеli</dc:title>
  <dc:creator>user</dc:creator>
  <cp:lastModifiedBy>RePack by Diakov</cp:lastModifiedBy>
  <cp:revision>9</cp:revision>
  <dcterms:created xsi:type="dcterms:W3CDTF">2017-02-13T07:59:08Z</dcterms:created>
  <dcterms:modified xsi:type="dcterms:W3CDTF">2018-12-12T05:50:29Z</dcterms:modified>
</cp:coreProperties>
</file>