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 id="2147483696" r:id="rId2"/>
  </p:sldMasterIdLst>
  <p:notesMasterIdLst>
    <p:notesMasterId r:id="rId11"/>
  </p:notesMasterIdLst>
  <p:sldIdLst>
    <p:sldId id="256"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341"/>
    <p:restoredTop sz="92166"/>
  </p:normalViewPr>
  <p:slideViewPr>
    <p:cSldViewPr snapToGrid="0" snapToObjects="1">
      <p:cViewPr>
        <p:scale>
          <a:sx n="128" d="100"/>
          <a:sy n="128" d="100"/>
        </p:scale>
        <p:origin x="472" y="-1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5" d="100"/>
          <a:sy n="85" d="100"/>
        </p:scale>
        <p:origin x="2720" y="184"/>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notesMaster" Target="notesMasters/notesMaster1.xml"/><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8AF0CF-DC9E-2D4D-9D72-FD9F7BAABF92}" type="datetimeFigureOut">
              <a:rPr lang="en-US" smtClean="0"/>
              <a:t>4/16/20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A50BC6-2EC9-B94A-9248-82B5215C518A}" type="slidenum">
              <a:rPr lang="en-US" smtClean="0"/>
              <a:t>‹#›</a:t>
            </a:fld>
            <a:endParaRPr lang="en-US"/>
          </a:p>
        </p:txBody>
      </p:sp>
    </p:spTree>
    <p:extLst>
      <p:ext uri="{BB962C8B-B14F-4D97-AF65-F5344CB8AC3E}">
        <p14:creationId xmlns:p14="http://schemas.microsoft.com/office/powerpoint/2010/main" val="85181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CA50BC6-2EC9-B94A-9248-82B5215C518A}" type="slidenum">
              <a:rPr lang="en-US" smtClean="0"/>
              <a:t>1</a:t>
            </a:fld>
            <a:endParaRPr lang="en-US"/>
          </a:p>
        </p:txBody>
      </p:sp>
    </p:spTree>
    <p:extLst>
      <p:ext uri="{BB962C8B-B14F-4D97-AF65-F5344CB8AC3E}">
        <p14:creationId xmlns:p14="http://schemas.microsoft.com/office/powerpoint/2010/main" val="1420218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53E3B31C-D4E8-384E-A64D-93B9D9A16D32}" type="datetimeFigureOut">
              <a:rPr lang="en-US" smtClean="0"/>
              <a:t>4/16/20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81FD4D36-9FD1-1746-90A5-70472D96AA78}"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11256748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3B31C-D4E8-384E-A64D-93B9D9A16D32}"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781605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53E3B31C-D4E8-384E-A64D-93B9D9A16D32}" type="datetimeFigureOut">
              <a:rPr lang="en-US" smtClean="0"/>
              <a:t>4/16/20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81FD4D36-9FD1-1746-90A5-70472D96AA78}"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9400186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3E3B31C-D4E8-384E-A64D-93B9D9A16D32}" type="datetimeFigureOut">
              <a:rPr lang="en-US" smtClean="0"/>
              <a:t>4/16/20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2076923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E3B31C-D4E8-384E-A64D-93B9D9A16D32}" type="datetimeFigureOut">
              <a:rPr lang="en-US" smtClean="0"/>
              <a:t>4/16/20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1651393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3E3B31C-D4E8-384E-A64D-93B9D9A16D32}" type="datetimeFigureOut">
              <a:rPr lang="en-US" smtClean="0"/>
              <a:t>4/16/20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897766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3B31C-D4E8-384E-A64D-93B9D9A16D32}" type="datetimeFigureOut">
              <a:rPr lang="en-US" smtClean="0"/>
              <a:t>4/16/20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538352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3E3B31C-D4E8-384E-A64D-93B9D9A16D32}" type="datetimeFigureOut">
              <a:rPr lang="en-US" smtClean="0"/>
              <a:t>4/16/20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1FD4D36-9FD1-1746-90A5-70472D96AA78}"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39896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53E3B31C-D4E8-384E-A64D-93B9D9A16D32}" type="datetimeFigureOut">
              <a:rPr lang="en-US" smtClean="0"/>
              <a:t>4/16/20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1FD4D36-9FD1-1746-90A5-70472D96AA78}"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06293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3B31C-D4E8-384E-A64D-93B9D9A16D32}"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1741993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3B31C-D4E8-384E-A64D-93B9D9A16D32}"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1FD4D36-9FD1-1746-90A5-70472D96AA78}" type="slidenum">
              <a:rPr lang="en-US" smtClean="0"/>
              <a:t>‹#›</a:t>
            </a:fld>
            <a:endParaRPr lang="en-US"/>
          </a:p>
        </p:txBody>
      </p:sp>
    </p:spTree>
    <p:extLst>
      <p:ext uri="{BB962C8B-B14F-4D97-AF65-F5344CB8AC3E}">
        <p14:creationId xmlns:p14="http://schemas.microsoft.com/office/powerpoint/2010/main" val="1039926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028A9CD-BD33-074B-B6B8-FCD16830CF90}"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52029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28A9CD-BD33-074B-B6B8-FCD16830CF90}"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4412059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028A9CD-BD33-074B-B6B8-FCD16830CF90}"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880072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28A9CD-BD33-074B-B6B8-FCD16830CF90}" type="datetimeFigureOut">
              <a:rPr lang="en-US" smtClean="0"/>
              <a:t>4/16/20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16686814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028A9CD-BD33-074B-B6B8-FCD16830CF90}" type="datetimeFigureOut">
              <a:rPr lang="en-US" smtClean="0"/>
              <a:t>4/16/20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15399991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28A9CD-BD33-074B-B6B8-FCD16830CF90}" type="datetimeFigureOut">
              <a:rPr lang="en-US" smtClean="0"/>
              <a:t>4/16/20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12919600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28A9CD-BD33-074B-B6B8-FCD16830CF90}" type="datetimeFigureOut">
              <a:rPr lang="en-US" smtClean="0"/>
              <a:t>4/16/20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7655063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28A9CD-BD33-074B-B6B8-FCD16830CF90}" type="datetimeFigureOut">
              <a:rPr lang="en-US" smtClean="0"/>
              <a:t>4/16/20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2911154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28A9CD-BD33-074B-B6B8-FCD16830CF90}" type="datetimeFigureOut">
              <a:rPr lang="en-US" smtClean="0"/>
              <a:t>4/16/20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8095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28A9CD-BD33-074B-B6B8-FCD16830CF90}"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2667752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28A9CD-BD33-074B-B6B8-FCD16830CF90}" type="datetimeFigureOut">
              <a:rPr lang="en-US" smtClean="0"/>
              <a:t>4/16/20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BCF8E8-DA92-E746-8AF6-237A9A4D60B8}" type="slidenum">
              <a:rPr lang="en-US" smtClean="0"/>
              <a:t>‹#›</a:t>
            </a:fld>
            <a:endParaRPr lang="en-US"/>
          </a:p>
        </p:txBody>
      </p:sp>
    </p:spTree>
    <p:extLst>
      <p:ext uri="{BB962C8B-B14F-4D97-AF65-F5344CB8AC3E}">
        <p14:creationId xmlns:p14="http://schemas.microsoft.com/office/powerpoint/2010/main" val="189406219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53E3B31C-D4E8-384E-A64D-93B9D9A16D32}" type="datetimeFigureOut">
              <a:rPr lang="en-US" smtClean="0"/>
              <a:t>4/16/20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81FD4D36-9FD1-1746-90A5-70472D96AA78}"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587246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384048"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28A9CD-BD33-074B-B6B8-FCD16830CF90}" type="datetimeFigureOut">
              <a:rPr lang="en-US" smtClean="0"/>
              <a:t>4/16/20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BCF8E8-DA92-E746-8AF6-237A9A4D60B8}" type="slidenum">
              <a:rPr lang="en-US" smtClean="0"/>
              <a:t>‹#›</a:t>
            </a:fld>
            <a:endParaRPr lang="en-US"/>
          </a:p>
        </p:txBody>
      </p:sp>
    </p:spTree>
    <p:extLst>
      <p:ext uri="{BB962C8B-B14F-4D97-AF65-F5344CB8AC3E}">
        <p14:creationId xmlns:p14="http://schemas.microsoft.com/office/powerpoint/2010/main" val="79756321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2.jpg"/><Relationship Id="rId5"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 Id="rId3"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Times New Roman" charset="0"/>
                <a:ea typeface="Times New Roman" charset="0"/>
                <a:cs typeface="Times New Roman" charset="0"/>
              </a:rPr>
              <a:t>Fashion Design Illustration</a:t>
            </a:r>
            <a:endParaRPr lang="en-US" dirty="0">
              <a:latin typeface="Times New Roman" charset="0"/>
              <a:ea typeface="Times New Roman" charset="0"/>
              <a:cs typeface="Times New Roman" charset="0"/>
            </a:endParaRPr>
          </a:p>
        </p:txBody>
      </p:sp>
      <p:sp>
        <p:nvSpPr>
          <p:cNvPr id="3" name="Subtitle 2"/>
          <p:cNvSpPr>
            <a:spLocks noGrp="1"/>
          </p:cNvSpPr>
          <p:nvPr>
            <p:ph type="subTitle" idx="1"/>
          </p:nvPr>
        </p:nvSpPr>
        <p:spPr/>
        <p:txBody>
          <a:bodyPr>
            <a:normAutofit fontScale="92500" lnSpcReduction="10000"/>
          </a:bodyPr>
          <a:lstStyle/>
          <a:p>
            <a:r>
              <a:rPr lang="en-US" dirty="0" smtClean="0">
                <a:latin typeface="Times New Roman" charset="0"/>
                <a:ea typeface="Times New Roman" charset="0"/>
                <a:cs typeface="Times New Roman" charset="0"/>
              </a:rPr>
              <a:t>By </a:t>
            </a:r>
            <a:r>
              <a:rPr lang="en-US" dirty="0" err="1" smtClean="0">
                <a:latin typeface="Times New Roman" charset="0"/>
                <a:ea typeface="Times New Roman" charset="0"/>
                <a:cs typeface="Times New Roman" charset="0"/>
              </a:rPr>
              <a:t>Sarnai</a:t>
            </a:r>
            <a:r>
              <a:rPr lang="en-US" dirty="0" smtClean="0">
                <a:latin typeface="Times New Roman" charset="0"/>
                <a:ea typeface="Times New Roman" charset="0"/>
                <a:cs typeface="Times New Roman" charset="0"/>
              </a:rPr>
              <a:t> Bold</a:t>
            </a:r>
          </a:p>
          <a:p>
            <a:r>
              <a:rPr lang="en-US" dirty="0" smtClean="0">
                <a:latin typeface="Times New Roman" charset="0"/>
                <a:ea typeface="Times New Roman" charset="0"/>
                <a:cs typeface="Times New Roman" charset="0"/>
              </a:rPr>
              <a:t>Fashion design teacher</a:t>
            </a:r>
          </a:p>
          <a:p>
            <a:r>
              <a:rPr lang="en-US" dirty="0" smtClean="0">
                <a:latin typeface="Times New Roman" charset="0"/>
                <a:ea typeface="Times New Roman" charset="0"/>
                <a:cs typeface="Times New Roman" charset="0"/>
              </a:rPr>
              <a:t>Mongolian State University of Arts and Culture</a:t>
            </a:r>
            <a:endParaRPr lang="en-US" dirty="0">
              <a:latin typeface="Times New Roman" charset="0"/>
              <a:ea typeface="Times New Roman" charset="0"/>
              <a:cs typeface="Times New Roman"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593" y="3509963"/>
            <a:ext cx="2148416" cy="318178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9821254" y="323023"/>
            <a:ext cx="2584174" cy="1938130"/>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8384700" y="4097258"/>
            <a:ext cx="3052906" cy="2289680"/>
          </a:xfrm>
          <a:prstGeom prst="rect">
            <a:avLst/>
          </a:prstGeom>
        </p:spPr>
      </p:pic>
    </p:spTree>
    <p:extLst>
      <p:ext uri="{BB962C8B-B14F-4D97-AF65-F5344CB8AC3E}">
        <p14:creationId xmlns:p14="http://schemas.microsoft.com/office/powerpoint/2010/main" val="2043434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800" dirty="0" smtClean="0">
                <a:latin typeface="Times New Roman" charset="0"/>
                <a:ea typeface="Times New Roman" charset="0"/>
                <a:cs typeface="Times New Roman" charset="0"/>
              </a:rPr>
              <a:t>Lecture 1.</a:t>
            </a:r>
            <a:br>
              <a:rPr lang="en-US" sz="2800" dirty="0" smtClean="0">
                <a:latin typeface="Times New Roman" charset="0"/>
                <a:ea typeface="Times New Roman" charset="0"/>
                <a:cs typeface="Times New Roman" charset="0"/>
              </a:rPr>
            </a:br>
            <a:r>
              <a:rPr lang="en-US" sz="2800" b="1" dirty="0" smtClean="0">
                <a:latin typeface="Times New Roman" charset="0"/>
                <a:ea typeface="Times New Roman" charset="0"/>
                <a:cs typeface="Times New Roman" charset="0"/>
              </a:rPr>
              <a:t>Introduction </a:t>
            </a:r>
            <a:r>
              <a:rPr lang="en-US" sz="2800" b="1" dirty="0">
                <a:latin typeface="Times New Roman" charset="0"/>
                <a:ea typeface="Times New Roman" charset="0"/>
                <a:cs typeface="Times New Roman" charset="0"/>
              </a:rPr>
              <a:t>of the course: Preparatory talks: Lines, forms, etc.</a:t>
            </a:r>
            <a:r>
              <a:rPr lang="en-US" sz="2800" dirty="0">
                <a:latin typeface="Times New Roman" charset="0"/>
                <a:ea typeface="Times New Roman" charset="0"/>
                <a:cs typeface="Times New Roman" charset="0"/>
              </a:rPr>
              <a:t/>
            </a:r>
            <a:br>
              <a:rPr lang="en-US" sz="2800" dirty="0">
                <a:latin typeface="Times New Roman" charset="0"/>
                <a:ea typeface="Times New Roman" charset="0"/>
                <a:cs typeface="Times New Roman" charset="0"/>
              </a:rPr>
            </a:br>
            <a:r>
              <a:rPr lang="en-US" sz="2800" dirty="0">
                <a:latin typeface="Times New Roman" charset="0"/>
                <a:ea typeface="Times New Roman" charset="0"/>
                <a:cs typeface="Times New Roman" charset="0"/>
              </a:rPr>
              <a:t/>
            </a:r>
            <a:br>
              <a:rPr lang="en-US" sz="2800" dirty="0">
                <a:latin typeface="Times New Roman" charset="0"/>
                <a:ea typeface="Times New Roman" charset="0"/>
                <a:cs typeface="Times New Roman" charset="0"/>
              </a:rPr>
            </a:br>
            <a:endParaRPr lang="en-US" sz="2800"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fontScale="32500" lnSpcReduction="20000"/>
          </a:bodyPr>
          <a:lstStyle/>
          <a:p>
            <a:r>
              <a:rPr lang="en-US" sz="3300" dirty="0">
                <a:latin typeface="Times New Roman" charset="0"/>
                <a:ea typeface="Times New Roman" charset="0"/>
                <a:cs typeface="Times New Roman" charset="0"/>
              </a:rPr>
              <a:t>Fashion Design Illustration course is about learning to draw the basic proportion of a model. </a:t>
            </a:r>
          </a:p>
          <a:p>
            <a:r>
              <a:rPr lang="en-US" sz="3300" dirty="0">
                <a:latin typeface="Times New Roman" charset="0"/>
                <a:ea typeface="Times New Roman" charset="0"/>
                <a:cs typeface="Times New Roman" charset="0"/>
              </a:rPr>
              <a:t>Proportion is based on the drawing method </a:t>
            </a:r>
            <a:r>
              <a:rPr lang="en-US" sz="3300" dirty="0" smtClean="0">
                <a:latin typeface="Times New Roman" charset="0"/>
                <a:ea typeface="Times New Roman" charset="0"/>
                <a:cs typeface="Times New Roman" charset="0"/>
              </a:rPr>
              <a:t>of </a:t>
            </a:r>
            <a:r>
              <a:rPr lang="en-US" sz="3300" dirty="0" err="1" smtClean="0">
                <a:latin typeface="Times New Roman" charset="0"/>
                <a:ea typeface="Times New Roman" charset="0"/>
                <a:cs typeface="Times New Roman" charset="0"/>
              </a:rPr>
              <a:t>Sarnai</a:t>
            </a:r>
            <a:r>
              <a:rPr lang="en-US" sz="3300" dirty="0" smtClean="0">
                <a:latin typeface="Times New Roman" charset="0"/>
                <a:ea typeface="Times New Roman" charset="0"/>
                <a:cs typeface="Times New Roman" charset="0"/>
              </a:rPr>
              <a:t> Bold, an artist and fashion designer who has graduated from </a:t>
            </a:r>
            <a:r>
              <a:rPr lang="en-US" sz="3300" dirty="0">
                <a:latin typeface="Times New Roman" charset="0"/>
                <a:ea typeface="Times New Roman" charset="0"/>
                <a:cs typeface="Times New Roman" charset="0"/>
              </a:rPr>
              <a:t>Dressmaker </a:t>
            </a:r>
            <a:r>
              <a:rPr lang="en-US" sz="3300" dirty="0" err="1">
                <a:latin typeface="Times New Roman" charset="0"/>
                <a:ea typeface="Times New Roman" charset="0"/>
                <a:cs typeface="Times New Roman" charset="0"/>
              </a:rPr>
              <a:t>gakuin</a:t>
            </a:r>
            <a:r>
              <a:rPr lang="en-US" sz="3300" dirty="0">
                <a:latin typeface="Times New Roman" charset="0"/>
                <a:ea typeface="Times New Roman" charset="0"/>
                <a:cs typeface="Times New Roman" charset="0"/>
              </a:rPr>
              <a:t>, </a:t>
            </a:r>
            <a:r>
              <a:rPr lang="en-US" sz="3300" dirty="0" err="1">
                <a:latin typeface="Times New Roman" charset="0"/>
                <a:ea typeface="Times New Roman" charset="0"/>
                <a:cs typeface="Times New Roman" charset="0"/>
              </a:rPr>
              <a:t>Sugino</a:t>
            </a:r>
            <a:r>
              <a:rPr lang="en-US" sz="3300" dirty="0">
                <a:latin typeface="Times New Roman" charset="0"/>
                <a:ea typeface="Times New Roman" charset="0"/>
                <a:cs typeface="Times New Roman" charset="0"/>
              </a:rPr>
              <a:t> </a:t>
            </a:r>
            <a:r>
              <a:rPr lang="en-US" sz="3300" dirty="0" err="1">
                <a:latin typeface="Times New Roman" charset="0"/>
                <a:ea typeface="Times New Roman" charset="0"/>
                <a:cs typeface="Times New Roman" charset="0"/>
              </a:rPr>
              <a:t>Gakuen</a:t>
            </a:r>
            <a:r>
              <a:rPr lang="en-US" sz="3300" dirty="0">
                <a:latin typeface="Times New Roman" charset="0"/>
                <a:ea typeface="Times New Roman" charset="0"/>
                <a:cs typeface="Times New Roman" charset="0"/>
              </a:rPr>
              <a:t> </a:t>
            </a:r>
            <a:r>
              <a:rPr lang="en-US" sz="3300" dirty="0" smtClean="0">
                <a:latin typeface="Times New Roman" charset="0"/>
                <a:ea typeface="Times New Roman" charset="0"/>
                <a:cs typeface="Times New Roman" charset="0"/>
              </a:rPr>
              <a:t>in </a:t>
            </a:r>
            <a:r>
              <a:rPr lang="en-US" sz="3300" dirty="0">
                <a:latin typeface="Times New Roman" charset="0"/>
                <a:ea typeface="Times New Roman" charset="0"/>
                <a:cs typeface="Times New Roman" charset="0"/>
              </a:rPr>
              <a:t>Tokyo, Japan. First of all, we learn how to draw a right proportion of a model from the front side, sides, back side. Learn about human anatomy and body parts. Basic drawing instructions based on geometrical figures and forms.</a:t>
            </a:r>
          </a:p>
          <a:p>
            <a:r>
              <a:rPr lang="en-US" sz="3300" dirty="0">
                <a:latin typeface="Times New Roman" charset="0"/>
                <a:ea typeface="Times New Roman" charset="0"/>
                <a:cs typeface="Times New Roman" charset="0"/>
              </a:rPr>
              <a:t>Then we learn about drawing a face, proportion of face and </a:t>
            </a:r>
            <a:r>
              <a:rPr lang="en-US" sz="3300" dirty="0" smtClean="0">
                <a:latin typeface="Times New Roman" charset="0"/>
                <a:ea typeface="Times New Roman" charset="0"/>
                <a:cs typeface="Times New Roman" charset="0"/>
              </a:rPr>
              <a:t>hairstyle. </a:t>
            </a:r>
            <a:endParaRPr lang="en-US" sz="3300" dirty="0">
              <a:latin typeface="Times New Roman" charset="0"/>
              <a:ea typeface="Times New Roman" charset="0"/>
              <a:cs typeface="Times New Roman" charset="0"/>
            </a:endParaRPr>
          </a:p>
          <a:p>
            <a:r>
              <a:rPr lang="en-US" sz="3300" dirty="0">
                <a:latin typeface="Times New Roman" charset="0"/>
                <a:ea typeface="Times New Roman" charset="0"/>
                <a:cs typeface="Times New Roman" charset="0"/>
              </a:rPr>
              <a:t>In fashion illustration we will use different kinds of materials, like </a:t>
            </a:r>
            <a:r>
              <a:rPr lang="en-US" sz="3300" dirty="0" smtClean="0">
                <a:latin typeface="Times New Roman" charset="0"/>
                <a:ea typeface="Times New Roman" charset="0"/>
                <a:cs typeface="Times New Roman" charset="0"/>
              </a:rPr>
              <a:t>watercolor</a:t>
            </a:r>
            <a:r>
              <a:rPr lang="en-US" sz="3300" dirty="0">
                <a:latin typeface="Times New Roman" charset="0"/>
                <a:ea typeface="Times New Roman" charset="0"/>
                <a:cs typeface="Times New Roman" charset="0"/>
              </a:rPr>
              <a:t>, acrylics, markers, pastels, crayons, pencils and pens. </a:t>
            </a:r>
          </a:p>
          <a:p>
            <a:r>
              <a:rPr lang="en-US" sz="3300" dirty="0">
                <a:latin typeface="Times New Roman" charset="0"/>
                <a:ea typeface="Times New Roman" charset="0"/>
                <a:cs typeface="Times New Roman" charset="0"/>
              </a:rPr>
              <a:t>Learn about different techniques to use various kinds of paints for different materials and clothes.</a:t>
            </a:r>
          </a:p>
          <a:p>
            <a:r>
              <a:rPr lang="en-US" sz="3300" dirty="0">
                <a:latin typeface="Times New Roman" charset="0"/>
                <a:ea typeface="Times New Roman" charset="0"/>
                <a:cs typeface="Times New Roman" charset="0"/>
              </a:rPr>
              <a:t>Fashion design illustration is essential to develop skills for women in order to make a dress for themselves and beneficial for those who wants to become a fashion designer. </a:t>
            </a:r>
          </a:p>
          <a:p>
            <a:r>
              <a:rPr lang="en-US" sz="3300" dirty="0">
                <a:latin typeface="Times New Roman" charset="0"/>
                <a:ea typeface="Times New Roman" charset="0"/>
                <a:cs typeface="Times New Roman" charset="0"/>
              </a:rPr>
              <a:t>It is an introductory skill to obtain for those wanting to </a:t>
            </a:r>
          </a:p>
          <a:p>
            <a:r>
              <a:rPr lang="en-US" sz="3300" dirty="0">
                <a:latin typeface="Times New Roman" charset="0"/>
                <a:ea typeface="Times New Roman" charset="0"/>
                <a:cs typeface="Times New Roman" charset="0"/>
              </a:rPr>
              <a:t>1. Become a good designer,</a:t>
            </a:r>
          </a:p>
          <a:p>
            <a:r>
              <a:rPr lang="en-US" sz="3300" dirty="0">
                <a:latin typeface="Times New Roman" charset="0"/>
                <a:ea typeface="Times New Roman" charset="0"/>
                <a:cs typeface="Times New Roman" charset="0"/>
              </a:rPr>
              <a:t>2. Run a fashion design studio,</a:t>
            </a:r>
          </a:p>
          <a:p>
            <a:r>
              <a:rPr lang="en-US" sz="3300" dirty="0">
                <a:latin typeface="Times New Roman" charset="0"/>
                <a:ea typeface="Times New Roman" charset="0"/>
                <a:cs typeface="Times New Roman" charset="0"/>
              </a:rPr>
              <a:t>3. For people who like to create and enjoy their own creations,</a:t>
            </a:r>
          </a:p>
          <a:p>
            <a:r>
              <a:rPr lang="en-US" sz="3300" dirty="0">
                <a:latin typeface="Times New Roman" charset="0"/>
                <a:ea typeface="Times New Roman" charset="0"/>
                <a:cs typeface="Times New Roman" charset="0"/>
              </a:rPr>
              <a:t>4. To fulfill their childhood dreams</a:t>
            </a:r>
          </a:p>
          <a:p>
            <a:endParaRPr lang="en-US" dirty="0"/>
          </a:p>
        </p:txBody>
      </p:sp>
    </p:spTree>
    <p:extLst>
      <p:ext uri="{BB962C8B-B14F-4D97-AF65-F5344CB8AC3E}">
        <p14:creationId xmlns:p14="http://schemas.microsoft.com/office/powerpoint/2010/main" val="16150904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700" b="1" dirty="0">
                <a:latin typeface="Times New Roman" charset="0"/>
                <a:ea typeface="Times New Roman" charset="0"/>
                <a:cs typeface="Times New Roman" charset="0"/>
              </a:rPr>
              <a:t>Before the drawing</a:t>
            </a:r>
            <a:r>
              <a:rPr lang="en-US" sz="2700" dirty="0">
                <a:latin typeface="Times New Roman" charset="0"/>
                <a:ea typeface="Times New Roman" charset="0"/>
                <a:cs typeface="Times New Roman" charset="0"/>
              </a:rPr>
              <a:t/>
            </a:r>
            <a:br>
              <a:rPr lang="en-US" sz="2700" dirty="0">
                <a:latin typeface="Times New Roman" charset="0"/>
                <a:ea typeface="Times New Roman" charset="0"/>
                <a:cs typeface="Times New Roman" charset="0"/>
              </a:rPr>
            </a:br>
            <a:r>
              <a:rPr lang="en-US" sz="2700" b="1" dirty="0">
                <a:latin typeface="Times New Roman" charset="0"/>
                <a:ea typeface="Times New Roman" charset="0"/>
                <a:cs typeface="Times New Roman" charset="0"/>
              </a:rPr>
              <a:t>Lines</a:t>
            </a:r>
            <a:r>
              <a:rPr lang="en-US" dirty="0"/>
              <a:t/>
            </a:r>
            <a:br>
              <a:rPr lang="en-US" dirty="0"/>
            </a:br>
            <a:endParaRPr lang="en-US" dirty="0"/>
          </a:p>
        </p:txBody>
      </p:sp>
      <p:sp>
        <p:nvSpPr>
          <p:cNvPr id="3" name="Content Placeholder 2"/>
          <p:cNvSpPr>
            <a:spLocks noGrp="1"/>
          </p:cNvSpPr>
          <p:nvPr>
            <p:ph idx="1"/>
          </p:nvPr>
        </p:nvSpPr>
        <p:spPr/>
        <p:txBody>
          <a:bodyPr/>
          <a:lstStyle/>
          <a:p>
            <a:r>
              <a:rPr lang="en-US" sz="1600" dirty="0">
                <a:latin typeface="Times New Roman" charset="0"/>
                <a:ea typeface="Times New Roman" charset="0"/>
                <a:cs typeface="Times New Roman" charset="0"/>
              </a:rPr>
              <a:t>Before learning to make a fashion design illustration we have to learn how to draw. For this, we need to learn drawing with one pencil or pen. Using powerful line, rhythmical line, nervous line we draw a line which moves. Before learning to draw a human body, we need to research drawing a line and practice for many hours. </a:t>
            </a:r>
          </a:p>
          <a:p>
            <a:endParaRPr lang="en-US" dirty="0"/>
          </a:p>
        </p:txBody>
      </p:sp>
    </p:spTree>
    <p:extLst>
      <p:ext uri="{BB962C8B-B14F-4D97-AF65-F5344CB8AC3E}">
        <p14:creationId xmlns:p14="http://schemas.microsoft.com/office/powerpoint/2010/main" val="14064086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charset="0"/>
                <a:ea typeface="Times New Roman" charset="0"/>
                <a:cs typeface="Times New Roman" charset="0"/>
              </a:rPr>
              <a:t>Lines</a:t>
            </a:r>
            <a:endParaRPr lang="en-US"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98056" y="2286000"/>
            <a:ext cx="3948287" cy="3581400"/>
          </a:xfrm>
        </p:spPr>
      </p:pic>
      <p:sp>
        <p:nvSpPr>
          <p:cNvPr id="13" name="TextBox 12"/>
          <p:cNvSpPr txBox="1"/>
          <p:nvPr/>
        </p:nvSpPr>
        <p:spPr>
          <a:xfrm>
            <a:off x="8699157" y="1985320"/>
            <a:ext cx="2879125" cy="452431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US" sz="2400" dirty="0" smtClean="0">
                <a:latin typeface="Times New Roman" charset="0"/>
                <a:ea typeface="Times New Roman" charset="0"/>
                <a:cs typeface="Times New Roman" charset="0"/>
              </a:rPr>
              <a:t>A-When you empower your line;</a:t>
            </a:r>
          </a:p>
          <a:p>
            <a:r>
              <a:rPr lang="en-US" sz="2400" dirty="0" smtClean="0">
                <a:latin typeface="Times New Roman" charset="0"/>
                <a:ea typeface="Times New Roman" charset="0"/>
                <a:cs typeface="Times New Roman" charset="0"/>
              </a:rPr>
              <a:t>B-When you empower your drawing at first and then relax;</a:t>
            </a:r>
          </a:p>
          <a:p>
            <a:r>
              <a:rPr lang="en-US" sz="2400" dirty="0" smtClean="0">
                <a:latin typeface="Times New Roman" charset="0"/>
                <a:ea typeface="Times New Roman" charset="0"/>
                <a:cs typeface="Times New Roman" charset="0"/>
              </a:rPr>
              <a:t>C-draw a line by relaxing as much as possible</a:t>
            </a:r>
          </a:p>
          <a:p>
            <a:pPr marL="342900" indent="-342900">
              <a:buFont typeface="Arial" charset="0"/>
              <a:buChar char="•"/>
            </a:pPr>
            <a:r>
              <a:rPr lang="en-US" sz="2400" dirty="0" smtClean="0">
                <a:latin typeface="Times New Roman" charset="0"/>
                <a:ea typeface="Times New Roman" charset="0"/>
                <a:cs typeface="Times New Roman" charset="0"/>
              </a:rPr>
              <a:t>This line is very important for rough sketches</a:t>
            </a:r>
          </a:p>
        </p:txBody>
      </p:sp>
    </p:spTree>
    <p:extLst>
      <p:ext uri="{BB962C8B-B14F-4D97-AF65-F5344CB8AC3E}">
        <p14:creationId xmlns:p14="http://schemas.microsoft.com/office/powerpoint/2010/main" val="2094634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charset="0"/>
                <a:ea typeface="Times New Roman" charset="0"/>
                <a:cs typeface="Times New Roman" charset="0"/>
              </a:rPr>
              <a:t>Line drawing practice</a:t>
            </a:r>
            <a:endParaRPr lang="en-US"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84600" y="2286000"/>
            <a:ext cx="4775200" cy="3581400"/>
          </a:xfrm>
        </p:spPr>
      </p:pic>
      <p:sp>
        <p:nvSpPr>
          <p:cNvPr id="5" name="TextBox 4"/>
          <p:cNvSpPr txBox="1"/>
          <p:nvPr/>
        </p:nvSpPr>
        <p:spPr>
          <a:xfrm>
            <a:off x="9415849" y="2038865"/>
            <a:ext cx="2174789" cy="646331"/>
          </a:xfrm>
          <a:prstGeom prst="rect">
            <a:avLst/>
          </a:prstGeom>
          <a:noFill/>
        </p:spPr>
        <p:txBody>
          <a:bodyPr wrap="square" rtlCol="0">
            <a:spAutoFit/>
          </a:bodyPr>
          <a:lstStyle/>
          <a:p>
            <a:r>
              <a:rPr lang="en-US" dirty="0" smtClean="0">
                <a:latin typeface="Times New Roman" charset="0"/>
                <a:ea typeface="Times New Roman" charset="0"/>
                <a:cs typeface="Times New Roman" charset="0"/>
              </a:rPr>
              <a:t>Horizontal, vertical and diagonal lines</a:t>
            </a:r>
            <a:endParaRPr lang="en-US" dirty="0">
              <a:latin typeface="Times New Roman" charset="0"/>
              <a:ea typeface="Times New Roman" charset="0"/>
              <a:cs typeface="Times New Roman" charset="0"/>
            </a:endParaRPr>
          </a:p>
        </p:txBody>
      </p:sp>
    </p:spTree>
    <p:extLst>
      <p:ext uri="{BB962C8B-B14F-4D97-AF65-F5344CB8AC3E}">
        <p14:creationId xmlns:p14="http://schemas.microsoft.com/office/powerpoint/2010/main" val="745298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charset="0"/>
                <a:ea typeface="Times New Roman" charset="0"/>
                <a:cs typeface="Times New Roman" charset="0"/>
              </a:rPr>
              <a:t>Forms</a:t>
            </a:r>
            <a:endParaRPr lang="en-US"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76184" y="2216922"/>
            <a:ext cx="2286000" cy="304800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9882" y="2100648"/>
            <a:ext cx="4757236" cy="3567927"/>
          </a:xfrm>
          <a:prstGeom prst="rect">
            <a:avLst/>
          </a:prstGeom>
        </p:spPr>
      </p:pic>
      <p:sp>
        <p:nvSpPr>
          <p:cNvPr id="8" name="TextBox 7"/>
          <p:cNvSpPr txBox="1"/>
          <p:nvPr/>
        </p:nvSpPr>
        <p:spPr>
          <a:xfrm>
            <a:off x="1124465" y="1440000"/>
            <a:ext cx="1989438" cy="3693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txBody>
          <a:bodyPr wrap="square" rtlCol="0" anchor="t" anchorCtr="0">
            <a:spAutoFit/>
          </a:bodyPr>
          <a:lstStyle/>
          <a:p>
            <a:r>
              <a:rPr lang="en-US" dirty="0" err="1" smtClean="0">
                <a:latin typeface="Times New Roman" charset="0"/>
                <a:ea typeface="Times New Roman" charset="0"/>
                <a:cs typeface="Times New Roman" charset="0"/>
              </a:rPr>
              <a:t>Circle</a:t>
            </a:r>
            <a:r>
              <a:rPr lang="en-US" dirty="0" err="1" smtClean="0">
                <a:latin typeface="Times New Roman" charset="0"/>
                <a:ea typeface="Times New Roman" charset="0"/>
                <a:cs typeface="Times New Roman" charset="0"/>
                <a:sym typeface="Wingdings"/>
              </a:rPr>
              <a:t>Egg</a:t>
            </a:r>
            <a:r>
              <a:rPr lang="en-US" dirty="0" smtClean="0">
                <a:latin typeface="Times New Roman" charset="0"/>
                <a:ea typeface="Times New Roman" charset="0"/>
                <a:cs typeface="Times New Roman" charset="0"/>
                <a:sym typeface="Wingdings"/>
              </a:rPr>
              <a:t> shape</a:t>
            </a:r>
            <a:endParaRPr lang="en-US" dirty="0">
              <a:latin typeface="Times New Roman" charset="0"/>
              <a:ea typeface="Times New Roman" charset="0"/>
              <a:cs typeface="Times New Roman" charset="0"/>
            </a:endParaRPr>
          </a:p>
        </p:txBody>
      </p:sp>
      <p:sp>
        <p:nvSpPr>
          <p:cNvPr id="12" name="TextBox 11"/>
          <p:cNvSpPr txBox="1"/>
          <p:nvPr/>
        </p:nvSpPr>
        <p:spPr>
          <a:xfrm>
            <a:off x="5960076" y="1440000"/>
            <a:ext cx="2887362" cy="3693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US" dirty="0" smtClean="0">
                <a:latin typeface="Times New Roman" charset="0"/>
                <a:ea typeface="Times New Roman" charset="0"/>
                <a:cs typeface="Times New Roman" charset="0"/>
              </a:rPr>
              <a:t>Three-dimensional</a:t>
            </a:r>
            <a:endParaRPr lang="en-US" dirty="0">
              <a:latin typeface="Times New Roman" charset="0"/>
              <a:ea typeface="Times New Roman" charset="0"/>
              <a:cs typeface="Times New Roman" charset="0"/>
            </a:endParaRPr>
          </a:p>
        </p:txBody>
      </p:sp>
      <p:sp>
        <p:nvSpPr>
          <p:cNvPr id="13" name="TextBox 12"/>
          <p:cNvSpPr txBox="1"/>
          <p:nvPr/>
        </p:nvSpPr>
        <p:spPr>
          <a:xfrm>
            <a:off x="976184" y="5310144"/>
            <a:ext cx="4892938" cy="1077218"/>
          </a:xfrm>
          <a:prstGeom prst="rect">
            <a:avLst/>
          </a:prstGeom>
          <a:noFill/>
        </p:spPr>
        <p:txBody>
          <a:bodyPr wrap="square" rtlCol="0">
            <a:spAutoFit/>
          </a:bodyPr>
          <a:lstStyle/>
          <a:p>
            <a:r>
              <a:rPr lang="en-US" sz="1600" dirty="0" smtClean="0">
                <a:latin typeface="Times New Roman" charset="0"/>
                <a:ea typeface="Times New Roman" charset="0"/>
                <a:cs typeface="Times New Roman" charset="0"/>
              </a:rPr>
              <a:t>At first draw a line C</a:t>
            </a:r>
          </a:p>
          <a:p>
            <a:r>
              <a:rPr lang="en-US" sz="1600" dirty="0" smtClean="0">
                <a:latin typeface="Times New Roman" charset="0"/>
                <a:ea typeface="Times New Roman" charset="0"/>
                <a:cs typeface="Times New Roman" charset="0"/>
              </a:rPr>
              <a:t>Draw cross lines, then make right and left same.</a:t>
            </a:r>
          </a:p>
          <a:p>
            <a:r>
              <a:rPr lang="en-US" sz="1600" dirty="0">
                <a:latin typeface="Times New Roman" charset="0"/>
                <a:ea typeface="Times New Roman" charset="0"/>
                <a:cs typeface="Times New Roman" charset="0"/>
              </a:rPr>
              <a:t>M</a:t>
            </a:r>
            <a:r>
              <a:rPr lang="en-US" sz="1600" dirty="0" smtClean="0">
                <a:latin typeface="Times New Roman" charset="0"/>
                <a:ea typeface="Times New Roman" charset="0"/>
                <a:cs typeface="Times New Roman" charset="0"/>
              </a:rPr>
              <a:t>ake upper side more round of 1/2,</a:t>
            </a:r>
          </a:p>
          <a:p>
            <a:r>
              <a:rPr lang="en-US" sz="1600" dirty="0" smtClean="0">
                <a:latin typeface="Times New Roman" charset="0"/>
                <a:ea typeface="Times New Roman" charset="0"/>
                <a:cs typeface="Times New Roman" charset="0"/>
              </a:rPr>
              <a:t>sharpen the bottom side.</a:t>
            </a:r>
            <a:endParaRPr lang="en-US" sz="1600" dirty="0">
              <a:latin typeface="Times New Roman" charset="0"/>
              <a:ea typeface="Times New Roman" charset="0"/>
              <a:cs typeface="Times New Roman" charset="0"/>
            </a:endParaRPr>
          </a:p>
        </p:txBody>
      </p:sp>
      <p:sp>
        <p:nvSpPr>
          <p:cNvPr id="14" name="TextBox 13"/>
          <p:cNvSpPr txBox="1"/>
          <p:nvPr/>
        </p:nvSpPr>
        <p:spPr>
          <a:xfrm>
            <a:off x="5960077" y="5881816"/>
            <a:ext cx="6186258" cy="338554"/>
          </a:xfrm>
          <a:prstGeom prst="rect">
            <a:avLst/>
          </a:prstGeom>
          <a:noFill/>
        </p:spPr>
        <p:txBody>
          <a:bodyPr wrap="square" rtlCol="0">
            <a:spAutoFit/>
          </a:bodyPr>
          <a:lstStyle/>
          <a:p>
            <a:r>
              <a:rPr lang="en-US" sz="1600" dirty="0" smtClean="0">
                <a:latin typeface="Times New Roman" charset="0"/>
                <a:ea typeface="Times New Roman" charset="0"/>
                <a:cs typeface="Times New Roman" charset="0"/>
              </a:rPr>
              <a:t>Take every form in three-dimensional way</a:t>
            </a:r>
            <a:endParaRPr lang="en-US" sz="16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4349569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charset="0"/>
                <a:ea typeface="Times New Roman" charset="0"/>
                <a:cs typeface="Times New Roman" charset="0"/>
              </a:rPr>
              <a:t>Forms</a:t>
            </a:r>
            <a:endParaRPr lang="en-US" dirty="0">
              <a:latin typeface="Times New Roman" charset="0"/>
              <a:ea typeface="Times New Roman" charset="0"/>
              <a:cs typeface="Times New Roman"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29175" y="2286000"/>
            <a:ext cx="2686050" cy="3581400"/>
          </a:xfrm>
        </p:spPr>
      </p:pic>
      <p:sp>
        <p:nvSpPr>
          <p:cNvPr id="5" name="TextBox 4"/>
          <p:cNvSpPr txBox="1"/>
          <p:nvPr/>
        </p:nvSpPr>
        <p:spPr>
          <a:xfrm>
            <a:off x="1408670" y="2088291"/>
            <a:ext cx="1754659" cy="369332"/>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rtlCol="0">
            <a:spAutoFit/>
          </a:bodyPr>
          <a:lstStyle/>
          <a:p>
            <a:r>
              <a:rPr lang="en-US" smtClean="0">
                <a:latin typeface="Times New Roman" charset="0"/>
                <a:ea typeface="Times New Roman" charset="0"/>
                <a:cs typeface="Times New Roman" charset="0"/>
              </a:rPr>
              <a:t>Perspective</a:t>
            </a:r>
            <a:endParaRPr lang="en-US">
              <a:latin typeface="Times New Roman" charset="0"/>
              <a:ea typeface="Times New Roman" charset="0"/>
              <a:cs typeface="Times New Roman" charset="0"/>
            </a:endParaRPr>
          </a:p>
        </p:txBody>
      </p:sp>
      <p:sp>
        <p:nvSpPr>
          <p:cNvPr id="6" name="TextBox 5"/>
          <p:cNvSpPr txBox="1"/>
          <p:nvPr/>
        </p:nvSpPr>
        <p:spPr>
          <a:xfrm>
            <a:off x="7698259" y="2842055"/>
            <a:ext cx="4705359" cy="584775"/>
          </a:xfrm>
          <a:prstGeom prst="rect">
            <a:avLst/>
          </a:prstGeom>
          <a:noFill/>
        </p:spPr>
        <p:txBody>
          <a:bodyPr wrap="square" rtlCol="0">
            <a:spAutoFit/>
          </a:bodyPr>
          <a:lstStyle/>
          <a:p>
            <a:r>
              <a:rPr lang="en-US" sz="1600" dirty="0" smtClean="0">
                <a:latin typeface="Times New Roman" charset="0"/>
                <a:ea typeface="Times New Roman" charset="0"/>
                <a:cs typeface="Times New Roman" charset="0"/>
              </a:rPr>
              <a:t>When something is near it looks</a:t>
            </a:r>
          </a:p>
          <a:p>
            <a:r>
              <a:rPr lang="en-US" sz="1600" dirty="0" smtClean="0">
                <a:latin typeface="Times New Roman" charset="0"/>
                <a:ea typeface="Times New Roman" charset="0"/>
                <a:cs typeface="Times New Roman" charset="0"/>
              </a:rPr>
              <a:t>more bigger and longer than what is far.</a:t>
            </a:r>
          </a:p>
        </p:txBody>
      </p:sp>
    </p:spTree>
    <p:extLst>
      <p:ext uri="{BB962C8B-B14F-4D97-AF65-F5344CB8AC3E}">
        <p14:creationId xmlns:p14="http://schemas.microsoft.com/office/powerpoint/2010/main" val="8883659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smtClean="0">
                <a:latin typeface="Times New Roman" charset="0"/>
                <a:ea typeface="Times New Roman" charset="0"/>
                <a:cs typeface="Times New Roman" charset="0"/>
              </a:rPr>
              <a:t>Homework</a:t>
            </a:r>
            <a:endParaRPr lang="en-US" sz="2400" b="1" dirty="0">
              <a:latin typeface="Times New Roman" charset="0"/>
              <a:ea typeface="Times New Roman" charset="0"/>
              <a:cs typeface="Times New Roman" charset="0"/>
            </a:endParaRPr>
          </a:p>
        </p:txBody>
      </p:sp>
      <p:sp>
        <p:nvSpPr>
          <p:cNvPr id="3" name="Content Placeholder 2"/>
          <p:cNvSpPr>
            <a:spLocks noGrp="1"/>
          </p:cNvSpPr>
          <p:nvPr>
            <p:ph idx="1"/>
          </p:nvPr>
        </p:nvSpPr>
        <p:spPr/>
        <p:txBody>
          <a:bodyPr>
            <a:normAutofit/>
          </a:bodyPr>
          <a:lstStyle/>
          <a:p>
            <a:r>
              <a:rPr lang="en-US" sz="1800" dirty="0" smtClean="0">
                <a:latin typeface="Times New Roman" charset="0"/>
                <a:ea typeface="Times New Roman" charset="0"/>
                <a:cs typeface="Times New Roman" charset="0"/>
              </a:rPr>
              <a:t>Practice drawing vertical, horizontal and diagonal lines as many times as possible. </a:t>
            </a:r>
            <a:endParaRPr lang="en-US" sz="1800" dirty="0">
              <a:latin typeface="Times New Roman" charset="0"/>
              <a:ea typeface="Times New Roman" charset="0"/>
              <a:cs typeface="Times New Roman" charset="0"/>
            </a:endParaRPr>
          </a:p>
        </p:txBody>
      </p:sp>
    </p:spTree>
    <p:extLst>
      <p:ext uri="{BB962C8B-B14F-4D97-AF65-F5344CB8AC3E}">
        <p14:creationId xmlns:p14="http://schemas.microsoft.com/office/powerpoint/2010/main" val="1325498291"/>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majorFont>
      <a:minorFont>
        <a:latin typeface="Franklin Gothic Book" panose="020B0503020102020204"/>
        <a:ea typeface=""/>
        <a:cs typeface=""/>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Crop</Template>
  <TotalTime>84</TotalTime>
  <Words>430</Words>
  <Application>Microsoft Macintosh PowerPoint</Application>
  <PresentationFormat>Widescreen</PresentationFormat>
  <Paragraphs>40</Paragraphs>
  <Slides>8</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8</vt:i4>
      </vt:variant>
    </vt:vector>
  </HeadingPairs>
  <TitlesOfParts>
    <vt:vector size="16" baseType="lpstr">
      <vt:lpstr>Calibri</vt:lpstr>
      <vt:lpstr>Calibri Light</vt:lpstr>
      <vt:lpstr>Franklin Gothic Book</vt:lpstr>
      <vt:lpstr>Times New Roman</vt:lpstr>
      <vt:lpstr>Wingdings</vt:lpstr>
      <vt:lpstr>Arial</vt:lpstr>
      <vt:lpstr>Crop</vt:lpstr>
      <vt:lpstr>Custom Design</vt:lpstr>
      <vt:lpstr>Fashion Design Illustration</vt:lpstr>
      <vt:lpstr>Lecture 1. Introduction of the course: Preparatory talks: Lines, forms, etc.  </vt:lpstr>
      <vt:lpstr>Before the drawing Lines </vt:lpstr>
      <vt:lpstr>Lines</vt:lpstr>
      <vt:lpstr>Line drawing practice</vt:lpstr>
      <vt:lpstr>Forms</vt:lpstr>
      <vt:lpstr>Forms</vt:lpstr>
      <vt:lpstr>Homework</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Fashion Design Illustration</dc:title>
  <dc:creator>Microsoft Office User</dc:creator>
  <cp:lastModifiedBy>Microsoft Office User</cp:lastModifiedBy>
  <cp:revision>14</cp:revision>
  <dcterms:created xsi:type="dcterms:W3CDTF">2020-03-31T06:48:09Z</dcterms:created>
  <dcterms:modified xsi:type="dcterms:W3CDTF">2020-04-16T12:27:38Z</dcterms:modified>
</cp:coreProperties>
</file>