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08"/>
    <p:restoredTop sz="92166"/>
  </p:normalViewPr>
  <p:slideViewPr>
    <p:cSldViewPr snapToGrid="0" snapToObjects="1">
      <p:cViewPr>
        <p:scale>
          <a:sx n="94" d="100"/>
          <a:sy n="94" d="100"/>
        </p:scale>
        <p:origin x="192" y="3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BD51FA-2A9A-C842-A454-E51B953D258C}" type="datetimeFigureOut">
              <a:rPr lang="en-US" smtClean="0"/>
              <a:t>4/7/20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B72983-32FC-9F49-BD4A-4BA50660F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03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B72983-32FC-9F49-BD4A-4BA50660F47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8733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B72983-32FC-9F49-BD4A-4BA50660F47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6772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B72983-32FC-9F49-BD4A-4BA50660F47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752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ja-JP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ja-JP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BEC5E-D045-094B-8700-B71361B0DDEB}" type="datetimeFigureOut">
              <a:rPr lang="en-US" smtClean="0"/>
              <a:t>4/7/20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5656-BF7D-B045-9F78-72C1E731C6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855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BEC5E-D045-094B-8700-B71361B0DDEB}" type="datetimeFigureOut">
              <a:rPr lang="en-US" smtClean="0"/>
              <a:t>4/7/20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5656-BF7D-B045-9F78-72C1E731C6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211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BEC5E-D045-094B-8700-B71361B0DDEB}" type="datetimeFigureOut">
              <a:rPr lang="en-US" smtClean="0"/>
              <a:t>4/7/20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5656-BF7D-B045-9F78-72C1E731C6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474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BEC5E-D045-094B-8700-B71361B0DDEB}" type="datetimeFigureOut">
              <a:rPr lang="en-US" smtClean="0"/>
              <a:t>4/7/20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5656-BF7D-B045-9F78-72C1E731C6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680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BEC5E-D045-094B-8700-B71361B0DDEB}" type="datetimeFigureOut">
              <a:rPr lang="en-US" smtClean="0"/>
              <a:t>4/7/20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5656-BF7D-B045-9F78-72C1E731C6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828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BEC5E-D045-094B-8700-B71361B0DDEB}" type="datetimeFigureOut">
              <a:rPr lang="en-US" smtClean="0"/>
              <a:t>4/7/20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5656-BF7D-B045-9F78-72C1E731C6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736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BEC5E-D045-094B-8700-B71361B0DDEB}" type="datetimeFigureOut">
              <a:rPr lang="en-US" smtClean="0"/>
              <a:t>4/7/20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5656-BF7D-B045-9F78-72C1E731C6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850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BEC5E-D045-094B-8700-B71361B0DDEB}" type="datetimeFigureOut">
              <a:rPr lang="en-US" smtClean="0"/>
              <a:t>4/7/20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5656-BF7D-B045-9F78-72C1E731C6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652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BEC5E-D045-094B-8700-B71361B0DDEB}" type="datetimeFigureOut">
              <a:rPr lang="en-US" smtClean="0"/>
              <a:t>4/7/20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5656-BF7D-B045-9F78-72C1E731C6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063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BEC5E-D045-094B-8700-B71361B0DDEB}" type="datetimeFigureOut">
              <a:rPr lang="en-US" smtClean="0"/>
              <a:t>4/7/20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5656-BF7D-B045-9F78-72C1E731C6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141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BEC5E-D045-094B-8700-B71361B0DDEB}" type="datetimeFigureOut">
              <a:rPr lang="en-US" smtClean="0"/>
              <a:t>4/7/20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5656-BF7D-B045-9F78-72C1E731C6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16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ja-JP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BEC5E-D045-094B-8700-B71361B0DDEB}" type="datetimeFigureOut">
              <a:rPr lang="en-US" smtClean="0"/>
              <a:t>4/7/20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75656-BF7D-B045-9F78-72C1E731C6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974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4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478" y="1122363"/>
            <a:ext cx="10531522" cy="1033983"/>
          </a:xfrm>
        </p:spPr>
        <p:txBody>
          <a:bodyPr/>
          <a:lstStyle/>
          <a:p>
            <a:r>
              <a:rPr lang="en-US" b="1" dirty="0" smtClean="0">
                <a:latin typeface="Times New Roman" charset="0"/>
                <a:ea typeface="Times New Roman" charset="0"/>
                <a:cs typeface="Times New Roman" charset="0"/>
              </a:rPr>
              <a:t>Human Body</a:t>
            </a:r>
            <a:endParaRPr lang="en-US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5185893" cy="2811641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Clothing is worn by a person. </a:t>
            </a:r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Let’s begin with an understanding of poses which will help making great designs.</a:t>
            </a:r>
          </a:p>
          <a:p>
            <a:pPr algn="l">
              <a:lnSpc>
                <a:spcPct val="150000"/>
              </a:lnSpc>
            </a:pPr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Beautiful round lines following </a:t>
            </a:r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b</a:t>
            </a:r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ody’s structure, bones and muscles are necessary for drawing. Along making </a:t>
            </a:r>
            <a:r>
              <a:rPr lang="en-US" sz="1400" dirty="0" err="1" smtClean="0">
                <a:latin typeface="Times New Roman" charset="0"/>
                <a:ea typeface="Times New Roman" charset="0"/>
                <a:cs typeface="Times New Roman" charset="0"/>
              </a:rPr>
              <a:t>croquis</a:t>
            </a:r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 and drawings looking at models, it’s important to have a time to study. </a:t>
            </a:r>
            <a:endParaRPr lang="en-US" sz="1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0555" y="1674420"/>
            <a:ext cx="3150978" cy="4471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0028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2524" y="365126"/>
            <a:ext cx="10451275" cy="73928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latin typeface="Times New Roman" charset="0"/>
                <a:ea typeface="Times New Roman" charset="0"/>
                <a:cs typeface="Times New Roman" charset="0"/>
              </a:rPr>
              <a:t>Proportion</a:t>
            </a:r>
            <a:endParaRPr lang="en-US" sz="28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374" y="1687716"/>
            <a:ext cx="3013806" cy="4357282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6540" y="1693660"/>
            <a:ext cx="3048742" cy="4351338"/>
          </a:xfrm>
        </p:spPr>
      </p:pic>
      <p:sp>
        <p:nvSpPr>
          <p:cNvPr id="4" name="TextBox 3"/>
          <p:cNvSpPr txBox="1"/>
          <p:nvPr/>
        </p:nvSpPr>
        <p:spPr>
          <a:xfrm>
            <a:off x="308007" y="1687716"/>
            <a:ext cx="17902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In order to have a great balance, let’s divide a paper as it shown on the picture.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It’s ok to use many lines to draw. Let’s use a relaxed line until proportion comes naturally to our head. 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77440" y="1104406"/>
            <a:ext cx="25410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1. Head side, Neck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96540" y="1318661"/>
            <a:ext cx="47164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2. Shoulder line. Shoulder width, Waist width, Hip width 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83105" y="2942376"/>
            <a:ext cx="7876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Waist</a:t>
            </a:r>
          </a:p>
          <a:p>
            <a:endParaRPr lang="en-US" sz="14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Hip</a:t>
            </a:r>
          </a:p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46756" y="3747911"/>
            <a:ext cx="23939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1. 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Draw a head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Draw a neck (parallel line)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045282" y="1809915"/>
            <a:ext cx="39908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2.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Let’s draw shoulder line, 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which is little bit upper than 1 split’s 1/2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If you draw higher line it will make 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an angular shoulder,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If you draw a low line it will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 make a reclined shoulder.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On the top of the shoulder line 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draw a shoulder width. (Little bit wider 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than a width of a half face) 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On waist line draw a waist width. 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On hip line draw a hip width. (Much narrower </a:t>
            </a:r>
          </a:p>
          <a:p>
            <a:r>
              <a:rPr lang="en-US" sz="1200" dirty="0">
                <a:latin typeface="Times New Roman" charset="0"/>
                <a:ea typeface="Times New Roman" charset="0"/>
                <a:cs typeface="Times New Roman" charset="0"/>
              </a:rPr>
              <a:t>t</a:t>
            </a: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han a shoulder width) =Same size as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 a bust width.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9219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712" y="365126"/>
            <a:ext cx="2022164" cy="729896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latin typeface="Times New Roman" charset="0"/>
                <a:ea typeface="Times New Roman" charset="0"/>
                <a:cs typeface="Times New Roman" charset="0"/>
              </a:rPr>
              <a:t>Proportion</a:t>
            </a:r>
            <a:endParaRPr lang="en-US" sz="28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875" y="1691483"/>
            <a:ext cx="3126103" cy="4598486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552" y="1690687"/>
            <a:ext cx="3237469" cy="4599281"/>
          </a:xfrm>
        </p:spPr>
      </p:pic>
      <p:sp>
        <p:nvSpPr>
          <p:cNvPr id="4" name="TextBox 3"/>
          <p:cNvSpPr txBox="1"/>
          <p:nvPr/>
        </p:nvSpPr>
        <p:spPr>
          <a:xfrm>
            <a:off x="2698045" y="1095022"/>
            <a:ext cx="25174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3. Upper body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16978" y="1022065"/>
            <a:ext cx="32701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4. Shoulder falling, Lower body, Bust point, Neck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91200" y="2156178"/>
            <a:ext cx="18016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smtClean="0">
                <a:latin typeface="Times New Roman" charset="0"/>
                <a:ea typeface="Times New Roman" charset="0"/>
                <a:cs typeface="Times New Roman" charset="0"/>
              </a:rPr>
              <a:t>Shoulder Point</a:t>
            </a:r>
            <a:endParaRPr lang="en-US" sz="120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5802" y="1937441"/>
            <a:ext cx="223685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3. 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Let’s connect all dots with lines</a:t>
            </a:r>
            <a:r>
              <a:rPr lang="en-US" dirty="0" smtClean="0"/>
              <a:t>. </a:t>
            </a: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(Use a round line when you draw a lower body only.) This shape which is covered with pencil is Upper body.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9480021" y="1919335"/>
            <a:ext cx="22532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4. 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Now connect 1/2 of Neck line until 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Shoulder line with Shoulder point 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by straight line and make a shoulder falling.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Let’s make a Lower body by connecting base of leg and </a:t>
            </a:r>
            <a:r>
              <a:rPr lang="is-IS" sz="1200" dirty="0" smtClean="0">
                <a:latin typeface="Times New Roman" charset="0"/>
                <a:ea typeface="Times New Roman" charset="0"/>
                <a:cs typeface="Times New Roman" charset="0"/>
              </a:rPr>
              <a:t>…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a round line.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Then draw a Bust Point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Let’s draw a neck and make it stand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116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>
                <a:latin typeface="Times New Roman" charset="0"/>
                <a:ea typeface="Times New Roman" charset="0"/>
                <a:cs typeface="Times New Roman" charset="0"/>
              </a:rPr>
              <a:t>Proportion</a:t>
            </a:r>
            <a:endParaRPr lang="en-US" sz="28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456" y="1690688"/>
            <a:ext cx="3111209" cy="44850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188" y="1690687"/>
            <a:ext cx="3121560" cy="44528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85156" y="1309511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5. Thigh, calf, leg, knee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41156" y="1309511"/>
            <a:ext cx="22163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6. Hand, upper arm, elbow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5924" y="1828801"/>
            <a:ext cx="191028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5. 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At first from the base of legs till the ankle connect with a straight line. Then draw a thigh by making it narrower from both sides at knee position. 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200" dirty="0">
                <a:latin typeface="Times New Roman" charset="0"/>
                <a:ea typeface="Times New Roman" charset="0"/>
                <a:cs typeface="Times New Roman" charset="0"/>
              </a:rPr>
              <a:t>L</a:t>
            </a: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et’s make a calf by drawing little bit thicker at 1/3 place  from knee to ankle.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Draw a foot.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Verify  a knee position.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225482" y="1892174"/>
            <a:ext cx="203703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6.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Draw a hand in triangular shape (The length </a:t>
            </a:r>
          </a:p>
          <a:p>
            <a:r>
              <a:rPr lang="en-US" sz="1200" dirty="0">
                <a:latin typeface="Times New Roman" charset="0"/>
                <a:ea typeface="Times New Roman" charset="0"/>
                <a:cs typeface="Times New Roman" charset="0"/>
              </a:rPr>
              <a:t>s</a:t>
            </a: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hould cover more than a half of face)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Connect shoulder and hand tip. (When you draw an outer side make a shoulder endings with a little bit round corners and finish it with a straight line till the end of hands. On the inner side decide the thickness of an arm and draw a straight line till the wrists of hands.)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Leave arms as they are.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Make an elbow position little bit thicker. </a:t>
            </a:r>
          </a:p>
        </p:txBody>
      </p:sp>
    </p:spTree>
    <p:extLst>
      <p:ext uri="{BB962C8B-B14F-4D97-AF65-F5344CB8AC3E}">
        <p14:creationId xmlns:p14="http://schemas.microsoft.com/office/powerpoint/2010/main" val="1808680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4153" y="580927"/>
            <a:ext cx="4037443" cy="5764508"/>
          </a:xfrm>
        </p:spPr>
      </p:pic>
      <p:sp>
        <p:nvSpPr>
          <p:cNvPr id="3" name="TextBox 2"/>
          <p:cNvSpPr txBox="1"/>
          <p:nvPr/>
        </p:nvSpPr>
        <p:spPr>
          <a:xfrm>
            <a:off x="4143632" y="490311"/>
            <a:ext cx="1466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2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Eye position  1/2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74153" y="1359244"/>
            <a:ext cx="29079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              Shoulder Point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05600" y="1451577"/>
            <a:ext cx="10631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smtClean="0">
                <a:latin typeface="Times New Roman" charset="0"/>
                <a:ea typeface="Times New Roman" charset="0"/>
                <a:cs typeface="Times New Roman" charset="0"/>
              </a:rPr>
              <a:t>Shoulder Line</a:t>
            </a:r>
            <a:endParaRPr lang="en-US" sz="120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30811" y="1556951"/>
            <a:ext cx="2174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smtClean="0">
                <a:latin typeface="Times New Roman" charset="0"/>
                <a:ea typeface="Times New Roman" charset="0"/>
                <a:cs typeface="Times New Roman" charset="0"/>
              </a:rPr>
              <a:t>B.P.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(Bust Point)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37902" y="2380735"/>
            <a:ext cx="6425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Waist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82530" y="2578443"/>
            <a:ext cx="122743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2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Wrist</a:t>
            </a: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The base of leg connection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44995" y="4011827"/>
            <a:ext cx="535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2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Knee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30811" y="4382531"/>
            <a:ext cx="749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2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Calf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30811" y="5313405"/>
            <a:ext cx="8237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Ankle</a:t>
            </a:r>
            <a:endParaRPr lang="en-US" sz="1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55885" y="453651"/>
            <a:ext cx="4899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charset="0"/>
                <a:ea typeface="Times New Roman" charset="0"/>
                <a:cs typeface="Times New Roman" charset="0"/>
              </a:rPr>
              <a:t>Split</a:t>
            </a:r>
            <a:endParaRPr lang="en-US" sz="28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05600" y="2196069"/>
            <a:ext cx="17596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smtClean="0">
                <a:latin typeface="Times New Roman" charset="0"/>
                <a:ea typeface="Times New Roman" charset="0"/>
                <a:cs typeface="Times New Roman" charset="0"/>
              </a:rPr>
              <a:t>Elbow </a:t>
            </a:r>
            <a:r>
              <a:rPr lang="en-US" sz="1200" dirty="0" smtClean="0">
                <a:latin typeface="Times New Roman" charset="0"/>
                <a:ea typeface="Times New Roman" charset="0"/>
                <a:cs typeface="Times New Roman" charset="0"/>
              </a:rPr>
              <a:t>(1/2 </a:t>
            </a:r>
            <a:r>
              <a:rPr lang="en-US" sz="1200" smtClean="0">
                <a:latin typeface="Times New Roman" charset="0"/>
                <a:ea typeface="Times New Roman" charset="0"/>
                <a:cs typeface="Times New Roman" charset="0"/>
              </a:rPr>
              <a:t>till wrist)</a:t>
            </a:r>
            <a:endParaRPr lang="en-US" sz="120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9659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748" y="245174"/>
            <a:ext cx="4468802" cy="6340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1976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465" y="190671"/>
            <a:ext cx="4218837" cy="5986292"/>
          </a:xfrm>
        </p:spPr>
      </p:pic>
      <p:sp>
        <p:nvSpPr>
          <p:cNvPr id="2" name="TextBox 1"/>
          <p:cNvSpPr txBox="1"/>
          <p:nvPr/>
        </p:nvSpPr>
        <p:spPr>
          <a:xfrm>
            <a:off x="7907629" y="373488"/>
            <a:ext cx="3920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Fashion Design Illustration’s</a:t>
            </a: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proportion is usually little bit </a:t>
            </a:r>
          </a:p>
          <a:p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longer than a real person.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4993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</TotalTime>
  <Words>551</Words>
  <Application>Microsoft Macintosh PowerPoint</Application>
  <PresentationFormat>Widescreen</PresentationFormat>
  <Paragraphs>81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Calibri</vt:lpstr>
      <vt:lpstr>Calibri Light</vt:lpstr>
      <vt:lpstr>ＭＳ Ｐゴシック</vt:lpstr>
      <vt:lpstr>Times New Roman</vt:lpstr>
      <vt:lpstr>Arial</vt:lpstr>
      <vt:lpstr>Office Theme</vt:lpstr>
      <vt:lpstr>Human Body</vt:lpstr>
      <vt:lpstr>Proportion</vt:lpstr>
      <vt:lpstr>Proportion</vt:lpstr>
      <vt:lpstr>Proportion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Proportion</dc:title>
  <dc:creator>Microsoft Office User</dc:creator>
  <cp:lastModifiedBy>Microsoft Office User</cp:lastModifiedBy>
  <cp:revision>33</cp:revision>
  <dcterms:created xsi:type="dcterms:W3CDTF">2020-03-31T08:13:11Z</dcterms:created>
  <dcterms:modified xsi:type="dcterms:W3CDTF">2020-04-07T11:07:33Z</dcterms:modified>
</cp:coreProperties>
</file>