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69" r:id="rId3"/>
    <p:sldId id="270" r:id="rId4"/>
    <p:sldId id="271" r:id="rId5"/>
    <p:sldId id="272" r:id="rId6"/>
    <p:sldId id="273" r:id="rId7"/>
    <p:sldId id="274" r:id="rId8"/>
    <p:sldId id="275" r:id="rId9"/>
    <p:sldId id="276" r:id="rId10"/>
    <p:sldId id="277" r:id="rId11"/>
    <p:sldId id="278"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11.12.2018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11.12.2018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11.12.2018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11.12.2018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11.12.2018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908720"/>
            <a:ext cx="7851648" cy="4536504"/>
          </a:xfrm>
        </p:spPr>
        <p:txBody>
          <a:bodyPr>
            <a:noAutofit/>
          </a:bodyPr>
          <a:lstStyle/>
          <a:p>
            <a:pPr algn="ctr">
              <a:spcAft>
                <a:spcPts val="0"/>
              </a:spcAft>
            </a:pPr>
            <a:r>
              <a:rPr lang="en-US" sz="3200" dirty="0" smtClean="0">
                <a:solidFill>
                  <a:srgbClr val="C00000"/>
                </a:solidFill>
                <a:effectLst/>
                <a:latin typeface="Times New Roman" panose="02020603050405020304" pitchFamily="18" charset="0"/>
                <a:ea typeface="Calibri" panose="020F0502020204030204" pitchFamily="34" charset="0"/>
              </a:rPr>
              <a:t> MAVZU: MEXANIK </a:t>
            </a:r>
            <a:r>
              <a:rPr lang="en-US" sz="3200" dirty="0">
                <a:solidFill>
                  <a:srgbClr val="C00000"/>
                </a:solidFill>
                <a:effectLst/>
                <a:latin typeface="Times New Roman" panose="02020603050405020304" pitchFamily="18" charset="0"/>
                <a:ea typeface="Calibri" panose="020F0502020204030204" pitchFamily="34" charset="0"/>
              </a:rPr>
              <a:t>TIZIMLARNI MODELLASHTIRISH VA ULARNI MATLAB TIZIMIDA AMALGA OSHIRISHNI O’RGANISH</a:t>
            </a:r>
            <a:endParaRPr lang="ru-RU" sz="3200"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156960"/>
          </a:xfrm>
        </p:spPr>
        <p:txBody>
          <a:bodyPr>
            <a:noAutofit/>
          </a:bodyPr>
          <a:lstStyle/>
          <a:p>
            <a:r>
              <a:rPr lang="en-US" sz="2400" dirty="0" err="1"/>
              <a:t>Matematik</a:t>
            </a:r>
            <a:r>
              <a:rPr lang="en-US" sz="2400" dirty="0"/>
              <a:t> </a:t>
            </a:r>
            <a:r>
              <a:rPr lang="en-US" sz="2400" dirty="0" err="1"/>
              <a:t>modellash</a:t>
            </a:r>
            <a:r>
              <a:rPr lang="en-US" sz="2400" dirty="0"/>
              <a:t> – </a:t>
            </a:r>
            <a:r>
              <a:rPr lang="en-US" sz="2400" dirty="0" err="1"/>
              <a:t>modellarni</a:t>
            </a:r>
            <a:r>
              <a:rPr lang="en-US" sz="2400" dirty="0"/>
              <a:t> </a:t>
            </a:r>
            <a:r>
              <a:rPr lang="en-US" sz="2400" dirty="0" err="1"/>
              <a:t>qurish</a:t>
            </a:r>
            <a:r>
              <a:rPr lang="en-US" sz="2400" dirty="0"/>
              <a:t> </a:t>
            </a:r>
            <a:r>
              <a:rPr lang="en-US" sz="2400" dirty="0" err="1"/>
              <a:t>va</a:t>
            </a:r>
            <a:r>
              <a:rPr lang="en-US" sz="2400" dirty="0"/>
              <a:t> </a:t>
            </a:r>
            <a:r>
              <a:rPr lang="en-US" sz="2400" dirty="0" err="1"/>
              <a:t>o‘rganish</a:t>
            </a:r>
            <a:r>
              <a:rPr lang="en-US" sz="2400" dirty="0"/>
              <a:t> </a:t>
            </a:r>
            <a:r>
              <a:rPr lang="en-US" sz="2400" dirty="0" err="1"/>
              <a:t>bosqichlarini</a:t>
            </a:r>
            <a:r>
              <a:rPr lang="en-US" sz="2400" dirty="0"/>
              <a:t> </a:t>
            </a:r>
            <a:r>
              <a:rPr lang="en-US" sz="2400" dirty="0" err="1"/>
              <a:t>o‘z</a:t>
            </a:r>
            <a:r>
              <a:rPr lang="en-US" sz="2400" dirty="0"/>
              <a:t> </a:t>
            </a:r>
            <a:r>
              <a:rPr lang="en-US" sz="2400" dirty="0" err="1"/>
              <a:t>ichiga</a:t>
            </a:r>
            <a:r>
              <a:rPr lang="en-US" sz="2400" dirty="0"/>
              <a:t> </a:t>
            </a:r>
            <a:r>
              <a:rPr lang="en-US" sz="2400" dirty="0" err="1"/>
              <a:t>oladi</a:t>
            </a:r>
            <a:r>
              <a:rPr lang="en-US" sz="2400" dirty="0"/>
              <a:t>. </a:t>
            </a:r>
            <a:r>
              <a:rPr lang="en-US" sz="2400" dirty="0" err="1"/>
              <a:t>Bunda</a:t>
            </a:r>
            <a:r>
              <a:rPr lang="en-US" sz="2400" dirty="0"/>
              <a:t>, </a:t>
            </a:r>
            <a:r>
              <a:rPr lang="en-US" sz="2400" dirty="0" err="1"/>
              <a:t>o‘rganilayotgan</a:t>
            </a:r>
            <a:r>
              <a:rPr lang="en-US" sz="2400" dirty="0"/>
              <a:t> </a:t>
            </a:r>
            <a:r>
              <a:rPr lang="en-US" sz="2400" dirty="0" err="1"/>
              <a:t>ob'ekt</a:t>
            </a:r>
            <a:r>
              <a:rPr lang="en-US" sz="2400" dirty="0"/>
              <a:t> </a:t>
            </a:r>
            <a:r>
              <a:rPr lang="en-US" sz="2400" dirty="0" err="1"/>
              <a:t>o‘rniga</a:t>
            </a:r>
            <a:r>
              <a:rPr lang="en-US" sz="2400" dirty="0"/>
              <a:t> model deb </a:t>
            </a:r>
            <a:r>
              <a:rPr lang="en-US" sz="2400" dirty="0" err="1"/>
              <a:t>ataluvchi</a:t>
            </a:r>
            <a:r>
              <a:rPr lang="en-US" sz="2400" dirty="0"/>
              <a:t> </a:t>
            </a:r>
            <a:r>
              <a:rPr lang="en-US" sz="2400" dirty="0" err="1"/>
              <a:t>moddiy</a:t>
            </a:r>
            <a:r>
              <a:rPr lang="en-US" sz="2400" dirty="0"/>
              <a:t> </a:t>
            </a:r>
            <a:r>
              <a:rPr lang="en-US" sz="2400" dirty="0" err="1"/>
              <a:t>ob'ekt</a:t>
            </a:r>
            <a:r>
              <a:rPr lang="en-US" sz="2400" dirty="0"/>
              <a:t> </a:t>
            </a:r>
            <a:r>
              <a:rPr lang="en-US" sz="2400" dirty="0" err="1"/>
              <a:t>olinadi</a:t>
            </a:r>
            <a:r>
              <a:rPr lang="en-US" sz="2400" dirty="0"/>
              <a:t>. </a:t>
            </a:r>
            <a:r>
              <a:rPr lang="en-US" sz="2400" dirty="0" err="1"/>
              <a:t>O‘rganilayotgan</a:t>
            </a:r>
            <a:r>
              <a:rPr lang="en-US" sz="2400" dirty="0"/>
              <a:t> </a:t>
            </a:r>
            <a:r>
              <a:rPr lang="en-US" sz="2400" dirty="0" err="1"/>
              <a:t>ob'ektga</a:t>
            </a:r>
            <a:r>
              <a:rPr lang="en-US" sz="2400" dirty="0"/>
              <a:t> </a:t>
            </a:r>
            <a:r>
              <a:rPr lang="en-US" sz="2400" dirty="0" err="1"/>
              <a:t>o‘xshash</a:t>
            </a:r>
            <a:r>
              <a:rPr lang="en-US" sz="2400" dirty="0"/>
              <a:t> </a:t>
            </a:r>
            <a:r>
              <a:rPr lang="en-US" sz="2400" dirty="0" err="1"/>
              <a:t>modelning</a:t>
            </a:r>
            <a:r>
              <a:rPr lang="en-US" sz="2400" dirty="0"/>
              <a:t> </a:t>
            </a:r>
            <a:r>
              <a:rPr lang="en-US" sz="2400" dirty="0" err="1"/>
              <a:t>jarayonlari</a:t>
            </a:r>
            <a:r>
              <a:rPr lang="en-US" sz="2400" dirty="0"/>
              <a:t> </a:t>
            </a:r>
            <a:r>
              <a:rPr lang="en-US" sz="2400" dirty="0" err="1"/>
              <a:t>boshqa</a:t>
            </a:r>
            <a:r>
              <a:rPr lang="en-US" sz="2400" dirty="0"/>
              <a:t> </a:t>
            </a:r>
            <a:r>
              <a:rPr lang="en-US" sz="2400" dirty="0" err="1"/>
              <a:t>fizik</a:t>
            </a:r>
            <a:r>
              <a:rPr lang="en-US" sz="2400" dirty="0"/>
              <a:t> </a:t>
            </a:r>
            <a:r>
              <a:rPr lang="en-US" sz="2400" dirty="0" err="1"/>
              <a:t>hodisaga</a:t>
            </a:r>
            <a:r>
              <a:rPr lang="en-US" sz="2400" dirty="0"/>
              <a:t> </a:t>
            </a:r>
            <a:r>
              <a:rPr lang="en-US" sz="2400" dirty="0" err="1"/>
              <a:t>mos</a:t>
            </a:r>
            <a:r>
              <a:rPr lang="en-US" sz="2400" dirty="0"/>
              <a:t>, </a:t>
            </a:r>
            <a:r>
              <a:rPr lang="en-US" sz="2400" dirty="0" err="1"/>
              <a:t>lekin</a:t>
            </a:r>
            <a:r>
              <a:rPr lang="en-US" sz="2400" dirty="0"/>
              <a:t> </a:t>
            </a:r>
            <a:r>
              <a:rPr lang="en-US" sz="2400" dirty="0" err="1"/>
              <a:t>bir</a:t>
            </a:r>
            <a:r>
              <a:rPr lang="en-US" sz="2400" dirty="0"/>
              <a:t> </a:t>
            </a:r>
            <a:r>
              <a:rPr lang="en-US" sz="2400" dirty="0" err="1"/>
              <a:t>xil</a:t>
            </a:r>
            <a:r>
              <a:rPr lang="en-US" sz="2400" dirty="0"/>
              <a:t> </a:t>
            </a:r>
            <a:r>
              <a:rPr lang="en-US" sz="2400" dirty="0" err="1"/>
              <a:t>tenglamalar</a:t>
            </a:r>
            <a:r>
              <a:rPr lang="en-US" sz="2400" dirty="0"/>
              <a:t> </a:t>
            </a:r>
            <a:r>
              <a:rPr lang="en-US" sz="2400" dirty="0" err="1"/>
              <a:t>bilan</a:t>
            </a:r>
            <a:r>
              <a:rPr lang="en-US" sz="2400" dirty="0"/>
              <a:t> </a:t>
            </a:r>
            <a:r>
              <a:rPr lang="en-US" sz="2400" dirty="0" err="1"/>
              <a:t>tavsiflanadi</a:t>
            </a:r>
            <a:r>
              <a:rPr lang="en-US" sz="2400" dirty="0"/>
              <a:t>. </a:t>
            </a:r>
            <a:r>
              <a:rPr lang="en-US" sz="2400" dirty="0" err="1"/>
              <a:t>Matematik</a:t>
            </a:r>
            <a:r>
              <a:rPr lang="en-US" sz="2400" dirty="0"/>
              <a:t> </a:t>
            </a:r>
            <a:r>
              <a:rPr lang="en-US" sz="2400" dirty="0" err="1"/>
              <a:t>modellar</a:t>
            </a:r>
            <a:r>
              <a:rPr lang="en-US" sz="2400" dirty="0"/>
              <a:t> </a:t>
            </a:r>
            <a:r>
              <a:rPr lang="en-US" sz="2400" dirty="0" err="1"/>
              <a:t>hisoblash</a:t>
            </a:r>
            <a:r>
              <a:rPr lang="en-US" sz="2400" dirty="0"/>
              <a:t> </a:t>
            </a:r>
            <a:r>
              <a:rPr lang="en-US" sz="2400" dirty="0" err="1"/>
              <a:t>mashinalari</a:t>
            </a:r>
            <a:r>
              <a:rPr lang="en-US" sz="2400" dirty="0"/>
              <a:t> </a:t>
            </a:r>
            <a:r>
              <a:rPr lang="en-US" sz="2400" dirty="0" err="1"/>
              <a:t>yoki</a:t>
            </a:r>
            <a:r>
              <a:rPr lang="en-US" sz="2400" dirty="0"/>
              <a:t> </a:t>
            </a:r>
            <a:r>
              <a:rPr lang="en-US" sz="2400" dirty="0" err="1"/>
              <a:t>to‘g‘ri</a:t>
            </a:r>
            <a:r>
              <a:rPr lang="en-US" sz="2400" dirty="0"/>
              <a:t> </a:t>
            </a:r>
            <a:r>
              <a:rPr lang="en-US" sz="2400" dirty="0" err="1"/>
              <a:t>analogli</a:t>
            </a:r>
            <a:r>
              <a:rPr lang="en-US" sz="2400" dirty="0"/>
              <a:t> </a:t>
            </a:r>
            <a:r>
              <a:rPr lang="en-US" sz="2400" dirty="0" err="1"/>
              <a:t>qurilmasi</a:t>
            </a:r>
            <a:r>
              <a:rPr lang="en-US" sz="2400" dirty="0"/>
              <a:t> </a:t>
            </a:r>
            <a:r>
              <a:rPr lang="en-US" sz="2400" dirty="0" err="1"/>
              <a:t>orqali</a:t>
            </a:r>
            <a:r>
              <a:rPr lang="en-US" sz="2400" dirty="0"/>
              <a:t> </a:t>
            </a:r>
            <a:r>
              <a:rPr lang="en-US" sz="2400" dirty="0" err="1"/>
              <a:t>amalga</a:t>
            </a:r>
            <a:r>
              <a:rPr lang="en-US" sz="2400" dirty="0"/>
              <a:t> </a:t>
            </a:r>
            <a:r>
              <a:rPr lang="en-US" sz="2400" dirty="0" err="1"/>
              <a:t>oshiriladi</a:t>
            </a:r>
            <a:r>
              <a:rPr lang="en-US" sz="2400" dirty="0"/>
              <a:t>. </a:t>
            </a:r>
            <a:r>
              <a:rPr lang="en-US" sz="2400" dirty="0" err="1"/>
              <a:t>Hisoblash</a:t>
            </a:r>
            <a:r>
              <a:rPr lang="en-US" sz="2400" dirty="0"/>
              <a:t> </a:t>
            </a:r>
            <a:r>
              <a:rPr lang="en-US" sz="2400" dirty="0" err="1"/>
              <a:t>mashinalarida</a:t>
            </a:r>
            <a:r>
              <a:rPr lang="en-US" sz="2400" dirty="0"/>
              <a:t> </a:t>
            </a:r>
            <a:r>
              <a:rPr lang="en-US" sz="2400" dirty="0" err="1"/>
              <a:t>o‘rganilayotgan</a:t>
            </a:r>
            <a:r>
              <a:rPr lang="en-US" sz="2400" dirty="0"/>
              <a:t> </a:t>
            </a:r>
            <a:r>
              <a:rPr lang="en-US" sz="2400" dirty="0" err="1"/>
              <a:t>hodisa</a:t>
            </a:r>
            <a:r>
              <a:rPr lang="en-US" sz="2400" dirty="0"/>
              <a:t> </a:t>
            </a:r>
            <a:r>
              <a:rPr lang="en-US" sz="2400" dirty="0" err="1"/>
              <a:t>yoki</a:t>
            </a:r>
            <a:r>
              <a:rPr lang="en-US" sz="2400" dirty="0"/>
              <a:t> </a:t>
            </a:r>
            <a:r>
              <a:rPr lang="en-US" sz="2400" dirty="0" err="1"/>
              <a:t>jarayonning</a:t>
            </a:r>
            <a:r>
              <a:rPr lang="en-US" sz="2400" dirty="0"/>
              <a:t> </a:t>
            </a:r>
            <a:r>
              <a:rPr lang="en-US" sz="2400" dirty="0" err="1"/>
              <a:t>matematik</a:t>
            </a:r>
            <a:r>
              <a:rPr lang="en-US" sz="2400" dirty="0"/>
              <a:t> </a:t>
            </a:r>
            <a:r>
              <a:rPr lang="en-US" sz="2400" dirty="0" err="1"/>
              <a:t>tavsifini</a:t>
            </a:r>
            <a:r>
              <a:rPr lang="en-US" sz="2400" dirty="0"/>
              <a:t> </a:t>
            </a:r>
            <a:r>
              <a:rPr lang="en-US" sz="2400" dirty="0" err="1"/>
              <a:t>bir</a:t>
            </a:r>
            <a:r>
              <a:rPr lang="en-US" sz="2400" dirty="0"/>
              <a:t> </a:t>
            </a:r>
            <a:r>
              <a:rPr lang="en-US" sz="2400" dirty="0" err="1"/>
              <a:t>qator</a:t>
            </a:r>
            <a:r>
              <a:rPr lang="en-US" sz="2400" dirty="0"/>
              <a:t> </a:t>
            </a:r>
            <a:r>
              <a:rPr lang="en-US" sz="2400" dirty="0" err="1"/>
              <a:t>elementar</a:t>
            </a:r>
            <a:r>
              <a:rPr lang="en-US" sz="2400" dirty="0"/>
              <a:t> </a:t>
            </a:r>
            <a:r>
              <a:rPr lang="en-US" sz="2400" dirty="0" err="1"/>
              <a:t>matematik</a:t>
            </a:r>
            <a:r>
              <a:rPr lang="en-US" sz="2400" dirty="0"/>
              <a:t> </a:t>
            </a:r>
            <a:r>
              <a:rPr lang="en-US" sz="2400" dirty="0" err="1"/>
              <a:t>operatsiyalar</a:t>
            </a:r>
            <a:r>
              <a:rPr lang="en-US" sz="2400" dirty="0"/>
              <a:t> </a:t>
            </a:r>
            <a:r>
              <a:rPr lang="en-US" sz="2400" dirty="0" err="1"/>
              <a:t>bajarib</a:t>
            </a:r>
            <a:r>
              <a:rPr lang="en-US" sz="2400" dirty="0"/>
              <a:t> </a:t>
            </a:r>
            <a:r>
              <a:rPr lang="en-US" sz="2400" dirty="0" err="1"/>
              <a:t>tiklanadi</a:t>
            </a:r>
            <a:r>
              <a:rPr lang="en-US" sz="2400" dirty="0" smtClean="0"/>
              <a:t>.</a:t>
            </a:r>
            <a:br>
              <a:rPr lang="en-US" sz="2400" dirty="0" smtClean="0"/>
            </a:b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92460" y="4797152"/>
            <a:ext cx="8435280" cy="1631216"/>
          </a:xfrm>
          <a:prstGeom prst="rect">
            <a:avLst/>
          </a:prstGeom>
        </p:spPr>
        <p:txBody>
          <a:bodyPr wrap="square">
            <a:spAutoFit/>
          </a:bodyPr>
          <a:lstStyle/>
          <a:p>
            <a:r>
              <a:rPr lang="en-US" sz="2500" dirty="0">
                <a:latin typeface="Times New Roman" panose="02020603050405020304" pitchFamily="18" charset="0"/>
                <a:cs typeface="Times New Roman" panose="02020603050405020304" pitchFamily="18" charset="0"/>
              </a:rPr>
              <a:t>Bu </a:t>
            </a:r>
            <a:r>
              <a:rPr lang="en-US" sz="2500" dirty="0" err="1">
                <a:latin typeface="Times New Roman" panose="02020603050405020304" pitchFamily="18" charset="0"/>
                <a:cs typeface="Times New Roman" panose="02020603050405020304" pitchFamily="18" charset="0"/>
              </a:rPr>
              <a:t>operatsiyalar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nechta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elementlarni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vaqtda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yechish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bitta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elementni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ko‘p</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marta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yechish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bajariladi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To‘g‘ri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analogli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hisoblash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mashinasidan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farqli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ravishda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alohida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elementlarga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bo’linmaydi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2556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789040"/>
            <a:ext cx="8219256" cy="2808312"/>
          </a:xfrm>
        </p:spPr>
        <p:txBody>
          <a:bodyPr>
            <a:noAutofit/>
          </a:bodyPr>
          <a:lstStyle/>
          <a:p>
            <a:r>
              <a:rPr lang="en-US" sz="2500" dirty="0" err="1">
                <a:latin typeface="Times New Roman" panose="02020603050405020304" pitchFamily="18" charset="0"/>
                <a:cs typeface="Times New Roman" panose="02020603050405020304" pitchFamily="18" charset="0"/>
              </a:rPr>
              <a:t>Ular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boshlang‘ich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nisbatlarni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qurilmada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o‘tayotgan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hodisa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xususiyatlariga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tiklaydi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doimo</a:t>
            </a:r>
            <a:r>
              <a:rPr lang="en-US" sz="2500" dirty="0">
                <a:latin typeface="Times New Roman" panose="02020603050405020304" pitchFamily="18" charset="0"/>
                <a:cs typeface="Times New Roman" panose="02020603050405020304" pitchFamily="18" charset="0"/>
              </a:rPr>
              <a:t> model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haqiqiy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jarayon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o‘rtasidagi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ma'noli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moslashuvi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tanlangan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analogiya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ko‘rsatish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mumkin</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O‘rganilayotgan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kirishi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o‘rtasidagi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nisbatan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aniqlovchi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tenglamalar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tizimi</a:t>
            </a:r>
            <a:r>
              <a:rPr lang="en-US" sz="2500"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matematik</a:t>
            </a:r>
            <a:r>
              <a:rPr lang="en-US" sz="2500" i="1" dirty="0">
                <a:latin typeface="Times New Roman" panose="02020603050405020304" pitchFamily="18" charset="0"/>
                <a:cs typeface="Times New Roman" panose="02020603050405020304" pitchFamily="18" charset="0"/>
              </a:rPr>
              <a:t> </a:t>
            </a:r>
            <a:r>
              <a:rPr lang="en-US" sz="2500" i="1" dirty="0" err="1">
                <a:latin typeface="Times New Roman" panose="02020603050405020304" pitchFamily="18" charset="0"/>
                <a:cs typeface="Times New Roman" panose="02020603050405020304" pitchFamily="18" charset="0"/>
              </a:rPr>
              <a:t>tavsif</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deyiladi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o‘rganish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qator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o‘zaro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bog‘liq</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bosqichlarni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bajarish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demakdir</a:t>
            </a:r>
            <a:r>
              <a:rPr lang="en-US" sz="2500" dirty="0">
                <a:latin typeface="Times New Roman" panose="02020603050405020304" pitchFamily="18" charset="0"/>
                <a:cs typeface="Times New Roman" panose="02020603050405020304" pitchFamily="18" charset="0"/>
              </a:rPr>
              <a:t>. </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Modellash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vazifasini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ob'ektni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o‘rganish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tavsifning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shakllanishi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tavsifni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tuzish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modellovchi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algoritmni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ishlab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chiqish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olingan</a:t>
            </a:r>
            <a:r>
              <a:rPr lang="en-US" sz="2500" dirty="0">
                <a:latin typeface="Times New Roman" panose="02020603050405020304" pitchFamily="18" charset="0"/>
                <a:cs typeface="Times New Roman" panose="02020603050405020304" pitchFamily="18" charset="0"/>
              </a:rPr>
              <a:t> model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haqiqiy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jarayonning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mosligini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modellash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matematik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tadqiq</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olingan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ma'lumotni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tahlil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qilish</a:t>
            </a:r>
            <a:r>
              <a:rPr lang="en-US" sz="25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5172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2148848"/>
          </a:xfrm>
        </p:spPr>
        <p:txBody>
          <a:bodyPr>
            <a:noAutofit/>
          </a:bodyPr>
          <a:lstStyle/>
          <a:p>
            <a:r>
              <a:rPr lang="en-US" sz="2500" dirty="0" smtClean="0">
                <a:latin typeface="Times New Roman" panose="02020603050405020304" pitchFamily="18" charset="0"/>
                <a:cs typeface="Times New Roman" panose="02020603050405020304" pitchFamily="18" charset="0"/>
              </a:rPr>
              <a:t/>
            </a:r>
            <a:br>
              <a:rPr lang="en-US" sz="2500" dirty="0" smtClean="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45375" y="332656"/>
            <a:ext cx="7632848" cy="6165214"/>
          </a:xfrm>
          <a:prstGeom prst="rect">
            <a:avLst/>
          </a:prstGeom>
        </p:spPr>
        <p:txBody>
          <a:bodyPr wrap="square">
            <a:spAutoFit/>
          </a:bodyPr>
          <a:lstStyle/>
          <a:p>
            <a:pPr indent="457200" algn="just">
              <a:lnSpc>
                <a:spcPct val="115000"/>
              </a:lnSpc>
              <a:spcAft>
                <a:spcPts val="0"/>
              </a:spcAft>
            </a:pPr>
            <a:r>
              <a:rPr lang="en-US" sz="2300" b="1" dirty="0" err="1">
                <a:latin typeface="Times New Roman" panose="02020603050405020304" pitchFamily="18" charset="0"/>
                <a:ea typeface="Times New Roman" panose="02020603050405020304" pitchFamily="18" charset="0"/>
              </a:rPr>
              <a:t>Modellash</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vazifasini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aniqlash</a:t>
            </a:r>
            <a:r>
              <a:rPr lang="en-US" sz="2300" dirty="0">
                <a:latin typeface="Times New Roman" panose="02020603050405020304" pitchFamily="18" charset="0"/>
                <a:ea typeface="Times New Roman" panose="02020603050405020304" pitchFamily="18" charset="0"/>
              </a:rPr>
              <a:t> - </a:t>
            </a:r>
            <a:r>
              <a:rPr lang="en-US" sz="2300" dirty="0" err="1">
                <a:latin typeface="Times New Roman" panose="02020603050405020304" pitchFamily="18" charset="0"/>
                <a:ea typeface="Times New Roman" panose="02020603050405020304" pitchFamily="18" charset="0"/>
              </a:rPr>
              <a:t>barcha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bosqichlar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ichida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eng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muhimi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chunki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matematik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modellashning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aniq</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ravshan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ifodalanishidan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masalaning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yechilish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yo‘llari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kelib</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Modellashning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maqsadi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turlicha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bo‘lishi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mumkin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lekin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ularning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negizi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uskunalarni</a:t>
            </a:r>
            <a:r>
              <a:rPr lang="en-US" sz="2300" dirty="0">
                <a:latin typeface="Times New Roman" panose="02020603050405020304" pitchFamily="18" charset="0"/>
                <a:ea typeface="Times New Roman" panose="02020603050405020304" pitchFamily="18" charset="0"/>
              </a:rPr>
              <a:t> optimal </a:t>
            </a:r>
            <a:r>
              <a:rPr lang="en-US" sz="2300" dirty="0" err="1">
                <a:latin typeface="Times New Roman" panose="02020603050405020304" pitchFamily="18" charset="0"/>
                <a:ea typeface="Times New Roman" panose="02020603050405020304" pitchFamily="18" charset="0"/>
              </a:rPr>
              <a:t>loyihalash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loyihalashning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o‘zini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avtomatlashtirish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ob'ektni</a:t>
            </a:r>
            <a:r>
              <a:rPr lang="en-US" sz="2300" dirty="0">
                <a:latin typeface="Times New Roman" panose="02020603050405020304" pitchFamily="18" charset="0"/>
                <a:ea typeface="Times New Roman" panose="02020603050405020304" pitchFamily="18" charset="0"/>
              </a:rPr>
              <a:t> optimal </a:t>
            </a:r>
            <a:r>
              <a:rPr lang="en-US" sz="2300" dirty="0" err="1">
                <a:latin typeface="Times New Roman" panose="02020603050405020304" pitchFamily="18" charset="0"/>
                <a:ea typeface="Times New Roman" panose="02020603050405020304" pitchFamily="18" charset="0"/>
              </a:rPr>
              <a:t>boshqarishdan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iborat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Qo‘yilgan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maqsadga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matematik</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tavsifning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uslubini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tanlash</a:t>
            </a:r>
            <a:r>
              <a:rPr lang="en-US" sz="2300" dirty="0">
                <a:latin typeface="Times New Roman" panose="02020603050405020304" pitchFamily="18" charset="0"/>
                <a:ea typeface="Times New Roman" panose="02020603050405020304" pitchFamily="18" charset="0"/>
              </a:rPr>
              <a:t> ham </a:t>
            </a:r>
            <a:r>
              <a:rPr lang="en-US" sz="2300" dirty="0" err="1">
                <a:latin typeface="Times New Roman" panose="02020603050405020304" pitchFamily="18" charset="0"/>
                <a:ea typeface="Times New Roman" panose="02020603050405020304" pitchFamily="18" charset="0"/>
              </a:rPr>
              <a:t>bog‘liq</a:t>
            </a:r>
            <a:r>
              <a:rPr lang="en-US" sz="2300" dirty="0">
                <a:latin typeface="Times New Roman" panose="02020603050405020304" pitchFamily="18" charset="0"/>
                <a:ea typeface="Times New Roman" panose="02020603050405020304" pitchFamily="18" charset="0"/>
              </a:rPr>
              <a:t>.</a:t>
            </a:r>
            <a:endParaRPr lang="ru-RU" sz="2300" dirty="0">
              <a:latin typeface="Times New Roman" panose="02020603050405020304" pitchFamily="18" charset="0"/>
              <a:ea typeface="Times New Roman" panose="02020603050405020304" pitchFamily="18" charset="0"/>
            </a:endParaRPr>
          </a:p>
          <a:p>
            <a:pPr indent="457200" algn="just">
              <a:lnSpc>
                <a:spcPct val="115000"/>
              </a:lnSpc>
              <a:spcAft>
                <a:spcPts val="0"/>
              </a:spcAft>
            </a:pPr>
            <a:r>
              <a:rPr lang="en-US" sz="2300" b="1" dirty="0" err="1">
                <a:latin typeface="Times New Roman" panose="02020603050405020304" pitchFamily="18" charset="0"/>
                <a:ea typeface="Times New Roman" panose="02020603050405020304" pitchFamily="18" charset="0"/>
              </a:rPr>
              <a:t>Ob'ektni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o‘rganish</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va</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tavsifning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shakllanishi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bosqichida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masalaning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negizidagi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hodisalar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mexanizmi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buysunadigan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funksional</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qonunlar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aniqlanadi</a:t>
            </a:r>
            <a:r>
              <a:rPr lang="en-US" sz="2300" dirty="0">
                <a:latin typeface="Times New Roman" panose="02020603050405020304" pitchFamily="18" charset="0"/>
                <a:ea typeface="Times New Roman" panose="02020603050405020304" pitchFamily="18" charset="0"/>
              </a:rPr>
              <a:t>. Bu </a:t>
            </a:r>
            <a:r>
              <a:rPr lang="en-US" sz="2300" dirty="0" err="1">
                <a:latin typeface="Times New Roman" panose="02020603050405020304" pitchFamily="18" charset="0"/>
                <a:ea typeface="Times New Roman" panose="02020603050405020304" pitchFamily="18" charset="0"/>
              </a:rPr>
              <a:t>bosqichga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kirish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o‘zgaruvchilari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g‘alayonlovchi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boshqaruvchi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ta'sirlar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belgilanadi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kirish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chiqish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o‘zgaruvchilari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o‘rtasidagi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bog‘lanish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aniqlanadi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dastlabki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tajribalar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utkaziladi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Olingan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ma'lumotlar</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asosida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jarayonning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strukturali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sxemasi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tuziladi</a:t>
            </a:r>
            <a:r>
              <a:rPr lang="en-US" sz="2300" dirty="0">
                <a:latin typeface="Times New Roman" panose="02020603050405020304" pitchFamily="18" charset="0"/>
                <a:ea typeface="Times New Roman" panose="02020603050405020304" pitchFamily="18" charset="0"/>
              </a:rPr>
              <a:t>.</a:t>
            </a:r>
            <a:endParaRPr lang="ru-RU" sz="23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9248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97152"/>
            <a:ext cx="8305800" cy="1143000"/>
          </a:xfrm>
        </p:spPr>
        <p:txBody>
          <a:bodyPr>
            <a:noAutofit/>
          </a:bodyPr>
          <a:lstStyle/>
          <a:p>
            <a:r>
              <a:rPr lang="en-US" sz="2500" b="1" dirty="0" err="1" smtClean="0">
                <a:latin typeface="Times New Roman" panose="02020603050405020304" pitchFamily="18" charset="0"/>
                <a:cs typeface="Times New Roman" panose="02020603050405020304" pitchFamily="18" charset="0"/>
              </a:rPr>
              <a:t>Matematik</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tavsifni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tuzish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yechilayotgan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masalaga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muvofiq</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tanlangan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fizik</a:t>
            </a:r>
            <a:r>
              <a:rPr lang="en-US" sz="2500" dirty="0" smtClean="0">
                <a:latin typeface="Times New Roman" panose="02020603050405020304" pitchFamily="18" charset="0"/>
                <a:cs typeface="Times New Roman" panose="02020603050405020304" pitchFamily="18" charset="0"/>
              </a:rPr>
              <a:t> model </a:t>
            </a:r>
            <a:r>
              <a:rPr lang="en-US" sz="2500" dirty="0" err="1" smtClean="0">
                <a:latin typeface="Times New Roman" panose="02020603050405020304" pitchFamily="18" charset="0"/>
                <a:cs typeface="Times New Roman" panose="02020603050405020304" pitchFamily="18" charset="0"/>
              </a:rPr>
              <a:t>asosida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matematik</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tenglamalar</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tizimi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yoziladi</a:t>
            </a:r>
            <a:r>
              <a:rPr lang="en-US" sz="2500" dirty="0" smtClean="0">
                <a:latin typeface="Times New Roman" panose="02020603050405020304" pitchFamily="18" charset="0"/>
                <a:cs typeface="Times New Roman" panose="02020603050405020304" pitchFamily="18" charset="0"/>
              </a:rPr>
              <a:t>. Bu </a:t>
            </a:r>
            <a:r>
              <a:rPr lang="en-US" sz="2500" dirty="0" err="1" smtClean="0">
                <a:latin typeface="Times New Roman" panose="02020603050405020304" pitchFamily="18" charset="0"/>
                <a:cs typeface="Times New Roman" panose="02020603050405020304" pitchFamily="18" charset="0"/>
              </a:rPr>
              <a:t>bosqichda</a:t>
            </a:r>
            <a:r>
              <a:rPr lang="en-US" sz="2500" dirty="0" smtClean="0">
                <a:latin typeface="Times New Roman" panose="02020603050405020304" pitchFamily="18" charset="0"/>
                <a:cs typeface="Times New Roman" panose="02020603050405020304" pitchFamily="18" charset="0"/>
              </a:rPr>
              <a:t>, agar </a:t>
            </a:r>
            <a:r>
              <a:rPr lang="en-US" sz="2500" dirty="0" err="1" smtClean="0">
                <a:latin typeface="Times New Roman" panose="02020603050405020304" pitchFamily="18" charset="0"/>
                <a:cs typeface="Times New Roman" panose="02020603050405020304" pitchFamily="18" charset="0"/>
              </a:rPr>
              <a:t>imkon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bo‘lsa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tenglamaning</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ahamiyatsiz</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a'zolari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olib</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tashlanib</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tenglamalar</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soddalashtiriladi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Bunda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tenglamadan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olib</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tashlanayotgan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a'zo</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masalani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yechishda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hakikatan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ahamiyatsiz</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ekanligiga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ishonch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hosil</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qilish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kerak</a:t>
            </a:r>
            <a:r>
              <a:rPr lang="en-US" sz="2500" dirty="0" smtClean="0">
                <a:latin typeface="Times New Roman" panose="02020603050405020304" pitchFamily="18" charset="0"/>
                <a:cs typeface="Times New Roman" panose="02020603050405020304" pitchFamily="18" charset="0"/>
              </a:rPr>
              <a:t>.</a:t>
            </a:r>
            <a:r>
              <a:rPr lang="ru-RU" sz="2500" dirty="0" smtClean="0">
                <a:latin typeface="Times New Roman" panose="02020603050405020304" pitchFamily="18" charset="0"/>
                <a:cs typeface="Times New Roman" panose="02020603050405020304" pitchFamily="18" charset="0"/>
              </a:rPr>
              <a:t/>
            </a:r>
            <a:br>
              <a:rPr lang="ru-RU" sz="2500" dirty="0" smtClean="0">
                <a:latin typeface="Times New Roman" panose="02020603050405020304" pitchFamily="18" charset="0"/>
                <a:cs typeface="Times New Roman" panose="02020603050405020304" pitchFamily="18" charset="0"/>
              </a:rPr>
            </a:br>
            <a:r>
              <a:rPr lang="en-US" sz="2500" b="1" dirty="0" err="1" smtClean="0">
                <a:latin typeface="Times New Roman" panose="02020603050405020304" pitchFamily="18" charset="0"/>
                <a:cs typeface="Times New Roman" panose="02020603050405020304" pitchFamily="18" charset="0"/>
              </a:rPr>
              <a:t>Modellovchi</a:t>
            </a:r>
            <a:r>
              <a:rPr lang="en-US" sz="2500" b="1" dirty="0" smtClean="0">
                <a:latin typeface="Times New Roman" panose="02020603050405020304" pitchFamily="18" charset="0"/>
                <a:cs typeface="Times New Roman" panose="02020603050405020304" pitchFamily="18" charset="0"/>
              </a:rPr>
              <a:t> </a:t>
            </a:r>
            <a:r>
              <a:rPr lang="en-US" sz="2500" b="1" dirty="0" err="1" smtClean="0">
                <a:latin typeface="Times New Roman" panose="02020603050405020304" pitchFamily="18" charset="0"/>
                <a:cs typeface="Times New Roman" panose="02020603050405020304" pitchFamily="18" charset="0"/>
              </a:rPr>
              <a:t>algoritmni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ishlab</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chiqish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masalasi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matematik</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tavsifning</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tenglamalar</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tizimini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yechish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usulini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topishdan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iborat</a:t>
            </a:r>
            <a:r>
              <a:rPr lang="en-US" sz="2500" dirty="0" smtClean="0">
                <a:latin typeface="Times New Roman" panose="02020603050405020304" pitchFamily="18" charset="0"/>
                <a:cs typeface="Times New Roman" panose="02020603050405020304" pitchFamily="18" charset="0"/>
              </a:rPr>
              <a:t>. Model </a:t>
            </a:r>
            <a:r>
              <a:rPr lang="en-US" sz="2500" dirty="0" err="1" smtClean="0">
                <a:latin typeface="Times New Roman" panose="02020603050405020304" pitchFamily="18" charset="0"/>
                <a:cs typeface="Times New Roman" panose="02020603050405020304" pitchFamily="18" charset="0"/>
              </a:rPr>
              <a:t>qanday</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mashinada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ya'ni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rakamli</a:t>
            </a:r>
            <a:r>
              <a:rPr lang="en-US" sz="2500" dirty="0" smtClean="0">
                <a:latin typeface="Times New Roman" panose="02020603050405020304" pitchFamily="18" charset="0"/>
                <a:cs typeface="Times New Roman" panose="02020603050405020304" pitchFamily="18" charset="0"/>
              </a:rPr>
              <a:t> (RHM), analog (AHM) </a:t>
            </a:r>
            <a:r>
              <a:rPr lang="en-US" sz="2500" dirty="0" err="1" smtClean="0">
                <a:latin typeface="Times New Roman" panose="02020603050405020304" pitchFamily="18" charset="0"/>
                <a:cs typeface="Times New Roman" panose="02020603050405020304" pitchFamily="18" charset="0"/>
              </a:rPr>
              <a:t>yoki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kombinatsiyalashgan</a:t>
            </a:r>
            <a:r>
              <a:rPr lang="en-US" sz="2500" dirty="0" smtClean="0">
                <a:latin typeface="Times New Roman" panose="02020603050405020304" pitchFamily="18" charset="0"/>
                <a:cs typeface="Times New Roman" panose="02020603050405020304" pitchFamily="18" charset="0"/>
              </a:rPr>
              <a:t> (ARHT) </a:t>
            </a:r>
            <a:r>
              <a:rPr lang="en-US" sz="2500" dirty="0" err="1" smtClean="0">
                <a:latin typeface="Times New Roman" panose="02020603050405020304" pitchFamily="18" charset="0"/>
                <a:cs typeface="Times New Roman" panose="02020603050405020304" pitchFamily="18" charset="0"/>
              </a:rPr>
              <a:t>mashinada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amalga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oshirilishiga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ko‘ra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algoritmni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ishlab</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chiqish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usuli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tanlanadi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Konkret</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hisoblash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mashinasining</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turini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tanlash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yechilayotgan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tenglama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turi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va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hisoblash</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hajmiga</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bog‘liq</a:t>
            </a:r>
            <a:r>
              <a:rPr lang="en-US" sz="2500" dirty="0" smtClean="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5188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13176"/>
            <a:ext cx="8305800" cy="1143000"/>
          </a:xfrm>
        </p:spPr>
        <p:txBody>
          <a:bodyPr>
            <a:noAutofit/>
          </a:bodyPr>
          <a:lstStyle/>
          <a:p>
            <a:r>
              <a:rPr lang="en-US" sz="2000" b="1" dirty="0">
                <a:latin typeface="Times New Roman" panose="02020603050405020304" pitchFamily="18" charset="0"/>
                <a:cs typeface="Times New Roman" panose="02020603050405020304" pitchFamily="18" charset="0"/>
              </a:rPr>
              <a:t>Model </a:t>
            </a:r>
            <a:r>
              <a:rPr lang="en-US" sz="2000" b="1" dirty="0" err="1">
                <a:latin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haqiqiy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jarayonning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mosligini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bosqichida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xarakterlovchi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kattaliklar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solishtiriladi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yetarli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darajada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bulmasa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matematik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modelga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Modellash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bosqichida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matematik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modeli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tadqiq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ma'lumotlar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tahlil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konkret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chiqiladi</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i="1" dirty="0">
                <a:latin typeface="Times New Roman" panose="02020603050405020304" pitchFamily="18" charset="0"/>
                <a:cs typeface="Times New Roman" panose="02020603050405020304" pitchFamily="18" charset="0"/>
              </a:rPr>
              <a:t>Element </a:t>
            </a:r>
            <a:r>
              <a:rPr lang="en-US" sz="2000" i="1" dirty="0" err="1">
                <a:latin typeface="Times New Roman" panose="02020603050405020304" pitchFamily="18" charset="0"/>
                <a:cs typeface="Times New Roman" panose="02020603050405020304" pitchFamily="18" charset="0"/>
              </a:rPr>
              <a:t>yoki</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tizimning</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statik</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xarakteristikasi</a:t>
            </a:r>
            <a:r>
              <a:rPr lang="en-US" sz="2000" dirty="0">
                <a:latin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cs typeface="Times New Roman" panose="02020603050405020304" pitchFamily="18" charset="0"/>
              </a:rPr>
              <a:t>o‘rnatilgan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rejim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parametrlarining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nisbatiga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aytiladi</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nisbat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analitik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grafik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ifodalanadi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usullari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aniqlanadi</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xarakteristikalar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xarakteristika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tenglamalar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orqali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tavsiflanib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tasvirlansa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xarakteristika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statikaga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element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a:t>
            </a:r>
            <a:r>
              <a:rPr lang="en-US" sz="2000"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chiziqli</a:t>
            </a:r>
            <a:r>
              <a:rPr lang="en-US" sz="2000" i="1" dirty="0">
                <a:latin typeface="Times New Roman" panose="02020603050405020304" pitchFamily="18" charset="0"/>
                <a:cs typeface="Times New Roman" panose="02020603050405020304" pitchFamily="18" charset="0"/>
              </a:rPr>
              <a:t> element (</a:t>
            </a:r>
            <a:r>
              <a:rPr lang="en-US" sz="2000" i="1" dirty="0" err="1">
                <a:latin typeface="Times New Roman" panose="02020603050405020304" pitchFamily="18" charset="0"/>
                <a:cs typeface="Times New Roman" panose="02020603050405020304" pitchFamily="18" charset="0"/>
              </a:rPr>
              <a:t>yoki</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tizim</a:t>
            </a:r>
            <a:r>
              <a:rPr lang="en-US" sz="2000" i="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o‘rnatilgan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rejimida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tavsifi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tenglama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orqali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xarakteristikasi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tasvirlansa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bo‘g‘in</a:t>
            </a:r>
            <a:r>
              <a:rPr lang="en-US" sz="2000"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chiziqli</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bo‘lmagan</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xarakteristika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Lyuft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quruq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ishqalanishlar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xarakteristikalarni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ko‘rinishga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avtomatik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g‘oyat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murakkabdir</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9144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157192"/>
            <a:ext cx="8305800" cy="1143000"/>
          </a:xfrm>
        </p:spPr>
        <p:txBody>
          <a:bodyPr>
            <a:noAutofit/>
          </a:bodyPr>
          <a:lstStyle/>
          <a:p>
            <a:r>
              <a:rPr lang="en-US" sz="2500" dirty="0" err="1">
                <a:latin typeface="Times New Roman" panose="02020603050405020304" pitchFamily="18" charset="0"/>
                <a:cs typeface="Times New Roman" panose="02020603050405020304" pitchFamily="18" charset="0"/>
              </a:rPr>
              <a:t>Tizimning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statik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harakteristikasini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analitik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usulda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aniqlashda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turg‘unlashgan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holati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uchun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energetik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moddiy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balans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tenglamalari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tuziladi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Balans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tenglamalaridan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noma'lum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kattaliklar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topilib</a:t>
            </a:r>
            <a:r>
              <a:rPr lang="en-US" sz="2500" dirty="0">
                <a:latin typeface="Times New Roman" panose="02020603050405020304" pitchFamily="18" charset="0"/>
                <a:cs typeface="Times New Roman" panose="02020603050405020304" pitchFamily="18" charset="0"/>
              </a:rPr>
              <a:t>, ART </a:t>
            </a:r>
            <a:r>
              <a:rPr lang="en-US" sz="2500" dirty="0" err="1">
                <a:latin typeface="Times New Roman" panose="02020603050405020304" pitchFamily="18" charset="0"/>
                <a:cs typeface="Times New Roman" panose="02020603050405020304" pitchFamily="18" charset="0"/>
              </a:rPr>
              <a:t>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rostlanuvchi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bo‘g‘inning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parametrlarining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nisbati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aniqlanadi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statik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xarakteristikasini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tajriba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orqali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aniqlashning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faol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passiv</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usuli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mavjud</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Faol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usulda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energiyani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uzatuvchi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liniyada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o‘rnatilgan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ijro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etuvchi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mexanizmning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rostlovchi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organi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yordamida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necha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muvozanat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holati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birin-ketin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o‘rnatiladi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kattalikning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qiymati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xil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bo‘lib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tegishli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koordinatalari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o‘lchanadi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Olingan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ma'lumotlarga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tuzilgan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grafikdan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kuchayish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koeffitsienti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aniqlanadi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kattaligi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odatda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necha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kattaliklariga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bog‘liq</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statik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xarakteristikalar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to‘plami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kanal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bo‘yicha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aniqlanadi</a:t>
            </a:r>
            <a:r>
              <a:rPr lang="en-US" sz="2500" dirty="0">
                <a:latin typeface="Times New Roman" panose="02020603050405020304" pitchFamily="18" charset="0"/>
                <a:cs typeface="Times New Roman" panose="02020603050405020304" pitchFamily="18" charset="0"/>
              </a:rPr>
              <a:t>: </a:t>
            </a: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438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9512" y="704088"/>
            <a:ext cx="8712968" cy="5543056"/>
          </a:xfrm>
          <a:prstGeom prst="rect">
            <a:avLst/>
          </a:prstGeom>
        </p:spPr>
        <p:txBody>
          <a:bodyPr wrap="square">
            <a:spAutoFit/>
          </a:bodyPr>
          <a:lstStyle/>
          <a:p>
            <a:pPr indent="457200" algn="just">
              <a:lnSpc>
                <a:spcPct val="115000"/>
              </a:lnSpc>
              <a:spcAft>
                <a:spcPts val="0"/>
              </a:spcAft>
            </a:pPr>
            <a:r>
              <a:rPr lang="en-US" sz="2200" dirty="0" err="1">
                <a:latin typeface="Times New Roman" panose="02020603050405020304" pitchFamily="18" charset="0"/>
                <a:ea typeface="Times New Roman" panose="02020603050405020304" pitchFamily="18" charset="0"/>
              </a:rPr>
              <a:t>Statik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xarakteristikani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eksperimental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aniqlashning</a:t>
            </a:r>
            <a:r>
              <a:rPr lang="en-US" sz="2200"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passiv</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usuli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ehtimollik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nazariyasi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matematik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statistikaga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asoslangan</a:t>
            </a:r>
            <a:r>
              <a:rPr lang="en-US" sz="2200" dirty="0">
                <a:latin typeface="Times New Roman" panose="02020603050405020304" pitchFamily="18" charset="0"/>
                <a:ea typeface="Times New Roman" panose="02020603050405020304" pitchFamily="18" charset="0"/>
              </a:rPr>
              <a:t>. Bu </a:t>
            </a:r>
            <a:r>
              <a:rPr lang="en-US" sz="2200" dirty="0" err="1">
                <a:latin typeface="Times New Roman" panose="02020603050405020304" pitchFamily="18" charset="0"/>
                <a:ea typeface="Times New Roman" panose="02020603050405020304" pitchFamily="18" charset="0"/>
              </a:rPr>
              <a:t>usulni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qo‘llab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ob'ektlarning</a:t>
            </a:r>
            <a:r>
              <a:rPr lang="en-US" sz="2200" dirty="0">
                <a:latin typeface="Times New Roman" panose="02020603050405020304" pitchFamily="18" charset="0"/>
                <a:ea typeface="Times New Roman" panose="02020603050405020304" pitchFamily="18" charset="0"/>
              </a:rPr>
              <a:t> normal </a:t>
            </a:r>
            <a:r>
              <a:rPr lang="en-US" sz="2200" dirty="0" err="1">
                <a:latin typeface="Times New Roman" panose="02020603050405020304" pitchFamily="18" charset="0"/>
                <a:ea typeface="Times New Roman" panose="02020603050405020304" pitchFamily="18" charset="0"/>
              </a:rPr>
              <a:t>ishlatish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sharoitlarida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chiqish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kattaliklarining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o‘zgarishi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haqida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juda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ma'lumotlar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tuplanadi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Statistik</a:t>
            </a:r>
            <a:r>
              <a:rPr lang="en-US" sz="2200" dirty="0">
                <a:latin typeface="Times New Roman" panose="02020603050405020304" pitchFamily="18" charset="0"/>
                <a:ea typeface="Times New Roman" panose="02020603050405020304" pitchFamily="18" charset="0"/>
              </a:rPr>
              <a:t> material </a:t>
            </a:r>
            <a:r>
              <a:rPr lang="en-US" sz="2200" dirty="0" err="1">
                <a:latin typeface="Times New Roman" panose="02020603050405020304" pitchFamily="18" charset="0"/>
                <a:ea typeface="Times New Roman" panose="02020603050405020304" pitchFamily="18" charset="0"/>
              </a:rPr>
              <a:t>tegishli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algoritmlar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bo‘yicha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ishlanadi</a:t>
            </a:r>
            <a:r>
              <a:rPr lang="en-US" sz="2200" dirty="0">
                <a:latin typeface="Times New Roman" panose="02020603050405020304" pitchFamily="18" charset="0"/>
                <a:ea typeface="Times New Roman" panose="02020603050405020304" pitchFamily="18" charset="0"/>
              </a:rPr>
              <a:t>. Bu </a:t>
            </a:r>
            <a:r>
              <a:rPr lang="en-US" sz="2200" dirty="0" err="1">
                <a:latin typeface="Times New Roman" panose="02020603050405020304" pitchFamily="18" charset="0"/>
                <a:ea typeface="Times New Roman" panose="02020603050405020304" pitchFamily="18" charset="0"/>
              </a:rPr>
              <a:t>sermehnat</a:t>
            </a:r>
            <a:r>
              <a:rPr lang="en-US" sz="2200" dirty="0">
                <a:latin typeface="Times New Roman" panose="02020603050405020304" pitchFamily="18" charset="0"/>
                <a:ea typeface="Times New Roman" panose="02020603050405020304" pitchFamily="18" charset="0"/>
              </a:rPr>
              <a:t> masala </a:t>
            </a:r>
            <a:r>
              <a:rPr lang="en-US" sz="2200" dirty="0" err="1">
                <a:latin typeface="Times New Roman" panose="02020603050405020304" pitchFamily="18" charset="0"/>
                <a:ea typeface="Times New Roman" panose="02020603050405020304" pitchFamily="18" charset="0"/>
              </a:rPr>
              <a:t>bo‘lib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markazlashtirilgan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nazoratning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axborot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tizimi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EHM </a:t>
            </a:r>
            <a:r>
              <a:rPr lang="en-US" sz="2200" dirty="0" err="1">
                <a:latin typeface="Times New Roman" panose="02020603050405020304" pitchFamily="18" charset="0"/>
                <a:ea typeface="Times New Roman" panose="02020603050405020304" pitchFamily="18" charset="0"/>
              </a:rPr>
              <a:t>yordamida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yechilishi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Dinamik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tizimlar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sinfiga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tegishli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ARTning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faqat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statik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xarakteristikasini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kamlik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dinamik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xarakteristikasini</a:t>
            </a:r>
            <a:r>
              <a:rPr lang="en-US" sz="2200" dirty="0">
                <a:latin typeface="Times New Roman" panose="02020603050405020304" pitchFamily="18" charset="0"/>
                <a:ea typeface="Times New Roman" panose="02020603050405020304" pitchFamily="18" charset="0"/>
              </a:rPr>
              <a:t> ham </a:t>
            </a:r>
            <a:r>
              <a:rPr lang="en-US" sz="2200" dirty="0" err="1">
                <a:latin typeface="Times New Roman" panose="02020603050405020304" pitchFamily="18" charset="0"/>
                <a:ea typeface="Times New Roman" panose="02020603050405020304" pitchFamily="18" charset="0"/>
              </a:rPr>
              <a:t>bilish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zarur</a:t>
            </a:r>
            <a:r>
              <a:rPr lang="en-US" sz="2200" dirty="0">
                <a:latin typeface="Times New Roman" panose="02020603050405020304" pitchFamily="18" charset="0"/>
                <a:ea typeface="Times New Roman" panose="02020603050405020304" pitchFamily="18" charset="0"/>
              </a:rPr>
              <a:t>. Element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tizimning</a:t>
            </a:r>
            <a:r>
              <a:rPr lang="en-US" sz="2200"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dinamik</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xarakteristikasi</a:t>
            </a:r>
            <a:r>
              <a:rPr lang="en-US" sz="2200" dirty="0">
                <a:latin typeface="Times New Roman" panose="02020603050405020304" pitchFamily="18" charset="0"/>
                <a:ea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rPr>
              <a:t>vaqt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o‘tishi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chiqish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kattaligining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o‘zgarishi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o‘rnatilgan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rejimning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buzilish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davridagi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kattaligining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o‘zgarishiga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bog‘liqliliga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aytiladi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kattaligining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o‘zgarishi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turlicha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bo‘lishi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Shuning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bitta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rostlanuvchi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ob'ektning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dinamik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xarakteristikalarini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ifodalovchi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grafiklar</a:t>
            </a:r>
            <a:r>
              <a:rPr lang="en-US" sz="2200" dirty="0">
                <a:latin typeface="Times New Roman" panose="02020603050405020304" pitchFamily="18" charset="0"/>
                <a:ea typeface="Times New Roman" panose="02020603050405020304" pitchFamily="18" charset="0"/>
              </a:rPr>
              <a:t> ham </a:t>
            </a:r>
            <a:r>
              <a:rPr lang="en-US" sz="2200" dirty="0" err="1">
                <a:latin typeface="Times New Roman" panose="02020603050405020304" pitchFamily="18" charset="0"/>
                <a:ea typeface="Times New Roman" panose="02020603050405020304" pitchFamily="18" charset="0"/>
              </a:rPr>
              <a:t>turlicha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0244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476672"/>
            <a:ext cx="8568952" cy="6560257"/>
          </a:xfrm>
          <a:prstGeom prst="rect">
            <a:avLst/>
          </a:prstGeom>
        </p:spPr>
        <p:txBody>
          <a:bodyPr wrap="square">
            <a:spAutoFit/>
          </a:bodyPr>
          <a:lstStyle/>
          <a:p>
            <a:pPr indent="457200" algn="just">
              <a:lnSpc>
                <a:spcPct val="115000"/>
              </a:lnSpc>
              <a:spcAft>
                <a:spcPts val="0"/>
              </a:spcAft>
            </a:pPr>
            <a:r>
              <a:rPr lang="en-US" dirty="0" err="1">
                <a:latin typeface="Times New Roman" panose="02020603050405020304" pitchFamily="18" charset="0"/>
                <a:ea typeface="Times New Roman" panose="02020603050405020304" pitchFamily="18" charset="0"/>
              </a:rPr>
              <a:t>Turli</a:t>
            </a:r>
            <a:r>
              <a:rPr lang="en-US" dirty="0">
                <a:latin typeface="Times New Roman" panose="02020603050405020304" pitchFamily="18" charset="0"/>
                <a:ea typeface="Times New Roman" panose="02020603050405020304" pitchFamily="18" charset="0"/>
              </a:rPr>
              <a:t> element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xarakteristikalarini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solishtirish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kattaliklari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o‘zgarishning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namunali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qonunlari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ishlatiladi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To‘g‘ri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to‘rtburchakli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impuls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shaklidagi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pog‘onali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sinusoidal </a:t>
            </a:r>
            <a:r>
              <a:rPr lang="en-US" dirty="0" err="1">
                <a:latin typeface="Times New Roman" panose="02020603050405020304" pitchFamily="18" charset="0"/>
                <a:ea typeface="Times New Roman" panose="02020603050405020304" pitchFamily="18" charset="0"/>
              </a:rPr>
              <a:t>ta'sirlar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tarqalgan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xarakteristikalar</a:t>
            </a:r>
            <a:r>
              <a:rPr lang="en-US"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analitik</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usullar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aniqlanadi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xususiyatlar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analitik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ravishda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differensial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tavsiflanadi</a:t>
            </a:r>
            <a:r>
              <a:rPr lang="en-US" dirty="0">
                <a:latin typeface="Times New Roman" panose="02020603050405020304" pitchFamily="18" charset="0"/>
                <a:ea typeface="Times New Roman" panose="02020603050405020304" pitchFamily="18" charset="0"/>
              </a:rPr>
              <a:t>. Agar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bo‘g‘inning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harakati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mustaqil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o‘zgaruvchilarning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yakuniy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qiymatiga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bo‘lsa</a:t>
            </a:r>
            <a:r>
              <a:rPr lang="en-US" dirty="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mujassamlangan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ob'ekt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ob'ektlarning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erkinlik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darajasi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qiymati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mustaqil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o‘zgaruvchilari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qiymatiga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tizimlarning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xususiyatlari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tavsifi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beriladi</a:t>
            </a:r>
            <a:r>
              <a:rPr lang="en-US" dirty="0">
                <a:latin typeface="Times New Roman" panose="02020603050405020304" pitchFamily="18" charset="0"/>
                <a:ea typeface="Times New Roman" panose="02020603050405020304" pitchFamily="18" charset="0"/>
              </a:rPr>
              <a:t>.</a:t>
            </a:r>
            <a:endParaRPr lang="ru-RU" dirty="0">
              <a:latin typeface="Times New Roman" panose="02020603050405020304" pitchFamily="18" charset="0"/>
              <a:ea typeface="Times New Roman" panose="02020603050405020304" pitchFamily="18" charset="0"/>
            </a:endParaRPr>
          </a:p>
          <a:p>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taqsimlangan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erkinlik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darajasining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cheksiz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qiymatiga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tizimda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uzunlikda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mobaynida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taqsimlanadi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xarakteristikasi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xususiy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differensial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tavsiflanib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tahlil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ko‘pincha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qiyinlashadi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Hisoblashlar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ba'zan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mujassamlashgan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kabi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soddalashtiriladi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qo‘yishlar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juda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qo‘pol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natijalar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holatlarda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taqsimlangan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birin-ketin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ulanganda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mujassamlangan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nechta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kechikish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almashtiriladi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Masalaga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yondashish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xususiyatlarini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oddiy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differensial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imkonini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koordinatasining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qonuni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bo‘yicha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yechiladi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muvozanat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holatidagi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kattaliklarining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tutashgan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qiymatlarini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an</a:t>
            </a:r>
            <a:r>
              <a:rPr lang="en-US" dirty="0" err="1">
                <a:latin typeface="Times New Roman" panose="02020603050405020304" pitchFamily="18" charset="0"/>
                <a:cs typeface="Times New Roman" panose="02020603050405020304" pitchFamily="18" charset="0"/>
              </a:rPr>
              <a:t>aniqlab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dinamik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442847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949048"/>
          </a:xfrm>
        </p:spPr>
        <p:txBody>
          <a:bodyPr/>
          <a:lstStyle/>
          <a:p>
            <a:pPr algn="ctr"/>
            <a:r>
              <a:rPr lang="en-US" dirty="0" smtClean="0"/>
              <a:t>TAMOM</a:t>
            </a:r>
            <a:endParaRPr lang="ru-RU" dirty="0"/>
          </a:p>
        </p:txBody>
      </p:sp>
    </p:spTree>
    <p:extLst>
      <p:ext uri="{BB962C8B-B14F-4D97-AF65-F5344CB8AC3E}">
        <p14:creationId xmlns:p14="http://schemas.microsoft.com/office/powerpoint/2010/main" val="1856460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95571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37</TotalTime>
  <Words>671</Words>
  <Application>Microsoft Office PowerPoint</Application>
  <PresentationFormat>Экран (4:3)</PresentationFormat>
  <Paragraphs>14</Paragraphs>
  <Slides>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vt:i4>
      </vt:variant>
    </vt:vector>
  </HeadingPairs>
  <TitlesOfParts>
    <vt:vector size="16" baseType="lpstr">
      <vt:lpstr>Calibri</vt:lpstr>
      <vt:lpstr>Constantia</vt:lpstr>
      <vt:lpstr>Times New Roman</vt:lpstr>
      <vt:lpstr>Wingdings 2</vt:lpstr>
      <vt:lpstr>Поток</vt:lpstr>
      <vt:lpstr> MAVZU: MEXANIK TIZIMLARNI MODELLASHTIRISH VA ULARNI MATLAB TIZIMIDA AMALGA OSHIRISHNI O’RGANISH</vt:lpstr>
      <vt:lpstr>Matematik modellash – modellarni qurish va o‘rganish bosqichlarini o‘z ichiga oladi. Bunda, o‘rganilayotgan ob'ekt o‘rniga model deb ataluvchi moddiy ob'ekt olinadi. O‘rganilayotgan ob'ektga o‘xshash modelning jarayonlari boshqa fizik hodisaga mos, lekin bir xil tenglamalar bilan tavsiflanadi. Matematik modellar hisoblash mashinalari yoki to‘g‘ri analogli qurilmasi orqali amalga oshiriladi. Hisoblash mashinalarida o‘rganilayotgan hodisa yoki jarayonning matematik tavsifini bir qator elementar matematik operatsiyalar bajarib tiklanadi. </vt:lpstr>
      <vt:lpstr>Ular boshlang‘ich nisbatlarni qurilmada o‘tayotgan hodisa xususiyatlariga ko‘ra tiklaydi. Bunda doimo model va haqiqiy jarayon parametrlari o‘rtasidagi bir ma'noli moslashuvi (tanlangan analogiya tizimiga ko‘ra) ko‘rsatish mumkin. O‘rganilayotgan ob'ektning kirishi va boshqaruvchi parametrlari o‘rtasidagi nisbatan aniqlovchi tenglamalar tizimi matematik tavsif deyiladi. Ob'ektning matematik modelini qurish va uni o‘rganish bir qator o‘zaro bog‘liq bo‘lgan bosqichlarni bajarish demakdir.  Modellash vazifasini aniqlash: -ob'ektni o‘rganish va tavsifning shakllanishi; -matematik tavsifni tuzish; -modellovchi algoritmni ishlab chiqish; -olingan model va haqiqiy jarayonning mosligini aniqlash; -modellash (ob'ektning matematik modelini tadqiq qilish; -olingan ma'lumotni tahlil qilish. </vt:lpstr>
      <vt:lpstr> </vt:lpstr>
      <vt:lpstr>Matematik tavsifni tuzish. yechilayotgan masalaga muvofiq tanlangan fizik model asosida matematik tenglamalar tizimi yoziladi. Bu bosqichda, agar imkon bo‘lsa, tenglamaning ahamiyatsiz a'zolari olib tashlanib, tenglamalar soddalashtiriladi. Bunda tenglamadan olib tashlanayotgan a'zo masalani yechishda hakikatan ahamiyatsiz ekanligiga ishonch hosil qilish kerak. Modellovchi algoritmni ishlab chiqish masalasi matematik  tavsifning tenglamalar tizimini yechish usulini topishdan iborat. Model qanday mashinada, ya'ni rakamli (RHM), analog (AHM) yoki kombinatsiyalashgan (ARHT) mashinada amalga oshirilishiga ko‘ra algoritmni ishlab chiqish usuli tanlanadi. Konkret hisoblash mashinasining turini tanlash yechilayotgan tenglama turi va hisoblash hajmiga bog‘liq.</vt:lpstr>
      <vt:lpstr>Model va haqiqiy jarayonning mosligini aniqlash bosqichida jarayonni xarakterlovchi kattaliklar solishtiriladi. Aniqlik yetarli darajada bulmasa, matematik modelga tuzatish kiritish kerak. Modellash bosqichida jarayonning matematik modeli tadqiq qilinadi, olingan ma'lumotlar tahlil qilinadi va natijada konkret amaliy natijalar ishlab chiqiladi. Element yoki tizimning statik xarakteristikasi deb o‘rnatilgan rejim jarayonidagi chiqish va kirish parametrlarining nisbatiga aytiladi. Bu nisbat analitik yoki grafik usul bilan ifodalanadi va hisoblash yoki tajriba usullari bilan aniqlanadi. Chiziqli va chiziqli bo‘lmagan statik xarakteristikalar mavjud. Agar xarakteristika chiziqli tenglamalar orqali tavsiflanib to‘g‘ri chiziq bilan tasvirlansa, bu chiziqli statik xarakteristika bo‘ladi. Chiziqli statikaga ega bo‘lgan element (yoki tizim) chiziqli element (yoki tizim) deyiladi. Agar o‘rnatilgan ish rejimida bo‘g‘in tavsifi chiziqli bo‘lmagan tenglama orqali berilsa va xarakteristikasi egri yoki sinik chiziqlar bilan tasvirlansa, bu bo‘g‘in chiziqli bo‘lmagan xarakteristika deyiladi. Lyuft va quruq ishqalanishlar statik xarakteristikalarni chiziqli bo‘lmagan ko‘rinishga olib keladi. Chiziqli bo‘lmagan avtomatik tizimlarni hisoblash g‘oyat murakkabdir. </vt:lpstr>
      <vt:lpstr>Tizimning statik harakteristikasini analitik usulda aniqlashda tizimning turg‘unlashgan holati uchun energetik va moddiy balans tenglamalari tuziladi. Balans tenglamalaridan noma'lum kattaliklar topilib, ART dagi rostlanuvchi ob'ekt yoki bo‘g‘inning chiqish va kirish parametrlarining nisbati aniqlanadi. Ob'ektning statik xarakteristikasini tajriba orqali aniqlashning faol va passiv usuli mavjud. Faol usulda modda yoki energiyani ob'ektga uzatuvchi liniyada o‘rnatilgan ijro etuvchi mexanizmning rostlovchi organi yordamida ob'ektning bir necha muvozanat holati birin-ketin o‘rnatiladi, bunda kattalikning kirish  qiymati har xil bo‘lib, tegishli chiqish koordinatalari o‘lchanadi. Olingan ma'lumotlarga ko‘ra tuzilgan grafikdan ob'ektning kuchayish koeffitsienti aniqlanadi. Ob'ektning chiqish kattaligi, odatda, bir necha kirish kattaliklariga bog‘liq, bu holda statik xarakteristikalar to‘plami har bir kanal bo‘yicha aniqlanadi: </vt:lpstr>
      <vt:lpstr>Презентация PowerPoint</vt:lpstr>
      <vt:lpstr>Презентация PowerPoint</vt:lpstr>
      <vt:lpstr>TAMOM</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6</cp:revision>
  <dcterms:created xsi:type="dcterms:W3CDTF">2017-02-13T07:59:08Z</dcterms:created>
  <dcterms:modified xsi:type="dcterms:W3CDTF">2018-12-11T12:34:15Z</dcterms:modified>
</cp:coreProperties>
</file>