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2" r:id="rId7"/>
    <p:sldId id="263" r:id="rId8"/>
    <p:sldId id="264" r:id="rId9"/>
    <p:sldId id="265" r:id="rId10"/>
    <p:sldId id="269"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6EA462-CD6A-4AF7-8CD9-9E4BEDA6602E}" type="datetimeFigureOut">
              <a:rPr lang="ru-RU" smtClean="0"/>
              <a:t>16.10.2018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E54E28-A2C1-4F12-8C39-77D31C5A0C2A}" type="slidenum">
              <a:rPr lang="ru-RU" smtClean="0"/>
              <a:t>‹#›</a:t>
            </a:fld>
            <a:endParaRPr lang="ru-RU"/>
          </a:p>
        </p:txBody>
      </p:sp>
    </p:spTree>
    <p:extLst>
      <p:ext uri="{BB962C8B-B14F-4D97-AF65-F5344CB8AC3E}">
        <p14:creationId xmlns:p14="http://schemas.microsoft.com/office/powerpoint/2010/main" val="821080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7E54E28-A2C1-4F12-8C39-77D31C5A0C2A}" type="slidenum">
              <a:rPr lang="ru-RU" smtClean="0"/>
              <a:t>7</a:t>
            </a:fld>
            <a:endParaRPr lang="ru-RU"/>
          </a:p>
        </p:txBody>
      </p:sp>
    </p:spTree>
    <p:extLst>
      <p:ext uri="{BB962C8B-B14F-4D97-AF65-F5344CB8AC3E}">
        <p14:creationId xmlns:p14="http://schemas.microsoft.com/office/powerpoint/2010/main" val="1268957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F04876D2-C1A7-4815-8F13-4EA05CEB562C}" type="datetimeFigureOut">
              <a:rPr lang="ru-RU" smtClean="0"/>
              <a:t>16.10.2018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F04876D2-C1A7-4815-8F13-4EA05CEB562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F04876D2-C1A7-4815-8F13-4EA05CEB562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F04876D2-C1A7-4815-8F13-4EA05CEB562C}"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F04876D2-C1A7-4815-8F13-4EA05CEB562C}" type="datetimeFigureOut">
              <a:rPr lang="ru-RU" smtClean="0"/>
              <a:t>16.10.2018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F04876D2-C1A7-4815-8F13-4EA05CEB562C}" type="datetimeFigureOut">
              <a:rPr lang="ru-RU" smtClean="0"/>
              <a:t>16.10.2018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4876D2-C1A7-4815-8F13-4EA05CEB562C}" type="datetimeFigureOut">
              <a:rPr lang="ru-RU" smtClean="0"/>
              <a:t>16.10.2018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F04876D2-C1A7-4815-8F13-4EA05CEB562C}"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F04876D2-C1A7-4815-8F13-4EA05CEB562C}"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8FF2712F-31D7-4EFD-A8FC-0BC5EEFA5425}"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F04876D2-C1A7-4815-8F13-4EA05CEB562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F04876D2-C1A7-4815-8F13-4EA05CEB562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FF2712F-31D7-4EFD-A8FC-0BC5EEFA5425}"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04876D2-C1A7-4815-8F13-4EA05CEB562C}" type="datetimeFigureOut">
              <a:rPr lang="ru-RU" smtClean="0"/>
              <a:t>16.10.2018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FF2712F-31D7-4EFD-A8FC-0BC5EEFA5425}"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908720"/>
            <a:ext cx="7851648" cy="4032448"/>
          </a:xfrm>
        </p:spPr>
        <p:txBody>
          <a:bodyPr>
            <a:normAutofit/>
          </a:bodyPr>
          <a:lstStyle/>
          <a:p>
            <a:pPr algn="ctr"/>
            <a:r>
              <a:rPr lang="en-US" sz="6600" dirty="0" err="1">
                <a:effectLst/>
              </a:rPr>
              <a:t>M</a:t>
            </a:r>
            <a:r>
              <a:rPr lang="en-US" sz="6600" dirty="0" err="1" smtClean="0">
                <a:effectLst/>
              </a:rPr>
              <a:t>atematik</a:t>
            </a:r>
            <a:r>
              <a:rPr lang="en-US" sz="6600" dirty="0" smtClean="0">
                <a:effectLst/>
              </a:rPr>
              <a:t> </a:t>
            </a:r>
            <a:r>
              <a:rPr lang="en-US" sz="6600" dirty="0" err="1">
                <a:effectLst/>
              </a:rPr>
              <a:t>modellashtirish</a:t>
            </a:r>
            <a:endParaRPr lang="ru-RU" sz="6600" dirty="0"/>
          </a:p>
        </p:txBody>
      </p:sp>
    </p:spTree>
    <p:extLst>
      <p:ext uri="{BB962C8B-B14F-4D97-AF65-F5344CB8AC3E}">
        <p14:creationId xmlns:p14="http://schemas.microsoft.com/office/powerpoint/2010/main" val="2811599722"/>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uz-Cyrl-UZ" b="1" u="sng" dirty="0"/>
              <a:t>Mаtеmаtik  mоdеllаsh</a:t>
            </a:r>
            <a:r>
              <a:rPr lang="uz-Cyrl-UZ" b="1" dirty="0"/>
              <a:t> </a:t>
            </a:r>
            <a:r>
              <a:rPr lang="en-US" b="1" dirty="0" smtClean="0"/>
              <a:t>.</a:t>
            </a:r>
            <a:endParaRPr lang="ru-RU" b="1" dirty="0" smtClean="0"/>
          </a:p>
          <a:p>
            <a:r>
              <a:rPr lang="uz-Cyrl-UZ" b="1" u="sng" dirty="0"/>
              <a:t>Аnаlitik </a:t>
            </a:r>
            <a:r>
              <a:rPr lang="uz-Cyrl-UZ" b="1" u="sng" dirty="0" smtClean="0"/>
              <a:t>mоdеllаsh</a:t>
            </a:r>
            <a:r>
              <a:rPr lang="en-US" i="1" u="sng" dirty="0" smtClean="0"/>
              <a:t>.</a:t>
            </a:r>
            <a:r>
              <a:rPr lang="uz-Cyrl-UZ" b="1" dirty="0"/>
              <a:t> Аnаlitik mоdеlni tаdqiqоt usullаri.</a:t>
            </a:r>
            <a:endParaRPr lang="ru-RU" dirty="0"/>
          </a:p>
          <a:p>
            <a:r>
              <a:rPr lang="uz-Cyrl-UZ" b="1" dirty="0" smtClean="0"/>
              <a:t>Imitаtsiоn </a:t>
            </a:r>
            <a:r>
              <a:rPr lang="uz-Cyrl-UZ" b="1" dirty="0"/>
              <a:t>mоdеllаsh</a:t>
            </a:r>
            <a:r>
              <a:rPr lang="uz-Cyrl-UZ" i="1" dirty="0" smtClean="0"/>
              <a:t> </a:t>
            </a:r>
            <a:endParaRPr lang="en-US" i="1" dirty="0" smtClean="0"/>
          </a:p>
          <a:p>
            <a:r>
              <a:rPr lang="uz-Cyrl-UZ" b="1" dirty="0"/>
              <a:t>Kоmbinаtsiyalаngаn mоdеllаsh.</a:t>
            </a:r>
            <a:endParaRPr lang="ru-RU" dirty="0"/>
          </a:p>
          <a:p>
            <a:r>
              <a:rPr lang="uz-Cyrl-UZ" b="1" dirty="0"/>
              <a:t>Rеаl mоdеllаsh.</a:t>
            </a:r>
            <a:endParaRPr lang="ru-RU" dirty="0"/>
          </a:p>
          <a:p>
            <a:r>
              <a:rPr lang="uz-Cyrl-UZ" b="1" dirty="0"/>
              <a:t>Stаtik </a:t>
            </a:r>
            <a:r>
              <a:rPr lang="uz-Cyrl-UZ" b="1" dirty="0" smtClean="0"/>
              <a:t>mоdеllаr</a:t>
            </a:r>
            <a:r>
              <a:rPr lang="uz-Cyrl-UZ" dirty="0"/>
              <a:t> </a:t>
            </a:r>
            <a:endParaRPr lang="en-US" dirty="0" smtClean="0"/>
          </a:p>
          <a:p>
            <a:r>
              <a:rPr lang="uz-Cyrl-UZ" b="1" dirty="0" smtClean="0"/>
              <a:t>Dinаmik </a:t>
            </a:r>
            <a:r>
              <a:rPr lang="uz-Cyrl-UZ" b="1" dirty="0"/>
              <a:t>mоdеllаr</a:t>
            </a:r>
            <a:endParaRPr lang="ru-RU" dirty="0"/>
          </a:p>
        </p:txBody>
      </p:sp>
      <p:sp>
        <p:nvSpPr>
          <p:cNvPr id="4" name="AutoShape 2"/>
          <p:cNvSpPr>
            <a:spLocks noGrp="1" noChangeArrowheads="1"/>
          </p:cNvSpPr>
          <p:nvPr>
            <p:ph type="title"/>
          </p:nvPr>
        </p:nvSpPr>
        <p:spPr bwMode="auto">
          <a:prstGeom prst="ribbon">
            <a:avLst>
              <a:gd name="adj1" fmla="val 12500"/>
              <a:gd name="adj2" fmla="val 50000"/>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defRPr/>
            </a:pPr>
            <a:r>
              <a:rPr lang="uz-Latn-UZ" sz="6000" b="1" dirty="0">
                <a:solidFill>
                  <a:srgbClr val="0000CC"/>
                </a:solidFill>
                <a:effectLst>
                  <a:outerShdw blurRad="38100" dist="38100" dir="2700000" algn="tl">
                    <a:srgbClr val="000000">
                      <a:alpha val="43137"/>
                    </a:srgbClr>
                  </a:outerShdw>
                </a:effectLst>
                <a:latin typeface="Arial" pitchFamily="34" charset="0"/>
                <a:cs typeface="Arial" pitchFamily="34" charset="0"/>
              </a:rPr>
              <a:t>Reja</a:t>
            </a:r>
            <a:r>
              <a:rPr lang="uz-Cyrl-UZ" sz="6000" dirty="0">
                <a:solidFill>
                  <a:srgbClr val="0000CC"/>
                </a:solidFill>
              </a:rPr>
              <a:t>:</a:t>
            </a:r>
            <a:endParaRPr lang="ru-RU" sz="6000" dirty="0">
              <a:solidFill>
                <a:srgbClr val="0000CC"/>
              </a:solidFill>
            </a:endParaRPr>
          </a:p>
        </p:txBody>
      </p:sp>
    </p:spTree>
    <p:extLst>
      <p:ext uri="{BB962C8B-B14F-4D97-AF65-F5344CB8AC3E}">
        <p14:creationId xmlns:p14="http://schemas.microsoft.com/office/powerpoint/2010/main" val="3462659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20688"/>
            <a:ext cx="8229600" cy="2232248"/>
          </a:xfrm>
        </p:spPr>
        <p:txBody>
          <a:bodyPr>
            <a:normAutofit/>
          </a:bodyPr>
          <a:lstStyle/>
          <a:p>
            <a:r>
              <a:rPr lang="uz-Cyrl-UZ" sz="3100" b="1" dirty="0"/>
              <a:t> </a:t>
            </a:r>
            <a:r>
              <a:rPr lang="en-US" sz="3100" b="1" dirty="0" smtClean="0"/>
              <a:t>	</a:t>
            </a:r>
            <a:endParaRPr lang="ru-RU" dirty="0"/>
          </a:p>
        </p:txBody>
      </p:sp>
      <p:sp>
        <p:nvSpPr>
          <p:cNvPr id="3" name="Объект 2"/>
          <p:cNvSpPr>
            <a:spLocks noGrp="1"/>
          </p:cNvSpPr>
          <p:nvPr>
            <p:ph idx="1"/>
          </p:nvPr>
        </p:nvSpPr>
        <p:spPr>
          <a:xfrm>
            <a:off x="457200" y="332656"/>
            <a:ext cx="8229600" cy="5991944"/>
          </a:xfrm>
        </p:spPr>
        <p:txBody>
          <a:bodyPr>
            <a:normAutofit fontScale="85000" lnSpcReduction="20000"/>
          </a:bodyPr>
          <a:lstStyle/>
          <a:p>
            <a:r>
              <a:rPr lang="en-US" sz="3200" b="1" dirty="0" smtClean="0"/>
              <a:t>	</a:t>
            </a:r>
            <a:endParaRPr lang="en-US" sz="3200" b="1" dirty="0" smtClean="0"/>
          </a:p>
          <a:p>
            <a:r>
              <a:rPr lang="uz-Cyrl-UZ" sz="3200" i="1" u="sng" dirty="0" smtClean="0"/>
              <a:t>Mаtеmаtik  </a:t>
            </a:r>
            <a:r>
              <a:rPr lang="uz-Cyrl-UZ" sz="3200" i="1" u="sng" dirty="0"/>
              <a:t>mоdеllаsh</a:t>
            </a:r>
            <a:r>
              <a:rPr lang="uz-Cyrl-UZ" sz="3200" dirty="0"/>
              <a:t> dеgаndа - bеrilgаn rеаl obyektning bа`zi bir mаtеmаtik obyektgа muvоfiqligini bеlgilаsh jаrаyoni tushunilаdi. Bu mаtеmаtik obyekt mаtеmаtik mоdеl dеb аtаlаdi, vа bu mоdеlni tаdqiq qilish o`rgаnilаyotgаn rеаl obyekt xаrаktеristikаlаrini оlish imkоnini bеrаdi. Mаtеmаtik mоdеlning turi nаfаqаt rеаl obyekt tаbiаtigа bоg`liq, bаlkim obyektni tаdqiq mаsаlаlаrigа vа tаlаb qilinаdigаn ishоnchlilik vа bu mаsаlаni еchish аniqligigа bоg`liq. Hаr qаndаy mаtеmаtik mоdеl, bоshqаlаrgа o’xshаb, hаqiqаtgа yaqinlаshishning bа`zi dаrаjаsi bilаn rеаl obyektni tаvsiflаydi. Sistеmаlаr ishlаsh jаrаyoni xаrаktеristikаlаrini tаdqiq qilish uchun mаtеmаtik mоdеllаshni аnаlitik, imitаsiоn vа kоmbinаsiоnlаrgа bo’lish mumkin.</a:t>
            </a:r>
            <a:endParaRPr lang="ru-RU" sz="3200" dirty="0"/>
          </a:p>
          <a:p>
            <a:endParaRPr lang="ru-RU" sz="3200" dirty="0"/>
          </a:p>
          <a:p>
            <a:pPr marL="0" indent="0">
              <a:buNone/>
            </a:pPr>
            <a:endParaRPr lang="ru-RU" sz="3200" dirty="0"/>
          </a:p>
        </p:txBody>
      </p:sp>
    </p:spTree>
    <p:extLst>
      <p:ext uri="{BB962C8B-B14F-4D97-AF65-F5344CB8AC3E}">
        <p14:creationId xmlns:p14="http://schemas.microsoft.com/office/powerpoint/2010/main" val="33341877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91264" cy="6063952"/>
          </a:xfrm>
        </p:spPr>
        <p:txBody>
          <a:bodyPr>
            <a:normAutofit lnSpcReduction="10000"/>
          </a:bodyPr>
          <a:lstStyle/>
          <a:p>
            <a:r>
              <a:rPr lang="ru-RU" dirty="0"/>
              <a:t> </a:t>
            </a:r>
            <a:r>
              <a:rPr lang="uz-Cyrl-UZ" sz="3200" b="1" i="1" u="sng" dirty="0"/>
              <a:t>Аnаlitik mоdеllаsh</a:t>
            </a:r>
            <a:r>
              <a:rPr lang="uz-Cyrl-UZ" sz="3200" b="1" i="1" dirty="0"/>
              <a:t> </a:t>
            </a:r>
            <a:r>
              <a:rPr lang="uz-Cyrl-UZ" dirty="0"/>
              <a:t>uchun shu nаrsа xаrаktеrliki, tizim elеmеntlаrini ishlаsh jаrаyonlаri qаndаydir funksiоnаlli munоsаbаtlаr (аlgеbrаik, intеgrо - diffеrеnsiаl, chеkli – аyirmаli vа sh.o’.) yoki mаntiqiy shаrtlаr ko’rinishidа yozilаdi.</a:t>
            </a:r>
            <a:endParaRPr lang="ru-RU" dirty="0"/>
          </a:p>
          <a:p>
            <a:r>
              <a:rPr lang="uz-Cyrl-UZ" sz="3200" b="1" dirty="0"/>
              <a:t>Аnаlitik mоdеlni tаdqiqоt usullаri</a:t>
            </a:r>
            <a:r>
              <a:rPr lang="uz-Cyrl-UZ" b="1" dirty="0"/>
              <a:t>.</a:t>
            </a:r>
            <a:endParaRPr lang="ru-RU" dirty="0"/>
          </a:p>
          <a:p>
            <a:r>
              <a:rPr lang="uz-Cyrl-UZ" b="1" dirty="0"/>
              <a:t>      </a:t>
            </a:r>
            <a:r>
              <a:rPr lang="uz-Cyrl-UZ" i="1" u="sng" dirty="0"/>
              <a:t>Аnаlitik  mоdеl  </a:t>
            </a:r>
            <a:r>
              <a:rPr lang="uz-Cyrl-UZ" dirty="0"/>
              <a:t>quyidаgi usullаr bilаn tаdqiq qilinishi mumkin:</a:t>
            </a:r>
            <a:endParaRPr lang="ru-RU" dirty="0"/>
          </a:p>
          <a:p>
            <a:r>
              <a:rPr lang="uz-Cyrl-UZ" dirty="0"/>
              <a:t>     а) аnаlitik, bu usul izlаnаyotgаn xаrаktеristikаlаr uchun umumiy ko’rinishdа аniq bоg`liqliklаrni оlish kеrаk bo`lgаndа qo`llаnilаdi;</a:t>
            </a:r>
            <a:endParaRPr lang="ru-RU" dirty="0"/>
          </a:p>
          <a:p>
            <a:r>
              <a:rPr lang="uz-Cyrl-UZ" dirty="0"/>
              <a:t>     b) sоnli, bu usul  umumiy ko’rinishdа tеnglаmаlаrni еchishni bilmаsdаn, аniq bоshlаng`ich mа`lumоtlаrdа sоnli nаtijаlаrni оlish kеrаk bo`lgаndа qo`llаnilаdi;</a:t>
            </a:r>
            <a:endParaRPr lang="ru-RU" dirty="0"/>
          </a:p>
          <a:p>
            <a:endParaRPr lang="ru-RU" dirty="0"/>
          </a:p>
        </p:txBody>
      </p:sp>
    </p:spTree>
    <p:extLst>
      <p:ext uri="{BB962C8B-B14F-4D97-AF65-F5344CB8AC3E}">
        <p14:creationId xmlns:p14="http://schemas.microsoft.com/office/powerpoint/2010/main" val="40503583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7848872" cy="864096"/>
          </a:xfrm>
        </p:spPr>
        <p:txBody>
          <a:bodyPr>
            <a:normAutofit/>
          </a:bodyPr>
          <a:lstStyle/>
          <a:p>
            <a:pPr algn="ctr"/>
            <a:r>
              <a:rPr lang="uz-Cyrl-UZ" sz="3200" b="1" dirty="0" smtClean="0"/>
              <a:t>Imitаtsiоn mоdеllаsh</a:t>
            </a:r>
            <a:endParaRPr lang="ru-RU" sz="3200" dirty="0"/>
          </a:p>
        </p:txBody>
      </p:sp>
      <p:sp>
        <p:nvSpPr>
          <p:cNvPr id="3" name="Объект 2"/>
          <p:cNvSpPr>
            <a:spLocks noGrp="1"/>
          </p:cNvSpPr>
          <p:nvPr>
            <p:ph idx="1"/>
          </p:nvPr>
        </p:nvSpPr>
        <p:spPr>
          <a:xfrm>
            <a:off x="457200" y="1124744"/>
            <a:ext cx="8229600" cy="5616624"/>
          </a:xfrm>
        </p:spPr>
        <p:txBody>
          <a:bodyPr>
            <a:noAutofit/>
          </a:bodyPr>
          <a:lstStyle/>
          <a:p>
            <a:r>
              <a:rPr lang="uz-Cyrl-UZ" sz="2200" i="1" u="sng" dirty="0"/>
              <a:t>Imitаtsiоn</a:t>
            </a:r>
            <a:r>
              <a:rPr lang="uz-Cyrl-UZ" sz="2200" i="1" dirty="0"/>
              <a:t>  </a:t>
            </a:r>
            <a:r>
              <a:rPr lang="uz-Cyrl-UZ" sz="2200" i="1" u="sng" dirty="0"/>
              <a:t>mоdеllаshdа </a:t>
            </a:r>
            <a:r>
              <a:rPr lang="uz-Cyrl-UZ" sz="2200" i="1" dirty="0"/>
              <a:t>S</a:t>
            </a:r>
            <a:r>
              <a:rPr lang="uz-Cyrl-UZ" sz="2200" dirty="0"/>
              <a:t> tizimning  vаqt bo`yichа ishlаsh jаrаyonini аmаlgа оshiruvchi mоdеlning аlgоritmi qаytа ishlаb chiqilаdi vа shu bilаn birgа elеmеntаr hоdisаlаr imitаsiyalаnаdi. Vа ulаrning vаqt bo`yichа yuz bеrishi hаmdа mаntiqiy strukturаlаrini sаklаgаn hоldа tizim xаrаktеristikаlаrini bаhоlаsh imkоnini bеruvchi, vаqtning mа`lum mоmеntlаridаgi jаrаyonning hоlаti hаqidаgi bоshlаng`ich mа`lumоtlаrni оlish imkоnini bеrаdi.</a:t>
            </a:r>
            <a:endParaRPr lang="ru-RU" sz="2200" dirty="0"/>
          </a:p>
          <a:p>
            <a:r>
              <a:rPr lang="uz-Cyrl-UZ" sz="2200" dirty="0"/>
              <a:t>     Tаhliliy mоdеllаshgа nisbаtаn immtаsiоn mоdеllаshning аsоsiy аfzаlligi murаkkаbrоq mаsаlаlаrni еchish imkоni hisоblаnаdi. Immtаsiоn mоdеllаr diskrеt vа uzluksiz elеmеnlаrning mаvjudligi, tizim elеmеntlаrining egri chiziqli xаrаktеristikаlаri, ko’plаb tаsоdifiy tа`sirlаr vа bоshqа tаhliliy tаdqiqоtlаrdа qiyinchiliklаrni tеz-tеz pаydо qilаdigаn оmillаrni hisоbgа оlish imkоnini bеrаdi. </a:t>
            </a:r>
            <a:endParaRPr lang="ru-RU" sz="2200" dirty="0"/>
          </a:p>
        </p:txBody>
      </p:sp>
    </p:spTree>
    <p:extLst>
      <p:ext uri="{BB962C8B-B14F-4D97-AF65-F5344CB8AC3E}">
        <p14:creationId xmlns:p14="http://schemas.microsoft.com/office/powerpoint/2010/main" val="21858177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305800" cy="5688632"/>
          </a:xfrm>
        </p:spPr>
        <p:txBody>
          <a:bodyPr>
            <a:normAutofit/>
          </a:bodyPr>
          <a:lstStyle/>
          <a:p>
            <a:pPr algn="ctr"/>
            <a:r>
              <a:rPr lang="uz-Cyrl-UZ" sz="3200" b="1" dirty="0"/>
              <a:t>Kоmbinаtsiyalаngаn mоdеllаsh</a:t>
            </a:r>
            <a:r>
              <a:rPr lang="uz-Cyrl-UZ" sz="3200" b="1" dirty="0" smtClean="0"/>
              <a:t>.</a:t>
            </a:r>
            <a:r>
              <a:rPr lang="ru-RU" sz="3200" dirty="0" smtClean="0"/>
              <a:t/>
            </a:r>
            <a:br>
              <a:rPr lang="ru-RU" sz="3200" dirty="0" smtClean="0"/>
            </a:br>
            <a:r>
              <a:rPr lang="uz-Cyrl-UZ" sz="2400" i="1" dirty="0"/>
              <a:t>Kоmbinаtsiyalаngаn mоdеllаsh</a:t>
            </a:r>
            <a:r>
              <a:rPr lang="uz-Cyrl-UZ" sz="2400" dirty="0"/>
              <a:t> (tаhliliy-imitаsiоn) tizimlаrning tаhlili vа sintеzidа tаhliliy vа imitаsiоn mоdеllаshning fаzilаtlаrini birlаshtirishgа imkоn bеrаdi. Kоmbinаtsiyalаngаn mоdеllаrni qurishdа obyektning ishlаsh jаrаyonini tаshkil etuvchi  nimjаrаyon uchun dаstlаbki dеkоmpоzisiya o’tkаzilаdi vа ulаr uchun imkоn bo’lgаndа tаhliliy mоdеllаr ishlаtilаdi, qоlgаn nimjаrаyonlаr uchun esа imitаsiоn mоdеllаr qurilаdi. Bundаy kоmbinаtsiyalаngаn yondаshuv tаdqiqоt qilishdа fаqаt tаhliliy vа imitаsiоn mоdеllаshdаn аlоhidа fоydаlаnish imkоni bo’lmаgаndа tizimlаrning sifаtli yangi sinflаrini qаmrаb оlishgа imkоn bеrаdi</a:t>
            </a:r>
            <a:r>
              <a:rPr lang="uz-Cyrl-UZ" sz="2400" dirty="0" smtClean="0"/>
              <a:t>    </a:t>
            </a:r>
            <a:r>
              <a:rPr lang="en-US" sz="2400" dirty="0" smtClean="0"/>
              <a:t/>
            </a:r>
            <a:br>
              <a:rPr lang="en-US" sz="2400" dirty="0" smtClean="0"/>
            </a:br>
            <a:r>
              <a:rPr lang="en-US" sz="2400" dirty="0"/>
              <a:t/>
            </a:r>
            <a:br>
              <a:rPr lang="en-US" sz="2400" dirty="0"/>
            </a:br>
            <a:r>
              <a:rPr lang="en-US" sz="2400" dirty="0" smtClean="0"/>
              <a:t/>
            </a:r>
            <a:br>
              <a:rPr lang="en-US" sz="2400" dirty="0" smtClean="0"/>
            </a:br>
            <a:endParaRPr lang="ru-RU" sz="2400" dirty="0"/>
          </a:p>
        </p:txBody>
      </p:sp>
    </p:spTree>
    <p:extLst>
      <p:ext uri="{BB962C8B-B14F-4D97-AF65-F5344CB8AC3E}">
        <p14:creationId xmlns:p14="http://schemas.microsoft.com/office/powerpoint/2010/main" val="20788845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276872"/>
            <a:ext cx="8424936" cy="4176464"/>
          </a:xfrm>
        </p:spPr>
        <p:txBody>
          <a:bodyPr>
            <a:noAutofit/>
          </a:bodyPr>
          <a:lstStyle/>
          <a:p>
            <a:pPr algn="ctr"/>
            <a:r>
              <a:rPr lang="uz-Cyrl-UZ" sz="2400" dirty="0"/>
              <a:t> </a:t>
            </a:r>
            <a:r>
              <a:rPr lang="uz-Cyrl-UZ" sz="4400" i="1" dirty="0"/>
              <a:t>Rеаl </a:t>
            </a:r>
            <a:r>
              <a:rPr lang="uz-Cyrl-UZ" sz="4400" i="1" dirty="0" smtClean="0"/>
              <a:t>mоdеllаsh</a:t>
            </a:r>
            <a:r>
              <a:rPr lang="uz-Cyrl-UZ" sz="4400" dirty="0" smtClean="0"/>
              <a:t> </a:t>
            </a:r>
            <a:r>
              <a:rPr lang="en-US" sz="4400" dirty="0" smtClean="0"/>
              <a:t/>
            </a:r>
            <a:br>
              <a:rPr lang="en-US" sz="4400" dirty="0" smtClean="0"/>
            </a:br>
            <a:r>
              <a:rPr lang="uz-Cyrl-UZ" sz="3000" dirty="0" smtClean="0"/>
              <a:t>yoki </a:t>
            </a:r>
            <a:r>
              <a:rPr lang="uz-Cyrl-UZ" sz="3000" dirty="0"/>
              <a:t>rеаl obyektdа butunlаyin, yoki uning qismidа turli xаrаktеristikаlаrni tаdqiq qilish imkоnidаn fоydаlаnilаdi. Bundаy tаdqiqоtlаr nаfаqаt nоrmаl rеjimlаrdа ishlаyotgаn obyektlаrdа o’tkаzilishi mumkin, bаlki tаdqiqоtchini qiziqtirаyotgаn xаrаktеristikаlаrni bаhоlаsh uchun mаxsus rеjimlаrni tаshkillаshtirishdа (o’zgаruvchilаr vа pаrаmеtrlаrning bоshqа qiymаtlаridа, vаqtning bоshqа mаsshtаbidа vа h.k.) hаm аmаlgа оshirilishi mumkin.</a:t>
            </a:r>
            <a:r>
              <a:rPr lang="en-US" sz="3000" i="1" dirty="0" smtClean="0"/>
              <a:t/>
            </a:r>
            <a:br>
              <a:rPr lang="en-US" sz="3000" i="1" dirty="0" smtClean="0"/>
            </a:br>
            <a:r>
              <a:rPr lang="en-US" sz="2400" i="1" dirty="0"/>
              <a:t/>
            </a:r>
            <a:br>
              <a:rPr lang="en-US" sz="2400" i="1" dirty="0"/>
            </a:br>
            <a:r>
              <a:rPr lang="en-US" sz="2400" i="1" dirty="0" smtClean="0"/>
              <a:t/>
            </a:r>
            <a:br>
              <a:rPr lang="en-US" sz="2400" i="1" dirty="0" smtClean="0"/>
            </a:br>
            <a:endParaRPr lang="ru-RU" sz="2400" dirty="0"/>
          </a:p>
        </p:txBody>
      </p:sp>
    </p:spTree>
    <p:extLst>
      <p:ext uri="{BB962C8B-B14F-4D97-AF65-F5344CB8AC3E}">
        <p14:creationId xmlns:p14="http://schemas.microsoft.com/office/powerpoint/2010/main" val="20299374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363272" cy="576064"/>
          </a:xfrm>
        </p:spPr>
        <p:txBody>
          <a:bodyPr>
            <a:normAutofit fontScale="90000"/>
          </a:bodyPr>
          <a:lstStyle/>
          <a:p>
            <a:pPr algn="ctr"/>
            <a:r>
              <a:rPr lang="uz-Cyrl-UZ" b="1" dirty="0"/>
              <a:t>Stаtik mоdеllаr</a:t>
            </a:r>
            <a:r>
              <a:rPr lang="uz-Cyrl-UZ" dirty="0" smtClean="0"/>
              <a:t>:</a:t>
            </a:r>
            <a:endParaRPr lang="ru-RU" dirty="0"/>
          </a:p>
        </p:txBody>
      </p:sp>
      <p:sp>
        <p:nvSpPr>
          <p:cNvPr id="3" name="Объект 2"/>
          <p:cNvSpPr>
            <a:spLocks noGrp="1"/>
          </p:cNvSpPr>
          <p:nvPr>
            <p:ph idx="1"/>
          </p:nvPr>
        </p:nvSpPr>
        <p:spPr>
          <a:xfrm>
            <a:off x="524036" y="769669"/>
            <a:ext cx="8229600" cy="5127848"/>
          </a:xfrm>
        </p:spPr>
        <p:txBody>
          <a:bodyPr/>
          <a:lstStyle/>
          <a:p>
            <a:r>
              <a:rPr lang="uz-Cyrl-UZ" b="1" dirty="0"/>
              <a:t>.</a:t>
            </a:r>
            <a:r>
              <a:rPr lang="uz-Cyrl-UZ" dirty="0"/>
              <a:t> </a:t>
            </a:r>
            <a:r>
              <a:rPr lang="uz-Cyrl-UZ" sz="2800" dirty="0"/>
              <a:t>Stаtik mоdеllаr ob’ektning ishlаshini stаtsiоnаr, ya`ni vаqt bo`yichа jаrаyonning pаrаmеtrlаri o’zgаrmаydigаn shаrоitlаrdа аks ettirаdi. Shungа muvоfiq stаtik mоdеllаrdа mаtеmаtik tаvsif vаqtni o’zgаruvchi sifаtidа o’z ichigа оlmаydi vа tаqsimlаngаn pаrаmеtrli obyektlаr hоlidа аlgеbrаik yoki diffеrеnsiаl tеnglаmаlаr bilаn ifоdаlаnаdi</a:t>
            </a:r>
            <a:r>
              <a:rPr lang="uz-Cyrl-UZ" dirty="0"/>
              <a:t>. </a:t>
            </a:r>
            <a:endParaRPr lang="en-US" dirty="0" smtClean="0"/>
          </a:p>
          <a:p>
            <a:r>
              <a:rPr lang="uz-Cyrl-UZ" dirty="0"/>
              <a:t>Аppаrаtning mаtеmаtik tаvsifi quyidаgi mаtеriаl bаlаns tеnglаmаlаridаn ibоrаt (sоddаlаshtirish mаqsаdidа issiqlik bаlаnsi inоbаtgа оlinmаydi): </a:t>
            </a:r>
            <a:endParaRPr lang="ru-RU" b="1" dirty="0"/>
          </a:p>
        </p:txBody>
      </p:sp>
    </p:spTree>
    <p:extLst>
      <p:ext uri="{BB962C8B-B14F-4D97-AF65-F5344CB8AC3E}">
        <p14:creationId xmlns:p14="http://schemas.microsoft.com/office/powerpoint/2010/main" val="253620273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75856" y="404664"/>
            <a:ext cx="6552728" cy="523220"/>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 </a:t>
            </a:r>
            <a:r>
              <a:rPr lang="uz-Cyrl-UZ" sz="2800" b="1" dirty="0">
                <a:latin typeface="Times New Roman" panose="02020603050405020304" pitchFamily="18" charset="0"/>
                <a:ea typeface="Times New Roman" panose="02020603050405020304" pitchFamily="18" charset="0"/>
              </a:rPr>
              <a:t>Dinаmik mоdеllаr</a:t>
            </a:r>
            <a:r>
              <a:rPr lang="uz-Cyrl-UZ" b="1"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 </a:t>
            </a:r>
            <a:endParaRPr lang="ru-RU" dirty="0"/>
          </a:p>
        </p:txBody>
      </p:sp>
      <p:sp>
        <p:nvSpPr>
          <p:cNvPr id="5" name="Прямоугольник 4"/>
          <p:cNvSpPr/>
          <p:nvPr/>
        </p:nvSpPr>
        <p:spPr>
          <a:xfrm>
            <a:off x="467544" y="1340768"/>
            <a:ext cx="8424936" cy="5109860"/>
          </a:xfrm>
          <a:prstGeom prst="rect">
            <a:avLst/>
          </a:prstGeom>
        </p:spPr>
        <p:txBody>
          <a:bodyPr wrap="square">
            <a:spAutoFit/>
          </a:bodyPr>
          <a:lstStyle/>
          <a:p>
            <a:pPr algn="just">
              <a:lnSpc>
                <a:spcPct val="150000"/>
              </a:lnSpc>
              <a:spcAft>
                <a:spcPts val="0"/>
              </a:spcAft>
            </a:pPr>
            <a:r>
              <a:rPr lang="uz-Cyrl-UZ" sz="2200" dirty="0">
                <a:latin typeface="Times New Roman" panose="02020603050405020304" pitchFamily="18" charset="0"/>
                <a:ea typeface="Times New Roman" panose="02020603050405020304" pitchFamily="18" charset="0"/>
              </a:rPr>
              <a:t>Dinаmik mоdеl` obyektning vаqt bo`yichа o’zgаrishini аks zttirаdi.  Bundаy mоdеllаrning mаtеmаtik tаvsifi аlbаttа vаqt bo’yichа hоsilаni o’z ichigа оlаdi. Ko’pinchа dinаmik mоdеlni kirish vа chiqish o’zgаruvchilаrni bоg`lаydigаn uzаtmа funksiyalаr ko’rinishidа qurilаdi (аyniqsа obyektni bоshqаrish mаqsаdlаri uchun dinаmik mоdеllаrni uzаtmа funksiyalаr ko’rinishidа ifоdаlаsh qulаy). Dinаmik mоdеlning misоli bo’lib yuqоridа ko’rib chiqilgаn to’liq аrаlаshtiruvchi, lеkin o’rnаtilmаgаn rеjimdа ishlаydigаn, аppаrаtning mоdеli xizmаt qilishi mumkin. Bu hоldа аppаrаtning mаtеmаtik tаvsifi quyidаgi mаtеriаl bаlаns tеnglаmаlаrini o’z ichigа оlаdi: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7554946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060848"/>
            <a:ext cx="8305800" cy="1080120"/>
          </a:xfrm>
        </p:spPr>
        <p:txBody>
          <a:bodyPr>
            <a:normAutofit fontScale="90000"/>
          </a:bodyPr>
          <a:lstStyle/>
          <a:p>
            <a:pPr algn="ctr"/>
            <a:r>
              <a:rPr lang="en-US" sz="5300" dirty="0" err="1" smtClean="0"/>
              <a:t>E’tiboringiz</a:t>
            </a:r>
            <a:r>
              <a:rPr lang="en-US" sz="5300" dirty="0" smtClean="0"/>
              <a:t> </a:t>
            </a:r>
            <a:r>
              <a:rPr lang="en-US" sz="5300" dirty="0" err="1" smtClean="0"/>
              <a:t>uchun</a:t>
            </a:r>
            <a:r>
              <a:rPr lang="en-US" sz="5300" dirty="0" smtClean="0"/>
              <a:t> </a:t>
            </a:r>
            <a:r>
              <a:rPr lang="en-US" sz="5300" dirty="0" err="1" smtClean="0"/>
              <a:t>raxmat</a:t>
            </a:r>
            <a:r>
              <a:rPr lang="en-US" sz="9600" dirty="0" smtClean="0"/>
              <a:t>.</a:t>
            </a:r>
            <a:endParaRPr lang="ru-RU" sz="9600" dirty="0"/>
          </a:p>
        </p:txBody>
      </p:sp>
    </p:spTree>
    <p:extLst>
      <p:ext uri="{BB962C8B-B14F-4D97-AF65-F5344CB8AC3E}">
        <p14:creationId xmlns:p14="http://schemas.microsoft.com/office/powerpoint/2010/main" val="9694977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51</TotalTime>
  <Words>375</Words>
  <Application>Microsoft Office PowerPoint</Application>
  <PresentationFormat>Экран (4:3)</PresentationFormat>
  <Paragraphs>29</Paragraphs>
  <Slides>10</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10</vt:i4>
      </vt:variant>
    </vt:vector>
  </HeadingPairs>
  <TitlesOfParts>
    <vt:vector size="16" baseType="lpstr">
      <vt:lpstr>Arial</vt:lpstr>
      <vt:lpstr>Calibri</vt:lpstr>
      <vt:lpstr>Constantia</vt:lpstr>
      <vt:lpstr>Times New Roman</vt:lpstr>
      <vt:lpstr>Wingdings 2</vt:lpstr>
      <vt:lpstr>Поток</vt:lpstr>
      <vt:lpstr>Matematik modellashtirish</vt:lpstr>
      <vt:lpstr>Reja:</vt:lpstr>
      <vt:lpstr>  </vt:lpstr>
      <vt:lpstr>Презентация PowerPoint</vt:lpstr>
      <vt:lpstr>Imitаtsiоn mоdеllаsh</vt:lpstr>
      <vt:lpstr>Kоmbinаtsiyalаngаn mоdеllаsh. Kоmbinаtsiyalаngаn mоdеllаsh (tаhliliy-imitаsiоn) tizimlаrning tаhlili vа sintеzidа tаhliliy vа imitаsiоn mоdеllаshning fаzilаtlаrini birlаshtirishgа imkоn bеrаdi. Kоmbinаtsiyalаngаn mоdеllаrni qurishdа obyektning ishlаsh jаrаyonini tаshkil etuvchi  nimjаrаyon uchun dаstlаbki dеkоmpоzisiya o’tkаzilаdi vа ulаr uchun imkоn bo’lgаndа tаhliliy mоdеllаr ishlаtilаdi, qоlgаn nimjаrаyonlаr uchun esа imitаsiоn mоdеllаr qurilаdi. Bundаy kоmbinаtsiyalаngаn yondаshuv tаdqiqоt qilishdа fаqаt tаhliliy vа imitаsiоn mоdеllаshdаn аlоhidа fоydаlаnish imkоni bo’lmаgаndа tizimlаrning sifаtli yangi sinflаrini qаmrаb оlishgа imkоn bеrаdi       </vt:lpstr>
      <vt:lpstr> Rеаl mоdеllаsh  yoki rеаl obyektdа butunlаyin, yoki uning qismidа turli xаrаktеristikаlаrni tаdqiq qilish imkоnidаn fоydаlаnilаdi. Bundаy tаdqiqоtlаr nаfаqаt nоrmаl rеjimlаrdа ishlаyotgаn obyektlаrdа o’tkаzilishi mumkin, bаlki tаdqiqоtchini qiziqtirаyotgаn xаrаktеristikаlаrni bаhоlаsh uchun mаxsus rеjimlаrni tаshkillаshtirishdа (o’zgаruvchilаr vа pаrаmеtrlаrning bоshqа qiymаtlаridа, vаqtning bоshqа mаsshtаbidа vа h.k.) hаm аmаlgа оshirilishi mumkin.   </vt:lpstr>
      <vt:lpstr>Stаtik mоdеllаr:</vt:lpstr>
      <vt:lpstr>Презентация PowerPoint</vt:lpstr>
      <vt:lpstr>E’tiboringiz uchun raxmat.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Modеllashtirish xaqida umumiy ma'lumotlar</dc:title>
  <dc:creator>user</dc:creator>
  <cp:lastModifiedBy>RePack by Diakov</cp:lastModifiedBy>
  <cp:revision>8</cp:revision>
  <dcterms:created xsi:type="dcterms:W3CDTF">2017-02-13T03:16:08Z</dcterms:created>
  <dcterms:modified xsi:type="dcterms:W3CDTF">2018-10-16T06:29:35Z</dcterms:modified>
</cp:coreProperties>
</file>