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7" r:id="rId10"/>
    <p:sldId id="264" r:id="rId11"/>
    <p:sldId id="265"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8394423B-C68E-4320-9047-5713DAFD14E0}" type="datetimeFigureOut">
              <a:rPr lang="ru-RU" smtClean="0"/>
              <a:t>16.10.2018</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A91B1FCF-11BD-4B57-94B3-837CD41F2F67}"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8394423B-C68E-4320-9047-5713DAFD14E0}" type="datetimeFigureOut">
              <a:rPr lang="ru-RU" smtClean="0"/>
              <a:t>16.10.2018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91B1FCF-11BD-4B57-94B3-837CD41F2F67}"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8394423B-C68E-4320-9047-5713DAFD14E0}" type="datetimeFigureOut">
              <a:rPr lang="ru-RU" smtClean="0"/>
              <a:t>16.10.2018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91B1FCF-11BD-4B57-94B3-837CD41F2F67}"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8394423B-C68E-4320-9047-5713DAFD14E0}" type="datetimeFigureOut">
              <a:rPr lang="ru-RU" smtClean="0"/>
              <a:t>16.10.2018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91B1FCF-11BD-4B57-94B3-837CD41F2F67}"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8394423B-C68E-4320-9047-5713DAFD14E0}" type="datetimeFigureOut">
              <a:rPr lang="ru-RU" smtClean="0"/>
              <a:t>16.10.2018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91B1FCF-11BD-4B57-94B3-837CD41F2F67}"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8394423B-C68E-4320-9047-5713DAFD14E0}" type="datetimeFigureOut">
              <a:rPr lang="ru-RU" smtClean="0"/>
              <a:t>16.10.2018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91B1FCF-11BD-4B57-94B3-837CD41F2F67}"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94423B-C68E-4320-9047-5713DAFD14E0}" type="datetimeFigureOut">
              <a:rPr lang="ru-RU" smtClean="0"/>
              <a:t>16.10.2018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91B1FCF-11BD-4B57-94B3-837CD41F2F67}"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8394423B-C68E-4320-9047-5713DAFD14E0}" type="datetimeFigureOut">
              <a:rPr lang="ru-RU" smtClean="0"/>
              <a:t>16.10.2018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91B1FCF-11BD-4B57-94B3-837CD41F2F67}"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8394423B-C68E-4320-9047-5713DAFD14E0}" type="datetimeFigureOut">
              <a:rPr lang="ru-RU" smtClean="0"/>
              <a:t>16.10.2018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A91B1FCF-11BD-4B57-94B3-837CD41F2F67}"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8394423B-C68E-4320-9047-5713DAFD14E0}" type="datetimeFigureOut">
              <a:rPr lang="ru-RU" smtClean="0"/>
              <a:t>16.10.2018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91B1FCF-11BD-4B57-94B3-837CD41F2F67}"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8394423B-C68E-4320-9047-5713DAFD14E0}" type="datetimeFigureOut">
              <a:rPr lang="ru-RU" smtClean="0"/>
              <a:t>16.10.2018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91B1FCF-11BD-4B57-94B3-837CD41F2F67}"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394423B-C68E-4320-9047-5713DAFD14E0}" type="datetimeFigureOut">
              <a:rPr lang="ru-RU" smtClean="0"/>
              <a:t>16.10.2018</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91B1FCF-11BD-4B57-94B3-837CD41F2F67}"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3400" y="1371600"/>
            <a:ext cx="7851648" cy="1049288"/>
          </a:xfrm>
        </p:spPr>
        <p:txBody>
          <a:bodyPr>
            <a:normAutofit/>
          </a:bodyPr>
          <a:lstStyle/>
          <a:p>
            <a:pPr algn="ctr"/>
            <a:r>
              <a:rPr lang="en-US" sz="4000" dirty="0" err="1" smtClean="0"/>
              <a:t>Mavzu</a:t>
            </a:r>
            <a:r>
              <a:rPr lang="en-US" sz="4000" dirty="0" smtClean="0"/>
              <a:t>:</a:t>
            </a:r>
            <a:endParaRPr lang="ru-RU" sz="4000" dirty="0"/>
          </a:p>
        </p:txBody>
      </p:sp>
      <p:sp>
        <p:nvSpPr>
          <p:cNvPr id="3" name="Подзаголовок 2"/>
          <p:cNvSpPr>
            <a:spLocks noGrp="1"/>
          </p:cNvSpPr>
          <p:nvPr>
            <p:ph type="subTitle" idx="1"/>
          </p:nvPr>
        </p:nvSpPr>
        <p:spPr/>
        <p:txBody>
          <a:bodyPr>
            <a:noAutofit/>
          </a:bodyPr>
          <a:lstStyle/>
          <a:p>
            <a:r>
              <a:rPr lang="en-US" sz="4000" b="1" dirty="0"/>
              <a:t>MODEL VA MODELLASHTIRISH HAQIDA TUSHUNCHA</a:t>
            </a:r>
            <a:endParaRPr lang="ru-RU" sz="4000" dirty="0"/>
          </a:p>
        </p:txBody>
      </p:sp>
    </p:spTree>
    <p:extLst>
      <p:ext uri="{BB962C8B-B14F-4D97-AF65-F5344CB8AC3E}">
        <p14:creationId xmlns:p14="http://schemas.microsoft.com/office/powerpoint/2010/main" val="331508216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smtClean="0"/>
              <a:t>REJA:</a:t>
            </a:r>
            <a:endParaRPr lang="ru-RU" dirty="0"/>
          </a:p>
        </p:txBody>
      </p:sp>
      <p:sp>
        <p:nvSpPr>
          <p:cNvPr id="3" name="Объект 2"/>
          <p:cNvSpPr>
            <a:spLocks noGrp="1"/>
          </p:cNvSpPr>
          <p:nvPr>
            <p:ph idx="1"/>
          </p:nvPr>
        </p:nvSpPr>
        <p:spPr/>
        <p:txBody>
          <a:bodyPr>
            <a:normAutofit/>
          </a:bodyPr>
          <a:lstStyle/>
          <a:p>
            <a:r>
              <a:rPr lang="en-US" b="1" dirty="0" smtClean="0"/>
              <a:t>Model</a:t>
            </a:r>
            <a:endParaRPr lang="ru-RU" dirty="0"/>
          </a:p>
          <a:p>
            <a:r>
              <a:rPr lang="en-US" b="1" dirty="0" err="1" smtClean="0"/>
              <a:t>Modellashtirish</a:t>
            </a:r>
            <a:endParaRPr lang="ru-RU" dirty="0"/>
          </a:p>
        </p:txBody>
      </p:sp>
    </p:spTree>
    <p:extLst>
      <p:ext uri="{BB962C8B-B14F-4D97-AF65-F5344CB8AC3E}">
        <p14:creationId xmlns:p14="http://schemas.microsoft.com/office/powerpoint/2010/main" val="1239848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3200" dirty="0" smtClean="0"/>
              <a:t>TARIXIY MA’LUMOT:</a:t>
            </a:r>
            <a:endParaRPr lang="ru-RU" sz="3200" dirty="0"/>
          </a:p>
        </p:txBody>
      </p:sp>
      <p:sp>
        <p:nvSpPr>
          <p:cNvPr id="3" name="Объект 2"/>
          <p:cNvSpPr>
            <a:spLocks noGrp="1"/>
          </p:cNvSpPr>
          <p:nvPr>
            <p:ph idx="1"/>
          </p:nvPr>
        </p:nvSpPr>
        <p:spPr/>
        <p:txBody>
          <a:bodyPr>
            <a:normAutofit fontScale="85000" lnSpcReduction="10000"/>
          </a:bodyPr>
          <a:lstStyle/>
          <a:p>
            <a:r>
              <a:rPr lang="uz-Cyrl-UZ" dirty="0"/>
              <a:t>	Insoniyat tarixida modellashtirish bilish usuli sifatida  ongli yoki intuitiv ravishdaa qo’llanilb kelingan. </a:t>
            </a:r>
            <a:r>
              <a:rPr lang="en-US" dirty="0" err="1"/>
              <a:t>Modellashtirish</a:t>
            </a:r>
            <a:r>
              <a:rPr lang="en-US" dirty="0"/>
              <a:t> </a:t>
            </a:r>
            <a:r>
              <a:rPr lang="en-US" dirty="0" err="1"/>
              <a:t>xaqida</a:t>
            </a:r>
            <a:r>
              <a:rPr lang="en-US" dirty="0"/>
              <a:t> </a:t>
            </a:r>
            <a:r>
              <a:rPr lang="en-US" dirty="0" err="1"/>
              <a:t>o’rgatish</a:t>
            </a:r>
            <a:r>
              <a:rPr lang="en-US" dirty="0"/>
              <a:t> </a:t>
            </a:r>
            <a:r>
              <a:rPr lang="en-US" dirty="0" err="1"/>
              <a:t>o’rta</a:t>
            </a:r>
            <a:r>
              <a:rPr lang="en-US" dirty="0"/>
              <a:t> </a:t>
            </a:r>
            <a:r>
              <a:rPr lang="en-US" dirty="0" err="1"/>
              <a:t>asrlarda</a:t>
            </a:r>
            <a:r>
              <a:rPr lang="en-US" dirty="0"/>
              <a:t> </a:t>
            </a:r>
            <a:r>
              <a:rPr lang="en-US" dirty="0" err="1"/>
              <a:t>paydo</a:t>
            </a:r>
            <a:r>
              <a:rPr lang="en-US" dirty="0"/>
              <a:t> </a:t>
            </a:r>
            <a:r>
              <a:rPr lang="en-US" dirty="0" err="1"/>
              <a:t>bo’lgan</a:t>
            </a:r>
            <a:r>
              <a:rPr lang="en-US" dirty="0"/>
              <a:t>. </a:t>
            </a:r>
            <a:r>
              <a:rPr lang="en-US" dirty="0" err="1"/>
              <a:t>Bunda</a:t>
            </a:r>
            <a:r>
              <a:rPr lang="en-US" dirty="0"/>
              <a:t> Leonardo da </a:t>
            </a:r>
            <a:r>
              <a:rPr lang="en-US" dirty="0" err="1"/>
              <a:t>Vinchining</a:t>
            </a:r>
            <a:r>
              <a:rPr lang="en-US" dirty="0"/>
              <a:t>(1452-1519) </a:t>
            </a:r>
            <a:r>
              <a:rPr lang="en-US" dirty="0" err="1"/>
              <a:t>xizmatlari</a:t>
            </a:r>
            <a:r>
              <a:rPr lang="en-US" dirty="0"/>
              <a:t> </a:t>
            </a:r>
            <a:r>
              <a:rPr lang="en-US" dirty="0" err="1"/>
              <a:t>katta</a:t>
            </a:r>
            <a:r>
              <a:rPr lang="en-US" dirty="0"/>
              <a:t> </a:t>
            </a:r>
            <a:r>
              <a:rPr lang="en-US" dirty="0" err="1"/>
              <a:t>bo’lgan</a:t>
            </a:r>
            <a:r>
              <a:rPr lang="en-US" dirty="0"/>
              <a:t>. </a:t>
            </a:r>
            <a:endParaRPr lang="ru-RU" dirty="0"/>
          </a:p>
          <a:p>
            <a:r>
              <a:rPr lang="en-US" dirty="0"/>
              <a:t>	</a:t>
            </a:r>
            <a:r>
              <a:rPr lang="en-US" dirty="0" err="1"/>
              <a:t>Matematik</a:t>
            </a:r>
            <a:r>
              <a:rPr lang="en-US" dirty="0"/>
              <a:t> </a:t>
            </a:r>
            <a:r>
              <a:rPr lang="en-US" dirty="0" err="1"/>
              <a:t>modellashni</a:t>
            </a:r>
            <a:r>
              <a:rPr lang="en-US" dirty="0"/>
              <a:t> </a:t>
            </a:r>
            <a:r>
              <a:rPr lang="en-US" dirty="0" err="1"/>
              <a:t>pisand</a:t>
            </a:r>
            <a:r>
              <a:rPr lang="en-US" dirty="0"/>
              <a:t> </a:t>
            </a:r>
            <a:r>
              <a:rPr lang="en-US" dirty="0" err="1"/>
              <a:t>etmagan</a:t>
            </a:r>
            <a:r>
              <a:rPr lang="en-US" dirty="0"/>
              <a:t> </a:t>
            </a:r>
            <a:r>
              <a:rPr lang="en-US" dirty="0" err="1"/>
              <a:t>o’ziga</a:t>
            </a:r>
            <a:r>
              <a:rPr lang="en-US" dirty="0"/>
              <a:t> </a:t>
            </a:r>
            <a:r>
              <a:rPr lang="en-US" dirty="0" err="1"/>
              <a:t>ishongan</a:t>
            </a:r>
            <a:r>
              <a:rPr lang="en-US" dirty="0"/>
              <a:t> </a:t>
            </a:r>
            <a:r>
              <a:rPr lang="en-US" dirty="0" err="1"/>
              <a:t>Britan</a:t>
            </a:r>
            <a:r>
              <a:rPr lang="en-US" dirty="0"/>
              <a:t>  </a:t>
            </a:r>
            <a:r>
              <a:rPr lang="en-US" dirty="0" err="1"/>
              <a:t>Admiralligi</a:t>
            </a:r>
            <a:r>
              <a:rPr lang="en-US" dirty="0"/>
              <a:t> </a:t>
            </a:r>
            <a:r>
              <a:rPr lang="en-US" dirty="0" err="1"/>
              <a:t>lordlari</a:t>
            </a:r>
            <a:r>
              <a:rPr lang="en-US" dirty="0"/>
              <a:t> </a:t>
            </a:r>
            <a:r>
              <a:rPr lang="en-US" dirty="0" err="1"/>
              <a:t>muxandis</a:t>
            </a:r>
            <a:r>
              <a:rPr lang="en-US" dirty="0"/>
              <a:t> Rid </a:t>
            </a:r>
            <a:r>
              <a:rPr lang="en-US" dirty="0" err="1"/>
              <a:t>tomonidan</a:t>
            </a:r>
            <a:r>
              <a:rPr lang="en-US" dirty="0"/>
              <a:t>   </a:t>
            </a:r>
            <a:r>
              <a:rPr lang="en-US" dirty="0" err="1"/>
              <a:t>kema</a:t>
            </a:r>
            <a:r>
              <a:rPr lang="en-US" dirty="0"/>
              <a:t> </a:t>
            </a:r>
            <a:r>
              <a:rPr lang="en-US" dirty="0" err="1"/>
              <a:t>muvozanatini</a:t>
            </a:r>
            <a:r>
              <a:rPr lang="en-US" dirty="0"/>
              <a:t>  </a:t>
            </a:r>
            <a:r>
              <a:rPr lang="en-US" dirty="0" err="1"/>
              <a:t>tadqiq</a:t>
            </a:r>
            <a:r>
              <a:rPr lang="en-US" dirty="0"/>
              <a:t> </a:t>
            </a:r>
            <a:r>
              <a:rPr lang="en-US" dirty="0" err="1"/>
              <a:t>qilish</a:t>
            </a:r>
            <a:r>
              <a:rPr lang="en-US" dirty="0"/>
              <a:t> </a:t>
            </a:r>
            <a:r>
              <a:rPr lang="en-US" dirty="0" err="1"/>
              <a:t>uchin</a:t>
            </a:r>
            <a:r>
              <a:rPr lang="en-US" dirty="0"/>
              <a:t> </a:t>
            </a:r>
            <a:r>
              <a:rPr lang="en-US" dirty="0" err="1"/>
              <a:t>tuzilgan</a:t>
            </a:r>
            <a:r>
              <a:rPr lang="en-US" dirty="0"/>
              <a:t> </a:t>
            </a:r>
            <a:r>
              <a:rPr lang="en-US" dirty="0" err="1"/>
              <a:t>matematik</a:t>
            </a:r>
            <a:r>
              <a:rPr lang="en-US" dirty="0"/>
              <a:t> model </a:t>
            </a:r>
            <a:r>
              <a:rPr lang="en-US" dirty="0" err="1"/>
              <a:t>natijaalariga</a:t>
            </a:r>
            <a:r>
              <a:rPr lang="en-US" dirty="0"/>
              <a:t> </a:t>
            </a:r>
            <a:r>
              <a:rPr lang="en-US" dirty="0" err="1"/>
              <a:t>etibor</a:t>
            </a:r>
            <a:r>
              <a:rPr lang="en-US" dirty="0"/>
              <a:t> </a:t>
            </a:r>
            <a:r>
              <a:rPr lang="en-US" dirty="0" err="1"/>
              <a:t>bermasdan</a:t>
            </a:r>
            <a:r>
              <a:rPr lang="en-US" dirty="0"/>
              <a:t>,  </a:t>
            </a:r>
            <a:r>
              <a:rPr lang="en-US" dirty="0" err="1"/>
              <a:t>o’sha</a:t>
            </a:r>
            <a:r>
              <a:rPr lang="en-US" dirty="0"/>
              <a:t> </a:t>
            </a:r>
            <a:r>
              <a:rPr lang="en-US" dirty="0" err="1"/>
              <a:t>davrda</a:t>
            </a:r>
            <a:r>
              <a:rPr lang="en-US" dirty="0"/>
              <a:t>   </a:t>
            </a:r>
            <a:r>
              <a:rPr lang="en-US" dirty="0" err="1"/>
              <a:t>eng</a:t>
            </a:r>
            <a:r>
              <a:rPr lang="en-US" dirty="0"/>
              <a:t> </a:t>
            </a:r>
            <a:r>
              <a:rPr lang="en-US" dirty="0" err="1"/>
              <a:t>qudratli</a:t>
            </a:r>
            <a:r>
              <a:rPr lang="en-US" dirty="0"/>
              <a:t> </a:t>
            </a:r>
            <a:r>
              <a:rPr lang="en-US" dirty="0" err="1"/>
              <a:t>bo’ladi</a:t>
            </a:r>
            <a:r>
              <a:rPr lang="en-US" dirty="0"/>
              <a:t> deb “</a:t>
            </a:r>
            <a:r>
              <a:rPr lang="en-US" dirty="0" err="1"/>
              <a:t>Kepten”nomli</a:t>
            </a:r>
            <a:r>
              <a:rPr lang="en-US" dirty="0"/>
              <a:t> </a:t>
            </a:r>
            <a:r>
              <a:rPr lang="en-US" dirty="0" err="1"/>
              <a:t>xarbiy</a:t>
            </a:r>
            <a:r>
              <a:rPr lang="en-US" dirty="0"/>
              <a:t> </a:t>
            </a:r>
            <a:r>
              <a:rPr lang="en-US" dirty="0" err="1"/>
              <a:t>kema</a:t>
            </a:r>
            <a:r>
              <a:rPr lang="en-US" dirty="0"/>
              <a:t> </a:t>
            </a:r>
            <a:r>
              <a:rPr lang="en-US" dirty="0" err="1"/>
              <a:t>qurdiradi</a:t>
            </a:r>
            <a:r>
              <a:rPr lang="en-US" dirty="0"/>
              <a:t>. Rid </a:t>
            </a:r>
            <a:r>
              <a:rPr lang="en-US" dirty="0" err="1"/>
              <a:t>modeliga</a:t>
            </a:r>
            <a:r>
              <a:rPr lang="en-US" dirty="0"/>
              <a:t> </a:t>
            </a:r>
            <a:r>
              <a:rPr lang="en-US" dirty="0" err="1"/>
              <a:t>ko’ra</a:t>
            </a:r>
            <a:r>
              <a:rPr lang="en-US" dirty="0"/>
              <a:t> </a:t>
            </a:r>
            <a:r>
              <a:rPr lang="en-US" dirty="0" err="1"/>
              <a:t>ozgina</a:t>
            </a:r>
            <a:r>
              <a:rPr lang="en-US" dirty="0"/>
              <a:t> </a:t>
            </a:r>
            <a:r>
              <a:rPr lang="en-US" dirty="0" err="1"/>
              <a:t>shamol</a:t>
            </a:r>
            <a:r>
              <a:rPr lang="en-US" dirty="0"/>
              <a:t> </a:t>
            </a:r>
            <a:r>
              <a:rPr lang="en-US" dirty="0" err="1"/>
              <a:t>yoki</a:t>
            </a:r>
            <a:r>
              <a:rPr lang="en-US" dirty="0"/>
              <a:t> </a:t>
            </a:r>
            <a:r>
              <a:rPr lang="en-US" dirty="0" err="1"/>
              <a:t>to’lqin</a:t>
            </a:r>
            <a:r>
              <a:rPr lang="en-US" dirty="0"/>
              <a:t> </a:t>
            </a:r>
            <a:r>
              <a:rPr lang="en-US" dirty="0" err="1"/>
              <a:t>kemani</a:t>
            </a:r>
            <a:r>
              <a:rPr lang="en-US" dirty="0"/>
              <a:t> </a:t>
            </a:r>
            <a:r>
              <a:rPr lang="en-US" dirty="0" err="1"/>
              <a:t>to’ntarib</a:t>
            </a:r>
            <a:r>
              <a:rPr lang="en-US" dirty="0"/>
              <a:t> </a:t>
            </a:r>
            <a:r>
              <a:rPr lang="en-US" dirty="0" err="1"/>
              <a:t>qo’yishi</a:t>
            </a:r>
            <a:r>
              <a:rPr lang="en-US" dirty="0"/>
              <a:t> </a:t>
            </a:r>
            <a:r>
              <a:rPr lang="en-US" dirty="0" err="1"/>
              <a:t>mumkin</a:t>
            </a:r>
            <a:r>
              <a:rPr lang="en-US" dirty="0"/>
              <a:t> </a:t>
            </a:r>
            <a:r>
              <a:rPr lang="en-US" dirty="0" err="1"/>
              <a:t>edi</a:t>
            </a:r>
            <a:r>
              <a:rPr lang="en-US" dirty="0"/>
              <a:t>. </a:t>
            </a:r>
            <a:r>
              <a:rPr lang="en-US" dirty="0" err="1"/>
              <a:t>Xaqiqatdan</a:t>
            </a:r>
            <a:r>
              <a:rPr lang="en-US" dirty="0"/>
              <a:t> ham </a:t>
            </a:r>
            <a:r>
              <a:rPr lang="en-US" dirty="0" err="1"/>
              <a:t>kema</a:t>
            </a:r>
            <a:r>
              <a:rPr lang="en-US" dirty="0"/>
              <a:t> </a:t>
            </a:r>
            <a:r>
              <a:rPr lang="en-US" dirty="0" err="1"/>
              <a:t>qurilib</a:t>
            </a:r>
            <a:r>
              <a:rPr lang="en-US" dirty="0"/>
              <a:t>, </a:t>
            </a:r>
            <a:r>
              <a:rPr lang="en-US" dirty="0" err="1"/>
              <a:t>suvga</a:t>
            </a:r>
            <a:r>
              <a:rPr lang="en-US" dirty="0"/>
              <a:t> </a:t>
            </a:r>
            <a:r>
              <a:rPr lang="en-US" dirty="0" err="1"/>
              <a:t>tushirilganda</a:t>
            </a:r>
            <a:r>
              <a:rPr lang="en-US" dirty="0"/>
              <a:t>  </a:t>
            </a:r>
            <a:r>
              <a:rPr lang="en-US" dirty="0" err="1"/>
              <a:t>birinchi</a:t>
            </a:r>
            <a:r>
              <a:rPr lang="en-US" dirty="0"/>
              <a:t> </a:t>
            </a:r>
            <a:r>
              <a:rPr lang="en-US" dirty="0" err="1"/>
              <a:t>sinovdayoq</a:t>
            </a:r>
            <a:r>
              <a:rPr lang="en-US" dirty="0"/>
              <a:t> </a:t>
            </a:r>
            <a:r>
              <a:rPr lang="en-US" dirty="0" err="1"/>
              <a:t>shidatli</a:t>
            </a:r>
            <a:r>
              <a:rPr lang="en-US" dirty="0"/>
              <a:t> </a:t>
            </a:r>
            <a:r>
              <a:rPr lang="en-US" dirty="0" err="1"/>
              <a:t>bo’ron</a:t>
            </a:r>
            <a:r>
              <a:rPr lang="en-US" dirty="0"/>
              <a:t> </a:t>
            </a:r>
            <a:r>
              <a:rPr lang="en-US" dirty="0" err="1"/>
              <a:t>uni</a:t>
            </a:r>
            <a:r>
              <a:rPr lang="en-US" dirty="0"/>
              <a:t> </a:t>
            </a:r>
            <a:r>
              <a:rPr lang="en-US" dirty="0" err="1"/>
              <a:t>ag’darib</a:t>
            </a:r>
            <a:r>
              <a:rPr lang="en-US" dirty="0"/>
              <a:t> </a:t>
            </a:r>
            <a:r>
              <a:rPr lang="en-US" dirty="0" err="1"/>
              <a:t>qo’ygan</a:t>
            </a:r>
            <a:r>
              <a:rPr lang="en-US" dirty="0"/>
              <a:t> </a:t>
            </a:r>
            <a:r>
              <a:rPr lang="en-US" dirty="0" err="1"/>
              <a:t>va</a:t>
            </a:r>
            <a:r>
              <a:rPr lang="en-US" dirty="0"/>
              <a:t> 523 ta </a:t>
            </a:r>
            <a:r>
              <a:rPr lang="en-US" dirty="0" err="1"/>
              <a:t>dengizcini</a:t>
            </a:r>
            <a:r>
              <a:rPr lang="en-US" dirty="0"/>
              <a:t> </a:t>
            </a:r>
            <a:r>
              <a:rPr lang="en-US" dirty="0" err="1"/>
              <a:t>xalok</a:t>
            </a:r>
            <a:r>
              <a:rPr lang="en-US" dirty="0"/>
              <a:t> </a:t>
            </a:r>
            <a:r>
              <a:rPr lang="en-US" dirty="0" err="1"/>
              <a:t>bo’lishiga</a:t>
            </a:r>
            <a:r>
              <a:rPr lang="en-US" dirty="0"/>
              <a:t> </a:t>
            </a:r>
            <a:r>
              <a:rPr lang="en-US" dirty="0" err="1"/>
              <a:t>olib</a:t>
            </a:r>
            <a:r>
              <a:rPr lang="en-US" dirty="0"/>
              <a:t> </a:t>
            </a:r>
            <a:r>
              <a:rPr lang="en-US" dirty="0" err="1"/>
              <a:t>kelgan</a:t>
            </a:r>
            <a:r>
              <a:rPr lang="en-US" dirty="0"/>
              <a:t>.</a:t>
            </a:r>
            <a:endParaRPr lang="ru-RU" dirty="0"/>
          </a:p>
          <a:p>
            <a:endParaRPr lang="ru-RU" dirty="0"/>
          </a:p>
        </p:txBody>
      </p:sp>
    </p:spTree>
    <p:extLst>
      <p:ext uri="{BB962C8B-B14F-4D97-AF65-F5344CB8AC3E}">
        <p14:creationId xmlns:p14="http://schemas.microsoft.com/office/powerpoint/2010/main" val="279327099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476672"/>
            <a:ext cx="8219256" cy="5847928"/>
          </a:xfrm>
        </p:spPr>
        <p:txBody>
          <a:bodyPr>
            <a:normAutofit/>
          </a:bodyPr>
          <a:lstStyle/>
          <a:p>
            <a:r>
              <a:rPr lang="en-US" sz="1800" dirty="0">
                <a:latin typeface="Times New Roman" panose="02020603050405020304" pitchFamily="18" charset="0"/>
                <a:cs typeface="Times New Roman" panose="02020603050405020304" pitchFamily="18" charset="0"/>
              </a:rPr>
              <a:t>Model (lat. modulus-</a:t>
            </a:r>
            <a:r>
              <a:rPr lang="en-US" sz="1800" dirty="0" err="1">
                <a:latin typeface="Times New Roman" panose="02020603050405020304" pitchFamily="18" charset="0"/>
                <a:cs typeface="Times New Roman" panose="02020603050405020304" pitchFamily="18" charset="0"/>
              </a:rPr>
              <a:t>ulchov</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me’yor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biror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obyekt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yoki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obyektlar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sistemasining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obrazi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yoki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namunasidir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Masalan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Yerning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modeli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globus</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osmon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undagi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yulduzlar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modeli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planetariy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ekrani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odam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suratini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surat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egasining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modeli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deyish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mumkin</a:t>
            </a:r>
            <a:r>
              <a:rPr lang="en-US" sz="1800" dirty="0" smtClean="0">
                <a:latin typeface="Times New Roman" panose="02020603050405020304" pitchFamily="18" charset="0"/>
                <a:cs typeface="Times New Roman" panose="02020603050405020304" pitchFamily="18" charset="0"/>
              </a:rPr>
              <a:t>.</a:t>
            </a:r>
          </a:p>
          <a:p>
            <a:r>
              <a:rPr lang="en-US" sz="1800" dirty="0" err="1"/>
              <a:t>Qadimdan</a:t>
            </a:r>
            <a:r>
              <a:rPr lang="en-US" sz="1800" dirty="0"/>
              <a:t> </a:t>
            </a:r>
            <a:r>
              <a:rPr lang="en-US" sz="1800" dirty="0" err="1"/>
              <a:t>insoniyatni</a:t>
            </a:r>
            <a:r>
              <a:rPr lang="en-US" sz="1800" dirty="0"/>
              <a:t> </a:t>
            </a:r>
            <a:r>
              <a:rPr lang="en-US" sz="1800" dirty="0" err="1"/>
              <a:t>yaxshi</a:t>
            </a:r>
            <a:r>
              <a:rPr lang="en-US" sz="1800" dirty="0"/>
              <a:t> </a:t>
            </a:r>
            <a:r>
              <a:rPr lang="en-US" sz="1800" dirty="0" err="1"/>
              <a:t>sharoitda</a:t>
            </a:r>
            <a:r>
              <a:rPr lang="en-US" sz="1800" dirty="0"/>
              <a:t> </a:t>
            </a:r>
            <a:r>
              <a:rPr lang="en-US" sz="1800" dirty="0" err="1"/>
              <a:t>turmush</a:t>
            </a:r>
            <a:r>
              <a:rPr lang="en-US" sz="1800" dirty="0"/>
              <a:t> </a:t>
            </a:r>
            <a:r>
              <a:rPr lang="en-US" sz="1800" dirty="0" err="1"/>
              <a:t>kechirish</a:t>
            </a:r>
            <a:r>
              <a:rPr lang="en-US" sz="1800" dirty="0"/>
              <a:t>, </a:t>
            </a:r>
            <a:r>
              <a:rPr lang="en-US" sz="1800" dirty="0" err="1"/>
              <a:t>tabiiy</a:t>
            </a:r>
            <a:r>
              <a:rPr lang="en-US" sz="1800" dirty="0"/>
              <a:t> </a:t>
            </a:r>
            <a:r>
              <a:rPr lang="en-US" sz="1800" dirty="0" err="1"/>
              <a:t>ofatlarni</a:t>
            </a:r>
            <a:r>
              <a:rPr lang="en-US" sz="1800" dirty="0"/>
              <a:t> </a:t>
            </a:r>
            <a:r>
              <a:rPr lang="en-US" sz="1800" dirty="0" err="1">
                <a:latin typeface="Times New Roman" panose="02020603050405020304" pitchFamily="18" charset="0"/>
                <a:cs typeface="Times New Roman" panose="02020603050405020304" pitchFamily="18" charset="0"/>
              </a:rPr>
              <a:t>oldindan</a:t>
            </a:r>
            <a:r>
              <a:rPr lang="en-US" sz="1800" dirty="0"/>
              <a:t> </a:t>
            </a:r>
            <a:r>
              <a:rPr lang="en-US" sz="1800" dirty="0" err="1"/>
              <a:t>aniklash</a:t>
            </a:r>
            <a:r>
              <a:rPr lang="en-US" sz="1800" dirty="0"/>
              <a:t> </a:t>
            </a:r>
            <a:r>
              <a:rPr lang="en-US" sz="1800" dirty="0" err="1"/>
              <a:t>muammolari</a:t>
            </a:r>
            <a:r>
              <a:rPr lang="en-US" sz="1800" dirty="0"/>
              <a:t> </a:t>
            </a:r>
            <a:r>
              <a:rPr lang="en-US" sz="1800" dirty="0" err="1"/>
              <a:t>kiziktirib</a:t>
            </a:r>
            <a:r>
              <a:rPr lang="en-US" sz="1800" dirty="0"/>
              <a:t> </a:t>
            </a:r>
            <a:r>
              <a:rPr lang="en-US" sz="1800" dirty="0" err="1"/>
              <a:t>kelgan</a:t>
            </a:r>
            <a:r>
              <a:rPr lang="en-US" sz="1800" dirty="0"/>
              <a:t>. </a:t>
            </a:r>
            <a:r>
              <a:rPr lang="en-US" sz="1800" dirty="0" err="1"/>
              <a:t>Shuning</a:t>
            </a:r>
            <a:r>
              <a:rPr lang="en-US" sz="1800" dirty="0"/>
              <a:t> </a:t>
            </a:r>
            <a:r>
              <a:rPr lang="en-US" sz="1800" dirty="0" err="1"/>
              <a:t>uchun</a:t>
            </a:r>
            <a:r>
              <a:rPr lang="en-US" sz="1800" dirty="0"/>
              <a:t> </a:t>
            </a:r>
            <a:r>
              <a:rPr lang="en-US" sz="1800" dirty="0" err="1"/>
              <a:t>insoniya</a:t>
            </a:r>
            <a:r>
              <a:rPr lang="en-US" sz="1800" dirty="0"/>
              <a:t> </a:t>
            </a:r>
            <a:r>
              <a:rPr lang="en-US" sz="1800" dirty="0" err="1"/>
              <a:t>dunyoning</a:t>
            </a:r>
            <a:r>
              <a:rPr lang="en-US" sz="1800" dirty="0"/>
              <a:t> </a:t>
            </a:r>
            <a:r>
              <a:rPr lang="en-US" sz="1800" dirty="0" err="1"/>
              <a:t>turli</a:t>
            </a:r>
            <a:r>
              <a:rPr lang="en-US" sz="1800" dirty="0"/>
              <a:t> </a:t>
            </a:r>
            <a:r>
              <a:rPr lang="en-US" sz="1800" dirty="0" err="1"/>
              <a:t>hodisalarini</a:t>
            </a:r>
            <a:r>
              <a:rPr lang="en-US" sz="1800" dirty="0"/>
              <a:t> </a:t>
            </a:r>
            <a:r>
              <a:rPr lang="en-US" sz="1800" dirty="0" err="1"/>
              <a:t>urganib</a:t>
            </a:r>
            <a:r>
              <a:rPr lang="en-US" sz="1800" dirty="0"/>
              <a:t> </a:t>
            </a:r>
            <a:r>
              <a:rPr lang="en-US" sz="1800" dirty="0" err="1"/>
              <a:t>kelishi</a:t>
            </a:r>
            <a:r>
              <a:rPr lang="en-US" sz="1800" dirty="0"/>
              <a:t> </a:t>
            </a:r>
            <a:r>
              <a:rPr lang="en-US" sz="1800" dirty="0" err="1"/>
              <a:t>tabiiy</a:t>
            </a:r>
            <a:r>
              <a:rPr lang="en-US" sz="1800" dirty="0"/>
              <a:t> </a:t>
            </a:r>
            <a:r>
              <a:rPr lang="en-US" sz="1800" dirty="0" err="1"/>
              <a:t>xoldir</a:t>
            </a:r>
            <a:r>
              <a:rPr lang="en-US" sz="1800" dirty="0" smtClean="0"/>
              <a:t>.</a:t>
            </a:r>
          </a:p>
          <a:p>
            <a:r>
              <a:rPr lang="en-US" sz="1800" dirty="0" err="1"/>
              <a:t>Aniq</a:t>
            </a:r>
            <a:r>
              <a:rPr lang="en-US" sz="1800" dirty="0"/>
              <a:t> </a:t>
            </a:r>
            <a:r>
              <a:rPr lang="en-US" sz="1800" dirty="0" err="1"/>
              <a:t>fanlar</a:t>
            </a:r>
            <a:r>
              <a:rPr lang="en-US" sz="1800" dirty="0"/>
              <a:t> </a:t>
            </a:r>
            <a:r>
              <a:rPr lang="en-US" sz="1800" dirty="0" err="1"/>
              <a:t>mutaxassislari</a:t>
            </a:r>
            <a:r>
              <a:rPr lang="en-US" sz="1800" dirty="0"/>
              <a:t> u </a:t>
            </a:r>
            <a:r>
              <a:rPr lang="en-US" sz="1800" dirty="0" err="1"/>
              <a:t>yoki</a:t>
            </a:r>
            <a:r>
              <a:rPr lang="en-US" sz="1800" dirty="0"/>
              <a:t> </a:t>
            </a:r>
            <a:r>
              <a:rPr lang="en-US" sz="1800" dirty="0" err="1"/>
              <a:t>bu</a:t>
            </a:r>
            <a:r>
              <a:rPr lang="en-US" sz="1800" dirty="0"/>
              <a:t> </a:t>
            </a:r>
            <a:r>
              <a:rPr lang="en-US" sz="1800" dirty="0" err="1"/>
              <a:t>jarayonning</a:t>
            </a:r>
            <a:r>
              <a:rPr lang="en-US" sz="1800" dirty="0"/>
              <a:t> </a:t>
            </a:r>
            <a:r>
              <a:rPr lang="en-US" sz="1800" dirty="0" err="1"/>
              <a:t>fakat</a:t>
            </a:r>
            <a:r>
              <a:rPr lang="en-US" sz="1800" dirty="0"/>
              <a:t> </a:t>
            </a:r>
            <a:r>
              <a:rPr lang="en-US" sz="1800" dirty="0" err="1"/>
              <a:t>ularni</a:t>
            </a:r>
            <a:r>
              <a:rPr lang="en-US" sz="1800" dirty="0"/>
              <a:t> </a:t>
            </a:r>
            <a:r>
              <a:rPr lang="en-US" sz="1800" dirty="0" err="1"/>
              <a:t>kiziktirish</a:t>
            </a:r>
            <a:r>
              <a:rPr lang="en-US" sz="1800" dirty="0"/>
              <a:t> </a:t>
            </a:r>
            <a:r>
              <a:rPr lang="en-US" sz="1800" dirty="0" err="1"/>
              <a:t>xossalarinigina</a:t>
            </a:r>
            <a:r>
              <a:rPr lang="en-US" sz="1800" dirty="0"/>
              <a:t> </a:t>
            </a:r>
            <a:r>
              <a:rPr lang="en-US" sz="1800" dirty="0" err="1"/>
              <a:t>urganadilar</a:t>
            </a:r>
            <a:r>
              <a:rPr lang="en-US" sz="1800" dirty="0"/>
              <a:t>. </a:t>
            </a:r>
            <a:r>
              <a:rPr lang="en-US" sz="1800" dirty="0" err="1"/>
              <a:t>Masalan</a:t>
            </a:r>
            <a:r>
              <a:rPr lang="en-US" sz="1800" dirty="0"/>
              <a:t> </a:t>
            </a:r>
            <a:r>
              <a:rPr lang="en-US" sz="1800" dirty="0" err="1"/>
              <a:t>geologlar</a:t>
            </a:r>
            <a:r>
              <a:rPr lang="en-US" sz="1800" dirty="0"/>
              <a:t> </a:t>
            </a:r>
            <a:r>
              <a:rPr lang="en-US" sz="1800" dirty="0" err="1"/>
              <a:t>Yerning</a:t>
            </a:r>
            <a:r>
              <a:rPr lang="en-US" sz="1800" dirty="0"/>
              <a:t> </a:t>
            </a:r>
            <a:r>
              <a:rPr lang="en-US" sz="1800" dirty="0" err="1"/>
              <a:t>rivojlanish</a:t>
            </a:r>
            <a:r>
              <a:rPr lang="en-US" sz="1800" dirty="0"/>
              <a:t> </a:t>
            </a:r>
            <a:r>
              <a:rPr lang="en-US" sz="1800" dirty="0" err="1"/>
              <a:t>tarixini</a:t>
            </a:r>
            <a:r>
              <a:rPr lang="en-US" sz="1800" dirty="0"/>
              <a:t>, </a:t>
            </a:r>
            <a:r>
              <a:rPr lang="en-US" sz="1800" dirty="0" err="1"/>
              <a:t>ya’ni</a:t>
            </a:r>
            <a:r>
              <a:rPr lang="en-US" sz="1800" dirty="0"/>
              <a:t> </a:t>
            </a:r>
            <a:r>
              <a:rPr lang="en-US" sz="1800" dirty="0" err="1"/>
              <a:t>qachon</a:t>
            </a:r>
            <a:r>
              <a:rPr lang="en-US" sz="1800" dirty="0"/>
              <a:t>, </a:t>
            </a:r>
            <a:r>
              <a:rPr lang="en-US" sz="1800" dirty="0" err="1"/>
              <a:t>qayerda</a:t>
            </a:r>
            <a:r>
              <a:rPr lang="en-US" sz="1800" dirty="0"/>
              <a:t> </a:t>
            </a:r>
            <a:r>
              <a:rPr lang="en-US" sz="1800" dirty="0" err="1"/>
              <a:t>va</a:t>
            </a:r>
            <a:r>
              <a:rPr lang="en-US" sz="1800" dirty="0"/>
              <a:t> </a:t>
            </a:r>
            <a:r>
              <a:rPr lang="en-US" sz="1800" dirty="0" err="1"/>
              <a:t>qanday</a:t>
            </a:r>
            <a:r>
              <a:rPr lang="en-US" sz="1800" dirty="0"/>
              <a:t> </a:t>
            </a:r>
            <a:r>
              <a:rPr lang="en-US" sz="1800" dirty="0" err="1"/>
              <a:t>hayvonlar</a:t>
            </a:r>
            <a:r>
              <a:rPr lang="en-US" sz="1800" dirty="0"/>
              <a:t> </a:t>
            </a:r>
            <a:r>
              <a:rPr lang="en-US" sz="1800" dirty="0" err="1"/>
              <a:t>yashagan</a:t>
            </a:r>
            <a:r>
              <a:rPr lang="en-US" sz="1800" dirty="0"/>
              <a:t>, </a:t>
            </a:r>
            <a:r>
              <a:rPr lang="en-US" sz="1800" dirty="0" err="1"/>
              <a:t>usimliklar</a:t>
            </a:r>
            <a:r>
              <a:rPr lang="en-US" sz="1800" dirty="0"/>
              <a:t> </a:t>
            </a:r>
            <a:r>
              <a:rPr lang="en-US" sz="1800" dirty="0" err="1"/>
              <a:t>usgan</a:t>
            </a:r>
            <a:r>
              <a:rPr lang="en-US" sz="1800" dirty="0"/>
              <a:t>, </a:t>
            </a:r>
            <a:r>
              <a:rPr lang="en-US" sz="1800" dirty="0" err="1"/>
              <a:t>iqlim</a:t>
            </a:r>
            <a:r>
              <a:rPr lang="en-US" sz="1800" dirty="0"/>
              <a:t> </a:t>
            </a:r>
            <a:r>
              <a:rPr lang="en-US" sz="1800" dirty="0" err="1"/>
              <a:t>qanday</a:t>
            </a:r>
            <a:r>
              <a:rPr lang="en-US" sz="1800" dirty="0"/>
              <a:t> </a:t>
            </a:r>
            <a:r>
              <a:rPr lang="en-US" sz="1800" dirty="0" err="1"/>
              <a:t>uzgarganligini</a:t>
            </a:r>
            <a:r>
              <a:rPr lang="en-US" sz="1800" dirty="0"/>
              <a:t> </a:t>
            </a:r>
            <a:r>
              <a:rPr lang="en-US" sz="1800" dirty="0" err="1"/>
              <a:t>urganadilar</a:t>
            </a:r>
            <a:r>
              <a:rPr lang="en-US" sz="1800" dirty="0"/>
              <a:t>. Bu </a:t>
            </a:r>
            <a:r>
              <a:rPr lang="en-US" sz="1800" dirty="0" err="1"/>
              <a:t>ularga</a:t>
            </a:r>
            <a:r>
              <a:rPr lang="en-US" sz="1800" dirty="0"/>
              <a:t> </a:t>
            </a:r>
            <a:r>
              <a:rPr lang="en-US" sz="1800" dirty="0" err="1"/>
              <a:t>foydali</a:t>
            </a:r>
            <a:r>
              <a:rPr lang="en-US" sz="1800" dirty="0"/>
              <a:t> </a:t>
            </a:r>
            <a:r>
              <a:rPr lang="en-US" sz="1800" dirty="0" err="1"/>
              <a:t>qazilmalar</a:t>
            </a:r>
            <a:r>
              <a:rPr lang="en-US" sz="1800" dirty="0"/>
              <a:t> </a:t>
            </a:r>
            <a:r>
              <a:rPr lang="en-US" sz="1800" dirty="0" err="1"/>
              <a:t>tuplangan</a:t>
            </a:r>
            <a:r>
              <a:rPr lang="en-US" sz="1800" dirty="0"/>
              <a:t> </a:t>
            </a:r>
            <a:r>
              <a:rPr lang="en-US" sz="1800" dirty="0" err="1"/>
              <a:t>joylarni</a:t>
            </a:r>
            <a:r>
              <a:rPr lang="en-US" sz="1800" dirty="0"/>
              <a:t> </a:t>
            </a:r>
            <a:r>
              <a:rPr lang="en-US" sz="1800" dirty="0" err="1"/>
              <a:t>aniklashga</a:t>
            </a:r>
            <a:r>
              <a:rPr lang="en-US" sz="1800" dirty="0"/>
              <a:t> </a:t>
            </a:r>
            <a:r>
              <a:rPr lang="en-US" sz="1800" dirty="0" err="1"/>
              <a:t>imkon</a:t>
            </a:r>
            <a:r>
              <a:rPr lang="en-US" sz="1800" dirty="0"/>
              <a:t> </a:t>
            </a:r>
            <a:r>
              <a:rPr lang="en-US" sz="1800" dirty="0" err="1"/>
              <a:t>beradi</a:t>
            </a:r>
            <a:r>
              <a:rPr lang="en-US" sz="1800" dirty="0"/>
              <a:t>. </a:t>
            </a:r>
            <a:r>
              <a:rPr lang="en-US" sz="1800" dirty="0" err="1"/>
              <a:t>Lekin</a:t>
            </a:r>
            <a:r>
              <a:rPr lang="en-US" sz="1800" dirty="0"/>
              <a:t> </a:t>
            </a:r>
            <a:r>
              <a:rPr lang="en-US" sz="1800" dirty="0" err="1"/>
              <a:t>ular</a:t>
            </a:r>
            <a:r>
              <a:rPr lang="en-US" sz="1800" dirty="0"/>
              <a:t> </a:t>
            </a:r>
            <a:r>
              <a:rPr lang="en-US" sz="1800" dirty="0" err="1"/>
              <a:t>yerda</a:t>
            </a:r>
            <a:r>
              <a:rPr lang="en-US" sz="1800" dirty="0"/>
              <a:t> </a:t>
            </a:r>
            <a:r>
              <a:rPr lang="en-US" sz="1800" dirty="0" err="1"/>
              <a:t>kishilik</a:t>
            </a:r>
            <a:r>
              <a:rPr lang="en-US" sz="1800" dirty="0"/>
              <a:t> </a:t>
            </a:r>
            <a:r>
              <a:rPr lang="en-US" sz="1800" dirty="0" err="1"/>
              <a:t>jamiyatining</a:t>
            </a:r>
            <a:r>
              <a:rPr lang="en-US" sz="1800" dirty="0"/>
              <a:t> </a:t>
            </a:r>
            <a:r>
              <a:rPr lang="en-US" sz="1800" dirty="0" err="1"/>
              <a:t>rivojlanish</a:t>
            </a:r>
            <a:r>
              <a:rPr lang="en-US" sz="1800" dirty="0"/>
              <a:t> </a:t>
            </a:r>
            <a:r>
              <a:rPr lang="en-US" sz="1800" dirty="0" err="1"/>
              <a:t>tarixini</a:t>
            </a:r>
            <a:r>
              <a:rPr lang="en-US" sz="1800" dirty="0"/>
              <a:t> </a:t>
            </a:r>
            <a:r>
              <a:rPr lang="en-US" sz="1800" dirty="0" err="1"/>
              <a:t>o’rganmaydilar-bu</a:t>
            </a:r>
            <a:r>
              <a:rPr lang="en-US" sz="1800" dirty="0"/>
              <a:t> </a:t>
            </a:r>
            <a:r>
              <a:rPr lang="en-US" sz="1800" dirty="0" err="1"/>
              <a:t>bilan</a:t>
            </a:r>
            <a:r>
              <a:rPr lang="en-US" sz="1800" dirty="0"/>
              <a:t> </a:t>
            </a:r>
            <a:r>
              <a:rPr lang="en-US" sz="1800" dirty="0" err="1"/>
              <a:t>tarixchilar</a:t>
            </a:r>
            <a:r>
              <a:rPr lang="en-US" sz="1800" dirty="0"/>
              <a:t> </a:t>
            </a:r>
            <a:r>
              <a:rPr lang="en-US" sz="1800" dirty="0" err="1"/>
              <a:t>shugullanadilar</a:t>
            </a:r>
            <a:r>
              <a:rPr lang="en-US" sz="1800" dirty="0"/>
              <a:t>. Shu </a:t>
            </a:r>
            <a:r>
              <a:rPr lang="en-US" sz="1800" dirty="0" err="1"/>
              <a:t>yerning</a:t>
            </a:r>
            <a:r>
              <a:rPr lang="en-US" sz="1800" dirty="0"/>
              <a:t> </a:t>
            </a:r>
            <a:r>
              <a:rPr lang="en-US" sz="1800" dirty="0" err="1"/>
              <a:t>uzida</a:t>
            </a:r>
            <a:r>
              <a:rPr lang="en-US" sz="1800" dirty="0"/>
              <a:t> biz </a:t>
            </a:r>
            <a:r>
              <a:rPr lang="en-US" sz="1800" dirty="0" err="1"/>
              <a:t>sayyoramizdagi</a:t>
            </a:r>
            <a:r>
              <a:rPr lang="en-US" sz="1800" dirty="0"/>
              <a:t> dune biz </a:t>
            </a:r>
            <a:r>
              <a:rPr lang="en-US" sz="1800" dirty="0" err="1"/>
              <a:t>sayyoramiz</a:t>
            </a:r>
            <a:r>
              <a:rPr lang="en-US" sz="1800" dirty="0"/>
              <a:t> </a:t>
            </a:r>
            <a:r>
              <a:rPr lang="en-US" sz="1800" dirty="0" err="1"/>
              <a:t>tarixiy</a:t>
            </a:r>
            <a:r>
              <a:rPr lang="en-US" sz="1800" dirty="0"/>
              <a:t> </a:t>
            </a:r>
            <a:r>
              <a:rPr lang="en-US" sz="1800" dirty="0" err="1"/>
              <a:t>rivojlanishning</a:t>
            </a:r>
            <a:r>
              <a:rPr lang="en-US" sz="1800" dirty="0"/>
              <a:t> </a:t>
            </a:r>
            <a:r>
              <a:rPr lang="en-US" sz="1800" dirty="0" err="1"/>
              <a:t>tarkibiy</a:t>
            </a:r>
            <a:r>
              <a:rPr lang="en-US" sz="1800" dirty="0"/>
              <a:t> </a:t>
            </a:r>
            <a:r>
              <a:rPr lang="en-US" sz="1800" dirty="0" err="1"/>
              <a:t>tafsifiga</a:t>
            </a:r>
            <a:r>
              <a:rPr lang="en-US" sz="1800" dirty="0"/>
              <a:t> </a:t>
            </a:r>
            <a:r>
              <a:rPr lang="en-US" sz="1800" dirty="0" err="1"/>
              <a:t>ega</a:t>
            </a:r>
            <a:r>
              <a:rPr lang="en-US" sz="1800" dirty="0"/>
              <a:t> </a:t>
            </a:r>
            <a:r>
              <a:rPr lang="en-US" sz="1800" dirty="0" err="1"/>
              <a:t>bulamiz</a:t>
            </a:r>
            <a:r>
              <a:rPr lang="en-US" sz="1800" dirty="0"/>
              <a:t>. </a:t>
            </a:r>
            <a:r>
              <a:rPr lang="en-US" sz="1800" dirty="0" err="1"/>
              <a:t>Umuman</a:t>
            </a:r>
            <a:r>
              <a:rPr lang="en-US" sz="1800" dirty="0"/>
              <a:t>, </a:t>
            </a:r>
            <a:r>
              <a:rPr lang="en-US" sz="1800" dirty="0" err="1"/>
              <a:t>mayyoramizdagi</a:t>
            </a:r>
            <a:r>
              <a:rPr lang="en-US" sz="1800" dirty="0"/>
              <a:t> </a:t>
            </a:r>
            <a:r>
              <a:rPr lang="en-US" sz="1800" dirty="0" err="1"/>
              <a:t>dunyoning</a:t>
            </a:r>
            <a:r>
              <a:rPr lang="en-US" sz="1800" dirty="0"/>
              <a:t> </a:t>
            </a:r>
            <a:r>
              <a:rPr lang="en-US" sz="1800" dirty="0" err="1"/>
              <a:t>barcha</a:t>
            </a:r>
            <a:r>
              <a:rPr lang="en-US" sz="1800" dirty="0"/>
              <a:t> </a:t>
            </a:r>
            <a:r>
              <a:rPr lang="en-US" sz="1800" dirty="0" err="1"/>
              <a:t>tadqiqotlari</a:t>
            </a:r>
            <a:r>
              <a:rPr lang="en-US" sz="1800" dirty="0"/>
              <a:t> </a:t>
            </a:r>
            <a:r>
              <a:rPr lang="en-US" sz="1800" dirty="0" err="1"/>
              <a:t>bizga</a:t>
            </a:r>
            <a:r>
              <a:rPr lang="en-US" sz="1800" dirty="0"/>
              <a:t> </a:t>
            </a:r>
            <a:r>
              <a:rPr lang="en-US" sz="1800" dirty="0" err="1"/>
              <a:t>tula</a:t>
            </a:r>
            <a:r>
              <a:rPr lang="en-US" sz="1800" dirty="0"/>
              <a:t> </a:t>
            </a:r>
            <a:r>
              <a:rPr lang="en-US" sz="1800" dirty="0" err="1"/>
              <a:t>bulmagan</a:t>
            </a:r>
            <a:r>
              <a:rPr lang="en-US" sz="1800" dirty="0"/>
              <a:t> </a:t>
            </a:r>
            <a:r>
              <a:rPr lang="en-US" sz="1800" dirty="0" err="1"/>
              <a:t>va</a:t>
            </a:r>
            <a:r>
              <a:rPr lang="en-US" sz="1800" dirty="0"/>
              <a:t> </a:t>
            </a:r>
            <a:r>
              <a:rPr lang="en-US" sz="1800" dirty="0" err="1"/>
              <a:t>juda</a:t>
            </a:r>
            <a:r>
              <a:rPr lang="en-US" sz="1800" dirty="0"/>
              <a:t> </a:t>
            </a:r>
            <a:r>
              <a:rPr lang="en-US" sz="1800" dirty="0" err="1"/>
              <a:t>anik</a:t>
            </a:r>
            <a:r>
              <a:rPr lang="en-US" sz="1800" dirty="0"/>
              <a:t> </a:t>
            </a:r>
            <a:r>
              <a:rPr lang="en-US" sz="1800" dirty="0" err="1"/>
              <a:t>bulmagan</a:t>
            </a:r>
            <a:r>
              <a:rPr lang="en-US" sz="1800" dirty="0"/>
              <a:t> </a:t>
            </a:r>
            <a:r>
              <a:rPr lang="en-US" sz="1800" dirty="0" err="1"/>
              <a:t>ma’lumot</a:t>
            </a:r>
            <a:r>
              <a:rPr lang="en-US" sz="1800" dirty="0"/>
              <a:t> </a:t>
            </a:r>
            <a:r>
              <a:rPr lang="en-US" sz="1800" dirty="0" err="1"/>
              <a:t>beradi</a:t>
            </a:r>
            <a:r>
              <a:rPr lang="en-US" sz="1800" dirty="0"/>
              <a:t>. </a:t>
            </a:r>
            <a:r>
              <a:rPr lang="en-US" sz="1800" dirty="0" err="1"/>
              <a:t>Lekin</a:t>
            </a:r>
            <a:r>
              <a:rPr lang="en-US" sz="1800" dirty="0"/>
              <a:t> </a:t>
            </a:r>
            <a:r>
              <a:rPr lang="en-US" sz="1800" dirty="0" err="1"/>
              <a:t>bu</a:t>
            </a:r>
            <a:r>
              <a:rPr lang="en-US" sz="1800" dirty="0"/>
              <a:t> </a:t>
            </a:r>
            <a:r>
              <a:rPr lang="en-US" sz="1800" dirty="0" err="1"/>
              <a:t>koinotga</a:t>
            </a:r>
            <a:r>
              <a:rPr lang="en-US" sz="1800" dirty="0"/>
              <a:t> </a:t>
            </a:r>
            <a:r>
              <a:rPr lang="en-US" sz="1800" dirty="0" err="1"/>
              <a:t>uchish</a:t>
            </a:r>
            <a:r>
              <a:rPr lang="en-US" sz="1800" dirty="0"/>
              <a:t>, atom </a:t>
            </a:r>
            <a:r>
              <a:rPr lang="en-US" sz="1800" dirty="0" err="1"/>
              <a:t>yadrosi</a:t>
            </a:r>
            <a:r>
              <a:rPr lang="en-US" sz="1800" dirty="0"/>
              <a:t> </a:t>
            </a:r>
            <a:r>
              <a:rPr lang="en-US" sz="1800" dirty="0" err="1"/>
              <a:t>sirini</a:t>
            </a:r>
            <a:r>
              <a:rPr lang="en-US" sz="1800" dirty="0"/>
              <a:t> </a:t>
            </a:r>
            <a:r>
              <a:rPr lang="en-US" sz="1800" dirty="0" err="1"/>
              <a:t>bilish</a:t>
            </a:r>
            <a:r>
              <a:rPr lang="en-US" sz="1800" dirty="0"/>
              <a:t>, </a:t>
            </a:r>
            <a:r>
              <a:rPr lang="en-US" sz="1800" dirty="0" err="1"/>
              <a:t>jamiyat</a:t>
            </a:r>
            <a:r>
              <a:rPr lang="en-US" sz="1800" dirty="0"/>
              <a:t> </a:t>
            </a:r>
            <a:r>
              <a:rPr lang="en-US" sz="1800" dirty="0" err="1"/>
              <a:t>rivojlanish</a:t>
            </a:r>
            <a:r>
              <a:rPr lang="en-US" sz="1800" dirty="0"/>
              <a:t> </a:t>
            </a:r>
            <a:r>
              <a:rPr lang="en-US" sz="1800" dirty="0" err="1"/>
              <a:t>konunlarini</a:t>
            </a:r>
            <a:r>
              <a:rPr lang="en-US" sz="1800" dirty="0"/>
              <a:t> </a:t>
            </a:r>
            <a:r>
              <a:rPr lang="en-US" sz="1800" dirty="0" err="1"/>
              <a:t>egallash</a:t>
            </a:r>
            <a:r>
              <a:rPr lang="en-US" sz="1800" dirty="0"/>
              <a:t> </a:t>
            </a:r>
            <a:r>
              <a:rPr lang="en-US" sz="1800" dirty="0" err="1"/>
              <a:t>va</a:t>
            </a:r>
            <a:r>
              <a:rPr lang="en-US" sz="1800" dirty="0"/>
              <a:t> </a:t>
            </a:r>
            <a:r>
              <a:rPr lang="en-US" sz="1800" dirty="0" err="1"/>
              <a:t>boshqalarga</a:t>
            </a:r>
            <a:r>
              <a:rPr lang="en-US" sz="1800" dirty="0"/>
              <a:t> </a:t>
            </a:r>
            <a:r>
              <a:rPr lang="en-US" sz="1800" dirty="0" err="1"/>
              <a:t>xalakit</a:t>
            </a:r>
            <a:r>
              <a:rPr lang="en-US" sz="1800" dirty="0"/>
              <a:t> </a:t>
            </a:r>
            <a:r>
              <a:rPr lang="en-US" sz="1800" dirty="0" err="1"/>
              <a:t>etmaydi</a:t>
            </a:r>
            <a:r>
              <a:rPr lang="en-US" sz="1800" dirty="0"/>
              <a:t>. </a:t>
            </a:r>
            <a:r>
              <a:rPr lang="en-US" sz="1800" dirty="0" err="1"/>
              <a:t>Tuzilish</a:t>
            </a:r>
            <a:r>
              <a:rPr lang="en-US" sz="1800" dirty="0"/>
              <a:t> model </a:t>
            </a:r>
            <a:r>
              <a:rPr lang="en-US" sz="1800" dirty="0" err="1"/>
              <a:t>o’rganilayotgan</a:t>
            </a:r>
            <a:r>
              <a:rPr lang="en-US" sz="1800" dirty="0"/>
              <a:t> </a:t>
            </a:r>
            <a:r>
              <a:rPr lang="en-US" sz="1800" dirty="0" err="1"/>
              <a:t>hodisa</a:t>
            </a:r>
            <a:r>
              <a:rPr lang="en-US" sz="1800" dirty="0"/>
              <a:t> </a:t>
            </a:r>
            <a:r>
              <a:rPr lang="en-US" sz="1800" dirty="0" err="1"/>
              <a:t>va</a:t>
            </a:r>
            <a:r>
              <a:rPr lang="en-US" sz="1800" dirty="0"/>
              <a:t> </a:t>
            </a:r>
            <a:r>
              <a:rPr lang="en-US" sz="1800" dirty="0" err="1"/>
              <a:t>jarayonni</a:t>
            </a:r>
            <a:r>
              <a:rPr lang="en-US" sz="1800" dirty="0"/>
              <a:t> </a:t>
            </a:r>
            <a:r>
              <a:rPr lang="en-US" sz="1800" dirty="0" err="1"/>
              <a:t>iloji</a:t>
            </a:r>
            <a:r>
              <a:rPr lang="en-US" sz="1800" dirty="0"/>
              <a:t> </a:t>
            </a:r>
            <a:r>
              <a:rPr lang="en-US" sz="1800" dirty="0" err="1"/>
              <a:t>boricha</a:t>
            </a:r>
            <a:r>
              <a:rPr lang="en-US" sz="1800" dirty="0"/>
              <a:t> </a:t>
            </a:r>
            <a:r>
              <a:rPr lang="en-US" sz="1800" dirty="0" err="1"/>
              <a:t>tula</a:t>
            </a:r>
            <a:r>
              <a:rPr lang="en-US" sz="1800" dirty="0"/>
              <a:t> </a:t>
            </a:r>
            <a:r>
              <a:rPr lang="en-US" sz="1800" dirty="0" err="1"/>
              <a:t>aks</a:t>
            </a:r>
            <a:r>
              <a:rPr lang="en-US" sz="1800" dirty="0"/>
              <a:t> </a:t>
            </a:r>
            <a:r>
              <a:rPr lang="en-US" sz="1800" dirty="0" err="1"/>
              <a:t>ettirishi</a:t>
            </a:r>
            <a:r>
              <a:rPr lang="en-US" sz="1800" dirty="0"/>
              <a:t> </a:t>
            </a:r>
            <a:r>
              <a:rPr lang="en-US" sz="1800" dirty="0" err="1"/>
              <a:t>zarur</a:t>
            </a:r>
            <a:r>
              <a:rPr lang="en-US" sz="1800" dirty="0"/>
              <a:t>.</a:t>
            </a:r>
            <a:endParaRPr lang="ru-RU" sz="1800" dirty="0"/>
          </a:p>
          <a:p>
            <a:endParaRPr lang="ru-RU" sz="1800" dirty="0"/>
          </a:p>
          <a:p>
            <a:endParaRPr lang="ru-RU"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1757386"/>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16632"/>
            <a:ext cx="8363272" cy="6336704"/>
          </a:xfrm>
        </p:spPr>
        <p:txBody>
          <a:bodyPr>
            <a:normAutofit fontScale="85000" lnSpcReduction="10000"/>
          </a:bodyPr>
          <a:lstStyle/>
          <a:p>
            <a:r>
              <a:rPr lang="en-US" sz="2800" dirty="0" err="1"/>
              <a:t>Modelning</a:t>
            </a:r>
            <a:r>
              <a:rPr lang="en-US" sz="2800" dirty="0"/>
              <a:t> </a:t>
            </a:r>
            <a:r>
              <a:rPr lang="en-US" sz="2800" dirty="0" err="1"/>
              <a:t>takribiylik</a:t>
            </a:r>
            <a:r>
              <a:rPr lang="en-US" sz="2800" dirty="0"/>
              <a:t> </a:t>
            </a:r>
            <a:r>
              <a:rPr lang="en-US" sz="2800" dirty="0" err="1"/>
              <a:t>xarakteri</a:t>
            </a:r>
            <a:r>
              <a:rPr lang="en-US" sz="2800" dirty="0"/>
              <a:t> </a:t>
            </a:r>
            <a:r>
              <a:rPr lang="en-US" sz="2800" dirty="0" err="1"/>
              <a:t>turli</a:t>
            </a:r>
            <a:r>
              <a:rPr lang="en-US" sz="2800" dirty="0"/>
              <a:t> </a:t>
            </a:r>
            <a:r>
              <a:rPr lang="en-US" sz="2800" dirty="0" err="1"/>
              <a:t>ko’rinishda</a:t>
            </a:r>
            <a:r>
              <a:rPr lang="en-US" sz="2800" dirty="0"/>
              <a:t> </a:t>
            </a:r>
            <a:r>
              <a:rPr lang="en-US" sz="2800" dirty="0" err="1"/>
              <a:t>namayon</a:t>
            </a:r>
            <a:r>
              <a:rPr lang="en-US" sz="2800" dirty="0"/>
              <a:t> </a:t>
            </a:r>
            <a:r>
              <a:rPr lang="en-US" sz="2800" dirty="0" err="1"/>
              <a:t>bo’lishi</a:t>
            </a:r>
            <a:r>
              <a:rPr lang="en-US" sz="2800" dirty="0"/>
              <a:t> </a:t>
            </a:r>
            <a:r>
              <a:rPr lang="en-US" sz="2800" dirty="0" err="1"/>
              <a:t>mumkin</a:t>
            </a:r>
            <a:r>
              <a:rPr lang="en-US" sz="2800" dirty="0"/>
              <a:t>. </a:t>
            </a:r>
            <a:r>
              <a:rPr lang="en-US" sz="2800" dirty="0" err="1"/>
              <a:t>Masalan</a:t>
            </a:r>
            <a:r>
              <a:rPr lang="en-US" sz="2800" dirty="0"/>
              <a:t>, </a:t>
            </a:r>
            <a:r>
              <a:rPr lang="en-US" sz="2800" dirty="0" err="1"/>
              <a:t>tajriba</a:t>
            </a:r>
            <a:r>
              <a:rPr lang="en-US" sz="2800" dirty="0"/>
              <a:t> </a:t>
            </a:r>
            <a:r>
              <a:rPr lang="en-US" sz="2800" dirty="0" err="1"/>
              <a:t>o’tkazish</a:t>
            </a:r>
            <a:r>
              <a:rPr lang="en-US" sz="2800" dirty="0"/>
              <a:t> </a:t>
            </a:r>
            <a:r>
              <a:rPr lang="en-US" sz="2800" dirty="0" err="1"/>
              <a:t>maboynida</a:t>
            </a:r>
            <a:r>
              <a:rPr lang="en-US" sz="2800" dirty="0"/>
              <a:t> </a:t>
            </a:r>
            <a:r>
              <a:rPr lang="en-US" sz="2800" dirty="0" err="1"/>
              <a:t>foydalaniladigan</a:t>
            </a:r>
            <a:r>
              <a:rPr lang="en-US" sz="2800" dirty="0"/>
              <a:t> </a:t>
            </a:r>
            <a:r>
              <a:rPr lang="en-US" sz="2800" dirty="0" err="1"/>
              <a:t>asboblarning</a:t>
            </a:r>
            <a:r>
              <a:rPr lang="en-US" sz="2800" dirty="0"/>
              <a:t> </a:t>
            </a:r>
            <a:r>
              <a:rPr lang="en-US" sz="2800" dirty="0" err="1"/>
              <a:t>aniqligi</a:t>
            </a:r>
            <a:r>
              <a:rPr lang="en-US" sz="2800" dirty="0"/>
              <a:t> </a:t>
            </a:r>
            <a:r>
              <a:rPr lang="en-US" sz="2800" dirty="0" err="1"/>
              <a:t>olinayotgan</a:t>
            </a:r>
            <a:r>
              <a:rPr lang="en-US" sz="2800" dirty="0"/>
              <a:t> </a:t>
            </a:r>
            <a:r>
              <a:rPr lang="en-US" sz="2800" dirty="0" err="1"/>
              <a:t>natijaning</a:t>
            </a:r>
            <a:r>
              <a:rPr lang="en-US" sz="2800" dirty="0"/>
              <a:t> </a:t>
            </a:r>
            <a:r>
              <a:rPr lang="en-US" sz="2800" dirty="0" err="1"/>
              <a:t>aniqligiga</a:t>
            </a:r>
            <a:r>
              <a:rPr lang="en-US" sz="2800" dirty="0"/>
              <a:t> </a:t>
            </a:r>
            <a:r>
              <a:rPr lang="en-US" sz="2800" dirty="0" err="1"/>
              <a:t>ta’sir</a:t>
            </a:r>
            <a:r>
              <a:rPr lang="en-US" sz="2800" dirty="0"/>
              <a:t> </a:t>
            </a:r>
            <a:r>
              <a:rPr lang="en-US" sz="2800" dirty="0" err="1"/>
              <a:t>etadi</a:t>
            </a:r>
            <a:r>
              <a:rPr lang="en-US" sz="2800" dirty="0"/>
              <a:t>. </a:t>
            </a:r>
            <a:r>
              <a:rPr lang="en-US" sz="2800" dirty="0" err="1"/>
              <a:t>Samalyotlarning</a:t>
            </a:r>
            <a:r>
              <a:rPr lang="en-US" sz="2800" dirty="0"/>
              <a:t> </a:t>
            </a:r>
            <a:r>
              <a:rPr lang="en-US" sz="2800" dirty="0" err="1"/>
              <a:t>ob-havo</a:t>
            </a:r>
            <a:r>
              <a:rPr lang="en-US" sz="2800" dirty="0"/>
              <a:t> </a:t>
            </a:r>
            <a:r>
              <a:rPr lang="en-US" sz="2800" dirty="0" err="1"/>
              <a:t>sharoitini</a:t>
            </a:r>
            <a:r>
              <a:rPr lang="en-US" sz="2800" dirty="0"/>
              <a:t> </a:t>
            </a:r>
            <a:r>
              <a:rPr lang="en-US" sz="2800" dirty="0" err="1"/>
              <a:t>hisobga</a:t>
            </a:r>
            <a:r>
              <a:rPr lang="en-US" sz="2800" dirty="0"/>
              <a:t> </a:t>
            </a:r>
            <a:r>
              <a:rPr lang="en-US" sz="2800" dirty="0" err="1"/>
              <a:t>olmay</a:t>
            </a:r>
            <a:r>
              <a:rPr lang="en-US" sz="2800" dirty="0"/>
              <a:t> </a:t>
            </a:r>
            <a:r>
              <a:rPr lang="en-US" sz="2800" dirty="0" err="1"/>
              <a:t>tuzilgan</a:t>
            </a:r>
            <a:r>
              <a:rPr lang="en-US" sz="2800" dirty="0"/>
              <a:t> </a:t>
            </a:r>
            <a:r>
              <a:rPr lang="en-US" sz="2800" dirty="0" err="1"/>
              <a:t>yozgi</a:t>
            </a:r>
            <a:r>
              <a:rPr lang="en-US" sz="2800" dirty="0"/>
              <a:t> </a:t>
            </a:r>
            <a:r>
              <a:rPr lang="en-US" sz="2800" dirty="0" err="1"/>
              <a:t>davri</a:t>
            </a:r>
            <a:r>
              <a:rPr lang="en-US" sz="2800" dirty="0"/>
              <a:t> </a:t>
            </a:r>
            <a:r>
              <a:rPr lang="en-US" sz="2800" dirty="0" err="1"/>
              <a:t>uchish</a:t>
            </a:r>
            <a:r>
              <a:rPr lang="en-US" sz="2800" dirty="0"/>
              <a:t> </a:t>
            </a:r>
            <a:r>
              <a:rPr lang="en-US" sz="2800" dirty="0" err="1"/>
              <a:t>jadvali</a:t>
            </a:r>
            <a:r>
              <a:rPr lang="en-US" sz="2800" dirty="0"/>
              <a:t> </a:t>
            </a:r>
            <a:r>
              <a:rPr lang="en-US" sz="2800" dirty="0" err="1"/>
              <a:t>aeroflot</a:t>
            </a:r>
            <a:r>
              <a:rPr lang="en-US" sz="2800" dirty="0"/>
              <a:t> </a:t>
            </a:r>
            <a:r>
              <a:rPr lang="en-US" sz="2800" dirty="0" err="1"/>
              <a:t>ishining</a:t>
            </a:r>
            <a:r>
              <a:rPr lang="en-US" sz="2800" dirty="0"/>
              <a:t> </a:t>
            </a:r>
            <a:r>
              <a:rPr lang="en-US" sz="2800" dirty="0" err="1"/>
              <a:t>takribiy</a:t>
            </a:r>
            <a:r>
              <a:rPr lang="en-US" sz="2800" dirty="0"/>
              <a:t> </a:t>
            </a:r>
            <a:r>
              <a:rPr lang="en-US" sz="2800" dirty="0" err="1"/>
              <a:t>modelini</a:t>
            </a:r>
            <a:r>
              <a:rPr lang="en-US" sz="2800" dirty="0"/>
              <a:t> </a:t>
            </a:r>
            <a:r>
              <a:rPr lang="en-US" sz="2800" dirty="0" err="1"/>
              <a:t>ifodalaydi</a:t>
            </a:r>
            <a:r>
              <a:rPr lang="en-US" sz="2800" dirty="0"/>
              <a:t>. </a:t>
            </a:r>
            <a:r>
              <a:rPr lang="en-US" sz="2800" dirty="0" err="1"/>
              <a:t>Va</a:t>
            </a:r>
            <a:r>
              <a:rPr lang="en-US" sz="2800" dirty="0"/>
              <a:t> </a:t>
            </a:r>
            <a:r>
              <a:rPr lang="en-US" sz="2800" dirty="0" err="1"/>
              <a:t>xakazo</a:t>
            </a:r>
            <a:r>
              <a:rPr lang="en-US" sz="2800" dirty="0"/>
              <a:t>.</a:t>
            </a:r>
            <a:endParaRPr lang="ru-RU" sz="2000" dirty="0"/>
          </a:p>
          <a:p>
            <a:r>
              <a:rPr lang="en-US" sz="2800" dirty="0" err="1"/>
              <a:t>Modellashtirish</a:t>
            </a:r>
            <a:r>
              <a:rPr lang="en-US" sz="2800" dirty="0"/>
              <a:t> </a:t>
            </a:r>
            <a:r>
              <a:rPr lang="en-US" sz="2800" dirty="0" err="1"/>
              <a:t>bilan</a:t>
            </a:r>
            <a:r>
              <a:rPr lang="en-US" sz="2800" dirty="0"/>
              <a:t> </a:t>
            </a:r>
            <a:r>
              <a:rPr lang="en-US" sz="2800" dirty="0" err="1"/>
              <a:t>obyektlari</a:t>
            </a:r>
            <a:r>
              <a:rPr lang="en-US" sz="2800" dirty="0"/>
              <a:t> (</a:t>
            </a:r>
            <a:r>
              <a:rPr lang="en-US" sz="2800" dirty="0" err="1"/>
              <a:t>fizik</a:t>
            </a:r>
            <a:r>
              <a:rPr lang="en-US" sz="2800" dirty="0"/>
              <a:t> </a:t>
            </a:r>
            <a:r>
              <a:rPr lang="en-US" sz="2800" dirty="0" err="1"/>
              <a:t>hodisa</a:t>
            </a:r>
            <a:r>
              <a:rPr lang="en-US" sz="2800" dirty="0"/>
              <a:t> </a:t>
            </a:r>
            <a:r>
              <a:rPr lang="en-US" sz="2800" dirty="0" err="1"/>
              <a:t>va</a:t>
            </a:r>
            <a:r>
              <a:rPr lang="en-US" sz="2800" dirty="0"/>
              <a:t> </a:t>
            </a:r>
            <a:r>
              <a:rPr lang="en-US" sz="2800" dirty="0" err="1"/>
              <a:t>jarayonlar</a:t>
            </a:r>
            <a:r>
              <a:rPr lang="en-US" sz="2800" dirty="0"/>
              <a:t>)</a:t>
            </a:r>
            <a:r>
              <a:rPr lang="en-US" sz="2800" dirty="0" err="1"/>
              <a:t>ni</a:t>
            </a:r>
            <a:r>
              <a:rPr lang="en-US" sz="2800" dirty="0"/>
              <a:t> </a:t>
            </a:r>
            <a:r>
              <a:rPr lang="en-US" sz="2800" dirty="0" err="1"/>
              <a:t>ularning</a:t>
            </a:r>
            <a:r>
              <a:rPr lang="en-US" sz="2800" dirty="0"/>
              <a:t>  </a:t>
            </a:r>
            <a:r>
              <a:rPr lang="en-US" sz="2800" dirty="0" err="1"/>
              <a:t>modellari</a:t>
            </a:r>
            <a:r>
              <a:rPr lang="en-US" sz="2800" dirty="0"/>
              <a:t> </a:t>
            </a:r>
            <a:r>
              <a:rPr lang="en-US" sz="2800" dirty="0" err="1"/>
              <a:t>yordamida</a:t>
            </a:r>
            <a:r>
              <a:rPr lang="en-US" sz="2800" dirty="0"/>
              <a:t>  </a:t>
            </a:r>
            <a:r>
              <a:rPr lang="en-US" sz="2800" dirty="0" err="1"/>
              <a:t>tadqiq</a:t>
            </a:r>
            <a:r>
              <a:rPr lang="en-US" sz="2800" dirty="0"/>
              <a:t> </a:t>
            </a:r>
            <a:r>
              <a:rPr lang="en-US" sz="2800" dirty="0" err="1"/>
              <a:t>qilish</a:t>
            </a:r>
            <a:r>
              <a:rPr lang="en-US" sz="2800" dirty="0"/>
              <a:t>, </a:t>
            </a:r>
            <a:r>
              <a:rPr lang="en-US" sz="2800" dirty="0" err="1"/>
              <a:t>mavjud</a:t>
            </a:r>
            <a:r>
              <a:rPr lang="en-US" sz="2800" dirty="0"/>
              <a:t> </a:t>
            </a:r>
            <a:r>
              <a:rPr lang="en-US" sz="2800" dirty="0" err="1"/>
              <a:t>narsa</a:t>
            </a:r>
            <a:r>
              <a:rPr lang="en-US" sz="2800" dirty="0"/>
              <a:t> </a:t>
            </a:r>
            <a:r>
              <a:rPr lang="en-US" sz="2800" dirty="0" err="1"/>
              <a:t>va</a:t>
            </a:r>
            <a:r>
              <a:rPr lang="en-US" sz="2800" dirty="0"/>
              <a:t> </a:t>
            </a:r>
            <a:r>
              <a:rPr lang="en-US" sz="2800" dirty="0" err="1"/>
              <a:t>hodisalarning</a:t>
            </a:r>
            <a:r>
              <a:rPr lang="en-US" sz="2800" dirty="0"/>
              <a:t> </a:t>
            </a:r>
            <a:r>
              <a:rPr lang="en-US" sz="2800" dirty="0" err="1"/>
              <a:t>modellarni</a:t>
            </a:r>
            <a:r>
              <a:rPr lang="en-US" sz="2800" dirty="0"/>
              <a:t> </a:t>
            </a:r>
            <a:r>
              <a:rPr lang="en-US" sz="2800" dirty="0" err="1"/>
              <a:t>yasash</a:t>
            </a:r>
            <a:r>
              <a:rPr lang="en-US" sz="2800" dirty="0"/>
              <a:t> </a:t>
            </a:r>
            <a:r>
              <a:rPr lang="en-US" sz="2800" dirty="0" err="1"/>
              <a:t>va</a:t>
            </a:r>
            <a:r>
              <a:rPr lang="en-US" sz="2800" dirty="0"/>
              <a:t> </a:t>
            </a:r>
            <a:r>
              <a:rPr lang="en-US" sz="2800" dirty="0" err="1"/>
              <a:t>o’rganishdan</a:t>
            </a:r>
            <a:r>
              <a:rPr lang="en-US" sz="2800" dirty="0"/>
              <a:t> </a:t>
            </a:r>
            <a:r>
              <a:rPr lang="en-US" sz="2800" dirty="0" err="1"/>
              <a:t>iboratdir</a:t>
            </a:r>
            <a:r>
              <a:rPr lang="en-US" sz="2800" dirty="0"/>
              <a:t>. </a:t>
            </a:r>
            <a:r>
              <a:rPr lang="en-US" sz="2800" dirty="0" err="1"/>
              <a:t>Modellashtirish</a:t>
            </a:r>
            <a:r>
              <a:rPr lang="en-US" sz="2800" dirty="0"/>
              <a:t> </a:t>
            </a:r>
            <a:r>
              <a:rPr lang="en-US" sz="2800" dirty="0" err="1"/>
              <a:t>uslubidan</a:t>
            </a:r>
            <a:r>
              <a:rPr lang="en-US" sz="2800" dirty="0"/>
              <a:t> </a:t>
            </a:r>
            <a:r>
              <a:rPr lang="en-US" sz="2800" dirty="0" err="1"/>
              <a:t>xozirgi</a:t>
            </a:r>
            <a:r>
              <a:rPr lang="en-US" sz="2800" dirty="0"/>
              <a:t> </a:t>
            </a:r>
            <a:r>
              <a:rPr lang="en-US" sz="2800" dirty="0" err="1"/>
              <a:t>zamon</a:t>
            </a:r>
            <a:r>
              <a:rPr lang="en-US" sz="2800" dirty="0"/>
              <a:t> </a:t>
            </a:r>
            <a:r>
              <a:rPr lang="en-US" sz="2800" dirty="0" err="1"/>
              <a:t>fanidan</a:t>
            </a:r>
            <a:r>
              <a:rPr lang="en-US" sz="2800" dirty="0"/>
              <a:t> </a:t>
            </a:r>
            <a:r>
              <a:rPr lang="en-US" sz="2800" dirty="0" err="1"/>
              <a:t>keng</a:t>
            </a:r>
            <a:r>
              <a:rPr lang="en-US" sz="2800" dirty="0"/>
              <a:t> </a:t>
            </a:r>
            <a:r>
              <a:rPr lang="en-US" sz="2800" dirty="0" err="1"/>
              <a:t>foydalanilmoqda</a:t>
            </a:r>
            <a:r>
              <a:rPr lang="en-US" sz="2800" dirty="0"/>
              <a:t>. U </a:t>
            </a:r>
            <a:r>
              <a:rPr lang="en-US" sz="2800" dirty="0" err="1"/>
              <a:t>ilmiy-tadqiqot</a:t>
            </a:r>
            <a:r>
              <a:rPr lang="en-US" sz="2800" dirty="0"/>
              <a:t> </a:t>
            </a:r>
            <a:r>
              <a:rPr lang="en-US" sz="2800" dirty="0" err="1"/>
              <a:t>jarayonini</a:t>
            </a:r>
            <a:r>
              <a:rPr lang="en-US" sz="2800" dirty="0"/>
              <a:t> </a:t>
            </a:r>
            <a:r>
              <a:rPr lang="en-US" sz="2800" dirty="0" err="1"/>
              <a:t>osonlashtiradi</a:t>
            </a:r>
            <a:r>
              <a:rPr lang="en-US" sz="2800" dirty="0"/>
              <a:t>, </a:t>
            </a:r>
            <a:r>
              <a:rPr lang="en-US" sz="2800" dirty="0" err="1"/>
              <a:t>ba’zi</a:t>
            </a:r>
            <a:r>
              <a:rPr lang="en-US" sz="2800" dirty="0"/>
              <a:t> </a:t>
            </a:r>
            <a:r>
              <a:rPr lang="en-US" sz="2800" dirty="0" err="1"/>
              <a:t>hollarda</a:t>
            </a:r>
            <a:r>
              <a:rPr lang="en-US" sz="2800" dirty="0"/>
              <a:t> </a:t>
            </a:r>
            <a:r>
              <a:rPr lang="en-US" sz="2800" dirty="0" err="1"/>
              <a:t>esa</a:t>
            </a:r>
            <a:r>
              <a:rPr lang="en-US" sz="2800" dirty="0"/>
              <a:t> </a:t>
            </a:r>
            <a:r>
              <a:rPr lang="en-US" sz="2800" dirty="0" err="1"/>
              <a:t>murakkab</a:t>
            </a:r>
            <a:r>
              <a:rPr lang="en-US" sz="2800" dirty="0"/>
              <a:t> </a:t>
            </a:r>
            <a:r>
              <a:rPr lang="en-US" sz="2800" dirty="0" err="1"/>
              <a:t>obyektlarini</a:t>
            </a:r>
            <a:r>
              <a:rPr lang="en-US" sz="2800" dirty="0"/>
              <a:t> </a:t>
            </a:r>
            <a:r>
              <a:rPr lang="en-US" sz="2800" dirty="0" err="1"/>
              <a:t>o’rganishning</a:t>
            </a:r>
            <a:r>
              <a:rPr lang="en-US" sz="2800" dirty="0"/>
              <a:t> </a:t>
            </a:r>
            <a:r>
              <a:rPr lang="en-US" sz="2800" dirty="0" err="1"/>
              <a:t>yagona</a:t>
            </a:r>
            <a:r>
              <a:rPr lang="en-US" sz="2800" dirty="0"/>
              <a:t> </a:t>
            </a:r>
            <a:r>
              <a:rPr lang="en-US" sz="2800" dirty="0" err="1"/>
              <a:t>vositasiga</a:t>
            </a:r>
            <a:r>
              <a:rPr lang="en-US" sz="2800" dirty="0"/>
              <a:t> </a:t>
            </a:r>
            <a:r>
              <a:rPr lang="en-US" sz="2800" dirty="0" err="1"/>
              <a:t>aylanadi</a:t>
            </a:r>
            <a:r>
              <a:rPr lang="en-US" sz="2800" dirty="0"/>
              <a:t>. </a:t>
            </a:r>
            <a:r>
              <a:rPr lang="en-US" sz="2800" dirty="0" err="1"/>
              <a:t>Modellashtirish</a:t>
            </a:r>
            <a:r>
              <a:rPr lang="en-US" sz="2800" dirty="0"/>
              <a:t>, </a:t>
            </a:r>
            <a:r>
              <a:rPr lang="en-US" sz="2800" dirty="0" err="1"/>
              <a:t>ayniqsa</a:t>
            </a:r>
            <a:r>
              <a:rPr lang="en-US" sz="2800" dirty="0"/>
              <a:t> </a:t>
            </a:r>
            <a:r>
              <a:rPr lang="en-US" sz="2800" dirty="0" err="1"/>
              <a:t>mavhum</a:t>
            </a:r>
            <a:r>
              <a:rPr lang="en-US" sz="2800" dirty="0"/>
              <a:t> </a:t>
            </a:r>
            <a:r>
              <a:rPr lang="en-US" sz="2800" dirty="0" err="1"/>
              <a:t>obyektlarni</a:t>
            </a:r>
            <a:r>
              <a:rPr lang="en-US" sz="2800" dirty="0"/>
              <a:t>, </a:t>
            </a:r>
            <a:r>
              <a:rPr lang="en-US" sz="2800" dirty="0" err="1"/>
              <a:t>olis-olislarda</a:t>
            </a:r>
            <a:r>
              <a:rPr lang="en-US" sz="2800" dirty="0"/>
              <a:t> </a:t>
            </a:r>
            <a:r>
              <a:rPr lang="en-US" sz="2800" dirty="0" err="1"/>
              <a:t>joylashgan</a:t>
            </a:r>
            <a:r>
              <a:rPr lang="en-US" sz="2800" dirty="0"/>
              <a:t> </a:t>
            </a:r>
            <a:r>
              <a:rPr lang="en-US" sz="2800" dirty="0" err="1"/>
              <a:t>obyektlarni</a:t>
            </a:r>
            <a:r>
              <a:rPr lang="en-US" sz="2800" dirty="0"/>
              <a:t>, </a:t>
            </a:r>
            <a:r>
              <a:rPr lang="en-US" sz="2800" dirty="0" err="1"/>
              <a:t>juda</a:t>
            </a:r>
            <a:r>
              <a:rPr lang="en-US" sz="2800" dirty="0"/>
              <a:t> </a:t>
            </a:r>
            <a:r>
              <a:rPr lang="en-US" sz="2800" dirty="0" err="1"/>
              <a:t>kichik</a:t>
            </a:r>
            <a:r>
              <a:rPr lang="en-US" sz="2800" dirty="0"/>
              <a:t> </a:t>
            </a:r>
            <a:r>
              <a:rPr lang="en-US" sz="2800" dirty="0" err="1"/>
              <a:t>hajmli</a:t>
            </a:r>
            <a:r>
              <a:rPr lang="en-US" sz="2800" dirty="0"/>
              <a:t> </a:t>
            </a:r>
            <a:r>
              <a:rPr lang="en-US" sz="2800" dirty="0" err="1"/>
              <a:t>obyektlarni</a:t>
            </a:r>
            <a:r>
              <a:rPr lang="en-US" sz="2800" dirty="0"/>
              <a:t> </a:t>
            </a:r>
            <a:r>
              <a:rPr lang="en-US" sz="2800" dirty="0" err="1"/>
              <a:t>o’rganishda</a:t>
            </a:r>
            <a:r>
              <a:rPr lang="en-US" sz="2800" dirty="0"/>
              <a:t> </a:t>
            </a:r>
            <a:r>
              <a:rPr lang="en-US" sz="2800" dirty="0" err="1"/>
              <a:t>ahamiyati</a:t>
            </a:r>
            <a:r>
              <a:rPr lang="en-US" sz="2800" dirty="0"/>
              <a:t> </a:t>
            </a:r>
            <a:r>
              <a:rPr lang="en-US" sz="2800" dirty="0" err="1"/>
              <a:t>kattadir</a:t>
            </a:r>
            <a:r>
              <a:rPr lang="en-US" sz="2800" dirty="0"/>
              <a:t>. </a:t>
            </a:r>
            <a:r>
              <a:rPr lang="en-US" sz="2800" dirty="0" err="1"/>
              <a:t>Modellashtirish</a:t>
            </a:r>
            <a:r>
              <a:rPr lang="en-US" sz="2800" dirty="0"/>
              <a:t> </a:t>
            </a:r>
            <a:r>
              <a:rPr lang="en-US" sz="2800" dirty="0" err="1"/>
              <a:t>uslubidan</a:t>
            </a:r>
            <a:r>
              <a:rPr lang="en-US" sz="2800" dirty="0"/>
              <a:t> </a:t>
            </a:r>
            <a:r>
              <a:rPr lang="en-US" sz="2800" dirty="0" err="1"/>
              <a:t>fizik</a:t>
            </a:r>
            <a:r>
              <a:rPr lang="en-US" sz="2800" dirty="0"/>
              <a:t>, </a:t>
            </a:r>
            <a:r>
              <a:rPr lang="en-US" sz="2800" dirty="0" err="1"/>
              <a:t>astronomik</a:t>
            </a:r>
            <a:r>
              <a:rPr lang="en-US" sz="2800" dirty="0"/>
              <a:t>, </a:t>
            </a:r>
            <a:r>
              <a:rPr lang="en-US" sz="2800" dirty="0" err="1"/>
              <a:t>biologik</a:t>
            </a:r>
            <a:r>
              <a:rPr lang="en-US" sz="2800" dirty="0"/>
              <a:t>, </a:t>
            </a:r>
            <a:r>
              <a:rPr lang="en-US" sz="2800" dirty="0" err="1"/>
              <a:t>iqtisod</a:t>
            </a:r>
            <a:r>
              <a:rPr lang="en-US" sz="2800" dirty="0"/>
              <a:t> </a:t>
            </a:r>
            <a:r>
              <a:rPr lang="en-US" sz="2800" dirty="0" err="1"/>
              <a:t>uchun</a:t>
            </a:r>
            <a:r>
              <a:rPr lang="en-US" sz="2800" dirty="0"/>
              <a:t> </a:t>
            </a:r>
            <a:r>
              <a:rPr lang="en-US" sz="2800" dirty="0" err="1"/>
              <a:t>xam</a:t>
            </a:r>
            <a:r>
              <a:rPr lang="en-US" sz="2800" dirty="0"/>
              <a:t> </a:t>
            </a:r>
            <a:r>
              <a:rPr lang="en-US" sz="2800" dirty="0" err="1"/>
              <a:t>foydalaniladi</a:t>
            </a:r>
            <a:r>
              <a:rPr lang="en-US" sz="2800" dirty="0"/>
              <a:t>.</a:t>
            </a:r>
            <a:endParaRPr lang="ru-RU" sz="2000" dirty="0"/>
          </a:p>
          <a:p>
            <a:pPr marL="2286000" lvl="8" indent="0">
              <a:buNone/>
            </a:pPr>
            <a:endParaRPr lang="en-US" sz="2400" dirty="0" smtClean="0"/>
          </a:p>
        </p:txBody>
      </p:sp>
    </p:spTree>
    <p:extLst>
      <p:ext uri="{BB962C8B-B14F-4D97-AF65-F5344CB8AC3E}">
        <p14:creationId xmlns:p14="http://schemas.microsoft.com/office/powerpoint/2010/main" val="71720282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573016"/>
            <a:ext cx="8640960" cy="2952328"/>
          </a:xfrm>
        </p:spPr>
        <p:txBody>
          <a:bodyPr>
            <a:noAutofit/>
          </a:bodyPr>
          <a:lstStyle/>
          <a:p>
            <a:r>
              <a:rPr lang="en-US" sz="1800" dirty="0" err="1">
                <a:latin typeface="Times New Roman" panose="02020603050405020304" pitchFamily="18" charset="0"/>
                <a:cs typeface="Times New Roman" panose="02020603050405020304" pitchFamily="18" charset="0"/>
              </a:rPr>
              <a:t>Umuman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modellarni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ularni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tanlash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vositalariga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qarab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ushbu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guruhlarga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ajratish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mumkin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obstrakt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fizik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biologik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guruhlar</a:t>
            </a:r>
            <a:r>
              <a:rPr lang="en-US" sz="1800" dirty="0">
                <a:latin typeface="Times New Roman" panose="02020603050405020304" pitchFamily="18" charset="0"/>
                <a:cs typeface="Times New Roman" panose="02020603050405020304" pitchFamily="18" charset="0"/>
              </a:rPr>
              <a:t> (1 </a:t>
            </a:r>
            <a:r>
              <a:rPr lang="en-US" sz="1800" dirty="0" err="1">
                <a:latin typeface="Times New Roman" panose="02020603050405020304" pitchFamily="18" charset="0"/>
                <a:cs typeface="Times New Roman" panose="02020603050405020304" pitchFamily="18" charset="0"/>
              </a:rPr>
              <a:t>rasm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Endi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modellari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bilan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qisqacha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tanishaylik</a:t>
            </a:r>
            <a:r>
              <a:rPr lang="en-US" sz="1800" dirty="0">
                <a:latin typeface="Times New Roman" panose="02020603050405020304" pitchFamily="18" charset="0"/>
                <a:cs typeface="Times New Roman" panose="02020603050405020304" pitchFamily="18" charset="0"/>
              </a:rPr>
              <a:t>.</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1.	</a:t>
            </a:r>
            <a:r>
              <a:rPr lang="en-US" sz="1800" dirty="0" err="1">
                <a:latin typeface="Times New Roman" panose="02020603050405020304" pitchFamily="18" charset="0"/>
                <a:cs typeface="Times New Roman" panose="02020603050405020304" pitchFamily="18" charset="0"/>
              </a:rPr>
              <a:t>Abstrakt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modellar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qatoriga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matematik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matematik-mantiqiy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modellar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kiradi</a:t>
            </a:r>
            <a:r>
              <a:rPr lang="en-US" sz="1800" dirty="0">
                <a:latin typeface="Times New Roman" panose="02020603050405020304" pitchFamily="18" charset="0"/>
                <a:cs typeface="Times New Roman" panose="02020603050405020304" pitchFamily="18" charset="0"/>
              </a:rPr>
              <a:t>.</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2.	</a:t>
            </a:r>
            <a:r>
              <a:rPr lang="en-US" sz="1800" dirty="0" err="1">
                <a:latin typeface="Times New Roman" panose="02020603050405020304" pitchFamily="18" charset="0"/>
                <a:cs typeface="Times New Roman" panose="02020603050405020304" pitchFamily="18" charset="0"/>
              </a:rPr>
              <a:t>Fizik</a:t>
            </a:r>
            <a:r>
              <a:rPr lang="en-US" sz="1800" dirty="0">
                <a:latin typeface="Times New Roman" panose="02020603050405020304" pitchFamily="18" charset="0"/>
                <a:cs typeface="Times New Roman" panose="02020603050405020304" pitchFamily="18" charset="0"/>
              </a:rPr>
              <a:t> model. </a:t>
            </a:r>
            <a:r>
              <a:rPr lang="en-US" sz="1800" dirty="0" err="1">
                <a:latin typeface="Times New Roman" panose="02020603050405020304" pitchFamily="18" charset="0"/>
                <a:cs typeface="Times New Roman" panose="02020603050405020304" pitchFamily="18" charset="0"/>
              </a:rPr>
              <a:t>Tekshirilayotgan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jarayonning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tabiati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geometrik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tuzilishi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asl</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nusxadagidek</a:t>
            </a:r>
            <a:r>
              <a:rPr lang="en-US" sz="1800" dirty="0">
                <a:latin typeface="Times New Roman" panose="02020603050405020304" pitchFamily="18" charset="0"/>
                <a:cs typeface="Times New Roman" panose="02020603050405020304" pitchFamily="18" charset="0"/>
              </a:rPr>
              <a:t>, ammo </a:t>
            </a:r>
            <a:r>
              <a:rPr lang="en-US" sz="1800" dirty="0" err="1">
                <a:latin typeface="Times New Roman" panose="02020603050405020304" pitchFamily="18" charset="0"/>
                <a:cs typeface="Times New Roman" panose="02020603050405020304" pitchFamily="18" charset="0"/>
              </a:rPr>
              <a:t>undan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miqdor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o’lchami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tezligi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hajmi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jihatidan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farq</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qiladigan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modellardir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Masalan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samolyot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kema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avtomobil</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poyezd</a:t>
            </a:r>
            <a:r>
              <a:rPr lang="en-US" sz="1800" dirty="0">
                <a:latin typeface="Times New Roman" panose="02020603050405020304" pitchFamily="18" charset="0"/>
                <a:cs typeface="Times New Roman" panose="02020603050405020304" pitchFamily="18" charset="0"/>
              </a:rPr>
              <a:t>, GES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boshqalarning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modellari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Fizik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modellar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qatoriga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kichiklashtirilgan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maketlar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turli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asbob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qurilmalar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trenajyorlar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kirishi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mumkin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Jumladan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O’zbekiston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milliy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bog’idagi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bo’la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oladi</a:t>
            </a:r>
            <a:r>
              <a:rPr lang="en-US" sz="1800" dirty="0" smtClean="0">
                <a:latin typeface="Times New Roman" panose="02020603050405020304" pitchFamily="18" charset="0"/>
                <a:cs typeface="Times New Roman" panose="02020603050405020304" pitchFamily="18" charset="0"/>
              </a:rPr>
              <a:t>.</a:t>
            </a:r>
            <a:r>
              <a:rPr lang="en-US" sz="1800" dirty="0"/>
              <a:t> </a:t>
            </a:r>
            <a:r>
              <a:rPr lang="en-US" sz="1800" dirty="0" smtClean="0"/>
              <a:t/>
            </a:r>
            <a:br>
              <a:rPr lang="en-US" sz="1800" dirty="0" smtClean="0"/>
            </a:br>
            <a:r>
              <a:rPr lang="en-US" sz="1800" dirty="0"/>
              <a:t> </a:t>
            </a:r>
            <a:r>
              <a:rPr lang="en-US" sz="1800" dirty="0" smtClean="0"/>
              <a:t>3. </a:t>
            </a:r>
            <a:r>
              <a:rPr lang="en-US" sz="1800" dirty="0" err="1" smtClean="0"/>
              <a:t>Matematik</a:t>
            </a:r>
            <a:r>
              <a:rPr lang="en-US" sz="1800" dirty="0" smtClean="0"/>
              <a:t> </a:t>
            </a:r>
            <a:r>
              <a:rPr lang="en-US" sz="1800" dirty="0" err="1"/>
              <a:t>modellar</a:t>
            </a:r>
            <a:r>
              <a:rPr lang="en-US" sz="1800" dirty="0"/>
              <a:t> </a:t>
            </a:r>
            <a:r>
              <a:rPr lang="en-US" sz="1800" dirty="0" err="1"/>
              <a:t>tirik</a:t>
            </a:r>
            <a:r>
              <a:rPr lang="en-US" sz="1800" dirty="0"/>
              <a:t> </a:t>
            </a:r>
            <a:r>
              <a:rPr lang="en-US" sz="1800" dirty="0" err="1"/>
              <a:t>sistemalarning</a:t>
            </a:r>
            <a:r>
              <a:rPr lang="en-US" sz="1800" dirty="0"/>
              <a:t> </a:t>
            </a:r>
            <a:r>
              <a:rPr lang="en-US" sz="1800" dirty="0" err="1"/>
              <a:t>tuzilishi</a:t>
            </a:r>
            <a:r>
              <a:rPr lang="en-US" sz="1800" dirty="0"/>
              <a:t>, </a:t>
            </a:r>
            <a:r>
              <a:rPr lang="en-US" sz="1800" dirty="0" err="1"/>
              <a:t>o’zaro</a:t>
            </a:r>
            <a:r>
              <a:rPr lang="en-US" sz="1800" dirty="0"/>
              <a:t> </a:t>
            </a:r>
            <a:r>
              <a:rPr lang="en-US" sz="1800" dirty="0" err="1"/>
              <a:t>aloqalari</a:t>
            </a:r>
            <a:r>
              <a:rPr lang="en-US" sz="1800" dirty="0"/>
              <a:t> </a:t>
            </a:r>
            <a:r>
              <a:rPr lang="en-US" sz="1800" dirty="0" err="1"/>
              <a:t>va</a:t>
            </a:r>
            <a:r>
              <a:rPr lang="en-US" sz="1800" dirty="0"/>
              <a:t> </a:t>
            </a:r>
            <a:r>
              <a:rPr lang="en-US" sz="1800" dirty="0" err="1"/>
              <a:t>funksiyasi</a:t>
            </a:r>
            <a:r>
              <a:rPr lang="en-US" sz="1800" dirty="0"/>
              <a:t> </a:t>
            </a:r>
            <a:r>
              <a:rPr lang="en-US" sz="1800" dirty="0" err="1"/>
              <a:t>qonuniyatlarining</a:t>
            </a:r>
            <a:r>
              <a:rPr lang="en-US" sz="1800" dirty="0"/>
              <a:t> </a:t>
            </a:r>
            <a:r>
              <a:rPr lang="en-US" sz="1800" dirty="0" err="1"/>
              <a:t>matematik-mantiqiy</a:t>
            </a:r>
            <a:r>
              <a:rPr lang="en-US" sz="1800" dirty="0"/>
              <a:t>, </a:t>
            </a:r>
            <a:r>
              <a:rPr lang="en-US" sz="1800" dirty="0" err="1"/>
              <a:t>matematik</a:t>
            </a:r>
            <a:r>
              <a:rPr lang="en-US" sz="1800" dirty="0"/>
              <a:t> </a:t>
            </a:r>
            <a:r>
              <a:rPr lang="en-US" sz="1800" dirty="0" err="1"/>
              <a:t>tavsifidan</a:t>
            </a:r>
            <a:r>
              <a:rPr lang="en-US" sz="1800" dirty="0"/>
              <a:t> </a:t>
            </a:r>
            <a:r>
              <a:rPr lang="en-US" sz="1800" dirty="0" err="1"/>
              <a:t>iborat</a:t>
            </a:r>
            <a:r>
              <a:rPr lang="en-US" sz="1800" dirty="0"/>
              <a:t> </a:t>
            </a:r>
            <a:r>
              <a:rPr lang="en-US" sz="1800" dirty="0" err="1"/>
              <a:t>bo’lib</a:t>
            </a:r>
            <a:r>
              <a:rPr lang="en-US" sz="1800" dirty="0"/>
              <a:t>, </a:t>
            </a:r>
            <a:r>
              <a:rPr lang="en-US" sz="1800" dirty="0" err="1"/>
              <a:t>tajriba</a:t>
            </a:r>
            <a:r>
              <a:rPr lang="en-US" sz="1800" dirty="0"/>
              <a:t> </a:t>
            </a:r>
            <a:r>
              <a:rPr lang="en-US" sz="1800" dirty="0" err="1"/>
              <a:t>ma’lumotlariga</a:t>
            </a:r>
            <a:r>
              <a:rPr lang="en-US" sz="1800" dirty="0"/>
              <a:t> </a:t>
            </a:r>
            <a:r>
              <a:rPr lang="en-US" sz="1800" dirty="0" err="1"/>
              <a:t>ko’ra</a:t>
            </a:r>
            <a:r>
              <a:rPr lang="en-US" sz="1800" dirty="0"/>
              <a:t> </a:t>
            </a:r>
            <a:r>
              <a:rPr lang="en-US" sz="1800" dirty="0" err="1"/>
              <a:t>yoki</a:t>
            </a:r>
            <a:r>
              <a:rPr lang="en-US" sz="1800" dirty="0"/>
              <a:t> </a:t>
            </a:r>
            <a:r>
              <a:rPr lang="en-US" sz="1800" dirty="0" err="1"/>
              <a:t>mantiqiy</a:t>
            </a:r>
            <a:r>
              <a:rPr lang="en-US" sz="1800" dirty="0"/>
              <a:t> </a:t>
            </a:r>
            <a:r>
              <a:rPr lang="en-US" sz="1800" dirty="0" err="1"/>
              <a:t>asosda</a:t>
            </a:r>
            <a:r>
              <a:rPr lang="en-US" sz="1800" dirty="0"/>
              <a:t> </a:t>
            </a:r>
            <a:r>
              <a:rPr lang="en-US" sz="1800" dirty="0" err="1"/>
              <a:t>tuziladi</a:t>
            </a:r>
            <a:r>
              <a:rPr lang="en-US" sz="1800" dirty="0"/>
              <a:t>, </a:t>
            </a:r>
            <a:r>
              <a:rPr lang="en-US" sz="1800" dirty="0" err="1"/>
              <a:t>so’ngra</a:t>
            </a:r>
            <a:r>
              <a:rPr lang="en-US" sz="1800" dirty="0"/>
              <a:t> </a:t>
            </a:r>
            <a:r>
              <a:rPr lang="en-US" sz="1800" dirty="0" err="1"/>
              <a:t>ular</a:t>
            </a:r>
            <a:r>
              <a:rPr lang="en-US" sz="1800" dirty="0"/>
              <a:t> </a:t>
            </a:r>
            <a:r>
              <a:rPr lang="en-US" sz="1800" dirty="0" err="1"/>
              <a:t>tajriba</a:t>
            </a:r>
            <a:r>
              <a:rPr lang="en-US" sz="1800" dirty="0"/>
              <a:t> </a:t>
            </a:r>
            <a:r>
              <a:rPr lang="en-US" sz="1800" dirty="0" err="1"/>
              <a:t>yo’li</a:t>
            </a:r>
            <a:r>
              <a:rPr lang="en-US" sz="1800" dirty="0"/>
              <a:t> </a:t>
            </a:r>
            <a:r>
              <a:rPr lang="en-US" sz="1800" dirty="0" err="1"/>
              <a:t>bilan</a:t>
            </a:r>
            <a:r>
              <a:rPr lang="en-US" sz="1800" dirty="0"/>
              <a:t> </a:t>
            </a:r>
            <a:r>
              <a:rPr lang="en-US" sz="1800" dirty="0" err="1"/>
              <a:t>tekshirib</a:t>
            </a:r>
            <a:r>
              <a:rPr lang="en-US" sz="1800" dirty="0"/>
              <a:t> </a:t>
            </a:r>
            <a:r>
              <a:rPr lang="en-US" sz="1800" dirty="0" err="1"/>
              <a:t>ko’riladi</a:t>
            </a:r>
            <a:r>
              <a:rPr lang="en-US" sz="1800" dirty="0"/>
              <a:t>. </a:t>
            </a:r>
            <a:r>
              <a:rPr lang="en-US" sz="1800" dirty="0" err="1"/>
              <a:t>Biologik</a:t>
            </a:r>
            <a:r>
              <a:rPr lang="en-US" sz="1800" dirty="0"/>
              <a:t> </a:t>
            </a:r>
            <a:r>
              <a:rPr lang="en-US" sz="1800" dirty="0" err="1"/>
              <a:t>hodisalarning</a:t>
            </a:r>
            <a:r>
              <a:rPr lang="en-US" sz="1800" dirty="0"/>
              <a:t> </a:t>
            </a:r>
            <a:r>
              <a:rPr lang="en-US" sz="1800" dirty="0" err="1"/>
              <a:t>matematik</a:t>
            </a:r>
            <a:r>
              <a:rPr lang="en-US" sz="1800" dirty="0"/>
              <a:t> </a:t>
            </a:r>
            <a:r>
              <a:rPr lang="en-US" sz="1800" dirty="0" err="1"/>
              <a:t>modellarini</a:t>
            </a:r>
            <a:r>
              <a:rPr lang="en-US" sz="1800" dirty="0"/>
              <a:t> </a:t>
            </a:r>
            <a:r>
              <a:rPr lang="en-US" sz="1800" dirty="0" err="1"/>
              <a:t>kompyuterlarda</a:t>
            </a:r>
            <a:r>
              <a:rPr lang="en-US" sz="1800" dirty="0"/>
              <a:t> </a:t>
            </a:r>
            <a:r>
              <a:rPr lang="en-US" sz="1800" dirty="0" err="1"/>
              <a:t>hisoblash</a:t>
            </a:r>
            <a:r>
              <a:rPr lang="en-US" sz="1800" dirty="0"/>
              <a:t> </a:t>
            </a:r>
            <a:r>
              <a:rPr lang="en-US" sz="1800" dirty="0" err="1"/>
              <a:t>ko’pincha</a:t>
            </a:r>
            <a:r>
              <a:rPr lang="en-US" sz="1800" dirty="0"/>
              <a:t> </a:t>
            </a:r>
            <a:r>
              <a:rPr lang="en-US" sz="1800" dirty="0" err="1"/>
              <a:t>tekshirilayotgan</a:t>
            </a:r>
            <a:r>
              <a:rPr lang="en-US" sz="1800" dirty="0"/>
              <a:t> </a:t>
            </a:r>
            <a:r>
              <a:rPr lang="en-US" sz="1800" dirty="0" err="1"/>
              <a:t>biologik</a:t>
            </a:r>
            <a:r>
              <a:rPr lang="en-US" sz="1800" dirty="0"/>
              <a:t> </a:t>
            </a:r>
            <a:r>
              <a:rPr lang="en-US" sz="1800" dirty="0" err="1"/>
              <a:t>jarayonning</a:t>
            </a:r>
            <a:r>
              <a:rPr lang="en-US" sz="1800" dirty="0"/>
              <a:t> </a:t>
            </a:r>
            <a:r>
              <a:rPr lang="en-US" sz="1800" dirty="0" err="1"/>
              <a:t>o’zgirish</a:t>
            </a:r>
            <a:r>
              <a:rPr lang="en-US" sz="1800" dirty="0"/>
              <a:t> </a:t>
            </a:r>
            <a:r>
              <a:rPr lang="en-US" sz="1800" dirty="0" err="1"/>
              <a:t>xususiyati</a:t>
            </a:r>
            <a:r>
              <a:rPr lang="en-US" sz="1800" dirty="0"/>
              <a:t> </a:t>
            </a:r>
            <a:r>
              <a:rPr lang="en-US" sz="1800" dirty="0" err="1"/>
              <a:t>avvaldan</a:t>
            </a:r>
            <a:r>
              <a:rPr lang="en-US" sz="1800" dirty="0"/>
              <a:t> </a:t>
            </a:r>
            <a:r>
              <a:rPr lang="en-US" sz="1800" dirty="0" err="1"/>
              <a:t>bilish</a:t>
            </a:r>
            <a:r>
              <a:rPr lang="en-US" sz="1800" dirty="0"/>
              <a:t> </a:t>
            </a:r>
            <a:r>
              <a:rPr lang="en-US" sz="1800" dirty="0" err="1"/>
              <a:t>imkonini</a:t>
            </a:r>
            <a:r>
              <a:rPr lang="en-US" sz="1800" dirty="0"/>
              <a:t> </a:t>
            </a:r>
            <a:r>
              <a:rPr lang="en-US" sz="1800" dirty="0" err="1"/>
              <a:t>beradi</a:t>
            </a:r>
            <a:r>
              <a:rPr lang="en-US" sz="1800" dirty="0"/>
              <a:t>. </a:t>
            </a:r>
            <a:r>
              <a:rPr lang="en-US" sz="1800" dirty="0" err="1"/>
              <a:t>Shuni</a:t>
            </a:r>
            <a:r>
              <a:rPr lang="en-US" sz="1800" dirty="0"/>
              <a:t> </a:t>
            </a:r>
            <a:r>
              <a:rPr lang="en-US" sz="1800" dirty="0" err="1"/>
              <a:t>ta’kidlash</a:t>
            </a:r>
            <a:r>
              <a:rPr lang="en-US" sz="1800" dirty="0"/>
              <a:t> </a:t>
            </a:r>
            <a:r>
              <a:rPr lang="en-US" sz="1800" dirty="0" err="1"/>
              <a:t>o’rinliki</a:t>
            </a:r>
            <a:r>
              <a:rPr lang="en-US" sz="1800" dirty="0"/>
              <a:t>, </a:t>
            </a:r>
            <a:r>
              <a:rPr lang="en-US" sz="1800" dirty="0" err="1"/>
              <a:t>tajriba</a:t>
            </a:r>
            <a:r>
              <a:rPr lang="en-US" sz="1800" dirty="0"/>
              <a:t> </a:t>
            </a:r>
            <a:r>
              <a:rPr lang="en-US" sz="1800" dirty="0" err="1"/>
              <a:t>yo’li</a:t>
            </a:r>
            <a:r>
              <a:rPr lang="en-US" sz="1800" dirty="0"/>
              <a:t> </a:t>
            </a:r>
            <a:r>
              <a:rPr lang="en-US" sz="1800" dirty="0" err="1"/>
              <a:t>bilan</a:t>
            </a:r>
            <a:r>
              <a:rPr lang="en-US" sz="1800" dirty="0"/>
              <a:t> </a:t>
            </a:r>
            <a:r>
              <a:rPr lang="en-US" sz="1800" dirty="0" err="1"/>
              <a:t>bunday</a:t>
            </a:r>
            <a:r>
              <a:rPr lang="en-US" sz="1800" dirty="0"/>
              <a:t> </a:t>
            </a:r>
            <a:r>
              <a:rPr lang="en-US" sz="1800" dirty="0" err="1"/>
              <a:t>jarayonni</a:t>
            </a:r>
            <a:r>
              <a:rPr lang="en-US" sz="1800" dirty="0"/>
              <a:t> </a:t>
            </a:r>
            <a:r>
              <a:rPr lang="en-US" sz="1800" dirty="0" err="1"/>
              <a:t>o’tkazish</a:t>
            </a:r>
            <a:r>
              <a:rPr lang="en-US" sz="1800" dirty="0"/>
              <a:t> </a:t>
            </a:r>
            <a:r>
              <a:rPr lang="en-US" sz="1800" dirty="0" err="1"/>
              <a:t>ba’zan</a:t>
            </a:r>
            <a:r>
              <a:rPr lang="en-US" sz="1800" dirty="0"/>
              <a:t> </a:t>
            </a:r>
            <a:r>
              <a:rPr lang="en-US" sz="1800" dirty="0" err="1"/>
              <a:t>juda</a:t>
            </a:r>
            <a:r>
              <a:rPr lang="en-US" sz="1800" dirty="0"/>
              <a:t> </a:t>
            </a:r>
            <a:r>
              <a:rPr lang="en-US" sz="1800" dirty="0" err="1"/>
              <a:t>qiyin</a:t>
            </a:r>
            <a:r>
              <a:rPr lang="en-US" sz="1800" dirty="0"/>
              <a:t> </a:t>
            </a:r>
            <a:r>
              <a:rPr lang="en-US" sz="1800" dirty="0" err="1"/>
              <a:t>bo’ladi</a:t>
            </a:r>
            <a:r>
              <a:rPr lang="en-US" sz="1800" dirty="0"/>
              <a:t>. </a:t>
            </a:r>
            <a:r>
              <a:rPr lang="en-US" sz="1800" dirty="0" err="1"/>
              <a:t>Matematik</a:t>
            </a:r>
            <a:r>
              <a:rPr lang="en-US" sz="1800" dirty="0"/>
              <a:t> </a:t>
            </a:r>
            <a:r>
              <a:rPr lang="en-US" sz="1800" dirty="0" err="1"/>
              <a:t>va</a:t>
            </a:r>
            <a:r>
              <a:rPr lang="en-US" sz="1800" dirty="0"/>
              <a:t> </a:t>
            </a:r>
            <a:r>
              <a:rPr lang="en-US" sz="1800" dirty="0" err="1"/>
              <a:t>matematik-mantiqiy</a:t>
            </a:r>
            <a:r>
              <a:rPr lang="en-US" sz="1800" dirty="0"/>
              <a:t> </a:t>
            </a:r>
            <a:r>
              <a:rPr lang="en-US" sz="1800" dirty="0" err="1"/>
              <a:t>modellar</a:t>
            </a:r>
            <a:r>
              <a:rPr lang="en-US" sz="1800" dirty="0"/>
              <a:t> </a:t>
            </a:r>
            <a:r>
              <a:rPr lang="en-US" sz="1800" dirty="0" err="1"/>
              <a:t>yaratilishi</a:t>
            </a:r>
            <a:r>
              <a:rPr lang="en-US" sz="1800" dirty="0"/>
              <a:t> </a:t>
            </a:r>
            <a:r>
              <a:rPr lang="en-US" sz="1800" dirty="0" err="1"/>
              <a:t>takomillashtirilishi</a:t>
            </a:r>
            <a:r>
              <a:rPr lang="en-US" sz="1800" dirty="0"/>
              <a:t> </a:t>
            </a:r>
            <a:r>
              <a:rPr lang="en-US" sz="1800" dirty="0" err="1"/>
              <a:t>va</a:t>
            </a:r>
            <a:r>
              <a:rPr lang="en-US" sz="1800" dirty="0"/>
              <a:t> </a:t>
            </a:r>
            <a:r>
              <a:rPr lang="en-US" sz="1800" dirty="0" err="1"/>
              <a:t>undan</a:t>
            </a:r>
            <a:r>
              <a:rPr lang="en-US" sz="1800" dirty="0"/>
              <a:t> </a:t>
            </a:r>
            <a:r>
              <a:rPr lang="en-US" sz="1800" dirty="0" err="1"/>
              <a:t>foydalanish</a:t>
            </a:r>
            <a:r>
              <a:rPr lang="en-US" sz="1800" dirty="0"/>
              <a:t> </a:t>
            </a:r>
            <a:r>
              <a:rPr lang="en-US" sz="1800" dirty="0" err="1"/>
              <a:t>matematik</a:t>
            </a:r>
            <a:r>
              <a:rPr lang="en-US" sz="1800" dirty="0"/>
              <a:t> </a:t>
            </a:r>
            <a:r>
              <a:rPr lang="en-US" sz="1800" dirty="0" err="1"/>
              <a:t>hamda</a:t>
            </a:r>
            <a:r>
              <a:rPr lang="en-US" sz="1800" dirty="0"/>
              <a:t> </a:t>
            </a:r>
            <a:r>
              <a:rPr lang="en-US" sz="1800" dirty="0" err="1"/>
              <a:t>nazariy</a:t>
            </a:r>
            <a:r>
              <a:rPr lang="en-US" sz="1800" dirty="0"/>
              <a:t> </a:t>
            </a:r>
            <a:r>
              <a:rPr lang="en-US" sz="1800" dirty="0" err="1"/>
              <a:t>biologiyaning</a:t>
            </a:r>
            <a:r>
              <a:rPr lang="en-US" sz="1800" dirty="0"/>
              <a:t> </a:t>
            </a:r>
            <a:r>
              <a:rPr lang="en-US" sz="1800" dirty="0" err="1"/>
              <a:t>rivojlanishiga</a:t>
            </a:r>
            <a:r>
              <a:rPr lang="en-US" sz="1800" dirty="0"/>
              <a:t> </a:t>
            </a:r>
            <a:r>
              <a:rPr lang="en-US" sz="1800" dirty="0" err="1"/>
              <a:t>qulay</a:t>
            </a:r>
            <a:r>
              <a:rPr lang="en-US" sz="1800" dirty="0"/>
              <a:t> </a:t>
            </a:r>
            <a:r>
              <a:rPr lang="en-US" sz="1800" dirty="0" err="1"/>
              <a:t>sharoit</a:t>
            </a:r>
            <a:r>
              <a:rPr lang="en-US" sz="1800" dirty="0"/>
              <a:t> </a:t>
            </a:r>
            <a:r>
              <a:rPr lang="en-US" sz="1800" dirty="0" err="1"/>
              <a:t>yaratadi</a:t>
            </a:r>
            <a:r>
              <a:rPr lang="en-US" sz="1800" dirty="0"/>
              <a:t>.</a:t>
            </a:r>
            <a:r>
              <a:rPr lang="ru-RU" sz="1800" dirty="0"/>
              <a:t/>
            </a:r>
            <a:br>
              <a:rPr lang="ru-RU" sz="1800" dirty="0"/>
            </a:br>
            <a:r>
              <a:rPr lang="en-US" sz="1800" dirty="0"/>
              <a:t>4</a:t>
            </a:r>
            <a:r>
              <a:rPr lang="en-US" sz="1800" dirty="0" smtClean="0"/>
              <a:t>.     </a:t>
            </a:r>
            <a:r>
              <a:rPr lang="en-US" sz="1800" dirty="0" err="1"/>
              <a:t>Biologik</a:t>
            </a:r>
            <a:r>
              <a:rPr lang="en-US" sz="1800" dirty="0"/>
              <a:t> model </a:t>
            </a:r>
            <a:r>
              <a:rPr lang="en-US" sz="1800" dirty="0" err="1"/>
              <a:t>turli</a:t>
            </a:r>
            <a:r>
              <a:rPr lang="en-US" sz="1800" dirty="0"/>
              <a:t> </a:t>
            </a:r>
            <a:r>
              <a:rPr lang="en-US" sz="1800" dirty="0" err="1"/>
              <a:t>tirik</a:t>
            </a:r>
            <a:r>
              <a:rPr lang="en-US" sz="1800" dirty="0"/>
              <a:t> </a:t>
            </a:r>
            <a:r>
              <a:rPr lang="en-US" sz="1800" dirty="0" err="1"/>
              <a:t>obyektlar</a:t>
            </a:r>
            <a:r>
              <a:rPr lang="en-US" sz="1800" dirty="0"/>
              <a:t> </a:t>
            </a:r>
            <a:r>
              <a:rPr lang="en-US" sz="1800" dirty="0" err="1"/>
              <a:t>va</a:t>
            </a:r>
            <a:r>
              <a:rPr lang="en-US" sz="1800" dirty="0"/>
              <a:t> </a:t>
            </a:r>
            <a:r>
              <a:rPr lang="en-US" sz="1800" dirty="0" err="1"/>
              <a:t>ularning</a:t>
            </a:r>
            <a:r>
              <a:rPr lang="en-US" sz="1800" dirty="0"/>
              <a:t> </a:t>
            </a:r>
            <a:r>
              <a:rPr lang="en-US" sz="1800" dirty="0" err="1"/>
              <a:t>qismlari-molekula</a:t>
            </a:r>
            <a:r>
              <a:rPr lang="en-US" sz="1800" dirty="0"/>
              <a:t>, </a:t>
            </a:r>
            <a:r>
              <a:rPr lang="en-US" sz="1800" dirty="0" err="1"/>
              <a:t>suv-hujayra</a:t>
            </a:r>
            <a:r>
              <a:rPr lang="en-US" sz="1800" dirty="0"/>
              <a:t> organ-</a:t>
            </a:r>
            <a:r>
              <a:rPr lang="en-US" sz="1800" dirty="0" err="1"/>
              <a:t>sistema</a:t>
            </a:r>
            <a:r>
              <a:rPr lang="en-US" sz="1800" dirty="0"/>
              <a:t> </a:t>
            </a:r>
            <a:r>
              <a:rPr lang="en-US" sz="1800" dirty="0" err="1"/>
              <a:t>organizm</a:t>
            </a:r>
            <a:r>
              <a:rPr lang="en-US" sz="1800" dirty="0"/>
              <a:t> </a:t>
            </a:r>
            <a:r>
              <a:rPr lang="en-US" sz="1800" dirty="0" err="1"/>
              <a:t>va</a:t>
            </a:r>
            <a:r>
              <a:rPr lang="en-US" sz="1800" dirty="0"/>
              <a:t> </a:t>
            </a:r>
            <a:r>
              <a:rPr lang="en-US" sz="1800" dirty="0" err="1"/>
              <a:t>shu</a:t>
            </a:r>
            <a:r>
              <a:rPr lang="en-US" sz="1800" dirty="0"/>
              <a:t> </a:t>
            </a:r>
            <a:r>
              <a:rPr lang="en-US" sz="1800" dirty="0" err="1"/>
              <a:t>kabilarga</a:t>
            </a:r>
            <a:r>
              <a:rPr lang="en-US" sz="1800" dirty="0"/>
              <a:t> </a:t>
            </a:r>
            <a:r>
              <a:rPr lang="en-US" sz="1800" dirty="0" err="1"/>
              <a:t>xos</a:t>
            </a:r>
            <a:r>
              <a:rPr lang="en-US" sz="1800" dirty="0"/>
              <a:t> </a:t>
            </a:r>
            <a:r>
              <a:rPr lang="en-US" sz="1800" dirty="0" err="1"/>
              <a:t>biologik</a:t>
            </a:r>
            <a:r>
              <a:rPr lang="en-US" sz="1800" dirty="0"/>
              <a:t> </a:t>
            </a:r>
            <a:r>
              <a:rPr lang="en-US" sz="1800" dirty="0" err="1"/>
              <a:t>tuzilish</a:t>
            </a:r>
            <a:r>
              <a:rPr lang="en-US" sz="1800" dirty="0"/>
              <a:t>, </a:t>
            </a:r>
            <a:r>
              <a:rPr lang="en-US" sz="1800" dirty="0" err="1"/>
              <a:t>funksiya</a:t>
            </a:r>
            <a:r>
              <a:rPr lang="en-US" sz="1800" dirty="0"/>
              <a:t> </a:t>
            </a:r>
            <a:r>
              <a:rPr lang="en-US" sz="1800" dirty="0" err="1"/>
              <a:t>va</a:t>
            </a:r>
            <a:r>
              <a:rPr lang="en-US" sz="1800" dirty="0"/>
              <a:t> </a:t>
            </a:r>
            <a:r>
              <a:rPr lang="en-US" sz="1800" dirty="0" err="1"/>
              <a:t>jarayonlarni</a:t>
            </a:r>
            <a:r>
              <a:rPr lang="en-US" sz="1800" dirty="0"/>
              <a:t> </a:t>
            </a:r>
            <a:r>
              <a:rPr lang="en-US" sz="1800" dirty="0" err="1"/>
              <a:t>molellashtirishda</a:t>
            </a:r>
            <a:r>
              <a:rPr lang="en-US" sz="1800" dirty="0"/>
              <a:t> </a:t>
            </a:r>
            <a:r>
              <a:rPr lang="en-US" sz="1800" dirty="0" err="1"/>
              <a:t>qo’llaniladi</a:t>
            </a:r>
            <a:r>
              <a:rPr lang="en-US" sz="1800" dirty="0"/>
              <a:t>. </a:t>
            </a:r>
            <a:r>
              <a:rPr lang="en-US" sz="1800" dirty="0" err="1"/>
              <a:t>Biologiyada</a:t>
            </a:r>
            <a:r>
              <a:rPr lang="en-US" sz="1800" dirty="0"/>
              <a:t> </a:t>
            </a:r>
            <a:r>
              <a:rPr lang="en-US" sz="1800" dirty="0" err="1"/>
              <a:t>asosan</a:t>
            </a:r>
            <a:r>
              <a:rPr lang="en-US" sz="1800" dirty="0"/>
              <a:t> </a:t>
            </a:r>
            <a:r>
              <a:rPr lang="en-US" sz="1800" dirty="0" err="1"/>
              <a:t>uch</a:t>
            </a:r>
            <a:r>
              <a:rPr lang="en-US" sz="1800" dirty="0"/>
              <a:t> </a:t>
            </a:r>
            <a:r>
              <a:rPr lang="en-US" sz="1800" dirty="0" err="1"/>
              <a:t>xil</a:t>
            </a:r>
            <a:r>
              <a:rPr lang="en-US" sz="1800" dirty="0"/>
              <a:t> </a:t>
            </a:r>
            <a:r>
              <a:rPr lang="en-US" sz="1800" dirty="0" err="1"/>
              <a:t>modeldan</a:t>
            </a:r>
            <a:r>
              <a:rPr lang="en-US" sz="1800" dirty="0"/>
              <a:t> </a:t>
            </a:r>
            <a:r>
              <a:rPr lang="en-US" sz="1800" dirty="0" err="1"/>
              <a:t>foydalaniladi</a:t>
            </a:r>
            <a:r>
              <a:rPr lang="en-US" sz="1800" dirty="0"/>
              <a:t>, </a:t>
            </a:r>
            <a:r>
              <a:rPr lang="en-US" sz="1800" dirty="0" err="1"/>
              <a:t>ular</a:t>
            </a:r>
            <a:r>
              <a:rPr lang="en-US" sz="1800" dirty="0"/>
              <a:t> </a:t>
            </a:r>
            <a:r>
              <a:rPr lang="en-US" sz="1800" dirty="0" err="1"/>
              <a:t>biologik</a:t>
            </a:r>
            <a:r>
              <a:rPr lang="en-US" sz="1800" dirty="0"/>
              <a:t>, </a:t>
            </a:r>
            <a:r>
              <a:rPr lang="en-US" sz="1800" dirty="0" err="1"/>
              <a:t>fizik</a:t>
            </a:r>
            <a:r>
              <a:rPr lang="en-US" sz="1800" dirty="0"/>
              <a:t> </a:t>
            </a:r>
            <a:r>
              <a:rPr lang="en-US" sz="1800" dirty="0" err="1"/>
              <a:t>va</a:t>
            </a:r>
            <a:r>
              <a:rPr lang="en-US" sz="1800" dirty="0"/>
              <a:t> </a:t>
            </a:r>
            <a:r>
              <a:rPr lang="en-US" sz="1800" dirty="0" err="1"/>
              <a:t>matematik</a:t>
            </a:r>
            <a:r>
              <a:rPr lang="en-US" sz="1800" dirty="0"/>
              <a:t> </a:t>
            </a:r>
            <a:r>
              <a:rPr lang="en-US" sz="1800" dirty="0" err="1"/>
              <a:t>modellardir</a:t>
            </a:r>
            <a:r>
              <a:rPr lang="en-US" sz="1800" dirty="0"/>
              <a:t>.</a:t>
            </a:r>
            <a:r>
              <a:rPr lang="ru-RU" sz="1800" dirty="0"/>
              <a:t/>
            </a:r>
            <a:br>
              <a:rPr lang="ru-RU" sz="1800" dirty="0"/>
            </a:br>
            <a:r>
              <a:rPr lang="en-US" sz="1800" dirty="0">
                <a:latin typeface="Times New Roman" panose="02020603050405020304" pitchFamily="18" charset="0"/>
                <a:cs typeface="Times New Roman" panose="02020603050405020304" pitchFamily="18" charset="0"/>
              </a:rPr>
              <a:t/>
            </a:r>
            <a:br>
              <a:rPr lang="en-US" sz="1800" dirty="0">
                <a:latin typeface="Times New Roman" panose="02020603050405020304" pitchFamily="18" charset="0"/>
                <a:cs typeface="Times New Roman" panose="02020603050405020304" pitchFamily="18" charset="0"/>
              </a:rPr>
            </a:br>
            <a:endParaRPr lang="ru-RU"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32671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678422"/>
            <a:ext cx="8305800" cy="5112568"/>
          </a:xfrm>
        </p:spPr>
        <p:txBody>
          <a:bodyPr>
            <a:normAutofit fontScale="90000"/>
          </a:bodyPr>
          <a:lstStyle/>
          <a:p>
            <a:r>
              <a:rPr lang="en-US" sz="2600" dirty="0" err="1">
                <a:latin typeface="Times New Roman" panose="02020603050405020304" pitchFamily="18" charset="0"/>
                <a:cs typeface="Times New Roman" panose="02020603050405020304" pitchFamily="18" charset="0"/>
              </a:rPr>
              <a:t>Matematik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modellardan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foydalanish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usullari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to’rt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qismga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bo’linadi</a:t>
            </a:r>
            <a:r>
              <a:rPr lang="en-US" sz="2600" dirty="0">
                <a:latin typeface="Times New Roman" panose="02020603050405020304" pitchFamily="18" charset="0"/>
                <a:cs typeface="Times New Roman" panose="02020603050405020304" pitchFamily="18" charset="0"/>
              </a:rPr>
              <a:t>:</a:t>
            </a:r>
            <a:r>
              <a:rPr lang="ru-RU" sz="2600" dirty="0">
                <a:latin typeface="Times New Roman" panose="02020603050405020304" pitchFamily="18" charset="0"/>
                <a:cs typeface="Times New Roman" panose="02020603050405020304" pitchFamily="18" charset="0"/>
              </a:rPr>
              <a:t/>
            </a:r>
            <a:br>
              <a:rPr lang="ru-RU" sz="2600" dirty="0">
                <a:latin typeface="Times New Roman" panose="02020603050405020304" pitchFamily="18" charset="0"/>
                <a:cs typeface="Times New Roman" panose="02020603050405020304" pitchFamily="18" charset="0"/>
              </a:rPr>
            </a:br>
            <a:r>
              <a:rPr lang="en-US" sz="2600" dirty="0" smtClean="0">
                <a:latin typeface="Times New Roman" panose="02020603050405020304" pitchFamily="18" charset="0"/>
                <a:cs typeface="Times New Roman" panose="02020603050405020304" pitchFamily="18" charset="0"/>
              </a:rPr>
              <a:t>1.  </a:t>
            </a:r>
            <a:r>
              <a:rPr lang="en-US" sz="2600" dirty="0" err="1" smtClean="0">
                <a:latin typeface="Times New Roman" panose="02020603050405020304" pitchFamily="18" charset="0"/>
                <a:cs typeface="Times New Roman" panose="02020603050405020304" pitchFamily="18" charset="0"/>
              </a:rPr>
              <a:t>Gidravlik</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modellar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Bunday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modellashtirish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asosan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suyuqlik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kuchi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bilan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ishlaydigan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apparat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idishlar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orqali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hisoblanadi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Modyellashtirishning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bunday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usuli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suyuqliklarni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o’lchashda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qo’llaniladi</a:t>
            </a:r>
            <a:r>
              <a:rPr lang="en-US" sz="2600" dirty="0">
                <a:latin typeface="Times New Roman" panose="02020603050405020304" pitchFamily="18" charset="0"/>
                <a:cs typeface="Times New Roman" panose="02020603050405020304" pitchFamily="18" charset="0"/>
              </a:rPr>
              <a:t>.</a:t>
            </a:r>
            <a:r>
              <a:rPr lang="ru-RU" sz="2600" dirty="0">
                <a:latin typeface="Times New Roman" panose="02020603050405020304" pitchFamily="18" charset="0"/>
                <a:cs typeface="Times New Roman" panose="02020603050405020304" pitchFamily="18" charset="0"/>
              </a:rPr>
              <a:t/>
            </a:r>
            <a:br>
              <a:rPr lang="ru-RU" sz="2600" dirty="0">
                <a:latin typeface="Times New Roman" panose="02020603050405020304" pitchFamily="18" charset="0"/>
                <a:cs typeface="Times New Roman" panose="02020603050405020304" pitchFamily="18" charset="0"/>
              </a:rPr>
            </a:br>
            <a:r>
              <a:rPr lang="en-US" sz="2600" dirty="0" smtClean="0">
                <a:latin typeface="Times New Roman" panose="02020603050405020304" pitchFamily="18" charset="0"/>
                <a:cs typeface="Times New Roman" panose="02020603050405020304" pitchFamily="18" charset="0"/>
              </a:rPr>
              <a:t>2. </a:t>
            </a:r>
            <a:r>
              <a:rPr lang="en-US" sz="2600" dirty="0" err="1" smtClean="0">
                <a:latin typeface="Times New Roman" panose="02020603050405020304" pitchFamily="18" charset="0"/>
                <a:cs typeface="Times New Roman" panose="02020603050405020304" pitchFamily="18" charset="0"/>
              </a:rPr>
              <a:t>Elyektr</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tasvirlash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modellari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Fizika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sohasida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qo’llanilib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elektr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tarmog’i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xarakteristikasi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tarzida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tasvirlanadi</a:t>
            </a:r>
            <a:r>
              <a:rPr lang="en-US" sz="2600" dirty="0">
                <a:latin typeface="Times New Roman" panose="02020603050405020304" pitchFamily="18" charset="0"/>
                <a:cs typeface="Times New Roman" panose="02020603050405020304" pitchFamily="18" charset="0"/>
              </a:rPr>
              <a:t>.</a:t>
            </a:r>
            <a:r>
              <a:rPr lang="ru-RU" sz="2600" dirty="0">
                <a:latin typeface="Times New Roman" panose="02020603050405020304" pitchFamily="18" charset="0"/>
                <a:cs typeface="Times New Roman" panose="02020603050405020304" pitchFamily="18" charset="0"/>
              </a:rPr>
              <a:t/>
            </a:r>
            <a:br>
              <a:rPr lang="ru-RU" sz="2600" dirty="0">
                <a:latin typeface="Times New Roman" panose="02020603050405020304" pitchFamily="18" charset="0"/>
                <a:cs typeface="Times New Roman" panose="02020603050405020304" pitchFamily="18" charset="0"/>
              </a:rPr>
            </a:br>
            <a:r>
              <a:rPr lang="en-US" sz="2600" dirty="0" smtClean="0">
                <a:latin typeface="Times New Roman" panose="02020603050405020304" pitchFamily="18" charset="0"/>
                <a:cs typeface="Times New Roman" panose="02020603050405020304" pitchFamily="18" charset="0"/>
              </a:rPr>
              <a:t>3. </a:t>
            </a:r>
            <a:r>
              <a:rPr lang="en-US" sz="2600" dirty="0" err="1" smtClean="0">
                <a:latin typeface="Times New Roman" panose="02020603050405020304" pitchFamily="18" charset="0"/>
                <a:cs typeface="Times New Roman" panose="02020603050405020304" pitchFamily="18" charset="0"/>
              </a:rPr>
              <a:t>Qurilishlarda</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bajariladigan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ishlarning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bajarilish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muddatini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aniqlashga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yo’naltirilgan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matematik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modellar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dyeb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ataladi</a:t>
            </a:r>
            <a:r>
              <a:rPr lang="en-US" sz="2600" dirty="0">
                <a:latin typeface="Times New Roman" panose="02020603050405020304" pitchFamily="18" charset="0"/>
                <a:cs typeface="Times New Roman" panose="02020603050405020304" pitchFamily="18" charset="0"/>
              </a:rPr>
              <a:t>.</a:t>
            </a:r>
            <a:r>
              <a:rPr lang="ru-RU" sz="2600" dirty="0">
                <a:latin typeface="Times New Roman" panose="02020603050405020304" pitchFamily="18" charset="0"/>
                <a:cs typeface="Times New Roman" panose="02020603050405020304" pitchFamily="18" charset="0"/>
              </a:rPr>
              <a:t/>
            </a:r>
            <a:br>
              <a:rPr lang="ru-RU" sz="2600" dirty="0">
                <a:latin typeface="Times New Roman" panose="02020603050405020304" pitchFamily="18" charset="0"/>
                <a:cs typeface="Times New Roman" panose="02020603050405020304" pitchFamily="18" charset="0"/>
              </a:rPr>
            </a:br>
            <a:r>
              <a:rPr lang="en-US" sz="2600" dirty="0" smtClean="0">
                <a:latin typeface="Times New Roman" panose="02020603050405020304" pitchFamily="18" charset="0"/>
                <a:cs typeface="Times New Roman" panose="02020603050405020304" pitchFamily="18" charset="0"/>
              </a:rPr>
              <a:t>4. </a:t>
            </a:r>
            <a:r>
              <a:rPr lang="en-US" sz="2600" dirty="0" err="1" smtClean="0">
                <a:latin typeface="Times New Roman" panose="02020603050405020304" pitchFamily="18" charset="0"/>
                <a:cs typeface="Times New Roman" panose="02020603050405020304" pitchFamily="18" charset="0"/>
              </a:rPr>
              <a:t>Xalq</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xo’jaligining</a:t>
            </a:r>
            <a:r>
              <a:rPr lang="uz-Cyrl-UZ" sz="2600" dirty="0">
                <a:latin typeface="Times New Roman" panose="02020603050405020304" pitchFamily="18" charset="0"/>
                <a:cs typeface="Times New Roman" panose="02020603050405020304" pitchFamily="18" charset="0"/>
              </a:rPr>
              <a:t> turli tarmoqlaridagi bajarilayotgan ishlar tengsizlik va tenglamalar sistemasiga mos matematik model olib kelinib, ular iqtisodiy</a:t>
            </a:r>
            <a:r>
              <a:rPr lang="en-US" sz="2600" dirty="0">
                <a:latin typeface="Times New Roman" panose="02020603050405020304" pitchFamily="18" charset="0"/>
                <a:cs typeface="Times New Roman" panose="02020603050405020304" pitchFamily="18" charset="0"/>
              </a:rPr>
              <a:t>-</a:t>
            </a:r>
            <a:r>
              <a:rPr lang="uz-Cyrl-UZ" sz="2600" dirty="0">
                <a:latin typeface="Times New Roman" panose="02020603050405020304" pitchFamily="18" charset="0"/>
                <a:cs typeface="Times New Roman" panose="02020603050405020304" pitchFamily="18" charset="0"/>
              </a:rPr>
              <a:t>matematik </a:t>
            </a:r>
            <a:r>
              <a:rPr lang="en-US" sz="2600" dirty="0" err="1">
                <a:latin typeface="Times New Roman" panose="02020603050405020304" pitchFamily="18" charset="0"/>
                <a:cs typeface="Times New Roman" panose="02020603050405020304" pitchFamily="18" charset="0"/>
              </a:rPr>
              <a:t>modellar</a:t>
            </a:r>
            <a:r>
              <a:rPr lang="en-US" sz="2600" dirty="0">
                <a:latin typeface="Times New Roman" panose="02020603050405020304" pitchFamily="18" charset="0"/>
                <a:cs typeface="Times New Roman" panose="02020603050405020304" pitchFamily="18" charset="0"/>
              </a:rPr>
              <a:t> deb </a:t>
            </a:r>
            <a:r>
              <a:rPr lang="en-US" sz="2600" dirty="0" err="1">
                <a:latin typeface="Times New Roman" panose="02020603050405020304" pitchFamily="18" charset="0"/>
                <a:cs typeface="Times New Roman" panose="02020603050405020304" pitchFamily="18" charset="0"/>
              </a:rPr>
              <a:t>yuritiladi</a:t>
            </a:r>
            <a:r>
              <a:rPr lang="en-US" sz="2600" dirty="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683568" y="692696"/>
            <a:ext cx="7704856" cy="646331"/>
          </a:xfrm>
          <a:prstGeom prst="rect">
            <a:avLst/>
          </a:prstGeom>
        </p:spPr>
        <p:txBody>
          <a:bodyPr wrap="square">
            <a:spAutoFit/>
          </a:bodyPr>
          <a:lstStyle/>
          <a:p>
            <a:pPr algn="ctr"/>
            <a:r>
              <a:rPr lang="en-US" dirty="0"/>
              <a:t>MATEMATIK MODELLASHTIRISH USULLARI VA YECHISH BOSQICHLARI.</a:t>
            </a:r>
            <a:endParaRPr lang="ru-RU" dirty="0"/>
          </a:p>
        </p:txBody>
      </p:sp>
    </p:spTree>
    <p:extLst>
      <p:ext uri="{BB962C8B-B14F-4D97-AF65-F5344CB8AC3E}">
        <p14:creationId xmlns:p14="http://schemas.microsoft.com/office/powerpoint/2010/main" val="178934226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700808"/>
            <a:ext cx="8820472" cy="4896544"/>
          </a:xfrm>
        </p:spPr>
        <p:txBody>
          <a:bodyPr>
            <a:normAutofit fontScale="90000"/>
          </a:bodyPr>
          <a:lstStyle/>
          <a:p>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Hayotda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insoniyat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xotirasiga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bog’liq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bo’lmagan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holda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uchraydigan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usullar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muvaffaqiyatli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hatto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o’z-o’zini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kuzatish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tajribalar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mavjud</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faoliyatida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sohalarga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muammolari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yaxshi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yechimini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topishga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harakat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qiladi</a:t>
            </a:r>
            <a:r>
              <a:rPr lang="en-US" sz="2400" dirty="0">
                <a:latin typeface="Times New Roman" panose="02020603050405020304" pitchFamily="18" charset="0"/>
                <a:cs typeface="Times New Roman" panose="02020603050405020304" pitchFamily="18" charset="0"/>
              </a:rPr>
              <a:t>.</a:t>
            </a:r>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r>
              <a:rPr lang="en-US" sz="2400" dirty="0" err="1">
                <a:latin typeface="Times New Roman" panose="02020603050405020304" pitchFamily="18" charset="0"/>
                <a:cs typeface="Times New Roman" panose="02020603050405020304" pitchFamily="18" charset="0"/>
              </a:rPr>
              <a:t>Bunday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yechimlarni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aniqlash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muammosi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qirrali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usullar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kerakdir</a:t>
            </a:r>
            <a:r>
              <a:rPr lang="en-US" sz="2400" dirty="0">
                <a:latin typeface="Times New Roman" panose="02020603050405020304" pitchFamily="18" charset="0"/>
                <a:cs typeface="Times New Roman" panose="02020603050405020304" pitchFamily="18" charset="0"/>
              </a:rPr>
              <a:t>.</a:t>
            </a:r>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r>
              <a:rPr lang="en-US" sz="2400" dirty="0" err="1">
                <a:latin typeface="Times New Roman" panose="02020603050405020304" pitchFamily="18" charset="0"/>
                <a:cs typeface="Times New Roman" panose="02020603050405020304" pitchFamily="18" charset="0"/>
              </a:rPr>
              <a:t>Kutilayotgan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obyektlarni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chuqur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tomonlama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o’rganish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maqsadida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tabiatda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hamda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jamiyatda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ro’y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byeradigan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modellari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yaratiladi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modelini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tuzish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modellashtirish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dyeb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ataladi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Modyellashtirish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myetodlarini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byevosita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kibyernyetika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fanining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rivojlanishi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bog’liq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hisoblanadi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Masalalarni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yechimini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topishda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mashinalar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inson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murakkab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holatlarda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inson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mashina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tizimi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kyelib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esa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navbatida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yechimni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topishga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yo’naltiradi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Hozirgi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vaqtda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amaliyot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sohasida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matematik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modellardan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foydalanib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natija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olinmoqda</a:t>
            </a:r>
            <a:r>
              <a:rPr lang="en-US" sz="2400" dirty="0" smtClean="0">
                <a:latin typeface="Times New Roman" panose="02020603050405020304" pitchFamily="18" charset="0"/>
                <a:cs typeface="Times New Roman" panose="02020603050405020304" pitchFamily="18" charset="0"/>
              </a:rPr>
              <a:t>.</a:t>
            </a:r>
            <a:br>
              <a:rPr lang="en-US" sz="2400" dirty="0" smtClean="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457200" y="3860"/>
            <a:ext cx="7787208" cy="923330"/>
          </a:xfrm>
          <a:prstGeom prst="rect">
            <a:avLst/>
          </a:prstGeom>
        </p:spPr>
        <p:txBody>
          <a:bodyPr wrap="square">
            <a:spAutoFit/>
          </a:bodyPr>
          <a:lstStyle/>
          <a:p>
            <a:pPr algn="ctr"/>
            <a:endParaRPr lang="en-US" b="1" dirty="0" smtClean="0"/>
          </a:p>
          <a:p>
            <a:pPr algn="ctr"/>
            <a:r>
              <a:rPr lang="en-US" b="1" dirty="0" smtClean="0"/>
              <a:t>MATEMATIK </a:t>
            </a:r>
            <a:r>
              <a:rPr lang="en-US" b="1" dirty="0"/>
              <a:t>MODELLASHTIRISH </a:t>
            </a:r>
            <a:r>
              <a:rPr lang="en-US" b="1" dirty="0" smtClean="0"/>
              <a:t>TO’G’RISIDA</a:t>
            </a:r>
          </a:p>
          <a:p>
            <a:pPr algn="ctr"/>
            <a:r>
              <a:rPr lang="en-US" b="1" dirty="0" smtClean="0"/>
              <a:t> </a:t>
            </a:r>
            <a:r>
              <a:rPr lang="en-US" b="1" dirty="0"/>
              <a:t>TUSHUNCHA.</a:t>
            </a:r>
            <a:endParaRPr lang="ru-RU" dirty="0"/>
          </a:p>
        </p:txBody>
      </p:sp>
    </p:spTree>
    <p:extLst>
      <p:ext uri="{BB962C8B-B14F-4D97-AF65-F5344CB8AC3E}">
        <p14:creationId xmlns:p14="http://schemas.microsoft.com/office/powerpoint/2010/main" val="123911935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4024" y="682388"/>
            <a:ext cx="8298976" cy="5986972"/>
          </a:xfrm>
        </p:spPr>
        <p:txBody>
          <a:bodyPr>
            <a:normAutofit fontScale="90000"/>
          </a:bodyPr>
          <a:lstStyle/>
          <a:p>
            <a:r>
              <a:rPr lang="en-US" sz="5400" dirty="0" err="1">
                <a:solidFill>
                  <a:srgbClr val="C00000"/>
                </a:solidFill>
              </a:rPr>
              <a:t>Matematik</a:t>
            </a:r>
            <a:r>
              <a:rPr lang="en-US" sz="5400" dirty="0">
                <a:solidFill>
                  <a:srgbClr val="C00000"/>
                </a:solidFill>
              </a:rPr>
              <a:t> </a:t>
            </a:r>
            <a:r>
              <a:rPr lang="en-US" sz="5400" dirty="0" err="1">
                <a:solidFill>
                  <a:srgbClr val="C00000"/>
                </a:solidFill>
              </a:rPr>
              <a:t>modellashtirish</a:t>
            </a:r>
            <a:r>
              <a:rPr lang="en-US" sz="5400" dirty="0">
                <a:solidFill>
                  <a:srgbClr val="C00000"/>
                </a:solidFill>
              </a:rPr>
              <a:t>-</a:t>
            </a:r>
            <a:r>
              <a:rPr lang="ru-RU" sz="5400" dirty="0"/>
              <a:t/>
            </a:r>
            <a:br>
              <a:rPr lang="ru-RU" sz="5400" dirty="0"/>
            </a:br>
            <a:r>
              <a:rPr lang="en-US" sz="5400" dirty="0" err="1"/>
              <a:t>Matematikaning</a:t>
            </a:r>
            <a:r>
              <a:rPr lang="en-US" sz="5400" dirty="0"/>
              <a:t> </a:t>
            </a:r>
            <a:r>
              <a:rPr lang="en-US" sz="5400" dirty="0" err="1"/>
              <a:t>bir</a:t>
            </a:r>
            <a:r>
              <a:rPr lang="en-US" sz="5400" dirty="0"/>
              <a:t> </a:t>
            </a:r>
            <a:r>
              <a:rPr lang="en-US" sz="5400" dirty="0" err="1"/>
              <a:t>soxasi</a:t>
            </a:r>
            <a:r>
              <a:rPr lang="en-US" sz="5400" dirty="0"/>
              <a:t> </a:t>
            </a:r>
            <a:r>
              <a:rPr lang="en-US" sz="5400" dirty="0" err="1"/>
              <a:t>emas</a:t>
            </a:r>
            <a:r>
              <a:rPr lang="en-US" sz="5400" dirty="0"/>
              <a:t>,  u </a:t>
            </a:r>
            <a:r>
              <a:rPr lang="en-US" sz="5400" dirty="0" err="1"/>
              <a:t>matematik</a:t>
            </a:r>
            <a:r>
              <a:rPr lang="en-US" sz="5400" dirty="0"/>
              <a:t> </a:t>
            </a:r>
            <a:r>
              <a:rPr lang="en-US" sz="5400" dirty="0" err="1"/>
              <a:t>nazariyaning</a:t>
            </a:r>
            <a:r>
              <a:rPr lang="en-US" sz="5400" dirty="0"/>
              <a:t> </a:t>
            </a:r>
            <a:r>
              <a:rPr lang="en-US" sz="5400" dirty="0" err="1"/>
              <a:t>tadbiqi</a:t>
            </a:r>
            <a:r>
              <a:rPr lang="en-US" sz="5400" dirty="0"/>
              <a:t>  </a:t>
            </a:r>
            <a:r>
              <a:rPr lang="en-US" sz="5400" dirty="0" err="1"/>
              <a:t>masalasidir</a:t>
            </a:r>
            <a:r>
              <a:rPr lang="ru-RU" sz="5400" dirty="0"/>
              <a:t/>
            </a:r>
            <a:br>
              <a:rPr lang="ru-RU" sz="5400" dirty="0"/>
            </a:br>
            <a:r>
              <a:rPr lang="en-US" sz="5400" dirty="0" err="1"/>
              <a:t>Asosiy</a:t>
            </a:r>
            <a:r>
              <a:rPr lang="en-US" sz="5400" dirty="0"/>
              <a:t> </a:t>
            </a:r>
            <a:r>
              <a:rPr lang="en-US" sz="5400" dirty="0" err="1"/>
              <a:t>g’oyasi</a:t>
            </a:r>
            <a:r>
              <a:rPr lang="en-US" sz="5400" dirty="0"/>
              <a:t>: </a:t>
            </a:r>
            <a:r>
              <a:rPr lang="en-US" sz="5400" dirty="0" err="1"/>
              <a:t>o’rganilayotgan</a:t>
            </a:r>
            <a:r>
              <a:rPr lang="en-US" sz="5400" dirty="0"/>
              <a:t> </a:t>
            </a:r>
            <a:r>
              <a:rPr lang="en-US" sz="5400" dirty="0" err="1"/>
              <a:t>ob’ekt</a:t>
            </a:r>
            <a:r>
              <a:rPr lang="en-US" sz="5400" dirty="0"/>
              <a:t> </a:t>
            </a:r>
            <a:r>
              <a:rPr lang="en-US" sz="5400" dirty="0" err="1"/>
              <a:t>o’rniga</a:t>
            </a:r>
            <a:r>
              <a:rPr lang="en-US" sz="5400" dirty="0"/>
              <a:t> </a:t>
            </a:r>
            <a:r>
              <a:rPr lang="en-US" sz="5400" dirty="0" err="1"/>
              <a:t>ob’ektning</a:t>
            </a:r>
            <a:r>
              <a:rPr lang="en-US" sz="5400" dirty="0"/>
              <a:t> </a:t>
            </a:r>
            <a:r>
              <a:rPr lang="en-US" sz="5400" dirty="0" err="1"/>
              <a:t>matematik</a:t>
            </a:r>
            <a:r>
              <a:rPr lang="en-US" sz="5400" dirty="0"/>
              <a:t> </a:t>
            </a:r>
            <a:r>
              <a:rPr lang="en-US" sz="5400" dirty="0" err="1"/>
              <a:t>modeli</a:t>
            </a:r>
            <a:r>
              <a:rPr lang="en-US" sz="5400" dirty="0"/>
              <a:t> </a:t>
            </a:r>
            <a:r>
              <a:rPr lang="en-US" sz="5400" dirty="0" err="1"/>
              <a:t>quriladi</a:t>
            </a:r>
            <a:r>
              <a:rPr lang="en-US" sz="5400" dirty="0"/>
              <a:t> </a:t>
            </a:r>
            <a:r>
              <a:rPr lang="en-US" sz="5400" dirty="0" err="1"/>
              <a:t>va</a:t>
            </a:r>
            <a:r>
              <a:rPr lang="en-US" sz="5400" dirty="0"/>
              <a:t> </a:t>
            </a:r>
            <a:r>
              <a:rPr lang="en-US" sz="5400" dirty="0" err="1"/>
              <a:t>keyin</a:t>
            </a:r>
            <a:r>
              <a:rPr lang="en-US" sz="5400" dirty="0"/>
              <a:t> </a:t>
            </a:r>
            <a:r>
              <a:rPr lang="en-US" sz="5400" dirty="0" err="1"/>
              <a:t>aynan</a:t>
            </a:r>
            <a:r>
              <a:rPr lang="en-US" sz="5400" dirty="0"/>
              <a:t> u </a:t>
            </a:r>
            <a:r>
              <a:rPr lang="en-US" sz="5400" dirty="0" err="1"/>
              <a:t>tadqiq</a:t>
            </a:r>
            <a:r>
              <a:rPr lang="en-US" sz="5400" dirty="0"/>
              <a:t> </a:t>
            </a:r>
            <a:r>
              <a:rPr lang="en-US" sz="5400" dirty="0" err="1"/>
              <a:t>etiladi</a:t>
            </a:r>
            <a:r>
              <a:rPr lang="en-US" sz="5400" dirty="0"/>
              <a:t>.</a:t>
            </a:r>
            <a:r>
              <a:rPr lang="ru-RU" sz="5400" dirty="0"/>
              <a:t/>
            </a:r>
            <a:br>
              <a:rPr lang="ru-RU" sz="5400" dirty="0"/>
            </a:br>
            <a:endParaRPr lang="ru-RU" dirty="0"/>
          </a:p>
        </p:txBody>
      </p:sp>
    </p:spTree>
    <p:extLst>
      <p:ext uri="{BB962C8B-B14F-4D97-AF65-F5344CB8AC3E}">
        <p14:creationId xmlns:p14="http://schemas.microsoft.com/office/powerpoint/2010/main" val="8659077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5173184"/>
          </a:xfrm>
        </p:spPr>
        <p:txBody>
          <a:bodyPr>
            <a:normAutofit/>
          </a:bodyPr>
          <a:lstStyle/>
          <a:p>
            <a:endParaRPr lang="ru-RU" sz="28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556792"/>
            <a:ext cx="7848872"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568485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3589008"/>
          </a:xfrm>
        </p:spPr>
        <p:txBody>
          <a:bodyPr>
            <a:noAutofit/>
          </a:bodyPr>
          <a:lstStyle/>
          <a:p>
            <a:pPr algn="ctr"/>
            <a:r>
              <a:rPr lang="en-US" sz="6000" dirty="0" smtClean="0"/>
              <a:t>E’TIBORINGIZ UCHUN RAHMAT!</a:t>
            </a:r>
            <a:endParaRPr lang="ru-RU" sz="6000" dirty="0"/>
          </a:p>
        </p:txBody>
      </p:sp>
    </p:spTree>
    <p:extLst>
      <p:ext uri="{BB962C8B-B14F-4D97-AF65-F5344CB8AC3E}">
        <p14:creationId xmlns:p14="http://schemas.microsoft.com/office/powerpoint/2010/main" val="150380760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73</TotalTime>
  <Words>410</Words>
  <Application>Microsoft Office PowerPoint</Application>
  <PresentationFormat>Экран (4:3)</PresentationFormat>
  <Paragraphs>22</Paragraphs>
  <Slides>11</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11</vt:i4>
      </vt:variant>
    </vt:vector>
  </HeadingPairs>
  <TitlesOfParts>
    <vt:vector size="16" baseType="lpstr">
      <vt:lpstr>Calibri</vt:lpstr>
      <vt:lpstr>Constantia</vt:lpstr>
      <vt:lpstr>Times New Roman</vt:lpstr>
      <vt:lpstr>Wingdings 2</vt:lpstr>
      <vt:lpstr>Поток</vt:lpstr>
      <vt:lpstr>Mavzu:</vt:lpstr>
      <vt:lpstr>REJA:</vt:lpstr>
      <vt:lpstr>TARIXIY MA’LUMOT:</vt:lpstr>
      <vt:lpstr>Презентация PowerPoint</vt:lpstr>
      <vt:lpstr>Презентация PowerPoint</vt:lpstr>
      <vt:lpstr>Umuman, modellarni ularni tanlash vositalariga qarab, ushbu guruhlarga ajratish mumkin: obstrakt, fizik va biologik guruhlar (1 rasm). Endi modellari bilan qisqacha tanishaylik. 1. Abstrakt modellar qatoriga matematik, matematik-mantiqiy modellar kiradi. 2. Fizik model. Tekshirilayotgan jarayonning tabiati va geometrik tuzilishi asl nusxadagidek, ammo undan miqdor (o’lchami, tezligi, hajmi) jihatidan farq qiladigan modellardir. Masalan, samolyot, kema, avtomobil, poyezd, GES va boshqalarning modellari. Fizik modellar qatoriga kichiklashtirilgan maketlar, turli asbob va qurilmalar, trenajyorlar kirishi mumkin. Jumladan, O’zbekiston milliy bog’idagi bo’la oladi.   3. Matematik modellar tirik sistemalarning tuzilishi, o’zaro aloqalari va funksiyasi qonuniyatlarining matematik-mantiqiy, matematik tavsifidan iborat bo’lib, tajriba ma’lumotlariga ko’ra yoki mantiqiy asosda tuziladi, so’ngra ular tajriba yo’li bilan tekshirib ko’riladi. Biologik hodisalarning matematik modellarini kompyuterlarda hisoblash ko’pincha tekshirilayotgan biologik jarayonning o’zgirish xususiyati avvaldan bilish imkonini beradi. Shuni ta’kidlash o’rinliki, tajriba yo’li bilan bunday jarayonni o’tkazish ba’zan juda qiyin bo’ladi. Matematik va matematik-mantiqiy modellar yaratilishi takomillashtirilishi va undan foydalanish matematik hamda nazariy biologiyaning rivojlanishiga qulay sharoit yaratadi. 4.     Biologik model turli tirik obyektlar va ularning qismlari-molekula, suv-hujayra organ-sistema organizm va shu kabilarga xos biologik tuzilish, funksiya va jarayonlarni molellashtirishda qo’llaniladi. Biologiyada asosan uch xil modeldan foydalaniladi, ular biologik, fizik va matematik modellardir.  </vt:lpstr>
      <vt:lpstr>Matematik modellardan foydalanish usullari to’rt qismga bo’linadi: 1.  Gidravlik modellar. Bunday modellashtirish asosan suyuqlik kuchi bilan ishlaydigan apparat (idishlar) orqali hisoblanadi. Modyellashtirishning bunday usuli suyuqliklarni o’lchashda qo’llaniladi. 2. Elyektr tasvirlash modellari. Fizika sohasida qo’llanilib, elektr tarmog’i xarakteristikasi tarzida tasvirlanadi. 3. Qurilishlarda bajariladigan ishlarning bajarilish muddatini aniqlashga yo’naltirilgan matematik modellar dyeb ataladi. 4. Xalq xo’jaligining turli tarmoqlaridagi bajarilayotgan ishlar tengsizlik va tenglamalar sistemasiga mos matematik model olib kelinib, ular iqtisodiy-matematik modellar deb yuritiladi.</vt:lpstr>
      <vt:lpstr>   Hayotda insoniyat xotirasiga bog’liq bo’lmagan holda uchraydigan usullar muvaffaqiyatli va hatto, o’z-o’zini kuzatish va tajribalar mavjud bo’lib, o’z faoliyatida har xil sohalarga mos muammolari yaxshi yechimini topishga harakat qiladi. Bunday yechimlarni aniqlash muammosi ko’p qirrali bo’lib, ularni har xil usullar bilan hal qilish kerakdir. Kutilayotgan obyektlarni chuqur va har tomonlama o’rganish maqsadida tabiatda hamda jamiyatda ro’y byeradigan jarayonlarning modellari yaratiladi. Jarayon modelini tuzish modellashtirish dyeb ataladi. Modyellashtirish myetodlarini ishlab chiqish byevosita kibyernyetika fanining rivojlanishi bilan bog’liq hisoblanadi. Masalalarni yechimini topishda mashinalar, inson, murakkab holatlarda inson mashina tizimi qo’l kyelib, bu esa o’z navbatida aniq yechimni topishga yo’naltiradi. Hozirgi vaqtda amaliyot sohasida matematik modellardan foydalanib natija olinmoqda.   </vt:lpstr>
      <vt:lpstr>Matematik modellashtirish- Matematikaning bir soxasi emas,  u matematik nazariyaning tadbiqi  masalasidir Asosiy g’oyasi: o’rganilayotgan ob’ekt o’rniga ob’ektning matematik modeli quriladi va keyin aynan u tadqiq etiladi. </vt:lpstr>
      <vt:lpstr>Презентация PowerPoint</vt:lpstr>
      <vt:lpstr>E’TIBORINGIZ UCHUN RAHMAT!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Mavzu:</dc:title>
  <dc:creator>user</dc:creator>
  <cp:lastModifiedBy>RePack by Diakov</cp:lastModifiedBy>
  <cp:revision>9</cp:revision>
  <dcterms:created xsi:type="dcterms:W3CDTF">2017-02-13T02:52:13Z</dcterms:created>
  <dcterms:modified xsi:type="dcterms:W3CDTF">2018-10-16T05:18:57Z</dcterms:modified>
</cp:coreProperties>
</file>