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69" r:id="rId3"/>
    <p:sldId id="270" r:id="rId4"/>
    <p:sldId id="271" r:id="rId5"/>
    <p:sldId id="272" r:id="rId6"/>
    <p:sldId id="273" r:id="rId7"/>
    <p:sldId id="274" r:id="rId8"/>
    <p:sldId id="275" r:id="rId9"/>
    <p:sldId id="276"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11.12.2018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11.12.2018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11.12.2018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11.12.2018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11.12.2018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11.12.2018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11.12.2018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11.12.2018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11.12.2018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3400" y="908720"/>
            <a:ext cx="7851648" cy="4536504"/>
          </a:xfrm>
        </p:spPr>
        <p:txBody>
          <a:bodyPr>
            <a:noAutofit/>
          </a:bodyPr>
          <a:lstStyle/>
          <a:p>
            <a:pPr algn="ctr">
              <a:spcAft>
                <a:spcPts val="0"/>
              </a:spcAft>
            </a:pPr>
            <a:r>
              <a:rPr lang="ru-RU" sz="3200" dirty="0">
                <a:solidFill>
                  <a:srgbClr val="C00000"/>
                </a:solidFill>
                <a:effectLst/>
                <a:latin typeface="Times New Roman" panose="02020603050405020304" pitchFamily="18" charset="0"/>
                <a:ea typeface="Calibri" panose="020F0502020204030204" pitchFamily="34" charset="0"/>
              </a:rPr>
              <a:t>BOSHQARISH SISTЕMALARINING DINAMIKASINI TAVSIFLOVCHI MODЕLLARINI MATLAB AMALIY DASTURLASH PAKЕTI YORDAMIDA QURISH VA UNING KO‘RSATKICHLARINI YAXSHILASH</a:t>
            </a:r>
            <a:r>
              <a:rPr lang="en-US" sz="3200" dirty="0">
                <a:solidFill>
                  <a:srgbClr val="C00000"/>
                </a:solidFill>
                <a:effectLst/>
                <a:latin typeface="Times New Roman" panose="02020603050405020304" pitchFamily="18" charset="0"/>
                <a:ea typeface="Calibri" panose="020F0502020204030204" pitchFamily="34" charset="0"/>
              </a:rPr>
              <a:t>NI O</a:t>
            </a:r>
            <a:r>
              <a:rPr lang="ru-RU" sz="3200" dirty="0">
                <a:solidFill>
                  <a:srgbClr val="C00000"/>
                </a:solidFill>
                <a:effectLst/>
                <a:latin typeface="Times New Roman" panose="02020603050405020304" pitchFamily="18" charset="0"/>
                <a:ea typeface="Calibri" panose="020F0502020204030204" pitchFamily="34" charset="0"/>
              </a:rPr>
              <a:t>’</a:t>
            </a:r>
            <a:r>
              <a:rPr lang="en-US" sz="3200" dirty="0">
                <a:solidFill>
                  <a:srgbClr val="C00000"/>
                </a:solidFill>
                <a:effectLst/>
                <a:latin typeface="Times New Roman" panose="02020603050405020304" pitchFamily="18" charset="0"/>
                <a:ea typeface="Calibri" panose="020F0502020204030204" pitchFamily="34" charset="0"/>
              </a:rPr>
              <a:t>RGANISH</a:t>
            </a:r>
            <a:endParaRPr lang="ru-RU" sz="3200" dirty="0">
              <a:solidFill>
                <a:srgbClr val="C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4741136"/>
          </a:xfrm>
        </p:spPr>
        <p:txBody>
          <a:bodyPr>
            <a:noAutofit/>
          </a:bodyPr>
          <a:lstStyle/>
          <a:p>
            <a:r>
              <a:rPr lang="en-US" sz="2400" dirty="0" err="1">
                <a:latin typeface="Times New Roman" panose="02020603050405020304" pitchFamily="18" charset="0"/>
                <a:cs typeface="Times New Roman" panose="02020603050405020304" pitchFamily="18" charset="0"/>
              </a:rPr>
              <a:t>Tarmoqlanmagan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zanjirning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qismlarida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Tarmoqlanmagan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zanjirlarni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a:t>
            </a:r>
            <a:r>
              <a:rPr lang="en-US" sz="2400" dirty="0">
                <a:latin typeface="Times New Roman" panose="02020603050405020304" pitchFamily="18" charset="0"/>
                <a:cs typeface="Times New Roman" panose="02020603050405020304" pitchFamily="18" charset="0"/>
              </a:rPr>
              <a:t>, E.YU.K </a:t>
            </a:r>
            <a:r>
              <a:rPr lang="en-US" sz="2400" dirty="0" err="1">
                <a:latin typeface="Times New Roman" panose="02020603050405020304" pitchFamily="18" charset="0"/>
                <a:cs typeface="Times New Roman" panose="02020603050405020304" pitchFamily="18" charset="0"/>
              </a:rPr>
              <a:t>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qarshiligini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aniqlash</a:t>
            </a:r>
            <a:r>
              <a:rPr lang="en-US" sz="2400" dirty="0">
                <a:latin typeface="Times New Roman" panose="02020603050405020304" pitchFamily="18" charset="0"/>
                <a:cs typeface="Times New Roman" panose="02020603050405020304" pitchFamily="18" charset="0"/>
              </a:rPr>
              <a:t>) Om </a:t>
            </a:r>
            <a:r>
              <a:rPr lang="en-US" sz="2400" dirty="0" err="1">
                <a:latin typeface="Times New Roman" panose="02020603050405020304" pitchFamily="18" charset="0"/>
                <a:cs typeface="Times New Roman" panose="02020603050405020304" pitchFamily="18" charset="0"/>
              </a:rPr>
              <a:t>qonunlari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osongina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err="1">
                <a:latin typeface="Times New Roman" panose="02020603050405020304" pitchFamily="18" charset="0"/>
                <a:cs typeface="Times New Roman" panose="02020603050405020304" pitchFamily="18" charset="0"/>
              </a:rPr>
              <a:t>Tarmoqlangan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zanjiri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murakkab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Kirxgof</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qoidalari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tarmoqlangan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murakab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zanjir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qismlarini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qo‘llaniladi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Tarmoqlanmagan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zanjir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konturning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alohida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qismlarida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turlicha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2556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7787208" cy="1800200"/>
          </a:xfrm>
        </p:spPr>
        <p:txBody>
          <a:bodyPr>
            <a:noAutofit/>
          </a:bodyPr>
          <a:lstStyle/>
          <a:p>
            <a:r>
              <a:rPr lang="en-US" sz="2500" dirty="0" err="1">
                <a:latin typeface="Times New Roman" panose="02020603050405020304" pitchFamily="18" charset="0"/>
                <a:cs typeface="Times New Roman" panose="02020603050405020304" pitchFamily="18" charset="0"/>
              </a:rPr>
              <a:t>Elektr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zanjirining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kamida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uchta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o‘tkazgich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tutashgan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nuqtasi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tugun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deyiladi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Tugunga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kelayotgan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toklarni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musbat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ishora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tugundan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ketayotgan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toklarni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esa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manfiy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ishora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olinadi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Kirxgofning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birinchi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qoidasiga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tugunda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uchrashuvchi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toklarning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algebraik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yig‘indisi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nolga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teng</a:t>
            </a:r>
            <a:r>
              <a:rPr lang="en-US"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043608" y="3645024"/>
            <a:ext cx="2304256" cy="1584176"/>
          </a:xfrm>
          <a:prstGeom prst="rect">
            <a:avLst/>
          </a:prstGeom>
        </p:spPr>
      </p:pic>
      <p:pic>
        <p:nvPicPr>
          <p:cNvPr id="4" name="Рисунок 3"/>
          <p:cNvPicPr>
            <a:picLocks noChangeAspect="1"/>
          </p:cNvPicPr>
          <p:nvPr/>
        </p:nvPicPr>
        <p:blipFill>
          <a:blip r:embed="rId3"/>
          <a:stretch>
            <a:fillRect/>
          </a:stretch>
        </p:blipFill>
        <p:spPr>
          <a:xfrm>
            <a:off x="4350804" y="3709136"/>
            <a:ext cx="2550407" cy="727976"/>
          </a:xfrm>
          <a:prstGeom prst="rect">
            <a:avLst/>
          </a:prstGeom>
        </p:spPr>
      </p:pic>
      <p:pic>
        <p:nvPicPr>
          <p:cNvPr id="5" name="Рисунок 4"/>
          <p:cNvPicPr>
            <a:picLocks noChangeAspect="1"/>
          </p:cNvPicPr>
          <p:nvPr/>
        </p:nvPicPr>
        <p:blipFill>
          <a:blip r:embed="rId4"/>
          <a:stretch>
            <a:fillRect/>
          </a:stretch>
        </p:blipFill>
        <p:spPr>
          <a:xfrm>
            <a:off x="4427985" y="4869160"/>
            <a:ext cx="3768416" cy="648072"/>
          </a:xfrm>
          <a:prstGeom prst="rect">
            <a:avLst/>
          </a:prstGeom>
        </p:spPr>
      </p:pic>
    </p:spTree>
    <p:extLst>
      <p:ext uri="{BB962C8B-B14F-4D97-AF65-F5344CB8AC3E}">
        <p14:creationId xmlns:p14="http://schemas.microsoft.com/office/powerpoint/2010/main" val="4015172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2148848"/>
          </a:xfrm>
        </p:spPr>
        <p:txBody>
          <a:bodyPr>
            <a:noAutofit/>
          </a:bodyPr>
          <a:lstStyle/>
          <a:p>
            <a:r>
              <a:rPr lang="en-US" sz="2500" dirty="0" err="1">
                <a:latin typeface="Times New Roman" panose="02020603050405020304" pitchFamily="18" charset="0"/>
                <a:cs typeface="Times New Roman" panose="02020603050405020304" pitchFamily="18" charset="0"/>
              </a:rPr>
              <a:t>Kirxgofning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ikkinchi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qoidasi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tarmoqlanmagan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zanjirning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berk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konturiga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tegishli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Biror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murakkab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tarmoqlanmagan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elektr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zanjiridan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ixtiyoriy</a:t>
            </a:r>
            <a:r>
              <a:rPr lang="en-US" sz="2500" dirty="0">
                <a:latin typeface="Times New Roman" panose="02020603050405020304" pitchFamily="18" charset="0"/>
                <a:cs typeface="Times New Roman" panose="02020603050405020304" pitchFamily="18" charset="0"/>
              </a:rPr>
              <a:t> AVSDA </a:t>
            </a:r>
            <a:r>
              <a:rPr lang="en-US" sz="2500" dirty="0" err="1">
                <a:latin typeface="Times New Roman" panose="02020603050405020304" pitchFamily="18" charset="0"/>
                <a:cs typeface="Times New Roman" panose="02020603050405020304" pitchFamily="18" charset="0"/>
              </a:rPr>
              <a:t>berk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konturni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ajratib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olaylik</a:t>
            </a:r>
            <a:r>
              <a:rPr lang="en-US" sz="2500" dirty="0">
                <a:latin typeface="Times New Roman" panose="02020603050405020304" pitchFamily="18" charset="0"/>
                <a:cs typeface="Times New Roman" panose="02020603050405020304" pitchFamily="18" charset="0"/>
              </a:rPr>
              <a:t>. Bu </a:t>
            </a:r>
            <a:r>
              <a:rPr lang="en-US" sz="2500" dirty="0" err="1">
                <a:latin typeface="Times New Roman" panose="02020603050405020304" pitchFamily="18" charset="0"/>
                <a:cs typeface="Times New Roman" panose="02020603050405020304" pitchFamily="18" charset="0"/>
              </a:rPr>
              <a:t>kontur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ixtiyoriy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yo‘nalishda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aylanganda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qo‘shni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tugunlar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orasidagi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zanjir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qismlari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uchun</a:t>
            </a:r>
            <a:r>
              <a:rPr lang="en-US" sz="2500" dirty="0">
                <a:latin typeface="Times New Roman" panose="02020603050405020304" pitchFamily="18" charset="0"/>
                <a:cs typeface="Times New Roman" panose="02020603050405020304" pitchFamily="18" charset="0"/>
              </a:rPr>
              <a:t> Om </a:t>
            </a:r>
            <a:r>
              <a:rPr lang="en-US" sz="2500" dirty="0" err="1">
                <a:latin typeface="Times New Roman" panose="02020603050405020304" pitchFamily="18" charset="0"/>
                <a:cs typeface="Times New Roman" panose="02020603050405020304" pitchFamily="18" charset="0"/>
              </a:rPr>
              <a:t>qonunini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qo‘llaymiz</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quyidagi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shartlarga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rioya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kerak</a:t>
            </a:r>
            <a:r>
              <a:rPr lang="en-US" sz="2500" dirty="0" smtClean="0">
                <a:latin typeface="Times New Roman" panose="02020603050405020304" pitchFamily="18" charset="0"/>
                <a:cs typeface="Times New Roman" panose="02020603050405020304" pitchFamily="18" charset="0"/>
              </a:rPr>
              <a:t>:</a:t>
            </a:r>
            <a:br>
              <a:rPr lang="en-US" sz="2500" dirty="0" smtClean="0">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lum contrast="10000"/>
            <a:extLst>
              <a:ext uri="{28A0092B-C50C-407E-A947-70E740481C1C}">
                <a14:useLocalDpi xmlns:a14="http://schemas.microsoft.com/office/drawing/2010/main" val="0"/>
              </a:ext>
            </a:extLst>
          </a:blip>
          <a:srcRect/>
          <a:stretch>
            <a:fillRect/>
          </a:stretch>
        </p:blipFill>
        <p:spPr bwMode="auto">
          <a:xfrm>
            <a:off x="2267744" y="2713354"/>
            <a:ext cx="4176464" cy="3019902"/>
          </a:xfrm>
          <a:prstGeom prst="rect">
            <a:avLst/>
          </a:prstGeom>
          <a:noFill/>
          <a:ln>
            <a:noFill/>
          </a:ln>
        </p:spPr>
      </p:pic>
    </p:spTree>
    <p:extLst>
      <p:ext uri="{BB962C8B-B14F-4D97-AF65-F5344CB8AC3E}">
        <p14:creationId xmlns:p14="http://schemas.microsoft.com/office/powerpoint/2010/main" val="989248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3068960"/>
            <a:ext cx="8305800" cy="1143000"/>
          </a:xfrm>
        </p:spPr>
        <p:txBody>
          <a:bodyPr>
            <a:noAutofit/>
          </a:bodyPr>
          <a:lstStyle/>
          <a:p>
            <a:pPr hangingPunct="0"/>
            <a:r>
              <a:rPr lang="en-GB" sz="2500" dirty="0" smtClean="0">
                <a:latin typeface="Times New Roman" panose="02020603050405020304" pitchFamily="18" charset="0"/>
                <a:cs typeface="Times New Roman" panose="02020603050405020304" pitchFamily="18" charset="0"/>
              </a:rPr>
              <a:t/>
            </a:r>
            <a:br>
              <a:rPr lang="en-GB" sz="2500" dirty="0" smtClean="0">
                <a:latin typeface="Times New Roman" panose="02020603050405020304" pitchFamily="18" charset="0"/>
                <a:cs typeface="Times New Roman" panose="02020603050405020304" pitchFamily="18" charset="0"/>
              </a:rPr>
            </a:br>
            <a:r>
              <a:rPr lang="en-GB" sz="2500" dirty="0">
                <a:latin typeface="Times New Roman" panose="02020603050405020304" pitchFamily="18" charset="0"/>
                <a:cs typeface="Times New Roman" panose="02020603050405020304" pitchFamily="18" charset="0"/>
              </a:rPr>
              <a:t/>
            </a:r>
            <a:br>
              <a:rPr lang="en-GB" sz="2500" dirty="0">
                <a:latin typeface="Times New Roman" panose="02020603050405020304" pitchFamily="18" charset="0"/>
                <a:cs typeface="Times New Roman" panose="02020603050405020304" pitchFamily="18" charset="0"/>
              </a:rPr>
            </a:br>
            <a:r>
              <a:rPr lang="en-GB" sz="2500" dirty="0" smtClean="0">
                <a:latin typeface="Times New Roman" panose="02020603050405020304" pitchFamily="18" charset="0"/>
                <a:cs typeface="Times New Roman" panose="02020603050405020304" pitchFamily="18" charset="0"/>
              </a:rPr>
              <a:t/>
            </a:r>
            <a:br>
              <a:rPr lang="en-GB" sz="2500" dirty="0" smtClean="0">
                <a:latin typeface="Times New Roman" panose="02020603050405020304" pitchFamily="18" charset="0"/>
                <a:cs typeface="Times New Roman" panose="02020603050405020304" pitchFamily="18" charset="0"/>
              </a:rPr>
            </a:br>
            <a:r>
              <a:rPr lang="en-GB" sz="2500" dirty="0">
                <a:latin typeface="Times New Roman" panose="02020603050405020304" pitchFamily="18" charset="0"/>
                <a:cs typeface="Times New Roman" panose="02020603050405020304" pitchFamily="18" charset="0"/>
              </a:rPr>
              <a:t/>
            </a:r>
            <a:br>
              <a:rPr lang="en-GB" sz="2500" dirty="0">
                <a:latin typeface="Times New Roman" panose="02020603050405020304" pitchFamily="18" charset="0"/>
                <a:cs typeface="Times New Roman" panose="02020603050405020304" pitchFamily="18" charset="0"/>
              </a:rPr>
            </a:br>
            <a:r>
              <a:rPr lang="en-GB" sz="2500" dirty="0" smtClean="0">
                <a:latin typeface="Times New Roman" panose="02020603050405020304" pitchFamily="18" charset="0"/>
                <a:cs typeface="Times New Roman" panose="02020603050405020304" pitchFamily="18" charset="0"/>
              </a:rPr>
              <a:t>1)</a:t>
            </a:r>
            <a:r>
              <a:rPr lang="en-US" sz="2500" dirty="0" err="1">
                <a:latin typeface="Times New Roman" panose="02020603050405020304" pitchFamily="18" charset="0"/>
                <a:cs typeface="Times New Roman" panose="02020603050405020304" pitchFamily="18" charset="0"/>
              </a:rPr>
              <a:t>zanjirning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qismidagi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qarshilik</a:t>
            </a:r>
            <a:r>
              <a:rPr lang="en-GB" sz="2500" dirty="0">
                <a:latin typeface="Times New Roman" panose="02020603050405020304" pitchFamily="18" charset="0"/>
                <a:cs typeface="Times New Roman" panose="02020603050405020304" pitchFamily="18" charset="0"/>
              </a:rPr>
              <a:t> (</a:t>
            </a:r>
            <a:r>
              <a:rPr lang="en-US" sz="2500" i="1" dirty="0">
                <a:latin typeface="Times New Roman" panose="02020603050405020304" pitchFamily="18" charset="0"/>
                <a:cs typeface="Times New Roman" panose="02020603050405020304" pitchFamily="18" charset="0"/>
              </a:rPr>
              <a:t>R</a:t>
            </a:r>
            <a:r>
              <a:rPr lang="en-GB"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deganda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shu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qismdagi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barcha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tashqi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ichki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qarshiliklar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yig‘indisi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tushuniladi</a:t>
            </a:r>
            <a:r>
              <a:rPr lang="en-GB"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GB" sz="2500" dirty="0">
                <a:latin typeface="Times New Roman" panose="02020603050405020304" pitchFamily="18" charset="0"/>
                <a:cs typeface="Times New Roman" panose="02020603050405020304" pitchFamily="18" charset="0"/>
              </a:rPr>
              <a:t>2)</a:t>
            </a:r>
            <a:r>
              <a:rPr lang="en-US" sz="2500" dirty="0" err="1">
                <a:latin typeface="Times New Roman" panose="02020603050405020304" pitchFamily="18" charset="0"/>
                <a:cs typeface="Times New Roman" panose="02020603050405020304" pitchFamily="18" charset="0"/>
              </a:rPr>
              <a:t>zanjirning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ayrim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qismlari</a:t>
            </a:r>
            <a:r>
              <a:rPr lang="en-GB"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tokning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a:t>
            </a:r>
            <a:r>
              <a:rPr lang="en-GB"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nalishi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konturni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aylanish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a:t>
            </a:r>
            <a:r>
              <a:rPr lang="en-GB"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nalishi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mos</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tushsa</a:t>
            </a:r>
            <a:r>
              <a:rPr lang="en-GB"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bunday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tokni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musbat</a:t>
            </a:r>
            <a:r>
              <a:rPr lang="en-GB"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aks</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holda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manfiy</a:t>
            </a:r>
            <a:r>
              <a:rPr lang="en-US" sz="2500" dirty="0">
                <a:latin typeface="Times New Roman" panose="02020603050405020304" pitchFamily="18" charset="0"/>
                <a:cs typeface="Times New Roman" panose="02020603050405020304" pitchFamily="18" charset="0"/>
              </a:rPr>
              <a:t> deb </a:t>
            </a:r>
            <a:r>
              <a:rPr lang="en-US" sz="2500" dirty="0" err="1">
                <a:latin typeface="Times New Roman" panose="02020603050405020304" pitchFamily="18" charset="0"/>
                <a:cs typeface="Times New Roman" panose="02020603050405020304" pitchFamily="18" charset="0"/>
              </a:rPr>
              <a:t>hisoblanadi</a:t>
            </a:r>
            <a:r>
              <a:rPr lang="en-GB"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GB" sz="2500" dirty="0">
                <a:latin typeface="Times New Roman" panose="02020603050405020304" pitchFamily="18" charset="0"/>
                <a:cs typeface="Times New Roman" panose="02020603050405020304" pitchFamily="18" charset="0"/>
              </a:rPr>
              <a:t>3)</a:t>
            </a:r>
            <a:r>
              <a:rPr lang="en-US" sz="2500" dirty="0" err="1">
                <a:latin typeface="Times New Roman" panose="02020603050405020304" pitchFamily="18" charset="0"/>
                <a:cs typeface="Times New Roman" panose="02020603050405020304" pitchFamily="18" charset="0"/>
              </a:rPr>
              <a:t>zanjirdagi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manbalarining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manfiy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qutbidan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musbat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qutbi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tomon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yurish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konturni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aylanish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a:t>
            </a:r>
            <a:r>
              <a:rPr lang="en-GB" sz="2500" dirty="0">
                <a:latin typeface="Times New Roman" panose="02020603050405020304" pitchFamily="18" charset="0"/>
                <a:cs typeface="Times New Roman" panose="02020603050405020304" pitchFamily="18" charset="0"/>
              </a:rPr>
              <a:t>‘</a:t>
            </a:r>
            <a:r>
              <a:rPr lang="en-US" sz="2500" dirty="0" err="1">
                <a:latin typeface="Times New Roman" panose="02020603050405020304" pitchFamily="18" charset="0"/>
                <a:cs typeface="Times New Roman" panose="02020603050405020304" pitchFamily="18" charset="0"/>
              </a:rPr>
              <a:t>nalishi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mos</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tushsa</a:t>
            </a:r>
            <a:r>
              <a:rPr lang="en-GB"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manbaning</a:t>
            </a:r>
            <a:r>
              <a:rPr lang="en-US" sz="2500" dirty="0">
                <a:latin typeface="Times New Roman" panose="02020603050405020304" pitchFamily="18" charset="0"/>
                <a:cs typeface="Times New Roman" panose="02020603050405020304" pitchFamily="18" charset="0"/>
              </a:rPr>
              <a:t> E</a:t>
            </a:r>
            <a:r>
              <a:rPr lang="en-GB" sz="2500" dirty="0">
                <a:latin typeface="Times New Roman" panose="02020603050405020304" pitchFamily="18" charset="0"/>
                <a:cs typeface="Times New Roman" panose="02020603050405020304" pitchFamily="18" charset="0"/>
              </a:rPr>
              <a:t>.</a:t>
            </a:r>
            <a:r>
              <a:rPr lang="en-US" sz="2500" dirty="0">
                <a:latin typeface="Times New Roman" panose="02020603050405020304" pitchFamily="18" charset="0"/>
                <a:cs typeface="Times New Roman" panose="02020603050405020304" pitchFamily="18" charset="0"/>
              </a:rPr>
              <a:t>YU</a:t>
            </a:r>
            <a:r>
              <a:rPr lang="en-GB" sz="2500" dirty="0">
                <a:latin typeface="Times New Roman" panose="02020603050405020304" pitchFamily="18" charset="0"/>
                <a:cs typeface="Times New Roman" panose="02020603050405020304" pitchFamily="18" charset="0"/>
              </a:rPr>
              <a:t>.</a:t>
            </a:r>
            <a:r>
              <a:rPr lang="en-US" sz="2500" dirty="0">
                <a:latin typeface="Times New Roman" panose="02020603050405020304" pitchFamily="18" charset="0"/>
                <a:cs typeface="Times New Roman" panose="02020603050405020304" pitchFamily="18" charset="0"/>
              </a:rPr>
              <a:t>K </a:t>
            </a:r>
            <a:r>
              <a:rPr lang="en-US" sz="2500" dirty="0" err="1">
                <a:latin typeface="Times New Roman" panose="02020603050405020304" pitchFamily="18" charset="0"/>
                <a:cs typeface="Times New Roman" panose="02020603050405020304" pitchFamily="18" charset="0"/>
              </a:rPr>
              <a:t>musbat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ishora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aks</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holda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manfiy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ishora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bilan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olinadi</a:t>
            </a:r>
            <a:r>
              <a:rPr lang="en-GB"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122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err="1"/>
              <a:t>Tizimning</a:t>
            </a:r>
            <a:r>
              <a:rPr lang="en-US" dirty="0"/>
              <a:t> </a:t>
            </a:r>
            <a:r>
              <a:rPr lang="en-US" dirty="0" err="1"/>
              <a:t>blok-sxemasi</a:t>
            </a:r>
            <a:r>
              <a:rPr lang="en-US" dirty="0"/>
              <a:t> </a:t>
            </a:r>
            <a:r>
              <a:rPr lang="en-US" dirty="0" err="1"/>
              <a:t>quyidagicha</a:t>
            </a:r>
            <a:r>
              <a:rPr lang="en-US" dirty="0"/>
              <a:t>:</a:t>
            </a:r>
            <a:endParaRPr lang="ru-RU" dirty="0"/>
          </a:p>
        </p:txBody>
      </p:sp>
      <p:pic>
        <p:nvPicPr>
          <p:cNvPr id="3" name="Рисунок 2"/>
          <p:cNvPicPr/>
          <p:nvPr/>
        </p:nvPicPr>
        <p:blipFill>
          <a:blip r:embed="rId2"/>
          <a:stretch>
            <a:fillRect/>
          </a:stretch>
        </p:blipFill>
        <p:spPr>
          <a:xfrm>
            <a:off x="1115616" y="2428240"/>
            <a:ext cx="6912767" cy="3449032"/>
          </a:xfrm>
          <a:prstGeom prst="rect">
            <a:avLst/>
          </a:prstGeom>
        </p:spPr>
      </p:pic>
    </p:spTree>
    <p:extLst>
      <p:ext uri="{BB962C8B-B14F-4D97-AF65-F5344CB8AC3E}">
        <p14:creationId xmlns:p14="http://schemas.microsoft.com/office/powerpoint/2010/main" val="276215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500" dirty="0">
                <a:latin typeface="Times New Roman" panose="02020603050405020304" pitchFamily="18" charset="0"/>
                <a:cs typeface="Times New Roman" panose="02020603050405020304" pitchFamily="18" charset="0"/>
              </a:rPr>
              <a:t>Simulink </a:t>
            </a:r>
            <a:r>
              <a:rPr lang="en-US" sz="2500" dirty="0" err="1">
                <a:latin typeface="Times New Roman" panose="02020603050405020304" pitchFamily="18" charset="0"/>
                <a:cs typeface="Times New Roman" panose="02020603050405020304" pitchFamily="18" charset="0"/>
              </a:rPr>
              <a:t>ishga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tushiriladi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blok-sxema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asosida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modeli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quriladi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endParaRPr lang="ru-RU" sz="25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899592" y="2348880"/>
            <a:ext cx="6912768" cy="3600400"/>
          </a:xfrm>
          <a:prstGeom prst="rect">
            <a:avLst/>
          </a:prstGeom>
        </p:spPr>
      </p:pic>
    </p:spTree>
    <p:extLst>
      <p:ext uri="{BB962C8B-B14F-4D97-AF65-F5344CB8AC3E}">
        <p14:creationId xmlns:p14="http://schemas.microsoft.com/office/powerpoint/2010/main" val="1997475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500" dirty="0" err="1">
                <a:latin typeface="Times New Roman" panose="02020603050405020304" pitchFamily="18" charset="0"/>
                <a:cs typeface="Times New Roman" panose="02020603050405020304" pitchFamily="18" charset="0"/>
              </a:rPr>
              <a:t>tugma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orqali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ishga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tushiriladi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Natijada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quyidagi</a:t>
            </a:r>
            <a:r>
              <a:rPr lang="en-US" sz="2500" dirty="0">
                <a:latin typeface="Times New Roman" panose="02020603050405020304" pitchFamily="18" charset="0"/>
                <a:cs typeface="Times New Roman" panose="02020603050405020304" pitchFamily="18" charset="0"/>
              </a:rPr>
              <a:t> Scope bloke </a:t>
            </a:r>
            <a:r>
              <a:rPr lang="en-US" sz="2500" dirty="0" err="1">
                <a:latin typeface="Times New Roman" panose="02020603050405020304" pitchFamily="18" charset="0"/>
                <a:cs typeface="Times New Roman" panose="02020603050405020304" pitchFamily="18" charset="0"/>
              </a:rPr>
              <a:t>orqali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grafigi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hosil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qilinadi</a:t>
            </a:r>
            <a:r>
              <a:rPr lang="en-US" sz="2500" dirty="0" smtClean="0">
                <a:latin typeface="Times New Roman" panose="02020603050405020304" pitchFamily="18" charset="0"/>
                <a:cs typeface="Times New Roman" panose="02020603050405020304" pitchFamily="18" charset="0"/>
              </a:rPr>
              <a:t>.  </a:t>
            </a:r>
            <a:endParaRPr lang="ru-RU" sz="25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82856" y="1138416"/>
            <a:ext cx="274344" cy="274344"/>
          </a:xfrm>
          <a:prstGeom prst="rect">
            <a:avLst/>
          </a:prstGeom>
        </p:spPr>
      </p:pic>
      <p:pic>
        <p:nvPicPr>
          <p:cNvPr id="4" name="Рисунок 3"/>
          <p:cNvPicPr>
            <a:picLocks noChangeAspect="1"/>
          </p:cNvPicPr>
          <p:nvPr/>
        </p:nvPicPr>
        <p:blipFill>
          <a:blip r:embed="rId3"/>
          <a:stretch>
            <a:fillRect/>
          </a:stretch>
        </p:blipFill>
        <p:spPr>
          <a:xfrm>
            <a:off x="1691680" y="2636912"/>
            <a:ext cx="4968552" cy="3600400"/>
          </a:xfrm>
          <a:prstGeom prst="rect">
            <a:avLst/>
          </a:prstGeom>
        </p:spPr>
      </p:pic>
    </p:spTree>
    <p:extLst>
      <p:ext uri="{BB962C8B-B14F-4D97-AF65-F5344CB8AC3E}">
        <p14:creationId xmlns:p14="http://schemas.microsoft.com/office/powerpoint/2010/main" val="3816957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084952"/>
          </a:xfrm>
        </p:spPr>
        <p:txBody>
          <a:bodyPr>
            <a:noAutofit/>
          </a:bodyPr>
          <a:lstStyle/>
          <a:p>
            <a:r>
              <a:rPr lang="en-US" sz="6000" dirty="0" smtClean="0">
                <a:latin typeface="Times New Roman" panose="02020603050405020304" pitchFamily="18" charset="0"/>
                <a:cs typeface="Times New Roman" panose="02020603050405020304" pitchFamily="18" charset="0"/>
              </a:rPr>
              <a:t/>
            </a:r>
            <a:br>
              <a:rPr lang="en-US" sz="6000" dirty="0" smtClean="0">
                <a:latin typeface="Times New Roman" panose="02020603050405020304" pitchFamily="18" charset="0"/>
                <a:cs typeface="Times New Roman" panose="02020603050405020304" pitchFamily="18" charset="0"/>
              </a:rPr>
            </a:br>
            <a:r>
              <a:rPr lang="en-US" sz="6000" dirty="0">
                <a:latin typeface="Times New Roman" panose="02020603050405020304" pitchFamily="18" charset="0"/>
                <a:cs typeface="Times New Roman" panose="02020603050405020304" pitchFamily="18" charset="0"/>
              </a:rPr>
              <a:t/>
            </a:r>
            <a:br>
              <a:rPr lang="en-US" sz="6000" dirty="0">
                <a:latin typeface="Times New Roman" panose="02020603050405020304" pitchFamily="18" charset="0"/>
                <a:cs typeface="Times New Roman" panose="02020603050405020304" pitchFamily="18" charset="0"/>
              </a:rPr>
            </a:br>
            <a:r>
              <a:rPr lang="en-US" sz="6000" dirty="0" smtClean="0">
                <a:latin typeface="Times New Roman" panose="02020603050405020304" pitchFamily="18" charset="0"/>
                <a:cs typeface="Times New Roman" panose="02020603050405020304" pitchFamily="18" charset="0"/>
              </a:rPr>
              <a:t/>
            </a:r>
            <a:br>
              <a:rPr lang="en-US" sz="6000" dirty="0" smtClean="0">
                <a:latin typeface="Times New Roman" panose="02020603050405020304" pitchFamily="18" charset="0"/>
                <a:cs typeface="Times New Roman" panose="02020603050405020304" pitchFamily="18" charset="0"/>
              </a:rPr>
            </a:br>
            <a:r>
              <a:rPr lang="en-US" sz="6000" dirty="0">
                <a:latin typeface="Times New Roman" panose="02020603050405020304" pitchFamily="18" charset="0"/>
                <a:cs typeface="Times New Roman" panose="02020603050405020304" pitchFamily="18" charset="0"/>
              </a:rPr>
              <a:t/>
            </a:r>
            <a:br>
              <a:rPr lang="en-US" sz="6000" dirty="0">
                <a:latin typeface="Times New Roman" panose="02020603050405020304" pitchFamily="18" charset="0"/>
                <a:cs typeface="Times New Roman" panose="02020603050405020304" pitchFamily="18" charset="0"/>
              </a:rPr>
            </a:br>
            <a:r>
              <a:rPr lang="en-US" sz="6000" dirty="0" smtClean="0">
                <a:latin typeface="Times New Roman" panose="02020603050405020304" pitchFamily="18" charset="0"/>
                <a:cs typeface="Times New Roman" panose="02020603050405020304" pitchFamily="18" charset="0"/>
              </a:rPr>
              <a:t>               </a:t>
            </a:r>
            <a:br>
              <a:rPr lang="en-US" sz="6000" dirty="0" smtClean="0">
                <a:latin typeface="Times New Roman" panose="02020603050405020304" pitchFamily="18" charset="0"/>
                <a:cs typeface="Times New Roman" panose="02020603050405020304" pitchFamily="18" charset="0"/>
              </a:rPr>
            </a:br>
            <a:r>
              <a:rPr lang="en-US" sz="6000" dirty="0">
                <a:latin typeface="Times New Roman" panose="02020603050405020304" pitchFamily="18" charset="0"/>
                <a:cs typeface="Times New Roman" panose="02020603050405020304" pitchFamily="18" charset="0"/>
              </a:rPr>
              <a:t> </a:t>
            </a:r>
            <a:r>
              <a:rPr lang="en-US" sz="6000" dirty="0" smtClean="0">
                <a:latin typeface="Times New Roman" panose="02020603050405020304" pitchFamily="18" charset="0"/>
                <a:cs typeface="Times New Roman" panose="02020603050405020304" pitchFamily="18" charset="0"/>
              </a:rPr>
              <a:t>                   TAMOM</a:t>
            </a:r>
            <a:endParaRPr lang="ru-RU"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369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TotalTime>
  <Words>160</Words>
  <Application>Microsoft Office PowerPoint</Application>
  <PresentationFormat>Экран (4:3)</PresentationFormat>
  <Paragraphs>9</Paragraphs>
  <Slides>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vt:i4>
      </vt:variant>
    </vt:vector>
  </HeadingPairs>
  <TitlesOfParts>
    <vt:vector size="14" baseType="lpstr">
      <vt:lpstr>Calibri</vt:lpstr>
      <vt:lpstr>Constantia</vt:lpstr>
      <vt:lpstr>Times New Roman</vt:lpstr>
      <vt:lpstr>Wingdings 2</vt:lpstr>
      <vt:lpstr>Поток</vt:lpstr>
      <vt:lpstr>BOSHQARISH SISTЕMALARINING DINAMIKASINI TAVSIFLOVCHI MODЕLLARINI MATLAB AMALIY DASTURLASH PAKЕTI YORDAMIDA QURISH VA UNING KO‘RSATKICHLARINI YAXSHILASHNI O’RGANISH</vt:lpstr>
      <vt:lpstr>Tarmoqlanmagan zanjirning barcha qismlarida tok kuchi bir xil bo‘ladi. Tarmoqlanmagan zanjirlarni (tok kuchi, E.YU.K ni va qarshiligini aniqlash) Om qonunlari yordamida osongina hisoblash mumkin. Tarmoqlangan elektr zanjiri ancha murakkab bo‘ladi. Kirxgof qoidalari tarmoqlangan murakab zanjir qismlarini hisoblashda qo‘llaniladi. Tarmoqlanmagan zanjir berk konturning alohida qismlarida tok kuchlari kattalik va yo‘nalish jihatdan turlicha bo‘lishi mumkin. </vt:lpstr>
      <vt:lpstr>Elektr zanjirining kamida uchta o‘tkazgich tutashgan nuqtasi tugun deyiladi. Tugunga kelayotgan toklarni musbat ishora bilan, tugundan ketayotgan toklarni esa manfiy ishora bilan olinadi. Kirxgofning birinchi qoidasiga asosan; tugunda uchrashuvchi toklarning algebraik yig‘indisi nolga teng.</vt:lpstr>
      <vt:lpstr>Kirxgofning ikkinchi qoidasi tarmoqlanmagan zanjirning berk konturiga tegishli. Biror murakkab tarmoqlanmagan elektr zanjiridan ixtiyoriy AVSDA berk konturni ajratib olaylik. Bu kontur ixtiyoriy yo‘nalishda aylanganda qo‘shni tugunlar orasidagi zanjir qismlari uchun Om qonunini qo‘llaymiz. Bunda quyidagi shartlarga rioya qilish kerak: </vt:lpstr>
      <vt:lpstr>    1)zanjirning har bir qismidagi qarshilik (R) deganda shu qismdagi barcha tashqi va ichki qarshiliklar yig‘indisi tushuniladi; 2)zanjirning ayrim qismlari-dagi tokning yo‘nalishi konturni aylanish yo‘nalishi bilan mos tushsa, bunday tokni musbat, aks holda manfiy deb hisoblanadi; 3)zanjirdagi tok manbalarining manfiy qutbidan musbat qutbi tomon yurish konturni aylanish yo‘nalishi bilan mos tushsa, manbaning E.YU.K musbat ishora bilan aks holda manfiy ishora bilan olinadi. </vt:lpstr>
      <vt:lpstr>Tizimning blok-sxemasi quyidagicha:</vt:lpstr>
      <vt:lpstr>Simulink ishga tushiriladi va blok-sxema asosida tizimning modeli quriladi. </vt:lpstr>
      <vt:lpstr>tugma orqali tizim ishga tushiriladi. Natijada quyidagi Scope bloke orqali tizim grafigi hosil qilinadi.  </vt:lpstr>
      <vt:lpstr>                                        TAMOM</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4</cp:revision>
  <dcterms:created xsi:type="dcterms:W3CDTF">2017-02-13T07:59:08Z</dcterms:created>
  <dcterms:modified xsi:type="dcterms:W3CDTF">2018-12-11T12:21:33Z</dcterms:modified>
</cp:coreProperties>
</file>