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1" r:id="rId5"/>
    <p:sldId id="262" r:id="rId6"/>
    <p:sldId id="263" r:id="rId7"/>
    <p:sldId id="265" r:id="rId8"/>
    <p:sldId id="266" r:id="rId9"/>
    <p:sldId id="268" r:id="rId1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13" autoAdjust="0"/>
    <p:restoredTop sz="94660"/>
  </p:normalViewPr>
  <p:slideViewPr>
    <p:cSldViewPr>
      <p:cViewPr varScale="1">
        <p:scale>
          <a:sx n="70" d="100"/>
          <a:sy n="70" d="100"/>
        </p:scale>
        <p:origin x="1398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vert="horz" tIns="0" rIns="18288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Subtitle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30" name="Date Placeholder 2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19" name="Footer Placeholder 1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7" name="Slide Number Placeholder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vert="horz" tIns="0" bIns="0" anchor="b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 anchor="t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 tIns="45720"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 vert="horz" tIns="45720" bIns="0" anchor="b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 lIns="0" anchor="b"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Snip and Round Single Corner Rectangle 8"/>
          <p:cNvSpPr/>
          <p:nvPr/>
        </p:nvSpPr>
        <p:spPr>
          <a:xfrm rot="420000" flipV="1">
            <a:off x="3165753" y="1108077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ight Triangle 11"/>
          <p:cNvSpPr/>
          <p:nvPr/>
        </p:nvSpPr>
        <p:spPr>
          <a:xfrm rot="420000" flipV="1">
            <a:off x="8004134" y="5359769"/>
            <a:ext cx="155448" cy="155448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vert="horz" lIns="45720" tIns="45720" rIns="45720" bIns="45720" anchor="b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 bIns="45720" anchor="t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/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10" name="Freeform 9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Freeform 10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>
            <a:spLocks/>
          </p:cNvSpPr>
          <p:nvPr/>
        </p:nvSpPr>
        <p:spPr bwMode="auto">
          <a:xfrm>
            <a:off x="-9525" y="-7144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Freeform 7"/>
          <p:cNvSpPr>
            <a:spLocks/>
          </p:cNvSpPr>
          <p:nvPr/>
        </p:nvSpPr>
        <p:spPr bwMode="auto">
          <a:xfrm>
            <a:off x="4381500" y="-7144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pPr marL="0" algn="l" rtl="0" eaLnBrk="1" latinLnBrk="0" hangingPunct="1"/>
            <a:endParaRPr kumimoji="0" lang="en-US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itle Placeholder 8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  <a:prstGeom prst="rect">
            <a:avLst/>
          </a:prstGeom>
        </p:spPr>
        <p:txBody>
          <a:bodyPr vert="horz" lIns="0" rIns="0" bIns="0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Text Placeholder 29"/>
          <p:cNvSpPr>
            <a:spLocks noGrp="1"/>
          </p:cNvSpPr>
          <p:nvPr>
            <p:ph type="body" idx="1"/>
          </p:nvPr>
        </p:nvSpPr>
        <p:spPr>
          <a:xfrm>
            <a:off x="457200" y="1935480"/>
            <a:ext cx="8229600" cy="438912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7EB7A252-E869-4ACB-9A37-658C1E7C1A28}" type="datetimeFigureOut">
              <a:rPr lang="ru-RU" smtClean="0"/>
              <a:t>16.10.2018</a:t>
            </a:fld>
            <a:endParaRPr lang="ru-RU"/>
          </a:p>
        </p:txBody>
      </p:sp>
      <p:sp>
        <p:nvSpPr>
          <p:cNvPr id="22" name="Footer Placeholder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18" name="Slide Number Placeholder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r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</a:defRPr>
            </a:lvl1pPr>
          </a:lstStyle>
          <a:p>
            <a:fld id="{D8F8DCF2-B8EC-426F-99F5-68C352EBCBE7}" type="slidenum">
              <a:rPr lang="ru-RU" smtClean="0"/>
              <a:t>‹#›</a:t>
            </a:fld>
            <a:endParaRPr lang="ru-RU"/>
          </a:p>
        </p:txBody>
      </p:sp>
      <p:grpSp>
        <p:nvGrpSpPr>
          <p:cNvPr id="2" name="Group 1"/>
          <p:cNvGrpSpPr/>
          <p:nvPr/>
        </p:nvGrpSpPr>
        <p:grpSpPr>
          <a:xfrm>
            <a:off x="-19017" y="202408"/>
            <a:ext cx="9180548" cy="649224"/>
            <a:chOff x="-19045" y="216550"/>
            <a:chExt cx="9180548" cy="649224"/>
          </a:xfrm>
        </p:grpSpPr>
        <p:sp>
          <p:nvSpPr>
            <p:cNvPr id="12" name="Freeform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  <p:sp>
          <p:nvSpPr>
            <p:cNvPr id="13" name="Freeform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/>
            <a:p>
              <a:endParaRPr kumimoji="0" lang="en-US"/>
            </a:p>
          </p:txBody>
        </p:sp>
      </p:grp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5000" b="0" kern="1200">
          <a:ln>
            <a:noFill/>
          </a:ln>
          <a:solidFill>
            <a:schemeClr val="tx2"/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3"/>
        </a:buClr>
        <a:buSzPct val="9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46888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888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210312" algn="l" rtl="0" eaLnBrk="1" latinLnBrk="0" hangingPunct="1">
        <a:spcBef>
          <a:spcPct val="20000"/>
        </a:spcBef>
        <a:buClr>
          <a:schemeClr val="accent3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10312" algn="l" rtl="0" eaLnBrk="1" latinLnBrk="0" hangingPunct="1">
        <a:spcBef>
          <a:spcPct val="20000"/>
        </a:spcBef>
        <a:buClr>
          <a:schemeClr val="accent4"/>
        </a:buClr>
        <a:buSzPct val="6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1196752"/>
            <a:ext cx="7851648" cy="2952328"/>
          </a:xfrm>
        </p:spPr>
        <p:txBody>
          <a:bodyPr>
            <a:normAutofit/>
          </a:bodyPr>
          <a:lstStyle/>
          <a:p>
            <a:pPr algn="ctr"/>
            <a:r>
              <a:rPr lang="en-US" sz="5400" dirty="0" err="1">
                <a:effectLst/>
              </a:rPr>
              <a:t>Dinamik</a:t>
            </a:r>
            <a:r>
              <a:rPr lang="en-US" sz="5400" dirty="0">
                <a:effectLst/>
              </a:rPr>
              <a:t> </a:t>
            </a:r>
            <a:r>
              <a:rPr lang="en-US" sz="5400" dirty="0" err="1">
                <a:effectLst/>
              </a:rPr>
              <a:t>tavsif</a:t>
            </a:r>
            <a:r>
              <a:rPr lang="en-US" sz="4000" dirty="0">
                <a:effectLst/>
              </a:rPr>
              <a:t>.</a:t>
            </a:r>
            <a:endParaRPr lang="ru-RU" sz="400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769006617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Объект 4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703912"/>
          </a:xfrm>
        </p:spPr>
        <p:txBody>
          <a:bodyPr>
            <a:normAutofit/>
          </a:bodyPr>
          <a:lstStyle/>
          <a:p>
            <a:r>
              <a:rPr lang="en-US" sz="2800" dirty="0" err="1"/>
              <a:t>Dinamik</a:t>
            </a:r>
            <a:r>
              <a:rPr lang="en-US" sz="2800" dirty="0"/>
              <a:t>  model  </a:t>
            </a:r>
            <a:r>
              <a:rPr lang="en-US" sz="2800" dirty="0" err="1"/>
              <a:t>obyektning</a:t>
            </a:r>
            <a:r>
              <a:rPr lang="en-US" sz="2800" dirty="0"/>
              <a:t>  </a:t>
            </a:r>
            <a:r>
              <a:rPr lang="en-US" sz="2800" dirty="0" err="1"/>
              <a:t>vaqt</a:t>
            </a:r>
            <a:r>
              <a:rPr lang="en-US" sz="2800" dirty="0"/>
              <a:t>  </a:t>
            </a:r>
            <a:r>
              <a:rPr lang="en-US" sz="2800" dirty="0" err="1"/>
              <a:t>bo`yicha</a:t>
            </a:r>
            <a:r>
              <a:rPr lang="en-US" sz="2800" dirty="0"/>
              <a:t>  </a:t>
            </a:r>
            <a:r>
              <a:rPr lang="en-US" sz="2800" dirty="0" err="1"/>
              <a:t>o`zgarishini</a:t>
            </a:r>
            <a:r>
              <a:rPr lang="en-US" sz="2800" dirty="0"/>
              <a:t>  </a:t>
            </a:r>
            <a:r>
              <a:rPr lang="en-US" sz="2800" dirty="0" err="1"/>
              <a:t>aks</a:t>
            </a:r>
            <a:r>
              <a:rPr lang="en-US" sz="2800" dirty="0"/>
              <a:t>  </a:t>
            </a:r>
            <a:r>
              <a:rPr lang="en-US" sz="2800" dirty="0" err="1"/>
              <a:t>ettiradi</a:t>
            </a:r>
            <a:r>
              <a:rPr lang="en-US" sz="2800" dirty="0"/>
              <a:t>.  </a:t>
            </a:r>
            <a:r>
              <a:rPr lang="en-US" sz="2800" dirty="0" err="1"/>
              <a:t>Bunday</a:t>
            </a:r>
            <a:r>
              <a:rPr lang="en-US" sz="2800" dirty="0"/>
              <a:t>  </a:t>
            </a:r>
            <a:r>
              <a:rPr lang="en-US" sz="2800" dirty="0" err="1"/>
              <a:t>modellarning</a:t>
            </a:r>
            <a:r>
              <a:rPr lang="en-US" sz="2800" dirty="0"/>
              <a:t>  </a:t>
            </a:r>
            <a:r>
              <a:rPr lang="en-US" sz="2800" dirty="0" err="1"/>
              <a:t>matematik</a:t>
            </a:r>
            <a:r>
              <a:rPr lang="en-US" sz="2800" dirty="0"/>
              <a:t>  </a:t>
            </a:r>
            <a:r>
              <a:rPr lang="en-US" sz="2800" dirty="0" err="1"/>
              <a:t>tavsifi</a:t>
            </a:r>
            <a:r>
              <a:rPr lang="en-US" sz="2800" dirty="0"/>
              <a:t>  </a:t>
            </a:r>
            <a:r>
              <a:rPr lang="en-US" sz="2800" dirty="0" err="1"/>
              <a:t>albatta</a:t>
            </a:r>
            <a:r>
              <a:rPr lang="en-US" sz="2800" dirty="0"/>
              <a:t>  </a:t>
            </a:r>
            <a:r>
              <a:rPr lang="en-US" sz="2800" dirty="0" err="1"/>
              <a:t>vaqt</a:t>
            </a:r>
            <a:r>
              <a:rPr lang="en-US" sz="2800" dirty="0"/>
              <a:t>  </a:t>
            </a:r>
            <a:r>
              <a:rPr lang="en-US" sz="2800" dirty="0" err="1"/>
              <a:t>bo`yicha</a:t>
            </a:r>
            <a:r>
              <a:rPr lang="en-US" sz="2800" dirty="0"/>
              <a:t>  </a:t>
            </a:r>
            <a:r>
              <a:rPr lang="en-US" sz="2800" dirty="0" err="1"/>
              <a:t>hosilani</a:t>
            </a:r>
            <a:r>
              <a:rPr lang="en-US" sz="2800" dirty="0"/>
              <a:t>  </a:t>
            </a:r>
            <a:r>
              <a:rPr lang="en-US" sz="2800" dirty="0" err="1"/>
              <a:t>o`z</a:t>
            </a:r>
            <a:r>
              <a:rPr lang="en-US" sz="2800" dirty="0"/>
              <a:t>  </a:t>
            </a:r>
            <a:r>
              <a:rPr lang="en-US" sz="2800" dirty="0" err="1"/>
              <a:t>ichiga</a:t>
            </a:r>
            <a:r>
              <a:rPr lang="en-US" sz="2800" dirty="0"/>
              <a:t>  </a:t>
            </a:r>
            <a:r>
              <a:rPr lang="en-US" sz="2800" dirty="0" err="1"/>
              <a:t>oladi</a:t>
            </a:r>
            <a:r>
              <a:rPr lang="en-US" sz="2800" dirty="0"/>
              <a:t>.  </a:t>
            </a:r>
            <a:r>
              <a:rPr lang="en-US" sz="2800" dirty="0" err="1"/>
              <a:t>Ko`pincha</a:t>
            </a:r>
            <a:r>
              <a:rPr lang="en-US" sz="2800" dirty="0"/>
              <a:t>  </a:t>
            </a:r>
            <a:r>
              <a:rPr lang="en-US" sz="2800" dirty="0" err="1"/>
              <a:t>dinamik</a:t>
            </a:r>
            <a:r>
              <a:rPr lang="en-US" sz="2800" dirty="0"/>
              <a:t>  </a:t>
            </a:r>
            <a:r>
              <a:rPr lang="en-US" sz="2800" dirty="0" err="1"/>
              <a:t>modelni</a:t>
            </a:r>
            <a:r>
              <a:rPr lang="en-US" sz="2800" dirty="0"/>
              <a:t>  </a:t>
            </a:r>
            <a:r>
              <a:rPr lang="en-US" sz="2800" dirty="0" err="1"/>
              <a:t>kirish</a:t>
            </a:r>
            <a:r>
              <a:rPr lang="en-US" sz="2800" dirty="0"/>
              <a:t>  </a:t>
            </a:r>
            <a:r>
              <a:rPr lang="en-US" sz="2800" dirty="0" err="1"/>
              <a:t>va</a:t>
            </a:r>
            <a:r>
              <a:rPr lang="en-US" sz="2800" dirty="0"/>
              <a:t>  </a:t>
            </a:r>
            <a:r>
              <a:rPr lang="en-US" sz="2800" dirty="0" err="1"/>
              <a:t>chiqish</a:t>
            </a:r>
            <a:r>
              <a:rPr lang="en-US" sz="2800" dirty="0"/>
              <a:t>  </a:t>
            </a:r>
            <a:r>
              <a:rPr lang="en-US" sz="2800" dirty="0" err="1"/>
              <a:t>o`zgaruvchilarini</a:t>
            </a:r>
            <a:r>
              <a:rPr lang="en-US" sz="2800" dirty="0"/>
              <a:t>  </a:t>
            </a:r>
            <a:r>
              <a:rPr lang="en-US" sz="2800" dirty="0" err="1"/>
              <a:t>bog`laydigan</a:t>
            </a:r>
            <a:r>
              <a:rPr lang="en-US" sz="2800" dirty="0"/>
              <a:t>  </a:t>
            </a:r>
            <a:r>
              <a:rPr lang="en-US" sz="2800" dirty="0" err="1"/>
              <a:t>uzatma</a:t>
            </a:r>
            <a:r>
              <a:rPr lang="en-US" sz="2800" dirty="0"/>
              <a:t>  </a:t>
            </a:r>
            <a:r>
              <a:rPr lang="en-US" sz="2800" dirty="0" err="1"/>
              <a:t>funksiyalar</a:t>
            </a:r>
            <a:r>
              <a:rPr lang="en-US" sz="2800" dirty="0"/>
              <a:t>  </a:t>
            </a:r>
            <a:r>
              <a:rPr lang="en-US" sz="2800" dirty="0" err="1"/>
              <a:t>ko`rinishida</a:t>
            </a:r>
            <a:r>
              <a:rPr lang="en-US" sz="2800" dirty="0"/>
              <a:t>  </a:t>
            </a:r>
            <a:r>
              <a:rPr lang="en-US" sz="2800" dirty="0" err="1"/>
              <a:t>quriladi</a:t>
            </a:r>
            <a:r>
              <a:rPr lang="en-US" sz="2800" dirty="0"/>
              <a:t>  (  </a:t>
            </a:r>
            <a:r>
              <a:rPr lang="en-US" sz="2800" dirty="0" err="1"/>
              <a:t>ayniqsa</a:t>
            </a:r>
            <a:r>
              <a:rPr lang="en-US" sz="2800" dirty="0"/>
              <a:t>  </a:t>
            </a:r>
            <a:r>
              <a:rPr lang="en-US" sz="2800" dirty="0" err="1"/>
              <a:t>obyektni</a:t>
            </a:r>
            <a:r>
              <a:rPr lang="en-US" sz="2800" dirty="0"/>
              <a:t>  </a:t>
            </a:r>
            <a:r>
              <a:rPr lang="en-US" sz="2800" dirty="0" err="1"/>
              <a:t>boshqarish</a:t>
            </a:r>
            <a:r>
              <a:rPr lang="en-US" sz="2800" dirty="0"/>
              <a:t>  </a:t>
            </a:r>
            <a:r>
              <a:rPr lang="en-US" sz="2800" dirty="0" err="1"/>
              <a:t>maqsadlari</a:t>
            </a:r>
            <a:r>
              <a:rPr lang="en-US" sz="2800" dirty="0"/>
              <a:t>  </a:t>
            </a:r>
            <a:r>
              <a:rPr lang="en-US" sz="2800" dirty="0" err="1"/>
              <a:t>uchun</a:t>
            </a:r>
            <a:r>
              <a:rPr lang="en-US" sz="2800" dirty="0"/>
              <a:t>  </a:t>
            </a:r>
            <a:r>
              <a:rPr lang="en-US" sz="2800" dirty="0" err="1"/>
              <a:t>dinamik</a:t>
            </a:r>
            <a:r>
              <a:rPr lang="en-US" sz="2800" dirty="0"/>
              <a:t>  </a:t>
            </a:r>
            <a:r>
              <a:rPr lang="en-US" sz="2800" dirty="0" err="1"/>
              <a:t>modellarni</a:t>
            </a:r>
            <a:r>
              <a:rPr lang="en-US" sz="2800" dirty="0"/>
              <a:t>  </a:t>
            </a:r>
            <a:r>
              <a:rPr lang="en-US" sz="2800" dirty="0" err="1"/>
              <a:t>uzatma</a:t>
            </a:r>
            <a:r>
              <a:rPr lang="en-US" sz="2800" dirty="0"/>
              <a:t>  </a:t>
            </a:r>
            <a:r>
              <a:rPr lang="en-US" sz="2800" dirty="0" err="1"/>
              <a:t>funksiyalar</a:t>
            </a:r>
            <a:r>
              <a:rPr lang="en-US" sz="2800" dirty="0"/>
              <a:t>  </a:t>
            </a:r>
            <a:r>
              <a:rPr lang="en-US" sz="2800" dirty="0" err="1"/>
              <a:t>ko`rinishida</a:t>
            </a:r>
            <a:r>
              <a:rPr lang="en-US" sz="2800" dirty="0"/>
              <a:t>  </a:t>
            </a:r>
            <a:r>
              <a:rPr lang="en-US" sz="2800" dirty="0" err="1"/>
              <a:t>ifodalash</a:t>
            </a:r>
            <a:r>
              <a:rPr lang="en-US" sz="2800" dirty="0"/>
              <a:t>  </a:t>
            </a:r>
            <a:r>
              <a:rPr lang="en-US" sz="2800" dirty="0" err="1"/>
              <a:t>qulay</a:t>
            </a:r>
            <a:r>
              <a:rPr lang="en-US" sz="2800" dirty="0"/>
              <a:t>).  </a:t>
            </a:r>
            <a:r>
              <a:rPr lang="en-US" sz="2800" dirty="0" err="1"/>
              <a:t>Dinamik</a:t>
            </a:r>
            <a:r>
              <a:rPr lang="en-US" sz="2800" dirty="0"/>
              <a:t>  </a:t>
            </a:r>
            <a:r>
              <a:rPr lang="en-US" sz="2800" dirty="0" err="1"/>
              <a:t>modelning</a:t>
            </a:r>
            <a:r>
              <a:rPr lang="en-US" sz="2800" dirty="0"/>
              <a:t>  </a:t>
            </a:r>
            <a:r>
              <a:rPr lang="en-US" sz="2800" dirty="0" err="1"/>
              <a:t>misoli</a:t>
            </a:r>
            <a:r>
              <a:rPr lang="en-US" sz="2800" dirty="0"/>
              <a:t>  </a:t>
            </a:r>
            <a:r>
              <a:rPr lang="en-US" sz="2800" dirty="0" err="1"/>
              <a:t>bo`lib</a:t>
            </a:r>
            <a:r>
              <a:rPr lang="en-US" sz="2800" dirty="0"/>
              <a:t>  </a:t>
            </a:r>
            <a:r>
              <a:rPr lang="en-US" sz="2800" dirty="0" err="1"/>
              <a:t>yuqorida</a:t>
            </a:r>
            <a:r>
              <a:rPr lang="en-US" sz="2800" dirty="0"/>
              <a:t>  </a:t>
            </a:r>
            <a:r>
              <a:rPr lang="en-US" sz="2800" dirty="0" err="1"/>
              <a:t>ko`rib</a:t>
            </a:r>
            <a:r>
              <a:rPr lang="en-US" sz="2800" dirty="0"/>
              <a:t>  </a:t>
            </a:r>
            <a:r>
              <a:rPr lang="en-US" sz="2800" dirty="0" err="1"/>
              <a:t>chiqilgan</a:t>
            </a:r>
            <a:r>
              <a:rPr lang="en-US" sz="2800" dirty="0"/>
              <a:t>  </a:t>
            </a:r>
            <a:r>
              <a:rPr lang="en-US" sz="2800" dirty="0" err="1"/>
              <a:t>to`liq</a:t>
            </a:r>
            <a:r>
              <a:rPr lang="en-US" sz="2800" dirty="0"/>
              <a:t>  </a:t>
            </a:r>
            <a:r>
              <a:rPr lang="en-US" sz="2800" dirty="0" err="1"/>
              <a:t>aralashtiruvchi</a:t>
            </a:r>
            <a:r>
              <a:rPr lang="en-US" sz="2800" dirty="0"/>
              <a:t>  </a:t>
            </a:r>
            <a:r>
              <a:rPr lang="en-US" sz="2800" dirty="0" err="1"/>
              <a:t>lekin</a:t>
            </a:r>
            <a:r>
              <a:rPr lang="en-US" sz="2800" dirty="0"/>
              <a:t>  </a:t>
            </a:r>
            <a:r>
              <a:rPr lang="en-US" sz="2800" dirty="0" err="1"/>
              <a:t>o`rnatilmagan</a:t>
            </a:r>
            <a:r>
              <a:rPr lang="en-US" sz="2800" dirty="0"/>
              <a:t>  </a:t>
            </a:r>
            <a:r>
              <a:rPr lang="en-US" sz="2800" dirty="0" err="1"/>
              <a:t>rejimda</a:t>
            </a:r>
            <a:r>
              <a:rPr lang="en-US" sz="2800" dirty="0"/>
              <a:t>  </a:t>
            </a:r>
            <a:r>
              <a:rPr lang="en-US" sz="2800" dirty="0" err="1"/>
              <a:t>ishlaydigan</a:t>
            </a:r>
            <a:r>
              <a:rPr lang="en-US" sz="2800" dirty="0"/>
              <a:t>  </a:t>
            </a:r>
            <a:r>
              <a:rPr lang="en-US" sz="2800" dirty="0" err="1"/>
              <a:t>apparatning</a:t>
            </a:r>
            <a:r>
              <a:rPr lang="en-US" sz="2800" dirty="0"/>
              <a:t>  </a:t>
            </a:r>
            <a:r>
              <a:rPr lang="en-US" sz="2800" dirty="0" err="1"/>
              <a:t>modeli</a:t>
            </a:r>
            <a:r>
              <a:rPr lang="en-US" sz="2800" dirty="0"/>
              <a:t>  </a:t>
            </a:r>
            <a:r>
              <a:rPr lang="en-US" sz="2800" dirty="0" err="1"/>
              <a:t>hizmat</a:t>
            </a:r>
            <a:r>
              <a:rPr lang="en-US" sz="2800" dirty="0"/>
              <a:t>  </a:t>
            </a:r>
            <a:r>
              <a:rPr lang="en-US" sz="2800" dirty="0" err="1"/>
              <a:t>qilishi</a:t>
            </a:r>
            <a:r>
              <a:rPr lang="en-US" sz="2800" dirty="0"/>
              <a:t>  </a:t>
            </a:r>
            <a:r>
              <a:rPr lang="en-US" sz="2800" dirty="0" err="1"/>
              <a:t>mumkin</a:t>
            </a:r>
            <a:r>
              <a:rPr lang="en-US" sz="2800" dirty="0" smtClean="0"/>
              <a:t>..</a:t>
            </a:r>
            <a:endParaRPr lang="ru-RU" sz="2800" dirty="0"/>
          </a:p>
          <a:p>
            <a:pPr algn="ctr"/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3026399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400">
        <p14:honeycomb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179512" y="764704"/>
            <a:ext cx="86868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/>
              <a:t>Bu  </a:t>
            </a:r>
            <a:r>
              <a:rPr lang="en-US" sz="2800" dirty="0" err="1"/>
              <a:t>holda</a:t>
            </a:r>
            <a:r>
              <a:rPr lang="en-US" sz="2800" dirty="0"/>
              <a:t>  </a:t>
            </a:r>
            <a:r>
              <a:rPr lang="en-US" sz="2800" dirty="0" err="1"/>
              <a:t>apparatning</a:t>
            </a:r>
            <a:r>
              <a:rPr lang="en-US" sz="2800" dirty="0"/>
              <a:t>  </a:t>
            </a:r>
            <a:r>
              <a:rPr lang="en-US" sz="2800" dirty="0" err="1"/>
              <a:t>matematik</a:t>
            </a:r>
            <a:r>
              <a:rPr lang="en-US" sz="2800" dirty="0"/>
              <a:t>  </a:t>
            </a:r>
            <a:r>
              <a:rPr lang="en-US" sz="2800" dirty="0" err="1"/>
              <a:t>tavsifi</a:t>
            </a:r>
            <a:r>
              <a:rPr lang="en-US" sz="2800" dirty="0"/>
              <a:t>  </a:t>
            </a:r>
            <a:r>
              <a:rPr lang="en-US" sz="2800" dirty="0" err="1"/>
              <a:t>quyidagi</a:t>
            </a:r>
            <a:r>
              <a:rPr lang="en-US" sz="2800" dirty="0"/>
              <a:t>  </a:t>
            </a:r>
            <a:r>
              <a:rPr lang="en-US" sz="2800" dirty="0" err="1"/>
              <a:t>balans</a:t>
            </a:r>
            <a:r>
              <a:rPr lang="en-US" sz="2800" dirty="0"/>
              <a:t>  </a:t>
            </a:r>
            <a:r>
              <a:rPr lang="en-US" sz="2800" dirty="0" err="1"/>
              <a:t>tenglamalarini</a:t>
            </a:r>
            <a:r>
              <a:rPr lang="en-US" sz="2800" dirty="0"/>
              <a:t>  </a:t>
            </a:r>
            <a:r>
              <a:rPr lang="en-US" sz="2800" dirty="0" err="1"/>
              <a:t>o`z</a:t>
            </a:r>
            <a:r>
              <a:rPr lang="en-US" sz="2800" dirty="0"/>
              <a:t>  </a:t>
            </a:r>
            <a:r>
              <a:rPr lang="en-US" sz="2800" dirty="0" err="1"/>
              <a:t>ichiga</a:t>
            </a:r>
            <a:r>
              <a:rPr lang="en-US" sz="2800" dirty="0"/>
              <a:t>  </a:t>
            </a:r>
            <a:r>
              <a:rPr lang="en-US" sz="2800" dirty="0" err="1"/>
              <a:t>oladi</a:t>
            </a:r>
            <a:r>
              <a:rPr lang="en-US" sz="2800" dirty="0"/>
              <a:t>.</a:t>
            </a:r>
            <a:endParaRPr lang="ru-RU" sz="2800" dirty="0"/>
          </a:p>
        </p:txBody>
      </p:sp>
      <p:pic>
        <p:nvPicPr>
          <p:cNvPr id="7" name="Рисунок 6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132856"/>
            <a:ext cx="7632848" cy="2448272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Рисунок 7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4581128"/>
            <a:ext cx="7488832" cy="1426959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25892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457200" y="620688"/>
            <a:ext cx="8579296" cy="5734237"/>
          </a:xfrm>
        </p:spPr>
        <p:txBody>
          <a:bodyPr/>
          <a:lstStyle/>
          <a:p>
            <a:r>
              <a:rPr lang="uz-Cyrl-UZ" dirty="0"/>
              <a:t>hаmdа t=0 dаgi bоshlаng`ich shаrtlаridagi  o`zgaruvchanligini  harakterlash  dinamik  tavsif  deyiladi.</a:t>
            </a:r>
            <a:endParaRPr lang="ru-RU" dirty="0"/>
          </a:p>
          <a:p>
            <a:r>
              <a:rPr lang="uz-Cyrl-UZ" dirty="0"/>
              <a:t>D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uz-Cyrl-UZ" dirty="0"/>
              <a:t>∆D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uz-Cyrl-UZ" dirty="0"/>
              <a:t>∆D</a:t>
            </a:r>
            <a:endParaRPr lang="ru-RU" dirty="0"/>
          </a:p>
          <a:p>
            <a:r>
              <a:rPr lang="uz-Cyrl-UZ" dirty="0"/>
              <a:t>t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 </a:t>
            </a:r>
            <a:r>
              <a:rPr lang="uz-Cyrl-UZ" dirty="0"/>
              <a:t> ∆</a:t>
            </a:r>
            <a:r>
              <a:rPr lang="en-US" dirty="0"/>
              <a:t>t</a:t>
            </a:r>
            <a:r>
              <a:rPr lang="en-US" dirty="0">
                <a:sym typeface="Wingdings" panose="05000000000000000000" pitchFamily="2" charset="2"/>
              </a:rPr>
              <a:t></a:t>
            </a:r>
            <a:r>
              <a:rPr lang="en-US" dirty="0"/>
              <a:t>∆t</a:t>
            </a:r>
            <a:endParaRPr lang="ru-RU" dirty="0"/>
          </a:p>
          <a:p>
            <a:r>
              <a:rPr lang="en-US" dirty="0" err="1"/>
              <a:t>Dinamik</a:t>
            </a:r>
            <a:r>
              <a:rPr lang="en-US" dirty="0"/>
              <a:t>  </a:t>
            </a:r>
            <a:r>
              <a:rPr lang="en-US" dirty="0" err="1"/>
              <a:t>tavsifni</a:t>
            </a:r>
            <a:r>
              <a:rPr lang="en-US" dirty="0"/>
              <a:t>  </a:t>
            </a:r>
            <a:r>
              <a:rPr lang="en-US" dirty="0" err="1"/>
              <a:t>harakterlash</a:t>
            </a:r>
            <a:r>
              <a:rPr lang="en-US" dirty="0"/>
              <a:t>  </a:t>
            </a:r>
            <a:r>
              <a:rPr lang="en-US" dirty="0" err="1"/>
              <a:t>differensiallash</a:t>
            </a:r>
            <a:r>
              <a:rPr lang="en-US" dirty="0"/>
              <a:t>  </a:t>
            </a:r>
            <a:r>
              <a:rPr lang="en-US" dirty="0" err="1"/>
              <a:t>orqali</a:t>
            </a:r>
            <a:r>
              <a:rPr lang="en-US" dirty="0"/>
              <a:t>  </a:t>
            </a:r>
            <a:r>
              <a:rPr lang="en-US" dirty="0" err="1"/>
              <a:t>amalga</a:t>
            </a:r>
            <a:r>
              <a:rPr lang="en-US" dirty="0"/>
              <a:t>  </a:t>
            </a:r>
            <a:r>
              <a:rPr lang="en-US" dirty="0" err="1"/>
              <a:t>oshiriladi</a:t>
            </a:r>
            <a:r>
              <a:rPr lang="en-US" dirty="0"/>
              <a:t>.</a:t>
            </a:r>
            <a:endParaRPr lang="ru-RU" dirty="0"/>
          </a:p>
          <a:p>
            <a:r>
              <a:rPr lang="en-US" dirty="0"/>
              <a:t>∆D/∆t=D’</a:t>
            </a: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4792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4000" dirty="0" err="1"/>
              <a:t>Chiziqli</a:t>
            </a:r>
            <a:r>
              <a:rPr lang="en-US" sz="4000" dirty="0"/>
              <a:t> </a:t>
            </a:r>
            <a:r>
              <a:rPr lang="en-US" sz="4000" dirty="0" err="1"/>
              <a:t>statsionar</a:t>
            </a:r>
            <a:r>
              <a:rPr lang="en-US" sz="4000" dirty="0"/>
              <a:t> </a:t>
            </a:r>
            <a:r>
              <a:rPr lang="en-US" sz="4000" dirty="0" err="1"/>
              <a:t>dinamik</a:t>
            </a:r>
            <a:r>
              <a:rPr lang="en-US" sz="4000" dirty="0"/>
              <a:t> </a:t>
            </a:r>
            <a:r>
              <a:rPr lang="en-US" sz="4000" dirty="0" err="1"/>
              <a:t>tizimlar</a:t>
            </a:r>
            <a:r>
              <a:rPr lang="en-US" sz="4000" dirty="0"/>
              <a:t> </a:t>
            </a:r>
            <a:r>
              <a:rPr lang="en-US" sz="4000" dirty="0" err="1"/>
              <a:t>xolat</a:t>
            </a:r>
            <a:r>
              <a:rPr lang="en-US" sz="4000" dirty="0"/>
              <a:t> </a:t>
            </a:r>
            <a:r>
              <a:rPr lang="en-US" sz="4000" dirty="0" err="1"/>
              <a:t>tenglamasining</a:t>
            </a:r>
            <a:r>
              <a:rPr lang="en-US" sz="4000" dirty="0"/>
              <a:t> </a:t>
            </a:r>
            <a:r>
              <a:rPr lang="en-US" sz="4000" dirty="0" err="1"/>
              <a:t>yoyilgan</a:t>
            </a:r>
            <a:r>
              <a:rPr lang="en-US" sz="4000" dirty="0"/>
              <a:t> </a:t>
            </a:r>
            <a:r>
              <a:rPr lang="en-US" sz="4000" dirty="0" err="1"/>
              <a:t>ko’rinishi</a:t>
            </a:r>
            <a:endParaRPr lang="ru-RU" sz="4000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204864"/>
            <a:ext cx="7128791" cy="352839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9027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>
        <p14:flas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200" dirty="0" err="1"/>
              <a:t>Chiziqli</a:t>
            </a:r>
            <a:r>
              <a:rPr lang="en-US" sz="3200" dirty="0"/>
              <a:t> </a:t>
            </a:r>
            <a:r>
              <a:rPr lang="en-US" sz="3200" dirty="0" err="1"/>
              <a:t>statsionar</a:t>
            </a:r>
            <a:r>
              <a:rPr lang="en-US" sz="3200" dirty="0"/>
              <a:t> </a:t>
            </a:r>
            <a:r>
              <a:rPr lang="en-US" sz="3200" dirty="0" err="1"/>
              <a:t>dinamik</a:t>
            </a:r>
            <a:r>
              <a:rPr lang="en-US" sz="3200" dirty="0"/>
              <a:t> </a:t>
            </a:r>
            <a:r>
              <a:rPr lang="en-US" sz="3200" dirty="0" err="1"/>
              <a:t>tizimlar</a:t>
            </a:r>
            <a:r>
              <a:rPr lang="en-US" sz="3200" dirty="0"/>
              <a:t> </a:t>
            </a:r>
            <a:r>
              <a:rPr lang="en-US" sz="3200" dirty="0" err="1"/>
              <a:t>xolat</a:t>
            </a:r>
            <a:r>
              <a:rPr lang="en-US" sz="3200" dirty="0"/>
              <a:t> </a:t>
            </a:r>
            <a:r>
              <a:rPr lang="en-US" sz="3200" dirty="0" err="1"/>
              <a:t>tenglamasining</a:t>
            </a:r>
            <a:r>
              <a:rPr lang="en-US" sz="3200" dirty="0"/>
              <a:t> </a:t>
            </a:r>
            <a:r>
              <a:rPr lang="en-US" sz="3200" dirty="0" err="1" smtClean="0"/>
              <a:t>qisqa</a:t>
            </a:r>
            <a:r>
              <a:rPr lang="en-US" sz="3200" dirty="0" smtClean="0"/>
              <a:t> </a:t>
            </a:r>
            <a:r>
              <a:rPr lang="en-US" sz="3200" dirty="0" err="1"/>
              <a:t>ko’rinishi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 fontScale="85000" lnSpcReduction="10000"/>
              </a:bodyPr>
              <a:lstStyle/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ru-RU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ru-RU" dirty="0"/>
              </a:p>
              <a:p>
                <a:pPr marL="0" indent="0">
                  <a:buNone/>
                </a:pPr>
                <a:r>
                  <a:rPr lang="en-US" dirty="0"/>
                  <a:t>.  .  .  .  . .  .  .  .  . .  .  .  .  . .  .  .  .  . .  .  .  .  . .  .  .  .  . .  .  .  .  . </a:t>
                </a:r>
                <a:endParaRPr lang="ru-RU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acc>
                          <m:accPr>
                            <m:chr m:val="̇"/>
                            <m:ctrlPr>
                              <a:rPr lang="ru-RU" i="1">
                                <a:latin typeface="Cambria Math" panose="02040503050406030204" pitchFamily="18" charset="0"/>
                              </a:rPr>
                            </m:ctrlPr>
                          </m:accPr>
                          <m:e>
                            <m:r>
                              <a:rPr lang="en-US" i="1">
                                <a:latin typeface="Cambria Math" panose="02040503050406030204" pitchFamily="18" charset="0"/>
                              </a:rPr>
                              <m:t>𝑥</m:t>
                            </m:r>
                          </m:e>
                        </m:acc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𝑎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𝑛𝑛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𝑏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𝑛𝑚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ru-RU" dirty="0"/>
              </a:p>
              <a:p>
                <a:pPr marL="0" indent="0">
                  <a:buNone/>
                </a:pPr>
                <a:endParaRPr lang="ru-RU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ru-RU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ru-RU" dirty="0"/>
              </a:p>
              <a:p>
                <a:pPr marL="0" indent="0">
                  <a:buNone/>
                </a:pPr>
                <a:r>
                  <a:rPr lang="en-US" dirty="0"/>
                  <a:t>.  .  .  .  . .  .  .  .  . .  .  .  .  . .  .  .  .  . .  .  .  .  . .  .  .  .  . .  .  .  .  . </a:t>
                </a:r>
                <a:endParaRPr lang="ru-RU" dirty="0"/>
              </a:p>
              <a:p>
                <a14:m>
                  <m:oMath xmlns:m="http://schemas.openxmlformats.org/officeDocument/2006/math"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𝑦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=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𝑐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𝑘𝑛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𝑥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𝑛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1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𝑘</m:t>
                        </m:r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2</m:t>
                        </m:r>
                      </m:sub>
                    </m:sSub>
                    <m:r>
                      <a:rPr lang="en-US" i="1">
                        <a:latin typeface="Cambria Math" panose="02040503050406030204" pitchFamily="18" charset="0"/>
                      </a:rPr>
                      <m:t>+⋯+</m:t>
                    </m:r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𝑑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𝑘𝑚</m:t>
                        </m:r>
                      </m:sub>
                    </m:sSub>
                    <m:sSub>
                      <m:sSubPr>
                        <m:ctrlPr>
                          <a:rPr lang="ru-RU" i="1">
                            <a:latin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i="1">
                            <a:latin typeface="Cambria Math" panose="02040503050406030204" pitchFamily="18" charset="0"/>
                          </a:rPr>
                          <m:t>𝑢</m:t>
                        </m:r>
                      </m:e>
                      <m:sub>
                        <m:r>
                          <a:rPr lang="en-US" i="1">
                            <a:latin typeface="Cambria Math" panose="02040503050406030204" pitchFamily="18" charset="0"/>
                          </a:rPr>
                          <m:t>𝑚</m:t>
                        </m:r>
                      </m:sub>
                    </m:sSub>
                  </m:oMath>
                </a14:m>
                <a:endParaRPr lang="ru-RU" dirty="0"/>
              </a:p>
              <a:p>
                <a:pPr marL="0" indent="0">
                  <a:buNone/>
                </a:pPr>
                <a:r>
                  <a:rPr lang="en-US" dirty="0"/>
                  <a:t> </a:t>
                </a:r>
                <a:endParaRPr lang="ru-RU" dirty="0"/>
              </a:p>
              <a:p>
                <a:endParaRPr lang="ru-RU" dirty="0"/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 rotWithShape="1">
                <a:blip r:embed="rId2"/>
                <a:stretch>
                  <a:fillRect l="-889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59727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332656"/>
            <a:ext cx="8229600" cy="1514432"/>
          </a:xfrm>
        </p:spPr>
        <p:txBody>
          <a:bodyPr>
            <a:noAutofit/>
          </a:bodyPr>
          <a:lstStyle/>
          <a:p>
            <a:pPr algn="ctr"/>
            <a:r>
              <a:rPr lang="en-US" sz="3200" dirty="0"/>
              <a:t>Bu </a:t>
            </a:r>
            <a:r>
              <a:rPr lang="en-US" sz="3200" dirty="0" err="1"/>
              <a:t>tizimning</a:t>
            </a:r>
            <a:r>
              <a:rPr lang="en-US" sz="3200" dirty="0"/>
              <a:t> n=2, m=1, k=1, d</a:t>
            </a:r>
            <a:r>
              <a:rPr lang="en-US" sz="3200" baseline="-25000" dirty="0"/>
              <a:t>11</a:t>
            </a:r>
            <a:r>
              <a:rPr lang="en-US" sz="3200" dirty="0"/>
              <a:t>=0 </a:t>
            </a:r>
            <a:r>
              <a:rPr lang="en-US" sz="3200" dirty="0" err="1"/>
              <a:t>bo’lgandagi</a:t>
            </a:r>
            <a:r>
              <a:rPr lang="en-US" sz="3200" dirty="0"/>
              <a:t> </a:t>
            </a:r>
            <a:r>
              <a:rPr lang="en-US" sz="3200" dirty="0" err="1"/>
              <a:t>ko’rinish</a:t>
            </a:r>
            <a:r>
              <a:rPr lang="ru-RU" sz="3200" dirty="0"/>
              <a:t/>
            </a:r>
            <a:br>
              <a:rPr lang="ru-RU" sz="3200" dirty="0"/>
            </a:br>
            <a:endParaRPr lang="ru-RU" sz="3200" dirty="0"/>
          </a:p>
        </p:txBody>
      </p:sp>
      <mc:AlternateContent xmlns:mc="http://schemas.openxmlformats.org/markup-compatibility/2006" xmlns:a14="http://schemas.microsoft.com/office/drawing/2010/main">
        <mc:Choice Requires="a14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296481278"/>
                  </p:ext>
                </p:extLst>
              </p:nvPr>
            </p:nvGraphicFramePr>
            <p:xfrm>
              <a:off x="1475656" y="2636912"/>
              <a:ext cx="5832648" cy="1934929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968770"/>
                    <a:gridCol w="2863878"/>
                  </a:tblGrid>
                  <a:tr h="1934929">
                    <a:tc>
                      <a:txBody>
                        <a:bodyPr/>
                        <a:lstStyle/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̇"/>
                                        <m:ctrlPr>
                                          <a:rPr lang="ru-RU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11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oMath>
                            </m:oMathPara>
                          </a14:m>
                          <a:endParaRPr lang="ru-RU" sz="1200" dirty="0">
                            <a:effectLst/>
                          </a:endParaRPr>
                        </a:p>
                        <a:p>
                          <a:pPr algn="just">
                            <a:spcAft>
                              <a:spcPts val="0"/>
                            </a:spcAft>
                          </a:pPr>
                          <a14:m>
                            <m:oMathPara xmlns:m="http://schemas.openxmlformats.org/officeDocument/2006/math">
                              <m:oMathParaPr>
                                <m:jc m:val="centerGroup"/>
                              </m:oMathParaPr>
                              <m:oMath xmlns:m="http://schemas.openxmlformats.org/officeDocument/2006/math"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acc>
                                      <m:accPr>
                                        <m:chr m:val="̇"/>
                                        <m:ctrlPr>
                                          <a:rPr lang="ru-RU" sz="1200" i="1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</m:ctrlPr>
                                      </m:accPr>
                                      <m:e>
                                        <m:r>
                                          <a:rPr lang="en-US" sz="1200">
                                            <a:effectLst/>
                                            <a:latin typeface="Cambria Math" panose="02040503050406030204" pitchFamily="18" charset="0"/>
                                          </a:rPr>
                                          <m:t>𝑥</m:t>
                                        </m:r>
                                      </m:e>
                                    </m:acc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=</m:t>
                                </m:r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21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1</m:t>
                                    </m:r>
                                  </m:sub>
                                </m:sSub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𝑎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22</m:t>
                                    </m:r>
                                  </m:sub>
                                </m:sSub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𝑥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+</m:t>
                                </m:r>
                                <m:sSub>
                                  <m:sSubPr>
                                    <m:ctrlPr>
                                      <a:rPr lang="ru-RU" sz="1200" i="1">
                                        <a:effectLst/>
                                        <a:latin typeface="Cambria Math" panose="02040503050406030204" pitchFamily="18" charset="0"/>
                                      </a:rPr>
                                    </m:ctrlPr>
                                  </m:sSubPr>
                                  <m:e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𝑏</m:t>
                                    </m:r>
                                  </m:e>
                                  <m:sub>
                                    <m:r>
                                      <a:rPr lang="en-US" sz="1200">
                                        <a:effectLst/>
                                        <a:latin typeface="Cambria Math" panose="02040503050406030204" pitchFamily="18" charset="0"/>
                                      </a:rPr>
                                      <m:t>2</m:t>
                                    </m:r>
                                  </m:sub>
                                </m:sSub>
                                <m:r>
                                  <a:rPr lang="en-US" sz="1200">
                                    <a:effectLst/>
                                    <a:latin typeface="Cambria Math" panose="02040503050406030204" pitchFamily="18" charset="0"/>
                                  </a:rPr>
                                  <m:t>𝑢</m:t>
                                </m:r>
                              </m:oMath>
                            </m:oMathPara>
                          </a14:m>
                          <a:endParaRPr lang="ru-RU" sz="1200" dirty="0">
                            <a:effectLst/>
                          </a:endParaRPr>
                        </a:p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en-US" sz="1400" dirty="0">
                              <a:effectLst/>
                            </a:rPr>
                            <a:t>y=c</a:t>
                          </a:r>
                          <a:r>
                            <a:rPr lang="en-US" sz="1100" baseline="-25000" dirty="0">
                              <a:effectLst/>
                            </a:rPr>
                            <a:t>1</a:t>
                          </a:r>
                          <a:r>
                            <a:rPr lang="en-US" sz="1400" dirty="0">
                              <a:effectLst/>
                            </a:rPr>
                            <a:t>x</a:t>
                          </a:r>
                          <a:r>
                            <a:rPr lang="en-US" sz="1100" baseline="-25000" dirty="0">
                              <a:effectLst/>
                            </a:rPr>
                            <a:t>1</a:t>
                          </a:r>
                          <a:r>
                            <a:rPr lang="en-US" sz="1400" dirty="0">
                              <a:effectLst/>
                            </a:rPr>
                            <a:t>+c</a:t>
                          </a:r>
                          <a:r>
                            <a:rPr lang="en-US" sz="1100" baseline="-25000" dirty="0">
                              <a:effectLst/>
                            </a:rPr>
                            <a:t>2</a:t>
                          </a:r>
                          <a:r>
                            <a:rPr lang="en-US" sz="1400" dirty="0">
                              <a:effectLst/>
                            </a:rPr>
                            <a:t>x</a:t>
                          </a:r>
                          <a:r>
                            <a:rPr lang="en-US" sz="1100" baseline="-25000" dirty="0">
                              <a:effectLst/>
                            </a:rPr>
                            <a:t>2</a:t>
                          </a:r>
                          <a:endParaRPr lang="ru-RU" sz="1200" dirty="0">
                            <a:effectLst/>
                            <a:latin typeface="Times New Roman"/>
                            <a:ea typeface="Georgia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en-US" sz="1200" dirty="0">
                              <a:effectLst/>
                            </a:rPr>
                            <a:t>Bu </a:t>
                          </a:r>
                          <a:r>
                            <a:rPr lang="en-US" sz="1200" dirty="0" err="1">
                              <a:effectLst/>
                            </a:rPr>
                            <a:t>yerda</a:t>
                          </a:r>
                          <a:r>
                            <a:rPr lang="en-US" sz="1200" dirty="0">
                              <a:effectLst/>
                            </a:rPr>
                            <a:t> u </a:t>
                          </a:r>
                          <a:r>
                            <a:rPr lang="en-US" sz="1200" dirty="0" err="1">
                              <a:effectLst/>
                            </a:rPr>
                            <a:t>kirish</a:t>
                          </a:r>
                          <a:r>
                            <a:rPr lang="en-US" sz="1200" dirty="0">
                              <a:effectLst/>
                            </a:rPr>
                            <a:t> </a:t>
                          </a:r>
                          <a:r>
                            <a:rPr lang="en-US" sz="1200" dirty="0" err="1">
                              <a:effectLst/>
                            </a:rPr>
                            <a:t>ta’siri</a:t>
                          </a:r>
                          <a:r>
                            <a:rPr lang="en-US" sz="1200" dirty="0">
                              <a:effectLst/>
                            </a:rPr>
                            <a:t>,</a:t>
                          </a:r>
                          <a:endParaRPr lang="ru-RU" sz="1200" dirty="0">
                            <a:effectLst/>
                          </a:endParaRPr>
                        </a:p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en-US" sz="1200" dirty="0">
                              <a:effectLst/>
                            </a:rPr>
                            <a:t> y </a:t>
                          </a:r>
                          <a:r>
                            <a:rPr lang="en-US" sz="1200" dirty="0" err="1">
                              <a:effectLst/>
                            </a:rPr>
                            <a:t>chiqish</a:t>
                          </a:r>
                          <a:r>
                            <a:rPr lang="en-US" sz="1200" dirty="0">
                              <a:effectLst/>
                            </a:rPr>
                            <a:t>, </a:t>
                          </a:r>
                          <a:endParaRPr lang="ru-RU" sz="1200" dirty="0">
                            <a:effectLst/>
                          </a:endParaRPr>
                        </a:p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en-US" sz="1200" dirty="0">
                              <a:effectLst/>
                            </a:rPr>
                            <a:t>x</a:t>
                          </a:r>
                          <a:r>
                            <a:rPr lang="en-US" sz="1100" baseline="-25000" dirty="0">
                              <a:effectLst/>
                            </a:rPr>
                            <a:t>1</a:t>
                          </a:r>
                          <a:r>
                            <a:rPr lang="en-US" sz="1200" dirty="0">
                              <a:effectLst/>
                            </a:rPr>
                            <a:t>, x</a:t>
                          </a:r>
                          <a:r>
                            <a:rPr lang="en-US" sz="1100" baseline="-25000" dirty="0">
                              <a:effectLst/>
                            </a:rPr>
                            <a:t>2</a:t>
                          </a:r>
                          <a:r>
                            <a:rPr lang="en-US" sz="1200" dirty="0">
                              <a:effectLst/>
                            </a:rPr>
                            <a:t>-xolat </a:t>
                          </a:r>
                          <a:r>
                            <a:rPr lang="en-US" sz="1200" dirty="0" err="1">
                              <a:effectLst/>
                            </a:rPr>
                            <a:t>o’zgaruvchilari</a:t>
                          </a:r>
                          <a:endParaRPr lang="ru-RU" sz="1200" dirty="0">
                            <a:effectLst/>
                            <a:latin typeface="Times New Roman"/>
                            <a:ea typeface="Georgia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</a:tr>
                </a:tbl>
              </a:graphicData>
            </a:graphic>
          </p:graphicFrame>
        </mc:Choice>
        <mc:Fallback xmlns="">
          <p:graphicFrame>
            <p:nvGraphicFramePr>
              <p:cNvPr id="4" name="Объект 3"/>
              <p:cNvGraphicFramePr>
                <a:graphicFrameLocks noGrp="1"/>
              </p:cNvGraphicFramePr>
              <p:nvPr>
                <p:ph idx="1"/>
                <p:extLst>
                  <p:ext uri="{D42A27DB-BD31-4B8C-83A1-F6EECF244321}">
                    <p14:modId xmlns:p14="http://schemas.microsoft.com/office/powerpoint/2010/main" val="1296481278"/>
                  </p:ext>
                </p:extLst>
              </p:nvPr>
            </p:nvGraphicFramePr>
            <p:xfrm>
              <a:off x="1475656" y="2636912"/>
              <a:ext cx="5832648" cy="1934929"/>
            </p:xfrm>
            <a:graphic>
              <a:graphicData uri="http://schemas.openxmlformats.org/drawingml/2006/table">
                <a:tbl>
                  <a:tblPr firstRow="1" firstCol="1" bandRow="1">
                    <a:tableStyleId>{5C22544A-7EE6-4342-B048-85BDC9FD1C3A}</a:tableStyleId>
                  </a:tblPr>
                  <a:tblGrid>
                    <a:gridCol w="2968770"/>
                    <a:gridCol w="2863878"/>
                  </a:tblGrid>
                  <a:tr h="1934929">
                    <a:tc>
                      <a:txBody>
                        <a:bodyPr/>
                        <a:lstStyle/>
                        <a:p>
                          <a:endParaRPr lang="ru-RU"/>
                        </a:p>
                      </a:txBody>
                      <a:tcPr marL="68580" marR="68580" marT="0" marB="0">
                        <a:blipFill rotWithShape="1">
                          <a:blip r:embed="rId2"/>
                          <a:stretch>
                            <a:fillRect t="-2524" r="-96509"/>
                          </a:stretch>
                        </a:blipFill>
                      </a:tcPr>
                    </a:tc>
                    <a:tc>
                      <a:txBody>
                        <a:bodyPr/>
                        <a:lstStyle/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en-US" sz="1200" dirty="0">
                              <a:effectLst/>
                            </a:rPr>
                            <a:t>Bu </a:t>
                          </a:r>
                          <a:r>
                            <a:rPr lang="en-US" sz="1200" dirty="0" err="1">
                              <a:effectLst/>
                            </a:rPr>
                            <a:t>yerda</a:t>
                          </a:r>
                          <a:r>
                            <a:rPr lang="en-US" sz="1200" dirty="0">
                              <a:effectLst/>
                            </a:rPr>
                            <a:t> u </a:t>
                          </a:r>
                          <a:r>
                            <a:rPr lang="en-US" sz="1200" dirty="0" err="1">
                              <a:effectLst/>
                            </a:rPr>
                            <a:t>kirish</a:t>
                          </a:r>
                          <a:r>
                            <a:rPr lang="en-US" sz="1200" dirty="0">
                              <a:effectLst/>
                            </a:rPr>
                            <a:t> </a:t>
                          </a:r>
                          <a:r>
                            <a:rPr lang="en-US" sz="1200" dirty="0" err="1">
                              <a:effectLst/>
                            </a:rPr>
                            <a:t>ta’siri</a:t>
                          </a:r>
                          <a:r>
                            <a:rPr lang="en-US" sz="1200" dirty="0">
                              <a:effectLst/>
                            </a:rPr>
                            <a:t>,</a:t>
                          </a:r>
                          <a:endParaRPr lang="ru-RU" sz="1200" dirty="0">
                            <a:effectLst/>
                          </a:endParaRPr>
                        </a:p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en-US" sz="1200" dirty="0">
                              <a:effectLst/>
                            </a:rPr>
                            <a:t> y </a:t>
                          </a:r>
                          <a:r>
                            <a:rPr lang="en-US" sz="1200" dirty="0" err="1">
                              <a:effectLst/>
                            </a:rPr>
                            <a:t>chiqish</a:t>
                          </a:r>
                          <a:r>
                            <a:rPr lang="en-US" sz="1200" dirty="0">
                              <a:effectLst/>
                            </a:rPr>
                            <a:t>, </a:t>
                          </a:r>
                          <a:endParaRPr lang="ru-RU" sz="1200" dirty="0">
                            <a:effectLst/>
                          </a:endParaRPr>
                        </a:p>
                        <a:p>
                          <a:pPr>
                            <a:spcAft>
                              <a:spcPts val="0"/>
                            </a:spcAft>
                          </a:pPr>
                          <a:r>
                            <a:rPr lang="en-US" sz="1200" dirty="0">
                              <a:effectLst/>
                            </a:rPr>
                            <a:t>x</a:t>
                          </a:r>
                          <a:r>
                            <a:rPr lang="en-US" sz="1100" baseline="-25000" dirty="0">
                              <a:effectLst/>
                            </a:rPr>
                            <a:t>1</a:t>
                          </a:r>
                          <a:r>
                            <a:rPr lang="en-US" sz="1200" dirty="0">
                              <a:effectLst/>
                            </a:rPr>
                            <a:t>, x</a:t>
                          </a:r>
                          <a:r>
                            <a:rPr lang="en-US" sz="1100" baseline="-25000" dirty="0">
                              <a:effectLst/>
                            </a:rPr>
                            <a:t>2</a:t>
                          </a:r>
                          <a:r>
                            <a:rPr lang="en-US" sz="1200" dirty="0">
                              <a:effectLst/>
                            </a:rPr>
                            <a:t>-xolat </a:t>
                          </a:r>
                          <a:r>
                            <a:rPr lang="en-US" sz="1200" dirty="0" err="1">
                              <a:effectLst/>
                            </a:rPr>
                            <a:t>o’zgaruvchilari</a:t>
                          </a:r>
                          <a:endParaRPr lang="ru-RU" sz="1200" dirty="0">
                            <a:effectLst/>
                            <a:latin typeface="Times New Roman"/>
                            <a:ea typeface="Georgia"/>
                            <a:cs typeface="Times New Roman"/>
                          </a:endParaRPr>
                        </a:p>
                      </a:txBody>
                      <a:tcPr marL="68580" marR="68580" marT="0" marB="0"/>
                    </a:tc>
                  </a:tr>
                </a:tbl>
              </a:graphicData>
            </a:graphic>
          </p:graphicFrame>
        </mc:Fallback>
      </mc:AlternateContent>
    </p:spTree>
    <p:extLst>
      <p:ext uri="{BB962C8B-B14F-4D97-AF65-F5344CB8AC3E}">
        <p14:creationId xmlns:p14="http://schemas.microsoft.com/office/powerpoint/2010/main" val="4150818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>
        <p14:shred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n-US" sz="3600" dirty="0" err="1"/>
              <a:t>U</a:t>
            </a:r>
            <a:r>
              <a:rPr lang="en-US" sz="3600" dirty="0" err="1" smtClean="0"/>
              <a:t>zliksiz</a:t>
            </a:r>
            <a:r>
              <a:rPr lang="en-US" sz="3600" dirty="0" smtClean="0"/>
              <a:t> </a:t>
            </a:r>
            <a:r>
              <a:rPr lang="en-US" sz="3600" dirty="0" err="1"/>
              <a:t>dinamik</a:t>
            </a:r>
            <a:r>
              <a:rPr lang="en-US" sz="3600" dirty="0"/>
              <a:t> </a:t>
            </a:r>
            <a:r>
              <a:rPr lang="en-US" sz="3600" dirty="0" err="1"/>
              <a:t>tizimlarni</a:t>
            </a:r>
            <a:r>
              <a:rPr lang="en-US" sz="3600" dirty="0"/>
              <a:t> </a:t>
            </a:r>
            <a:r>
              <a:rPr lang="en-US" sz="3600" dirty="0" err="1"/>
              <a:t>klassik</a:t>
            </a:r>
            <a:r>
              <a:rPr lang="en-US" sz="3600" dirty="0"/>
              <a:t> </a:t>
            </a:r>
            <a:r>
              <a:rPr lang="en-US" sz="3600" dirty="0" err="1"/>
              <a:t>modeli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pic>
        <p:nvPicPr>
          <p:cNvPr id="4" name="Объект 3"/>
          <p:cNvPicPr>
            <a:picLocks noGrp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988840"/>
            <a:ext cx="7704855" cy="701496"/>
          </a:xfrm>
          <a:prstGeom prst="rect">
            <a:avLst/>
          </a:prstGeom>
          <a:noFill/>
          <a:ln>
            <a:noFill/>
          </a:ln>
        </p:spPr>
      </p:pic>
      <p:sp>
        <p:nvSpPr>
          <p:cNvPr id="5" name="Прямоугольник 4"/>
          <p:cNvSpPr/>
          <p:nvPr/>
        </p:nvSpPr>
        <p:spPr>
          <a:xfrm>
            <a:off x="611560" y="2690336"/>
            <a:ext cx="734481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i="1" dirty="0" err="1"/>
              <a:t>a</a:t>
            </a:r>
            <a:r>
              <a:rPr lang="en-US" i="1" baseline="-25000" dirty="0" err="1"/>
              <a:t>i</a:t>
            </a:r>
            <a:r>
              <a:rPr lang="en-US" i="1" dirty="0"/>
              <a:t>,</a:t>
            </a:r>
            <a:r>
              <a:rPr lang="en-US" i="1" baseline="-25000" dirty="0"/>
              <a:t>  </a:t>
            </a:r>
            <a:r>
              <a:rPr lang="en-US" i="1" dirty="0"/>
              <a:t>b</a:t>
            </a:r>
            <a:r>
              <a:rPr lang="en-US" i="1" baseline="-25000" dirty="0"/>
              <a:t>i </a:t>
            </a:r>
            <a:r>
              <a:rPr lang="en-US" i="1" dirty="0"/>
              <a:t>– </a:t>
            </a:r>
            <a:r>
              <a:rPr lang="en-US" i="1" dirty="0" err="1"/>
              <a:t>koeffisentlar</a:t>
            </a:r>
            <a:r>
              <a:rPr lang="en-US" i="1" dirty="0"/>
              <a:t> </a:t>
            </a:r>
            <a:r>
              <a:rPr lang="en-US" i="1" dirty="0" err="1"/>
              <a:t>vaqtga</a:t>
            </a:r>
            <a:r>
              <a:rPr lang="en-US" i="1" dirty="0"/>
              <a:t> </a:t>
            </a:r>
            <a:r>
              <a:rPr lang="en-US" i="1" dirty="0" err="1"/>
              <a:t>bo’g’liq</a:t>
            </a:r>
            <a:r>
              <a:rPr lang="en-US" i="1" dirty="0"/>
              <a:t> </a:t>
            </a:r>
            <a:r>
              <a:rPr lang="en-US" i="1" dirty="0" err="1"/>
              <a:t>bo’lsa</a:t>
            </a:r>
            <a:r>
              <a:rPr lang="en-US" i="1" dirty="0"/>
              <a:t> </a:t>
            </a:r>
            <a:r>
              <a:rPr lang="en-US" i="1" dirty="0" err="1"/>
              <a:t>ya’ni</a:t>
            </a:r>
            <a:r>
              <a:rPr lang="en-US" i="1" dirty="0"/>
              <a:t> </a:t>
            </a:r>
            <a:r>
              <a:rPr lang="en-US" i="1" dirty="0" err="1"/>
              <a:t>a</a:t>
            </a:r>
            <a:r>
              <a:rPr lang="en-US" i="1" baseline="-25000" dirty="0" err="1"/>
              <a:t>i</a:t>
            </a:r>
            <a:r>
              <a:rPr lang="en-US" i="1" dirty="0"/>
              <a:t>=</a:t>
            </a:r>
            <a:r>
              <a:rPr lang="en-US" i="1" dirty="0" err="1"/>
              <a:t>a</a:t>
            </a:r>
            <a:r>
              <a:rPr lang="en-US" i="1" baseline="-25000" dirty="0" err="1"/>
              <a:t>i</a:t>
            </a:r>
            <a:r>
              <a:rPr lang="en-US" i="1" dirty="0"/>
              <a:t>(t,) b</a:t>
            </a:r>
            <a:r>
              <a:rPr lang="en-US" i="1" baseline="-25000" dirty="0"/>
              <a:t>i=</a:t>
            </a:r>
            <a:r>
              <a:rPr lang="en-US" i="1" dirty="0"/>
              <a:t>b</a:t>
            </a:r>
            <a:r>
              <a:rPr lang="en-US" i="1" baseline="-25000" dirty="0"/>
              <a:t>i</a:t>
            </a:r>
            <a:r>
              <a:rPr lang="en-US" i="1" dirty="0"/>
              <a:t>(t) </a:t>
            </a:r>
            <a:r>
              <a:rPr lang="en-US" i="1" dirty="0" err="1"/>
              <a:t>bo’lsa</a:t>
            </a:r>
            <a:r>
              <a:rPr lang="en-US" i="1" dirty="0"/>
              <a:t>, </a:t>
            </a:r>
            <a:r>
              <a:rPr lang="en-US" i="1" dirty="0" err="1"/>
              <a:t>statsionar</a:t>
            </a:r>
            <a:r>
              <a:rPr lang="en-US" i="1" dirty="0"/>
              <a:t> </a:t>
            </a:r>
            <a:r>
              <a:rPr lang="en-US" i="1" dirty="0" err="1"/>
              <a:t>tizim,o’zgarmas</a:t>
            </a:r>
            <a:r>
              <a:rPr lang="en-US" i="1" dirty="0"/>
              <a:t> </a:t>
            </a:r>
            <a:r>
              <a:rPr lang="en-US" i="1" dirty="0" err="1"/>
              <a:t>sonlar</a:t>
            </a:r>
            <a:r>
              <a:rPr lang="en-US" i="1" dirty="0"/>
              <a:t> </a:t>
            </a:r>
            <a:r>
              <a:rPr lang="en-US" i="1" dirty="0" err="1"/>
              <a:t>bo’lsa</a:t>
            </a:r>
            <a:r>
              <a:rPr lang="en-US" i="1" dirty="0"/>
              <a:t> </a:t>
            </a:r>
            <a:r>
              <a:rPr lang="en-US" i="1" dirty="0" err="1"/>
              <a:t>statsionar</a:t>
            </a:r>
            <a:r>
              <a:rPr lang="en-US" i="1" dirty="0"/>
              <a:t> </a:t>
            </a:r>
            <a:r>
              <a:rPr lang="en-US" i="1" dirty="0" err="1"/>
              <a:t>tizim</a:t>
            </a:r>
            <a:r>
              <a:rPr lang="en-US" i="1" dirty="0"/>
              <a:t> </a:t>
            </a:r>
            <a:r>
              <a:rPr lang="en-US" i="1" dirty="0" err="1"/>
              <a:t>uchun</a:t>
            </a:r>
            <a:r>
              <a:rPr lang="en-US" i="1" dirty="0"/>
              <a:t> model </a:t>
            </a:r>
            <a:r>
              <a:rPr lang="en-US" i="1" dirty="0" err="1"/>
              <a:t>bo’ladi</a:t>
            </a:r>
            <a:r>
              <a:rPr lang="en-US" i="1" dirty="0"/>
              <a:t>.     </a:t>
            </a:r>
            <a:endParaRPr lang="ru-RU" dirty="0"/>
          </a:p>
          <a:p>
            <a:r>
              <a:rPr lang="en-US" i="1" dirty="0"/>
              <a:t> 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4924137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3228968"/>
          </a:xfrm>
        </p:spPr>
        <p:txBody>
          <a:bodyPr>
            <a:noAutofit/>
          </a:bodyPr>
          <a:lstStyle/>
          <a:p>
            <a:pPr algn="ctr"/>
            <a:r>
              <a:rPr lang="en-US" sz="9600" dirty="0" err="1" smtClean="0"/>
              <a:t>Tamom</a:t>
            </a:r>
            <a:r>
              <a:rPr lang="en-US" sz="9600" dirty="0" smtClean="0"/>
              <a:t>!</a:t>
            </a:r>
            <a:endParaRPr lang="ru-RU" sz="9600" dirty="0"/>
          </a:p>
        </p:txBody>
      </p:sp>
    </p:spTree>
    <p:extLst>
      <p:ext uri="{BB962C8B-B14F-4D97-AF65-F5344CB8AC3E}">
        <p14:creationId xmlns:p14="http://schemas.microsoft.com/office/powerpoint/2010/main" val="3474552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:dissolve/>
      </p:transition>
    </mc:Choice>
    <mc:Fallback xmlns="">
      <p:transition spd="slow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Поток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Поток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alpha val="48000"/>
                <a:satMod val="105000"/>
              </a:schemeClr>
            </a:outerShdw>
          </a:effectLst>
          <a:scene3d>
            <a:camera prst="orthographicFront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</TotalTime>
  <Words>192</Words>
  <Application>Microsoft Office PowerPoint</Application>
  <PresentationFormat>Экран (4:3)</PresentationFormat>
  <Paragraphs>31</Paragraphs>
  <Slides>9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9</vt:i4>
      </vt:variant>
    </vt:vector>
  </HeadingPairs>
  <TitlesOfParts>
    <vt:vector size="17" baseType="lpstr">
      <vt:lpstr>Calibri</vt:lpstr>
      <vt:lpstr>Cambria Math</vt:lpstr>
      <vt:lpstr>Constantia</vt:lpstr>
      <vt:lpstr>Georgia</vt:lpstr>
      <vt:lpstr>Times New Roman</vt:lpstr>
      <vt:lpstr>Wingdings</vt:lpstr>
      <vt:lpstr>Wingdings 2</vt:lpstr>
      <vt:lpstr>Поток</vt:lpstr>
      <vt:lpstr>Dinamik tavsif.</vt:lpstr>
      <vt:lpstr>Презентация PowerPoint</vt:lpstr>
      <vt:lpstr>Презентация PowerPoint</vt:lpstr>
      <vt:lpstr>Презентация PowerPoint</vt:lpstr>
      <vt:lpstr>Chiziqli statsionar dinamik tizimlar xolat tenglamasining yoyilgan ko’rinishi</vt:lpstr>
      <vt:lpstr>Chiziqli statsionar dinamik tizimlar xolat tenglamasining qisqa ko’rinishi </vt:lpstr>
      <vt:lpstr>Bu tizimning n=2, m=1, k=1, d11=0 bo’lgandagi ko’rinish </vt:lpstr>
      <vt:lpstr>Uzliksiz dinamik tizimlarni klassik modeli </vt:lpstr>
      <vt:lpstr>Tamom!</vt:lpstr>
    </vt:vector>
  </TitlesOfParts>
  <Company>Home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Xolatlar fazosida dinamik tizimlar tenglamasi</dc:title>
  <dc:creator>user</dc:creator>
  <cp:lastModifiedBy>RePack by Diakov</cp:lastModifiedBy>
  <cp:revision>3</cp:revision>
  <dcterms:created xsi:type="dcterms:W3CDTF">2017-02-13T07:43:26Z</dcterms:created>
  <dcterms:modified xsi:type="dcterms:W3CDTF">2018-10-16T08:37:48Z</dcterms:modified>
</cp:coreProperties>
</file>