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2" r:id="rId2"/>
    <p:sldId id="332" r:id="rId3"/>
    <p:sldId id="333" r:id="rId4"/>
    <p:sldId id="334" r:id="rId5"/>
    <p:sldId id="335" r:id="rId6"/>
    <p:sldId id="336" r:id="rId7"/>
    <p:sldId id="337" r:id="rId8"/>
    <p:sldId id="338" r:id="rId9"/>
    <p:sldId id="339" r:id="rId10"/>
    <p:sldId id="303" r:id="rId11"/>
    <p:sldId id="318" r:id="rId12"/>
    <p:sldId id="305" r:id="rId13"/>
    <p:sldId id="306" r:id="rId14"/>
    <p:sldId id="307" r:id="rId15"/>
    <p:sldId id="308" r:id="rId16"/>
    <p:sldId id="309" r:id="rId17"/>
    <p:sldId id="310" r:id="rId18"/>
    <p:sldId id="311" r:id="rId19"/>
    <p:sldId id="312" r:id="rId20"/>
    <p:sldId id="313" r:id="rId21"/>
    <p:sldId id="314" r:id="rId22"/>
    <p:sldId id="315" r:id="rId23"/>
    <p:sldId id="316" r:id="rId24"/>
    <p:sldId id="317" r:id="rId25"/>
    <p:sldId id="320" r:id="rId26"/>
    <p:sldId id="321" r:id="rId27"/>
    <p:sldId id="322" r:id="rId28"/>
    <p:sldId id="324" r:id="rId29"/>
    <p:sldId id="326" r:id="rId30"/>
    <p:sldId id="328" r:id="rId31"/>
    <p:sldId id="329" r:id="rId32"/>
    <p:sldId id="291"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50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4041920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575731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06395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752105-FBC8-491C-89BE-94CC791147F5}" type="datetimeFigureOut">
              <a:rPr lang="en-US" smtClean="0"/>
              <a:t>5/31/2021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265036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752105-FBC8-491C-89BE-94CC791147F5}" type="datetimeFigureOut">
              <a:rPr lang="en-US" smtClean="0"/>
              <a:t>5/31/2021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703744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52105-FBC8-491C-89BE-94CC791147F5}" type="datetimeFigureOut">
              <a:rPr lang="en-US" smtClean="0"/>
              <a:t>5/31/2021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3679947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706202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60717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940295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939256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52105-FBC8-491C-89BE-94CC791147F5}" type="datetimeFigureOut">
              <a:rPr lang="en-US" smtClean="0"/>
              <a:t>5/31/2021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09A5D7-A234-464F-AEFE-7ABE94458563}" type="slidenum">
              <a:rPr lang="en-US" smtClean="0"/>
              <a:t>‹#›</a:t>
            </a:fld>
            <a:endParaRPr lang="en-US"/>
          </a:p>
        </p:txBody>
      </p:sp>
    </p:spTree>
    <p:extLst>
      <p:ext uri="{BB962C8B-B14F-4D97-AF65-F5344CB8AC3E}">
        <p14:creationId xmlns:p14="http://schemas.microsoft.com/office/powerpoint/2010/main" val="24739432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130BD80-6615-4836-8C6E-BD99C2A2DA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55847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815AF20-C0AF-45F6-BDFB-594A26D24C11}"/>
              </a:ext>
            </a:extLst>
          </p:cNvPr>
          <p:cNvPicPr>
            <a:picLocks noChangeAspect="1"/>
          </p:cNvPicPr>
          <p:nvPr/>
        </p:nvPicPr>
        <p:blipFill>
          <a:blip r:embed="rId2"/>
          <a:stretch>
            <a:fillRect/>
          </a:stretch>
        </p:blipFill>
        <p:spPr>
          <a:xfrm>
            <a:off x="5142450" y="463801"/>
            <a:ext cx="4001550" cy="5258741"/>
          </a:xfrm>
          <a:prstGeom prst="rect">
            <a:avLst/>
          </a:prstGeom>
        </p:spPr>
      </p:pic>
      <p:sp>
        <p:nvSpPr>
          <p:cNvPr id="2" name="Title 1">
            <a:extLst>
              <a:ext uri="{FF2B5EF4-FFF2-40B4-BE49-F238E27FC236}">
                <a16:creationId xmlns:a16="http://schemas.microsoft.com/office/drawing/2014/main" id="{5D8D0CA8-162F-4FB4-8D23-EE778507299F}"/>
              </a:ext>
            </a:extLst>
          </p:cNvPr>
          <p:cNvSpPr>
            <a:spLocks noGrp="1"/>
          </p:cNvSpPr>
          <p:nvPr>
            <p:ph type="title"/>
          </p:nvPr>
        </p:nvSpPr>
        <p:spPr>
          <a:xfrm>
            <a:off x="628650" y="365127"/>
            <a:ext cx="7886700" cy="717054"/>
          </a:xfrm>
        </p:spPr>
        <p:txBody>
          <a:bodyPr>
            <a:normAutofit/>
          </a:bodyPr>
          <a:lstStyle/>
          <a:p>
            <a:r>
              <a:rPr lang="en-US" sz="2000" b="1" i="0" u="none" strike="noStrike" baseline="0" dirty="0">
                <a:latin typeface="Times New Roman" panose="02020603050405020304" pitchFamily="18" charset="0"/>
                <a:cs typeface="Times New Roman" panose="02020603050405020304" pitchFamily="18" charset="0"/>
              </a:rPr>
              <a:t>Types of character information</a:t>
            </a:r>
            <a:endParaRPr lang="en-US" sz="2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EC2DE3A-E13D-425E-8BDC-E1A7FC3A712D}"/>
              </a:ext>
            </a:extLst>
          </p:cNvPr>
          <p:cNvSpPr>
            <a:spLocks noGrp="1"/>
          </p:cNvSpPr>
          <p:nvPr>
            <p:ph idx="1"/>
          </p:nvPr>
        </p:nvSpPr>
        <p:spPr>
          <a:xfrm>
            <a:off x="431509" y="1573955"/>
            <a:ext cx="5046502" cy="4351338"/>
          </a:xfrm>
        </p:spPr>
        <p:txBody>
          <a:bodyPr>
            <a:normAutofit/>
          </a:bodyPr>
          <a:lstStyle/>
          <a:p>
            <a:pPr marL="0" indent="0">
              <a:buNone/>
            </a:pPr>
            <a:r>
              <a:rPr lang="en-US" sz="1800" b="0" i="0" u="none" strike="noStrike" baseline="0" dirty="0">
                <a:latin typeface="Times New Roman" panose="02020603050405020304" pitchFamily="18" charset="0"/>
              </a:rPr>
              <a:t>There are 2 character information to input for pattern: 1) parts information and 2) Name.</a:t>
            </a:r>
          </a:p>
          <a:p>
            <a:pPr marL="0" indent="0">
              <a:buNone/>
            </a:pPr>
            <a:r>
              <a:rPr lang="en-US" sz="1800" b="1" i="0" u="none" strike="noStrike" baseline="0" dirty="0">
                <a:latin typeface="Times New Roman" panose="02020603050405020304" pitchFamily="18" charset="0"/>
              </a:rPr>
              <a:t>1. Parts information: (4 settings) Internal information to recognize parts. Item No.: Product number which can be set one for one window</a:t>
            </a:r>
          </a:p>
          <a:p>
            <a:pPr marL="0" marR="2400" indent="0">
              <a:buNone/>
            </a:pPr>
            <a:r>
              <a:rPr lang="en-US" sz="1800" b="0" i="0" u="none" strike="noStrike" baseline="0" dirty="0">
                <a:latin typeface="Times New Roman" panose="02020603050405020304" pitchFamily="18" charset="0"/>
              </a:rPr>
              <a:t>Size: Size name for the pattern on the screen (e.g.) 9, M. etc. Part name: Name for each pattern</a:t>
            </a:r>
          </a:p>
          <a:p>
            <a:pPr marL="0" marR="2400" indent="0">
              <a:buNone/>
            </a:pPr>
            <a:r>
              <a:rPr lang="en-US" sz="1800" b="0" i="0" u="none" strike="noStrike" baseline="0" dirty="0">
                <a:latin typeface="Times New Roman" panose="02020603050405020304" pitchFamily="18" charset="0"/>
              </a:rPr>
              <a:t>Fabric type: Fabric type to be used and number of necessary piece (1 for each of front and back bodies, total 2 pieces for left and right sleeves, etc.)</a:t>
            </a:r>
          </a:p>
          <a:p>
            <a:pPr marL="0" indent="0">
              <a:buNone/>
            </a:pPr>
            <a:r>
              <a:rPr lang="en-US" sz="1800" b="1" i="0" u="none" strike="noStrike" baseline="0" dirty="0">
                <a:latin typeface="Times New Roman" panose="02020603050405020304" pitchFamily="18" charset="0"/>
              </a:rPr>
              <a:t>2. Name: Character to be output with plotter or printer which is </a:t>
            </a:r>
            <a:r>
              <a:rPr lang="en-US" sz="1800" b="1" i="0" u="none" strike="noStrike" baseline="0" dirty="0" err="1">
                <a:latin typeface="Times New Roman" panose="02020603050405020304" pitchFamily="18" charset="0"/>
              </a:rPr>
              <a:t>writen</a:t>
            </a:r>
            <a:r>
              <a:rPr lang="en-US" sz="1800" b="1" i="0" u="none" strike="noStrike" baseline="0" dirty="0">
                <a:latin typeface="Times New Roman" panose="02020603050405020304" pitchFamily="18" charset="0"/>
              </a:rPr>
              <a:t> on pattern as text. (See the figure on the right)</a:t>
            </a:r>
            <a:endParaRPr lang="en-US" dirty="0"/>
          </a:p>
        </p:txBody>
      </p:sp>
    </p:spTree>
    <p:extLst>
      <p:ext uri="{BB962C8B-B14F-4D97-AF65-F5344CB8AC3E}">
        <p14:creationId xmlns:p14="http://schemas.microsoft.com/office/powerpoint/2010/main" val="2363272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E849E7-E1EE-4555-A0DC-AC06D2EB7FB5}"/>
              </a:ext>
            </a:extLst>
          </p:cNvPr>
          <p:cNvSpPr>
            <a:spLocks noGrp="1"/>
          </p:cNvSpPr>
          <p:nvPr>
            <p:ph idx="1"/>
          </p:nvPr>
        </p:nvSpPr>
        <p:spPr>
          <a:xfrm>
            <a:off x="628650" y="763398"/>
            <a:ext cx="7886700" cy="5413565"/>
          </a:xfrm>
        </p:spPr>
        <p:txBody>
          <a:bodyPr/>
          <a:lstStyle/>
          <a:p>
            <a:pPr marL="0" indent="0" algn="just">
              <a:buNone/>
            </a:pPr>
            <a:r>
              <a:rPr lang="en-US" sz="2000" b="1" i="0" u="none" strike="noStrike" baseline="0" dirty="0">
                <a:latin typeface="Times New Roman" panose="02020603050405020304" pitchFamily="18" charset="0"/>
              </a:rPr>
              <a:t>Copy to the Name menu:</a:t>
            </a:r>
            <a:endParaRPr lang="en-US" sz="2000" b="0" i="0" u="none" strike="noStrike" baseline="0" dirty="0">
              <a:latin typeface="Times New Roman" panose="02020603050405020304" pitchFamily="18" charset="0"/>
            </a:endParaRPr>
          </a:p>
          <a:p>
            <a:pPr marL="0" marR="5800" indent="0" algn="just">
              <a:buNone/>
            </a:pPr>
            <a:r>
              <a:rPr lang="en-US" sz="2000" b="0" i="0" u="none" strike="noStrike" baseline="0" dirty="0">
                <a:latin typeface="Times New Roman" panose="02020603050405020304" pitchFamily="18" charset="0"/>
              </a:rPr>
              <a:t>Copies as [Name] when inputting part information. (Name number: 1 to 8)</a:t>
            </a:r>
          </a:p>
          <a:p>
            <a:pPr marL="0" marR="5800" indent="0" algn="just">
              <a:buNone/>
            </a:pPr>
            <a:r>
              <a:rPr lang="en-US" sz="2000" b="0" i="0" u="none" strike="noStrike" baseline="0" dirty="0">
                <a:latin typeface="Times New Roman" panose="02020603050405020304" pitchFamily="18" charset="0"/>
              </a:rPr>
              <a:t>* Procedure: 1) Input parts information. 2) Write character information such as comment by using [Name] function. (Name number: 9 and later)</a:t>
            </a:r>
          </a:p>
          <a:p>
            <a:pPr marL="0" marR="2000" indent="0">
              <a:buNone/>
            </a:pPr>
            <a:r>
              <a:rPr lang="en-US" sz="2000" b="0" i="0" u="none" strike="noStrike" baseline="0" dirty="0">
                <a:latin typeface="Times New Roman" panose="02020603050405020304" pitchFamily="18" charset="0"/>
              </a:rPr>
              <a:t>☆When parts information and name do not work together, select [On] for [Copy to the Name menu] in Parts information menu. Then, press OK button.</a:t>
            </a:r>
          </a:p>
          <a:p>
            <a:pPr marR="2000"/>
            <a:endParaRPr lang="en-US" dirty="0"/>
          </a:p>
        </p:txBody>
      </p:sp>
      <p:pic>
        <p:nvPicPr>
          <p:cNvPr id="5" name="Picture 4">
            <a:extLst>
              <a:ext uri="{FF2B5EF4-FFF2-40B4-BE49-F238E27FC236}">
                <a16:creationId xmlns:a16="http://schemas.microsoft.com/office/drawing/2014/main" id="{E37ABEF5-F7A7-4C34-9681-E1AB6E0B8C6B}"/>
              </a:ext>
            </a:extLst>
          </p:cNvPr>
          <p:cNvPicPr>
            <a:picLocks noChangeAspect="1"/>
          </p:cNvPicPr>
          <p:nvPr/>
        </p:nvPicPr>
        <p:blipFill rotWithShape="1">
          <a:blip r:embed="rId2"/>
          <a:srcRect l="4221" t="23782" r="47247" b="24190"/>
          <a:stretch/>
        </p:blipFill>
        <p:spPr>
          <a:xfrm>
            <a:off x="2053845" y="3429000"/>
            <a:ext cx="5036310" cy="3037019"/>
          </a:xfrm>
          <a:prstGeom prst="rect">
            <a:avLst/>
          </a:prstGeom>
        </p:spPr>
      </p:pic>
    </p:spTree>
    <p:extLst>
      <p:ext uri="{BB962C8B-B14F-4D97-AF65-F5344CB8AC3E}">
        <p14:creationId xmlns:p14="http://schemas.microsoft.com/office/powerpoint/2010/main" val="87844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CD0A4-EEA4-4DFD-9ECC-C28484019C47}"/>
              </a:ext>
            </a:extLst>
          </p:cNvPr>
          <p:cNvSpPr>
            <a:spLocks noGrp="1"/>
          </p:cNvSpPr>
          <p:nvPr>
            <p:ph type="title"/>
          </p:nvPr>
        </p:nvSpPr>
        <p:spPr>
          <a:xfrm>
            <a:off x="628650" y="365127"/>
            <a:ext cx="7886700" cy="852864"/>
          </a:xfrm>
        </p:spPr>
        <p:txBody>
          <a:bodyPr>
            <a:normAutofit/>
          </a:bodyPr>
          <a:lstStyle/>
          <a:p>
            <a:r>
              <a:rPr lang="en-US" sz="2000" b="1" i="0" u="none" strike="noStrike" baseline="0" dirty="0">
                <a:latin typeface="Times New Roman" panose="02020603050405020304" pitchFamily="18" charset="0"/>
              </a:rPr>
              <a:t>Working part information together with fitting</a:t>
            </a:r>
            <a:endParaRPr lang="en-US" sz="2000" dirty="0"/>
          </a:p>
        </p:txBody>
      </p:sp>
      <p:sp>
        <p:nvSpPr>
          <p:cNvPr id="3" name="Content Placeholder 2">
            <a:extLst>
              <a:ext uri="{FF2B5EF4-FFF2-40B4-BE49-F238E27FC236}">
                <a16:creationId xmlns:a16="http://schemas.microsoft.com/office/drawing/2014/main" id="{DB55E34A-6F38-4E7E-BEB5-665FAFA8B0C9}"/>
              </a:ext>
            </a:extLst>
          </p:cNvPr>
          <p:cNvSpPr>
            <a:spLocks noGrp="1"/>
          </p:cNvSpPr>
          <p:nvPr>
            <p:ph idx="1"/>
          </p:nvPr>
        </p:nvSpPr>
        <p:spPr>
          <a:xfrm>
            <a:off x="628650" y="1364231"/>
            <a:ext cx="7886700" cy="4351338"/>
          </a:xfrm>
        </p:spPr>
        <p:txBody>
          <a:bodyPr/>
          <a:lstStyle/>
          <a:p>
            <a:pPr marL="0" indent="0" algn="just">
              <a:buNone/>
            </a:pPr>
            <a:r>
              <a:rPr lang="en-US" sz="2000" b="1" i="0" u="none" strike="noStrike" baseline="0" dirty="0">
                <a:latin typeface="Times New Roman" panose="02020603050405020304" pitchFamily="18" charset="0"/>
              </a:rPr>
              <a:t>Size</a:t>
            </a:r>
            <a:endParaRPr lang="en-US" sz="2000" b="0" i="0" u="none" strike="noStrike" baseline="0" dirty="0">
              <a:latin typeface="Times New Roman" panose="02020603050405020304" pitchFamily="18" charset="0"/>
            </a:endParaRPr>
          </a:p>
          <a:p>
            <a:pPr marL="0" marR="3400" indent="0" algn="just">
              <a:buNone/>
            </a:pPr>
            <a:r>
              <a:rPr lang="en-US" sz="2000" b="0" i="0" u="none" strike="noStrike" baseline="0" dirty="0">
                <a:latin typeface="Times New Roman" panose="02020603050405020304" pitchFamily="18" charset="0"/>
              </a:rPr>
              <a:t>When setting the data with grading executed or setting multiple sizes within window, size selection menu is displayed in fitting menu and only desired size can be selected.</a:t>
            </a:r>
          </a:p>
          <a:p>
            <a:pPr marL="0" marR="3400" indent="0" algn="just">
              <a:buNone/>
            </a:pPr>
            <a:r>
              <a:rPr lang="en-US" sz="2000" b="0" i="0" u="none" strike="noStrike" baseline="0" dirty="0">
                <a:latin typeface="Times New Roman" panose="02020603050405020304" pitchFamily="18" charset="0"/>
              </a:rPr>
              <a:t>When the data has only 1 size, selection menu is not displayed.</a:t>
            </a:r>
          </a:p>
          <a:p>
            <a:pPr marR="3400" algn="just"/>
            <a:endParaRPr lang="en-US" dirty="0"/>
          </a:p>
        </p:txBody>
      </p:sp>
      <p:pic>
        <p:nvPicPr>
          <p:cNvPr id="5" name="Picture 4">
            <a:extLst>
              <a:ext uri="{FF2B5EF4-FFF2-40B4-BE49-F238E27FC236}">
                <a16:creationId xmlns:a16="http://schemas.microsoft.com/office/drawing/2014/main" id="{7B73EC63-D55D-43C9-B47B-E3E03B2498A7}"/>
              </a:ext>
            </a:extLst>
          </p:cNvPr>
          <p:cNvPicPr>
            <a:picLocks noChangeAspect="1"/>
          </p:cNvPicPr>
          <p:nvPr/>
        </p:nvPicPr>
        <p:blipFill rotWithShape="1">
          <a:blip r:embed="rId2"/>
          <a:srcRect l="918" t="13507" r="38716" b="21253"/>
          <a:stretch/>
        </p:blipFill>
        <p:spPr>
          <a:xfrm>
            <a:off x="1812022" y="3252831"/>
            <a:ext cx="5519956" cy="3355598"/>
          </a:xfrm>
          <a:prstGeom prst="rect">
            <a:avLst/>
          </a:prstGeom>
        </p:spPr>
      </p:pic>
    </p:spTree>
    <p:extLst>
      <p:ext uri="{BB962C8B-B14F-4D97-AF65-F5344CB8AC3E}">
        <p14:creationId xmlns:p14="http://schemas.microsoft.com/office/powerpoint/2010/main" val="1732945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64CB7C-BFF7-421B-ACEA-4C8978993F2E}"/>
              </a:ext>
            </a:extLst>
          </p:cNvPr>
          <p:cNvSpPr>
            <a:spLocks noGrp="1"/>
          </p:cNvSpPr>
          <p:nvPr>
            <p:ph idx="1"/>
          </p:nvPr>
        </p:nvSpPr>
        <p:spPr>
          <a:xfrm>
            <a:off x="628650" y="721453"/>
            <a:ext cx="7886700" cy="5455510"/>
          </a:xfrm>
        </p:spPr>
        <p:txBody>
          <a:bodyPr/>
          <a:lstStyle/>
          <a:p>
            <a:pPr marL="0" indent="0" algn="just">
              <a:buNone/>
            </a:pPr>
            <a:r>
              <a:rPr lang="en-US" sz="2000" b="0" i="0" u="none" strike="noStrike" baseline="0" dirty="0">
                <a:latin typeface="Times New Roman" panose="02020603050405020304" pitchFamily="18" charset="0"/>
              </a:rPr>
              <a:t>Part name</a:t>
            </a:r>
          </a:p>
          <a:p>
            <a:pPr marL="0" marR="3400" indent="0">
              <a:buNone/>
            </a:pPr>
            <a:r>
              <a:rPr lang="en-US" sz="2000" b="0" i="0" u="none" strike="noStrike" baseline="0" dirty="0">
                <a:latin typeface="Times New Roman" panose="02020603050405020304" pitchFamily="18" charset="0"/>
              </a:rPr>
              <a:t>By inputting the word on colored tab in the menu, data is input simultaneously for [Layout Setting] (positional information on 3D) and [Knit Information] (working together when sending the pattern to </a:t>
            </a:r>
            <a:r>
              <a:rPr lang="en-US" sz="2000" b="0" i="0" u="none" strike="noStrike" baseline="0" dirty="0" err="1">
                <a:latin typeface="Times New Roman" panose="02020603050405020304" pitchFamily="18" charset="0"/>
              </a:rPr>
              <a:t>KnitPaint</a:t>
            </a:r>
            <a:r>
              <a:rPr lang="en-US" sz="2000" b="0" i="0" u="none" strike="noStrike" baseline="0" dirty="0">
                <a:latin typeface="Times New Roman" panose="02020603050405020304" pitchFamily="18" charset="0"/>
              </a:rPr>
              <a:t> software).</a:t>
            </a:r>
          </a:p>
          <a:p>
            <a:pPr marL="0" marR="3400" indent="0">
              <a:buNone/>
            </a:pPr>
            <a:r>
              <a:rPr lang="en-US" sz="2000" b="0" i="0" u="none" strike="noStrike" baseline="0" dirty="0">
                <a:latin typeface="Times New Roman" panose="02020603050405020304" pitchFamily="18" charset="0"/>
              </a:rPr>
              <a:t>When setting on usual tab, [Layout Setting] is automatically input if words match when opening [3D Sewing Lines] menu.</a:t>
            </a:r>
          </a:p>
          <a:p>
            <a:pPr marR="3400"/>
            <a:endParaRPr lang="en-US" dirty="0"/>
          </a:p>
        </p:txBody>
      </p:sp>
      <p:pic>
        <p:nvPicPr>
          <p:cNvPr id="5" name="Picture 4">
            <a:extLst>
              <a:ext uri="{FF2B5EF4-FFF2-40B4-BE49-F238E27FC236}">
                <a16:creationId xmlns:a16="http://schemas.microsoft.com/office/drawing/2014/main" id="{EC9E249B-422B-43B2-B3D7-7CA0F5755ED4}"/>
              </a:ext>
            </a:extLst>
          </p:cNvPr>
          <p:cNvPicPr>
            <a:picLocks noChangeAspect="1"/>
          </p:cNvPicPr>
          <p:nvPr/>
        </p:nvPicPr>
        <p:blipFill rotWithShape="1">
          <a:blip r:embed="rId2"/>
          <a:srcRect l="825" t="12038" r="38807" b="22559"/>
          <a:stretch/>
        </p:blipFill>
        <p:spPr>
          <a:xfrm>
            <a:off x="1812022" y="3171039"/>
            <a:ext cx="5519956" cy="3363986"/>
          </a:xfrm>
          <a:prstGeom prst="rect">
            <a:avLst/>
          </a:prstGeom>
        </p:spPr>
      </p:pic>
    </p:spTree>
    <p:extLst>
      <p:ext uri="{BB962C8B-B14F-4D97-AF65-F5344CB8AC3E}">
        <p14:creationId xmlns:p14="http://schemas.microsoft.com/office/powerpoint/2010/main" val="3646980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F54C17-7CB7-471F-9B4C-23AF98BC0BE8}"/>
              </a:ext>
            </a:extLst>
          </p:cNvPr>
          <p:cNvSpPr>
            <a:spLocks noGrp="1"/>
          </p:cNvSpPr>
          <p:nvPr>
            <p:ph idx="1"/>
          </p:nvPr>
        </p:nvSpPr>
        <p:spPr>
          <a:xfrm>
            <a:off x="628650" y="838899"/>
            <a:ext cx="7886700" cy="5338064"/>
          </a:xfrm>
        </p:spPr>
        <p:txBody>
          <a:bodyPr/>
          <a:lstStyle/>
          <a:p>
            <a:pPr marL="0" indent="0">
              <a:buNone/>
            </a:pPr>
            <a:r>
              <a:rPr lang="en-US" sz="2000" b="1" i="0" u="none" strike="noStrike" baseline="0" dirty="0">
                <a:latin typeface="Times New Roman" panose="02020603050405020304" pitchFamily="18" charset="0"/>
              </a:rPr>
              <a:t>Fabric type</a:t>
            </a:r>
            <a:endParaRPr lang="en-US" sz="2000" b="0" i="0" u="none" strike="noStrike" baseline="0" dirty="0">
              <a:latin typeface="Times New Roman" panose="02020603050405020304" pitchFamily="18" charset="0"/>
            </a:endParaRPr>
          </a:p>
          <a:p>
            <a:pPr marL="0" marR="2200" indent="0">
              <a:buNone/>
            </a:pPr>
            <a:r>
              <a:rPr lang="en-US" sz="2000" b="0" i="0" u="none" strike="noStrike" baseline="0" dirty="0">
                <a:latin typeface="Times New Roman" panose="02020603050405020304" pitchFamily="18" charset="0"/>
              </a:rPr>
              <a:t>When setting pieces to be used, 2 pieces and the setting parts are copied for left and right in [Mirror] menu within fitting.</a:t>
            </a:r>
          </a:p>
          <a:p>
            <a:pPr marL="0" marR="2200" indent="0">
              <a:buNone/>
            </a:pPr>
            <a:r>
              <a:rPr lang="en-US" sz="2000" b="0" i="0" u="none" strike="noStrike" baseline="0" dirty="0">
                <a:latin typeface="Times New Roman" panose="02020603050405020304" pitchFamily="18" charset="0"/>
              </a:rPr>
              <a:t>☆For the pattern with half body, it can be developed to both bodies by setting [Register Fold Line].</a:t>
            </a:r>
          </a:p>
          <a:p>
            <a:pPr marR="2200"/>
            <a:endParaRPr lang="en-US" dirty="0"/>
          </a:p>
        </p:txBody>
      </p:sp>
      <p:pic>
        <p:nvPicPr>
          <p:cNvPr id="5" name="Picture 4">
            <a:extLst>
              <a:ext uri="{FF2B5EF4-FFF2-40B4-BE49-F238E27FC236}">
                <a16:creationId xmlns:a16="http://schemas.microsoft.com/office/drawing/2014/main" id="{D6C19556-346D-4D57-B459-170005730C13}"/>
              </a:ext>
            </a:extLst>
          </p:cNvPr>
          <p:cNvPicPr>
            <a:picLocks noChangeAspect="1"/>
          </p:cNvPicPr>
          <p:nvPr/>
        </p:nvPicPr>
        <p:blipFill rotWithShape="1">
          <a:blip r:embed="rId2"/>
          <a:srcRect l="826" t="16204" r="38716" b="17828"/>
          <a:stretch/>
        </p:blipFill>
        <p:spPr>
          <a:xfrm>
            <a:off x="1807827" y="3091650"/>
            <a:ext cx="5528345" cy="3393040"/>
          </a:xfrm>
          <a:prstGeom prst="rect">
            <a:avLst/>
          </a:prstGeom>
        </p:spPr>
      </p:pic>
    </p:spTree>
    <p:extLst>
      <p:ext uri="{BB962C8B-B14F-4D97-AF65-F5344CB8AC3E}">
        <p14:creationId xmlns:p14="http://schemas.microsoft.com/office/powerpoint/2010/main" val="889077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FCA86A-D10C-490F-9FD8-8185061AC093}"/>
              </a:ext>
            </a:extLst>
          </p:cNvPr>
          <p:cNvSpPr>
            <a:spLocks noGrp="1"/>
          </p:cNvSpPr>
          <p:nvPr>
            <p:ph idx="1"/>
          </p:nvPr>
        </p:nvSpPr>
        <p:spPr>
          <a:xfrm>
            <a:off x="628650" y="880844"/>
            <a:ext cx="7886700" cy="5296119"/>
          </a:xfrm>
        </p:spPr>
        <p:txBody>
          <a:bodyPr/>
          <a:lstStyle/>
          <a:p>
            <a:pPr marL="0" indent="0">
              <a:buNone/>
            </a:pPr>
            <a:r>
              <a:rPr lang="en-US" sz="1800" b="1" i="0" u="none" strike="noStrike" baseline="0" dirty="0">
                <a:latin typeface="Times New Roman" panose="02020603050405020304" pitchFamily="18" charset="0"/>
              </a:rPr>
              <a:t>Name</a:t>
            </a:r>
            <a:endParaRPr lang="en-US" sz="1800" b="0" i="0" u="none" strike="noStrike" baseline="0" dirty="0">
              <a:latin typeface="Times New Roman" panose="02020603050405020304" pitchFamily="18" charset="0"/>
            </a:endParaRPr>
          </a:p>
          <a:p>
            <a:pPr marL="0" marR="2200" indent="0">
              <a:buNone/>
            </a:pPr>
            <a:r>
              <a:rPr lang="en-US" sz="1800" b="0" i="0" u="none" strike="noStrike" baseline="0" dirty="0">
                <a:latin typeface="Times New Roman" panose="02020603050405020304" pitchFamily="18" charset="0"/>
              </a:rPr>
              <a:t>By inputting [EXNAME] tab in name function, [Layout Setting] for part and [Dressing Adjustment] within fitting work together when conditions match.</a:t>
            </a:r>
          </a:p>
          <a:p>
            <a:pPr marL="0" marR="2200" indent="0">
              <a:buNone/>
            </a:pPr>
            <a:r>
              <a:rPr lang="en-US" sz="1800" b="0" i="0" u="none" strike="noStrike" baseline="0" dirty="0">
                <a:latin typeface="Times New Roman" panose="02020603050405020304" pitchFamily="18" charset="0"/>
              </a:rPr>
              <a:t>When writing front center and back center, [Fit to center] in fitting is available and simulation can be executed by fixing the center line even for half body.</a:t>
            </a:r>
          </a:p>
          <a:p>
            <a:pPr marR="2200"/>
            <a:endParaRPr lang="en-US" dirty="0"/>
          </a:p>
        </p:txBody>
      </p:sp>
      <p:pic>
        <p:nvPicPr>
          <p:cNvPr id="5" name="Picture 4">
            <a:extLst>
              <a:ext uri="{FF2B5EF4-FFF2-40B4-BE49-F238E27FC236}">
                <a16:creationId xmlns:a16="http://schemas.microsoft.com/office/drawing/2014/main" id="{864BB919-111F-4D69-BE59-BEF6174C36BB}"/>
              </a:ext>
            </a:extLst>
          </p:cNvPr>
          <p:cNvPicPr>
            <a:picLocks noChangeAspect="1"/>
          </p:cNvPicPr>
          <p:nvPr/>
        </p:nvPicPr>
        <p:blipFill rotWithShape="1">
          <a:blip r:embed="rId2"/>
          <a:srcRect l="826" t="15401" r="38716" b="19134"/>
          <a:stretch/>
        </p:blipFill>
        <p:spPr>
          <a:xfrm>
            <a:off x="1807827" y="2874203"/>
            <a:ext cx="5528345" cy="3367207"/>
          </a:xfrm>
          <a:prstGeom prst="rect">
            <a:avLst/>
          </a:prstGeom>
        </p:spPr>
      </p:pic>
    </p:spTree>
    <p:extLst>
      <p:ext uri="{BB962C8B-B14F-4D97-AF65-F5344CB8AC3E}">
        <p14:creationId xmlns:p14="http://schemas.microsoft.com/office/powerpoint/2010/main" val="2948181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F5EB3-6648-4EAD-9C52-E2C24AB6097E}"/>
              </a:ext>
            </a:extLst>
          </p:cNvPr>
          <p:cNvSpPr>
            <a:spLocks noGrp="1"/>
          </p:cNvSpPr>
          <p:nvPr>
            <p:ph type="title"/>
          </p:nvPr>
        </p:nvSpPr>
        <p:spPr>
          <a:xfrm>
            <a:off x="628650" y="365126"/>
            <a:ext cx="7886700" cy="624775"/>
          </a:xfrm>
        </p:spPr>
        <p:txBody>
          <a:bodyPr>
            <a:normAutofit/>
          </a:bodyPr>
          <a:lstStyle/>
          <a:p>
            <a:r>
              <a:rPr lang="en-US" sz="2000" b="1" i="0" u="none" strike="noStrike" baseline="0" dirty="0">
                <a:latin typeface="Times New Roman" panose="02020603050405020304" pitchFamily="18" charset="0"/>
              </a:rPr>
              <a:t>Reference information</a:t>
            </a:r>
            <a:endParaRPr lang="en-US" sz="2000" dirty="0"/>
          </a:p>
        </p:txBody>
      </p:sp>
      <p:sp>
        <p:nvSpPr>
          <p:cNvPr id="3" name="Content Placeholder 2">
            <a:extLst>
              <a:ext uri="{FF2B5EF4-FFF2-40B4-BE49-F238E27FC236}">
                <a16:creationId xmlns:a16="http://schemas.microsoft.com/office/drawing/2014/main" id="{57D22C7F-6E19-40E5-AA01-D44B38B4755C}"/>
              </a:ext>
            </a:extLst>
          </p:cNvPr>
          <p:cNvSpPr>
            <a:spLocks noGrp="1"/>
          </p:cNvSpPr>
          <p:nvPr>
            <p:ph idx="1"/>
          </p:nvPr>
        </p:nvSpPr>
        <p:spPr>
          <a:xfrm>
            <a:off x="695762" y="1628736"/>
            <a:ext cx="3163174" cy="4351338"/>
          </a:xfrm>
        </p:spPr>
        <p:txBody>
          <a:bodyPr>
            <a:normAutofit/>
          </a:bodyPr>
          <a:lstStyle/>
          <a:p>
            <a:pPr marL="0" indent="0">
              <a:buNone/>
            </a:pPr>
            <a:r>
              <a:rPr lang="en-US" sz="2000" b="1" i="0" u="none" strike="noStrike" baseline="0" dirty="0">
                <a:latin typeface="Times New Roman" panose="02020603050405020304" pitchFamily="18" charset="0"/>
              </a:rPr>
              <a:t>Layout Setting</a:t>
            </a:r>
            <a:endParaRPr lang="en-US" sz="2000" b="0" i="0" u="none" strike="noStrike" baseline="0" dirty="0">
              <a:latin typeface="Times New Roman" panose="02020603050405020304" pitchFamily="18" charset="0"/>
            </a:endParaRPr>
          </a:p>
          <a:p>
            <a:pPr marL="0" marR="3400" indent="0">
              <a:buNone/>
            </a:pPr>
            <a:endParaRPr lang="en-US" sz="2000" b="0" i="0" u="none" strike="noStrike" baseline="0" dirty="0">
              <a:latin typeface="Times New Roman" panose="02020603050405020304" pitchFamily="18" charset="0"/>
            </a:endParaRPr>
          </a:p>
          <a:p>
            <a:pPr marL="0" marR="3400" indent="0">
              <a:buNone/>
            </a:pPr>
            <a:r>
              <a:rPr lang="en-US" sz="2000" b="0" i="0" u="none" strike="noStrike" baseline="0" dirty="0">
                <a:latin typeface="Times New Roman" panose="02020603050405020304" pitchFamily="18" charset="0"/>
              </a:rPr>
              <a:t>By setting each pattern, the pattern is laid out around the body for fitting.</a:t>
            </a:r>
          </a:p>
          <a:p>
            <a:pPr marL="0" marR="3400" indent="0">
              <a:buNone/>
            </a:pPr>
            <a:endParaRPr lang="en-US" sz="2000" b="0" i="0" u="none" strike="noStrike" baseline="0" dirty="0">
              <a:latin typeface="Times New Roman" panose="02020603050405020304" pitchFamily="18" charset="0"/>
            </a:endParaRPr>
          </a:p>
          <a:p>
            <a:pPr marL="0" marR="3400" indent="0">
              <a:buNone/>
            </a:pPr>
            <a:r>
              <a:rPr lang="en-US" sz="2000" b="0" i="0" u="none" strike="noStrike" baseline="0" dirty="0">
                <a:latin typeface="Times New Roman" panose="02020603050405020304" pitchFamily="18" charset="0"/>
              </a:rPr>
              <a:t>☆By selecting style, often-used words are listed up. Even for the same layout setting, layout is automatically adjusted according to each style.</a:t>
            </a:r>
            <a:endParaRPr lang="en-US" sz="2000" dirty="0"/>
          </a:p>
        </p:txBody>
      </p:sp>
      <p:pic>
        <p:nvPicPr>
          <p:cNvPr id="5" name="Picture 4">
            <a:extLst>
              <a:ext uri="{FF2B5EF4-FFF2-40B4-BE49-F238E27FC236}">
                <a16:creationId xmlns:a16="http://schemas.microsoft.com/office/drawing/2014/main" id="{20651360-EDE4-46B5-9B71-D6E8921AFE40}"/>
              </a:ext>
            </a:extLst>
          </p:cNvPr>
          <p:cNvPicPr>
            <a:picLocks noChangeAspect="1"/>
          </p:cNvPicPr>
          <p:nvPr/>
        </p:nvPicPr>
        <p:blipFill rotWithShape="1">
          <a:blip r:embed="rId2"/>
          <a:srcRect l="9128" t="21164" r="58168" b="16734"/>
          <a:stretch/>
        </p:blipFill>
        <p:spPr>
          <a:xfrm>
            <a:off x="4169329" y="1258345"/>
            <a:ext cx="4767312" cy="5092119"/>
          </a:xfrm>
          <a:prstGeom prst="rect">
            <a:avLst/>
          </a:prstGeom>
        </p:spPr>
      </p:pic>
    </p:spTree>
    <p:extLst>
      <p:ext uri="{BB962C8B-B14F-4D97-AF65-F5344CB8AC3E}">
        <p14:creationId xmlns:p14="http://schemas.microsoft.com/office/powerpoint/2010/main" val="3584007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645945-2826-44B6-BF09-35792474B147}"/>
              </a:ext>
            </a:extLst>
          </p:cNvPr>
          <p:cNvSpPr>
            <a:spLocks noGrp="1"/>
          </p:cNvSpPr>
          <p:nvPr>
            <p:ph idx="1"/>
          </p:nvPr>
        </p:nvSpPr>
        <p:spPr>
          <a:xfrm>
            <a:off x="628650" y="872455"/>
            <a:ext cx="7886700" cy="5304508"/>
          </a:xfrm>
        </p:spPr>
        <p:txBody>
          <a:bodyPr>
            <a:normAutofit/>
          </a:bodyPr>
          <a:lstStyle/>
          <a:p>
            <a:pPr marL="0" indent="0">
              <a:buNone/>
            </a:pPr>
            <a:r>
              <a:rPr lang="en-US" sz="2000" b="1" i="0" u="none" strike="noStrike" baseline="0" dirty="0">
                <a:latin typeface="Times New Roman" panose="02020603050405020304" pitchFamily="18" charset="0"/>
              </a:rPr>
              <a:t>Knit information</a:t>
            </a:r>
            <a:endParaRPr lang="en-US" sz="2000" b="0" i="0" u="none" strike="noStrike" baseline="0" dirty="0">
              <a:latin typeface="Times New Roman" panose="02020603050405020304" pitchFamily="18" charset="0"/>
            </a:endParaRPr>
          </a:p>
          <a:p>
            <a:pPr marL="0" marR="3400" indent="0">
              <a:buNone/>
            </a:pPr>
            <a:r>
              <a:rPr lang="en-US" sz="2000" b="0" i="0" u="none" strike="noStrike" baseline="0" dirty="0">
                <a:latin typeface="Times New Roman" panose="02020603050405020304" pitchFamily="18" charset="0"/>
              </a:rPr>
              <a:t>Part information: By setting part name on the colored tab for part name, knit information is added. When opening the pattern data in knit software, element selection for each part and direction of pattern mirror process, etc. are automatically selected.</a:t>
            </a:r>
            <a:endParaRPr lang="en-US" sz="2000" dirty="0"/>
          </a:p>
        </p:txBody>
      </p:sp>
      <p:pic>
        <p:nvPicPr>
          <p:cNvPr id="5" name="Picture 4">
            <a:extLst>
              <a:ext uri="{FF2B5EF4-FFF2-40B4-BE49-F238E27FC236}">
                <a16:creationId xmlns:a16="http://schemas.microsoft.com/office/drawing/2014/main" id="{B60C53DD-5D41-43C3-BEE5-A5957F55D428}"/>
              </a:ext>
            </a:extLst>
          </p:cNvPr>
          <p:cNvPicPr>
            <a:picLocks noChangeAspect="1"/>
          </p:cNvPicPr>
          <p:nvPr/>
        </p:nvPicPr>
        <p:blipFill rotWithShape="1">
          <a:blip r:embed="rId2"/>
          <a:srcRect l="918" t="18400" r="38716" b="16361"/>
          <a:stretch/>
        </p:blipFill>
        <p:spPr>
          <a:xfrm>
            <a:off x="1812022" y="2961314"/>
            <a:ext cx="5519956" cy="3355597"/>
          </a:xfrm>
          <a:prstGeom prst="rect">
            <a:avLst/>
          </a:prstGeom>
        </p:spPr>
      </p:pic>
    </p:spTree>
    <p:extLst>
      <p:ext uri="{BB962C8B-B14F-4D97-AF65-F5344CB8AC3E}">
        <p14:creationId xmlns:p14="http://schemas.microsoft.com/office/powerpoint/2010/main" val="47786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DDD4B7-60A0-4DD4-94EB-D11B838DEC3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9312" y="333949"/>
            <a:ext cx="3632688" cy="6190101"/>
          </a:xfrm>
        </p:spPr>
      </p:pic>
      <p:pic>
        <p:nvPicPr>
          <p:cNvPr id="7" name="Picture 6">
            <a:extLst>
              <a:ext uri="{FF2B5EF4-FFF2-40B4-BE49-F238E27FC236}">
                <a16:creationId xmlns:a16="http://schemas.microsoft.com/office/drawing/2014/main" id="{2AB6BA50-676F-4901-8061-DAD81F53B5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3668" y="395727"/>
            <a:ext cx="3556933" cy="6224632"/>
          </a:xfrm>
          <a:prstGeom prst="rect">
            <a:avLst/>
          </a:prstGeom>
        </p:spPr>
      </p:pic>
    </p:spTree>
    <p:extLst>
      <p:ext uri="{BB962C8B-B14F-4D97-AF65-F5344CB8AC3E}">
        <p14:creationId xmlns:p14="http://schemas.microsoft.com/office/powerpoint/2010/main" val="32964782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2B6F247-DD29-43DB-88B4-C4E7ABAAA8C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3560" y="337012"/>
            <a:ext cx="5236879" cy="6183976"/>
          </a:xfrm>
        </p:spPr>
      </p:pic>
    </p:spTree>
    <p:extLst>
      <p:ext uri="{BB962C8B-B14F-4D97-AF65-F5344CB8AC3E}">
        <p14:creationId xmlns:p14="http://schemas.microsoft.com/office/powerpoint/2010/main" val="177565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5868FE8-45B1-403E-994F-CF26F6FA3A7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9996" y="1053837"/>
            <a:ext cx="7944007" cy="5741245"/>
          </a:xfrm>
        </p:spPr>
      </p:pic>
    </p:spTree>
    <p:extLst>
      <p:ext uri="{BB962C8B-B14F-4D97-AF65-F5344CB8AC3E}">
        <p14:creationId xmlns:p14="http://schemas.microsoft.com/office/powerpoint/2010/main" val="3130482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B3F2E6C-0E8F-4C4A-9697-CB689533580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9636" y="1410077"/>
            <a:ext cx="3055887" cy="4848675"/>
          </a:xfrm>
        </p:spPr>
      </p:pic>
      <p:pic>
        <p:nvPicPr>
          <p:cNvPr id="7" name="Picture 6">
            <a:extLst>
              <a:ext uri="{FF2B5EF4-FFF2-40B4-BE49-F238E27FC236}">
                <a16:creationId xmlns:a16="http://schemas.microsoft.com/office/drawing/2014/main" id="{DC04DD5E-53C7-44D6-936E-C44897CE23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479" y="1410077"/>
            <a:ext cx="3151639" cy="4848675"/>
          </a:xfrm>
          <a:prstGeom prst="rect">
            <a:avLst/>
          </a:prstGeom>
        </p:spPr>
      </p:pic>
    </p:spTree>
    <p:extLst>
      <p:ext uri="{BB962C8B-B14F-4D97-AF65-F5344CB8AC3E}">
        <p14:creationId xmlns:p14="http://schemas.microsoft.com/office/powerpoint/2010/main" val="3752411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5773C0A-A158-4C54-879A-FC64E6A1CA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1437" y="1484851"/>
            <a:ext cx="3451423" cy="4804537"/>
          </a:xfrm>
        </p:spPr>
      </p:pic>
      <p:pic>
        <p:nvPicPr>
          <p:cNvPr id="7" name="Picture 6">
            <a:extLst>
              <a:ext uri="{FF2B5EF4-FFF2-40B4-BE49-F238E27FC236}">
                <a16:creationId xmlns:a16="http://schemas.microsoft.com/office/drawing/2014/main" id="{55BE18A4-3CBF-4568-BAB2-2CDDA2673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1141" y="1484850"/>
            <a:ext cx="3136435" cy="4804538"/>
          </a:xfrm>
          <a:prstGeom prst="rect">
            <a:avLst/>
          </a:prstGeom>
        </p:spPr>
      </p:pic>
    </p:spTree>
    <p:extLst>
      <p:ext uri="{BB962C8B-B14F-4D97-AF65-F5344CB8AC3E}">
        <p14:creationId xmlns:p14="http://schemas.microsoft.com/office/powerpoint/2010/main" val="18553471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BB54544-5EA3-4491-B4DA-6ED69BAFA20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572"/>
          <a:stretch/>
        </p:blipFill>
        <p:spPr>
          <a:xfrm>
            <a:off x="473115" y="1384693"/>
            <a:ext cx="8197769" cy="4940606"/>
          </a:xfrm>
        </p:spPr>
      </p:pic>
    </p:spTree>
    <p:extLst>
      <p:ext uri="{BB962C8B-B14F-4D97-AF65-F5344CB8AC3E}">
        <p14:creationId xmlns:p14="http://schemas.microsoft.com/office/powerpoint/2010/main" val="4079058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7D5A6C5-8453-49F9-9603-CF2D9AE8091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731"/>
          <a:stretch/>
        </p:blipFill>
        <p:spPr>
          <a:xfrm>
            <a:off x="434957" y="1279832"/>
            <a:ext cx="8274086" cy="4978355"/>
          </a:xfrm>
        </p:spPr>
      </p:pic>
    </p:spTree>
    <p:extLst>
      <p:ext uri="{BB962C8B-B14F-4D97-AF65-F5344CB8AC3E}">
        <p14:creationId xmlns:p14="http://schemas.microsoft.com/office/powerpoint/2010/main" val="691980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37A1632-0E0B-4D50-8071-79149BDB0B8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4101"/>
          <a:stretch/>
        </p:blipFill>
        <p:spPr>
          <a:xfrm>
            <a:off x="286041" y="1112050"/>
            <a:ext cx="8571918" cy="5137747"/>
          </a:xfrm>
        </p:spPr>
      </p:pic>
    </p:spTree>
    <p:extLst>
      <p:ext uri="{BB962C8B-B14F-4D97-AF65-F5344CB8AC3E}">
        <p14:creationId xmlns:p14="http://schemas.microsoft.com/office/powerpoint/2010/main" val="20159333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DC0F18C-C087-4D96-8043-B1DD29DA902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880"/>
          <a:stretch/>
        </p:blipFill>
        <p:spPr>
          <a:xfrm>
            <a:off x="335559" y="1311034"/>
            <a:ext cx="8472881" cy="5090069"/>
          </a:xfrm>
        </p:spPr>
      </p:pic>
    </p:spTree>
    <p:extLst>
      <p:ext uri="{BB962C8B-B14F-4D97-AF65-F5344CB8AC3E}">
        <p14:creationId xmlns:p14="http://schemas.microsoft.com/office/powerpoint/2010/main" val="33496266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DAFFDB0-4C5C-40F5-8FE6-29F1173B756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215"/>
          <a:stretch/>
        </p:blipFill>
        <p:spPr>
          <a:xfrm>
            <a:off x="327578" y="1162384"/>
            <a:ext cx="8488844" cy="5134949"/>
          </a:xfrm>
        </p:spPr>
      </p:pic>
    </p:spTree>
    <p:extLst>
      <p:ext uri="{BB962C8B-B14F-4D97-AF65-F5344CB8AC3E}">
        <p14:creationId xmlns:p14="http://schemas.microsoft.com/office/powerpoint/2010/main" val="1750826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056380D-751C-4ACE-AD2E-CE14F5EA79F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802"/>
          <a:stretch/>
        </p:blipFill>
        <p:spPr>
          <a:xfrm>
            <a:off x="318781" y="1237887"/>
            <a:ext cx="8506437" cy="5114426"/>
          </a:xfrm>
        </p:spPr>
      </p:pic>
    </p:spTree>
    <p:extLst>
      <p:ext uri="{BB962C8B-B14F-4D97-AF65-F5344CB8AC3E}">
        <p14:creationId xmlns:p14="http://schemas.microsoft.com/office/powerpoint/2010/main" val="2884436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51E3352-B034-4C0F-970F-27282B786D2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587"/>
          <a:stretch/>
        </p:blipFill>
        <p:spPr>
          <a:xfrm>
            <a:off x="338891" y="1208525"/>
            <a:ext cx="8466217" cy="5101597"/>
          </a:xfrm>
        </p:spPr>
      </p:pic>
    </p:spTree>
    <p:extLst>
      <p:ext uri="{BB962C8B-B14F-4D97-AF65-F5344CB8AC3E}">
        <p14:creationId xmlns:p14="http://schemas.microsoft.com/office/powerpoint/2010/main" val="2377680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CB93F0C-8C38-4233-8492-D1F14E90CC0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587"/>
          <a:stretch/>
        </p:blipFill>
        <p:spPr>
          <a:xfrm>
            <a:off x="340219" y="1233691"/>
            <a:ext cx="8463562" cy="5099997"/>
          </a:xfrm>
        </p:spPr>
      </p:pic>
    </p:spTree>
    <p:extLst>
      <p:ext uri="{BB962C8B-B14F-4D97-AF65-F5344CB8AC3E}">
        <p14:creationId xmlns:p14="http://schemas.microsoft.com/office/powerpoint/2010/main" val="3177449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2EFBBAA-265B-4530-8036-B03AF74A329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477"/>
          <a:stretch/>
        </p:blipFill>
        <p:spPr>
          <a:xfrm>
            <a:off x="518440" y="1426129"/>
            <a:ext cx="8107120" cy="4890781"/>
          </a:xfrm>
        </p:spPr>
      </p:pic>
    </p:spTree>
    <p:extLst>
      <p:ext uri="{BB962C8B-B14F-4D97-AF65-F5344CB8AC3E}">
        <p14:creationId xmlns:p14="http://schemas.microsoft.com/office/powerpoint/2010/main" val="1917390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FF6BDD8-E748-47B6-9852-3707A48575A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446"/>
          <a:stretch/>
        </p:blipFill>
        <p:spPr>
          <a:xfrm>
            <a:off x="482344" y="1565566"/>
            <a:ext cx="8179312" cy="4935902"/>
          </a:xfrm>
        </p:spPr>
      </p:pic>
    </p:spTree>
    <p:extLst>
      <p:ext uri="{BB962C8B-B14F-4D97-AF65-F5344CB8AC3E}">
        <p14:creationId xmlns:p14="http://schemas.microsoft.com/office/powerpoint/2010/main" val="31884293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FDEF6B4-19C5-42D8-868E-0E3C0349688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545"/>
          <a:stretch/>
        </p:blipFill>
        <p:spPr>
          <a:xfrm>
            <a:off x="499023" y="1540399"/>
            <a:ext cx="8145953" cy="4910735"/>
          </a:xfrm>
        </p:spPr>
      </p:pic>
    </p:spTree>
    <p:extLst>
      <p:ext uri="{BB962C8B-B14F-4D97-AF65-F5344CB8AC3E}">
        <p14:creationId xmlns:p14="http://schemas.microsoft.com/office/powerpoint/2010/main" val="19187982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4CF217-E5C2-4593-BA61-8A7C7F4A686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492"/>
          <a:stretch/>
        </p:blipFill>
        <p:spPr>
          <a:xfrm>
            <a:off x="508230" y="1355843"/>
            <a:ext cx="8127540" cy="4902344"/>
          </a:xfrm>
        </p:spPr>
      </p:pic>
    </p:spTree>
    <p:extLst>
      <p:ext uri="{BB962C8B-B14F-4D97-AF65-F5344CB8AC3E}">
        <p14:creationId xmlns:p14="http://schemas.microsoft.com/office/powerpoint/2010/main" val="273034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72B6091-40BC-4D31-B7BC-8364D92E002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926"/>
          <a:stretch/>
        </p:blipFill>
        <p:spPr>
          <a:xfrm>
            <a:off x="468921" y="1263563"/>
            <a:ext cx="8206157" cy="4927512"/>
          </a:xfrm>
        </p:spPr>
      </p:pic>
    </p:spTree>
    <p:extLst>
      <p:ext uri="{BB962C8B-B14F-4D97-AF65-F5344CB8AC3E}">
        <p14:creationId xmlns:p14="http://schemas.microsoft.com/office/powerpoint/2010/main" val="1386224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BF0DA84-22BC-4DBA-8C50-07D688F3185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724"/>
          <a:stretch/>
        </p:blipFill>
        <p:spPr>
          <a:xfrm>
            <a:off x="427180" y="1194607"/>
            <a:ext cx="8289640" cy="4988079"/>
          </a:xfrm>
        </p:spPr>
      </p:pic>
    </p:spTree>
    <p:extLst>
      <p:ext uri="{BB962C8B-B14F-4D97-AF65-F5344CB8AC3E}">
        <p14:creationId xmlns:p14="http://schemas.microsoft.com/office/powerpoint/2010/main" val="32649570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EF4159-441E-4E05-AA8A-76B39AD77D1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744"/>
          <a:stretch/>
        </p:blipFill>
        <p:spPr>
          <a:xfrm>
            <a:off x="448787" y="1305507"/>
            <a:ext cx="8246426" cy="4961069"/>
          </a:xfrm>
        </p:spPr>
      </p:pic>
    </p:spTree>
    <p:extLst>
      <p:ext uri="{BB962C8B-B14F-4D97-AF65-F5344CB8AC3E}">
        <p14:creationId xmlns:p14="http://schemas.microsoft.com/office/powerpoint/2010/main" val="39241173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A17688A-9870-478C-B1D1-9B23AC8E68B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2437"/>
          <a:stretch/>
        </p:blipFill>
        <p:spPr>
          <a:xfrm>
            <a:off x="442076" y="1297118"/>
            <a:ext cx="8259847" cy="5036570"/>
          </a:xfrm>
        </p:spPr>
      </p:pic>
    </p:spTree>
    <p:extLst>
      <p:ext uri="{BB962C8B-B14F-4D97-AF65-F5344CB8AC3E}">
        <p14:creationId xmlns:p14="http://schemas.microsoft.com/office/powerpoint/2010/main" val="41981683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6C11B78-5444-427F-B439-2118CC1BF67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875"/>
          <a:stretch/>
        </p:blipFill>
        <p:spPr>
          <a:xfrm>
            <a:off x="415232" y="1213229"/>
            <a:ext cx="8313536" cy="4994624"/>
          </a:xfrm>
        </p:spPr>
      </p:pic>
    </p:spTree>
    <p:extLst>
      <p:ext uri="{BB962C8B-B14F-4D97-AF65-F5344CB8AC3E}">
        <p14:creationId xmlns:p14="http://schemas.microsoft.com/office/powerpoint/2010/main" val="2782870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DB4BD-5682-4A4C-A7D8-582AD8456BEA}"/>
              </a:ext>
            </a:extLst>
          </p:cNvPr>
          <p:cNvSpPr>
            <a:spLocks noGrp="1"/>
          </p:cNvSpPr>
          <p:nvPr>
            <p:ph idx="1"/>
          </p:nvPr>
        </p:nvSpPr>
        <p:spPr>
          <a:xfrm>
            <a:off x="628650" y="1174459"/>
            <a:ext cx="7886700" cy="5002504"/>
          </a:xfrm>
        </p:spPr>
        <p:txBody>
          <a:bodyPr/>
          <a:lstStyle/>
          <a:p>
            <a:pPr marL="0" indent="0" algn="ctr">
              <a:buNone/>
            </a:pPr>
            <a:r>
              <a:rPr lang="en-US" sz="2400" b="1" dirty="0">
                <a:latin typeface="Times New Roman" panose="02020603050405020304" pitchFamily="18" charset="0"/>
                <a:cs typeface="Times New Roman" panose="02020603050405020304" pitchFamily="18" charset="0"/>
              </a:rPr>
              <a:t>References</a:t>
            </a:r>
          </a:p>
          <a:p>
            <a:pPr marL="514350" indent="-514350">
              <a:buFont typeface="+mj-lt"/>
              <a:buAutoNum type="arabicPeriod"/>
            </a:pPr>
            <a:r>
              <a:rPr lang="en-US" sz="2400" dirty="0" err="1">
                <a:latin typeface="Times New Roman" panose="02020603050405020304" pitchFamily="18" charset="0"/>
                <a:cs typeface="Times New Roman" panose="02020603050405020304" pitchFamily="18" charset="0"/>
              </a:rPr>
              <a:t>Shimaseiki</a:t>
            </a:r>
            <a:r>
              <a:rPr lang="en-US" sz="2400" dirty="0">
                <a:latin typeface="Times New Roman" panose="02020603050405020304" pitchFamily="18" charset="0"/>
                <a:cs typeface="Times New Roman" panose="02020603050405020304" pitchFamily="18" charset="0"/>
              </a:rPr>
              <a:t> training guide </a:t>
            </a:r>
          </a:p>
          <a:p>
            <a:pPr marL="514350" indent="-514350">
              <a:buFont typeface="+mj-lt"/>
              <a:buAutoNum type="arabicPeriod"/>
            </a:pPr>
            <a:endParaRPr lang="en-US" dirty="0"/>
          </a:p>
          <a:p>
            <a:endParaRPr lang="en-US" dirty="0"/>
          </a:p>
        </p:txBody>
      </p:sp>
    </p:spTree>
    <p:extLst>
      <p:ext uri="{BB962C8B-B14F-4D97-AF65-F5344CB8AC3E}">
        <p14:creationId xmlns:p14="http://schemas.microsoft.com/office/powerpoint/2010/main" val="27690962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1026</TotalTime>
  <Words>564</Words>
  <Application>Microsoft Office PowerPoint</Application>
  <PresentationFormat>On-screen Show (4:3)</PresentationFormat>
  <Paragraphs>33</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Types of character information</vt:lpstr>
      <vt:lpstr>PowerPoint Presentation</vt:lpstr>
      <vt:lpstr>Working part information together with fitting</vt:lpstr>
      <vt:lpstr>PowerPoint Presentation</vt:lpstr>
      <vt:lpstr>PowerPoint Presentation</vt:lpstr>
      <vt:lpstr>PowerPoint Presentation</vt:lpstr>
      <vt:lpstr>Reference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Gerele tumen-Ulzii</dc:creator>
  <cp:lastModifiedBy>Gerele tumen-Ulzii</cp:lastModifiedBy>
  <cp:revision>89</cp:revision>
  <dcterms:created xsi:type="dcterms:W3CDTF">2021-04-12T15:01:02Z</dcterms:created>
  <dcterms:modified xsi:type="dcterms:W3CDTF">2021-05-30T17:57:24Z</dcterms:modified>
</cp:coreProperties>
</file>