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02" r:id="rId2"/>
    <p:sldId id="324" r:id="rId3"/>
    <p:sldId id="297" r:id="rId4"/>
    <p:sldId id="298" r:id="rId5"/>
    <p:sldId id="299" r:id="rId6"/>
    <p:sldId id="300" r:id="rId7"/>
    <p:sldId id="301" r:id="rId8"/>
    <p:sldId id="317" r:id="rId9"/>
    <p:sldId id="303" r:id="rId10"/>
    <p:sldId id="304" r:id="rId11"/>
    <p:sldId id="305" r:id="rId12"/>
    <p:sldId id="306" r:id="rId13"/>
    <p:sldId id="307" r:id="rId14"/>
    <p:sldId id="308" r:id="rId15"/>
    <p:sldId id="309" r:id="rId16"/>
    <p:sldId id="318" r:id="rId17"/>
    <p:sldId id="310" r:id="rId18"/>
    <p:sldId id="319" r:id="rId19"/>
    <p:sldId id="320" r:id="rId20"/>
    <p:sldId id="321" r:id="rId21"/>
    <p:sldId id="322" r:id="rId22"/>
    <p:sldId id="323"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150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4041920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752105-FBC8-491C-89BE-94CC791147F5}" type="datetimeFigureOut">
              <a:rPr lang="en-US" smtClean="0"/>
              <a:t>5/30/2021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575731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3752105-FBC8-491C-89BE-94CC791147F5}" type="datetimeFigureOut">
              <a:rPr lang="en-US" smtClean="0"/>
              <a:t>5/30/2021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006395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752105-FBC8-491C-89BE-94CC791147F5}" type="datetimeFigureOut">
              <a:rPr lang="en-US" smtClean="0"/>
              <a:t>5/30/2021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265036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3752105-FBC8-491C-89BE-94CC791147F5}" type="datetimeFigureOut">
              <a:rPr lang="en-US" smtClean="0"/>
              <a:t>5/30/2021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2703744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752105-FBC8-491C-89BE-94CC791147F5}" type="datetimeFigureOut">
              <a:rPr lang="en-US" smtClean="0"/>
              <a:t>5/30/2021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3679947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3752105-FBC8-491C-89BE-94CC791147F5}" type="datetimeFigureOut">
              <a:rPr lang="en-US" smtClean="0"/>
              <a:t>5/30/2021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706202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3752105-FBC8-491C-89BE-94CC791147F5}" type="datetimeFigureOut">
              <a:rPr lang="en-US" smtClean="0"/>
              <a:t>5/30/2021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260717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1940295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52105-FBC8-491C-89BE-94CC791147F5}" type="datetimeFigureOut">
              <a:rPr lang="en-US" smtClean="0"/>
              <a:t>5/30/2021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9A5D7-A234-464F-AEFE-7ABE94458563}" type="slidenum">
              <a:rPr lang="en-US" smtClean="0"/>
              <a:t>‹#›</a:t>
            </a:fld>
            <a:endParaRPr lang="en-US"/>
          </a:p>
        </p:txBody>
      </p:sp>
    </p:spTree>
    <p:extLst>
      <p:ext uri="{BB962C8B-B14F-4D97-AF65-F5344CB8AC3E}">
        <p14:creationId xmlns:p14="http://schemas.microsoft.com/office/powerpoint/2010/main" val="939256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752105-FBC8-491C-89BE-94CC791147F5}" type="datetimeFigureOut">
              <a:rPr lang="en-US" smtClean="0"/>
              <a:t>5/30/2021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09A5D7-A234-464F-AEFE-7ABE94458563}" type="slidenum">
              <a:rPr lang="en-US" smtClean="0"/>
              <a:t>‹#›</a:t>
            </a:fld>
            <a:endParaRPr lang="en-US"/>
          </a:p>
        </p:txBody>
      </p:sp>
    </p:spTree>
    <p:extLst>
      <p:ext uri="{BB962C8B-B14F-4D97-AF65-F5344CB8AC3E}">
        <p14:creationId xmlns:p14="http://schemas.microsoft.com/office/powerpoint/2010/main" val="24739432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shimaseiki.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9E9B4-D0B9-4264-9589-80A08B220CE9}"/>
              </a:ext>
            </a:extLst>
          </p:cNvPr>
          <p:cNvSpPr>
            <a:spLocks noGrp="1"/>
          </p:cNvSpPr>
          <p:nvPr>
            <p:ph type="title"/>
          </p:nvPr>
        </p:nvSpPr>
        <p:spPr>
          <a:xfrm>
            <a:off x="1661021" y="3938836"/>
            <a:ext cx="3473041" cy="1325563"/>
          </a:xfrm>
        </p:spPr>
        <p:txBody>
          <a:bodyPr>
            <a:noAutofit/>
          </a:bodyPr>
          <a:lstStyle/>
          <a:p>
            <a:r>
              <a:rPr lang="en-US" sz="6000" i="0" u="none" strike="noStrike" baseline="0" dirty="0">
                <a:latin typeface="Times New Roman" panose="02020603050405020304" pitchFamily="18" charset="0"/>
              </a:rPr>
              <a:t>Grading</a:t>
            </a:r>
            <a:endParaRPr lang="en-US" sz="6000" dirty="0"/>
          </a:p>
        </p:txBody>
      </p:sp>
      <p:pic>
        <p:nvPicPr>
          <p:cNvPr id="3" name="Picture 2">
            <a:extLst>
              <a:ext uri="{FF2B5EF4-FFF2-40B4-BE49-F238E27FC236}">
                <a16:creationId xmlns:a16="http://schemas.microsoft.com/office/drawing/2014/main" id="{3C402C13-E1BF-4FBB-85E8-0C481902A9F7}"/>
              </a:ext>
            </a:extLst>
          </p:cNvPr>
          <p:cNvPicPr>
            <a:picLocks noChangeAspect="1"/>
          </p:cNvPicPr>
          <p:nvPr/>
        </p:nvPicPr>
        <p:blipFill rotWithShape="1">
          <a:blip r:embed="rId2">
            <a:extLst>
              <a:ext uri="{28A0092B-C50C-407E-A947-70E740481C1C}">
                <a14:useLocalDpi xmlns:a14="http://schemas.microsoft.com/office/drawing/2010/main" val="0"/>
              </a:ext>
            </a:extLst>
          </a:blip>
          <a:srcRect l="2142" t="1100" r="2378" b="1284"/>
          <a:stretch/>
        </p:blipFill>
        <p:spPr>
          <a:xfrm>
            <a:off x="6560190" y="39847"/>
            <a:ext cx="2357307" cy="6694416"/>
          </a:xfrm>
          <a:prstGeom prst="rect">
            <a:avLst/>
          </a:prstGeom>
        </p:spPr>
      </p:pic>
    </p:spTree>
    <p:extLst>
      <p:ext uri="{BB962C8B-B14F-4D97-AF65-F5344CB8AC3E}">
        <p14:creationId xmlns:p14="http://schemas.microsoft.com/office/powerpoint/2010/main" val="1455847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F3E424-F461-47B8-8556-A457E0C4E570}"/>
              </a:ext>
            </a:extLst>
          </p:cNvPr>
          <p:cNvSpPr>
            <a:spLocks noGrp="1"/>
          </p:cNvSpPr>
          <p:nvPr>
            <p:ph idx="1"/>
          </p:nvPr>
        </p:nvSpPr>
        <p:spPr>
          <a:xfrm>
            <a:off x="628650" y="1993405"/>
            <a:ext cx="7886700" cy="4351338"/>
          </a:xfrm>
        </p:spPr>
        <p:txBody>
          <a:bodyPr/>
          <a:lstStyle/>
          <a:p>
            <a:pPr marL="0" indent="0">
              <a:buNone/>
            </a:pPr>
            <a:r>
              <a:rPr lang="en-US" dirty="0">
                <a:latin typeface="Times New Roman" panose="02020603050405020304" pitchFamily="18" charset="0"/>
                <a:cs typeface="Times New Roman" panose="02020603050405020304" pitchFamily="18" charset="0"/>
              </a:rPr>
              <a:t>Correct sizing by use of grading software yields an optimum silhouette for each product size. Features as line-check and automatic pitch calculation allow accurate grading to be performed easily. </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Measurements and information for each part can be arranged and output for use in instruction forms. </a:t>
            </a:r>
          </a:p>
        </p:txBody>
      </p:sp>
    </p:spTree>
    <p:extLst>
      <p:ext uri="{BB962C8B-B14F-4D97-AF65-F5344CB8AC3E}">
        <p14:creationId xmlns:p14="http://schemas.microsoft.com/office/powerpoint/2010/main" val="14728167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AF03F-220B-40D1-9A64-A0928CFCECA6}"/>
              </a:ext>
            </a:extLst>
          </p:cNvPr>
          <p:cNvSpPr>
            <a:spLocks noGrp="1"/>
          </p:cNvSpPr>
          <p:nvPr>
            <p:ph type="title"/>
          </p:nvPr>
        </p:nvSpPr>
        <p:spPr/>
        <p:txBody>
          <a:bodyPr>
            <a:normAutofit/>
          </a:bodyPr>
          <a:lstStyle/>
          <a:p>
            <a:r>
              <a:rPr lang="en-US" sz="2000" b="1" i="0" u="none" strike="noStrike" baseline="0" dirty="0">
                <a:latin typeface="Times New Roman" panose="02020603050405020304" pitchFamily="18" charset="0"/>
              </a:rPr>
              <a:t>Grading (L size)</a:t>
            </a:r>
            <a:endParaRPr lang="en-US" sz="2000" dirty="0"/>
          </a:p>
        </p:txBody>
      </p:sp>
      <p:sp>
        <p:nvSpPr>
          <p:cNvPr id="3" name="Content Placeholder 2">
            <a:extLst>
              <a:ext uri="{FF2B5EF4-FFF2-40B4-BE49-F238E27FC236}">
                <a16:creationId xmlns:a16="http://schemas.microsoft.com/office/drawing/2014/main" id="{DF658A01-792A-4B94-AD62-67DF769130AF}"/>
              </a:ext>
            </a:extLst>
          </p:cNvPr>
          <p:cNvSpPr>
            <a:spLocks noGrp="1"/>
          </p:cNvSpPr>
          <p:nvPr>
            <p:ph idx="1"/>
          </p:nvPr>
        </p:nvSpPr>
        <p:spPr>
          <a:xfrm>
            <a:off x="628650" y="1825625"/>
            <a:ext cx="3096062" cy="4351338"/>
          </a:xfrm>
        </p:spPr>
        <p:txBody>
          <a:bodyPr/>
          <a:lstStyle/>
          <a:p>
            <a:pPr marL="0" indent="0">
              <a:buNone/>
            </a:pPr>
            <a:r>
              <a:rPr lang="en-US" sz="1800" b="1" i="0" u="sng" strike="noStrike" baseline="0" dirty="0">
                <a:latin typeface="Times New Roman" panose="02020603050405020304" pitchFamily="18" charset="0"/>
              </a:rPr>
              <a:t>1.Grading - F &amp; B body</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Pitch table is used for Pitch Grading to develop each size from master size.</a:t>
            </a:r>
          </a:p>
          <a:p>
            <a:endParaRPr lang="en-US" dirty="0"/>
          </a:p>
        </p:txBody>
      </p:sp>
      <p:pic>
        <p:nvPicPr>
          <p:cNvPr id="5" name="Picture 4">
            <a:extLst>
              <a:ext uri="{FF2B5EF4-FFF2-40B4-BE49-F238E27FC236}">
                <a16:creationId xmlns:a16="http://schemas.microsoft.com/office/drawing/2014/main" id="{00EA6992-B798-494C-84EE-A9B823736DBF}"/>
              </a:ext>
            </a:extLst>
          </p:cNvPr>
          <p:cNvPicPr>
            <a:picLocks noChangeAspect="1"/>
          </p:cNvPicPr>
          <p:nvPr/>
        </p:nvPicPr>
        <p:blipFill rotWithShape="1">
          <a:blip r:embed="rId2"/>
          <a:srcRect l="11101" t="10897" r="36147" b="6086"/>
          <a:stretch/>
        </p:blipFill>
        <p:spPr>
          <a:xfrm>
            <a:off x="3917658" y="1825625"/>
            <a:ext cx="4823671" cy="4269998"/>
          </a:xfrm>
          <a:prstGeom prst="rect">
            <a:avLst/>
          </a:prstGeom>
        </p:spPr>
      </p:pic>
    </p:spTree>
    <p:extLst>
      <p:ext uri="{BB962C8B-B14F-4D97-AF65-F5344CB8AC3E}">
        <p14:creationId xmlns:p14="http://schemas.microsoft.com/office/powerpoint/2010/main" val="693818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0D3151-F968-42A7-A305-75D058C5D7C8}"/>
              </a:ext>
            </a:extLst>
          </p:cNvPr>
          <p:cNvSpPr>
            <a:spLocks noGrp="1"/>
          </p:cNvSpPr>
          <p:nvPr>
            <p:ph idx="1"/>
          </p:nvPr>
        </p:nvSpPr>
        <p:spPr>
          <a:xfrm>
            <a:off x="699955" y="567275"/>
            <a:ext cx="7886700" cy="4351338"/>
          </a:xfrm>
        </p:spPr>
        <p:txBody>
          <a:bodyPr/>
          <a:lstStyle/>
          <a:p>
            <a:pPr marL="0" indent="0">
              <a:buNone/>
            </a:pPr>
            <a:r>
              <a:rPr lang="en-US" sz="2000" b="0" i="0" u="none" strike="noStrike" baseline="0" dirty="0">
                <a:latin typeface="Times New Roman" panose="02020603050405020304" pitchFamily="18" charset="0"/>
              </a:rPr>
              <a:t>Pitch Grading</a:t>
            </a:r>
          </a:p>
          <a:p>
            <a:pPr marL="0" marR="3000" indent="0">
              <a:buNone/>
            </a:pPr>
            <a:r>
              <a:rPr lang="en-US" sz="2000" b="0" i="0" u="none" strike="noStrike" baseline="0" dirty="0">
                <a:latin typeface="Times New Roman" panose="02020603050405020304" pitchFamily="18" charset="0"/>
              </a:rPr>
              <a:t>Give GP (grading point) to each point in the pattern and input the horizontal (X) and the vertical (Y) moving distances of each grading point for each size in the pitch table.</a:t>
            </a:r>
          </a:p>
          <a:p>
            <a:pPr marR="3000"/>
            <a:endParaRPr lang="en-US" dirty="0"/>
          </a:p>
        </p:txBody>
      </p:sp>
      <p:pic>
        <p:nvPicPr>
          <p:cNvPr id="5" name="Picture 4">
            <a:extLst>
              <a:ext uri="{FF2B5EF4-FFF2-40B4-BE49-F238E27FC236}">
                <a16:creationId xmlns:a16="http://schemas.microsoft.com/office/drawing/2014/main" id="{EBE3A4F9-5803-4BFF-ADC1-199EABFADD73}"/>
              </a:ext>
            </a:extLst>
          </p:cNvPr>
          <p:cNvPicPr>
            <a:picLocks noChangeAspect="1"/>
          </p:cNvPicPr>
          <p:nvPr/>
        </p:nvPicPr>
        <p:blipFill rotWithShape="1">
          <a:blip r:embed="rId2"/>
          <a:srcRect l="6571" t="13833" r="27522" b="9511"/>
          <a:stretch/>
        </p:blipFill>
        <p:spPr>
          <a:xfrm>
            <a:off x="1258347" y="2181139"/>
            <a:ext cx="6769917" cy="4429182"/>
          </a:xfrm>
          <a:prstGeom prst="rect">
            <a:avLst/>
          </a:prstGeom>
        </p:spPr>
      </p:pic>
    </p:spTree>
    <p:extLst>
      <p:ext uri="{BB962C8B-B14F-4D97-AF65-F5344CB8AC3E}">
        <p14:creationId xmlns:p14="http://schemas.microsoft.com/office/powerpoint/2010/main" val="6283729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6EA2F-05BF-4455-8840-C80C92273771}"/>
              </a:ext>
            </a:extLst>
          </p:cNvPr>
          <p:cNvSpPr>
            <a:spLocks noGrp="1"/>
          </p:cNvSpPr>
          <p:nvPr>
            <p:ph type="title"/>
          </p:nvPr>
        </p:nvSpPr>
        <p:spPr>
          <a:xfrm>
            <a:off x="445140" y="365126"/>
            <a:ext cx="7886700" cy="1325563"/>
          </a:xfrm>
        </p:spPr>
        <p:txBody>
          <a:bodyPr>
            <a:normAutofit/>
          </a:bodyPr>
          <a:lstStyle/>
          <a:p>
            <a:r>
              <a:rPr lang="en-US" sz="2000" b="1" i="0" strike="noStrike" baseline="0" dirty="0">
                <a:latin typeface="Times New Roman" panose="02020603050405020304" pitchFamily="18" charset="0"/>
              </a:rPr>
              <a:t>Grading Preparation and settings</a:t>
            </a:r>
            <a:endParaRPr lang="en-US" sz="2000" dirty="0"/>
          </a:p>
        </p:txBody>
      </p:sp>
      <p:sp>
        <p:nvSpPr>
          <p:cNvPr id="3" name="Content Placeholder 2">
            <a:extLst>
              <a:ext uri="{FF2B5EF4-FFF2-40B4-BE49-F238E27FC236}">
                <a16:creationId xmlns:a16="http://schemas.microsoft.com/office/drawing/2014/main" id="{BAFC5DC1-152C-4195-81DD-6382B78817D9}"/>
              </a:ext>
            </a:extLst>
          </p:cNvPr>
          <p:cNvSpPr>
            <a:spLocks noGrp="1"/>
          </p:cNvSpPr>
          <p:nvPr>
            <p:ph idx="1"/>
          </p:nvPr>
        </p:nvSpPr>
        <p:spPr>
          <a:xfrm>
            <a:off x="4915949" y="1702965"/>
            <a:ext cx="3984770" cy="4473998"/>
          </a:xfrm>
        </p:spPr>
        <p:txBody>
          <a:bodyPr>
            <a:normAutofit/>
          </a:bodyPr>
          <a:lstStyle/>
          <a:p>
            <a:pPr marL="0" marR="3600" indent="0">
              <a:buNone/>
            </a:pPr>
            <a:r>
              <a:rPr lang="en-US" sz="2000" b="0" i="0" u="none" strike="noStrike" baseline="0" dirty="0">
                <a:latin typeface="Times New Roman" panose="02020603050405020304" pitchFamily="18" charset="0"/>
              </a:rPr>
              <a:t>Pitch table can be made easily by using </a:t>
            </a:r>
            <a:r>
              <a:rPr lang="en-US" sz="2000" b="0" i="0" u="none" strike="noStrike" baseline="0" dirty="0" err="1">
                <a:latin typeface="Times New Roman" panose="02020603050405020304" pitchFamily="18" charset="0"/>
              </a:rPr>
              <a:t>iGrading</a:t>
            </a:r>
            <a:r>
              <a:rPr lang="en-US" sz="2000" b="0" i="0" u="none" strike="noStrike" baseline="0" dirty="0">
                <a:latin typeface="Times New Roman" panose="02020603050405020304" pitchFamily="18" charset="0"/>
              </a:rPr>
              <a:t> menu (APEX3 and later).</a:t>
            </a:r>
          </a:p>
          <a:p>
            <a:pPr marR="3600"/>
            <a:endParaRPr lang="en-US" sz="2000" b="0" i="0" u="none" strike="noStrike" baseline="0" dirty="0">
              <a:latin typeface="Times New Roman" panose="02020603050405020304" pitchFamily="18" charset="0"/>
            </a:endParaRPr>
          </a:p>
          <a:p>
            <a:pPr marR="3600"/>
            <a:endParaRPr lang="en-US" sz="2000" dirty="0">
              <a:latin typeface="Times New Roman" panose="02020603050405020304" pitchFamily="18" charset="0"/>
            </a:endParaRPr>
          </a:p>
          <a:p>
            <a:pPr marL="0" marR="3600" indent="0">
              <a:buNone/>
            </a:pPr>
            <a:endParaRPr lang="en-US" sz="2000" b="0" i="0" u="none" strike="noStrike" baseline="0" dirty="0">
              <a:latin typeface="Times New Roman" panose="02020603050405020304" pitchFamily="18" charset="0"/>
            </a:endParaRPr>
          </a:p>
          <a:p>
            <a:pPr marL="0" marR="3600" indent="0">
              <a:buNone/>
            </a:pPr>
            <a:r>
              <a:rPr lang="en-US" sz="2000" b="0" i="0" u="none" strike="noStrike" baseline="0" dirty="0">
                <a:latin typeface="Times New Roman" panose="02020603050405020304" pitchFamily="18" charset="0"/>
              </a:rPr>
              <a:t>Right click on tool bar and open the customize menu, then register </a:t>
            </a:r>
            <a:r>
              <a:rPr lang="en-US" sz="2000" b="0" i="0" u="none" strike="noStrike" baseline="0" dirty="0" err="1">
                <a:latin typeface="Times New Roman" panose="02020603050405020304" pitchFamily="18" charset="0"/>
              </a:rPr>
              <a:t>iGrading</a:t>
            </a:r>
            <a:r>
              <a:rPr lang="en-US" sz="2000" b="0" i="0" u="none" strike="noStrike" baseline="0" dirty="0">
                <a:latin typeface="Times New Roman" panose="02020603050405020304" pitchFamily="18" charset="0"/>
              </a:rPr>
              <a:t> in Tool.</a:t>
            </a:r>
            <a:endParaRPr lang="en-US" sz="2000" dirty="0"/>
          </a:p>
        </p:txBody>
      </p:sp>
      <p:pic>
        <p:nvPicPr>
          <p:cNvPr id="5" name="Picture 4">
            <a:extLst>
              <a:ext uri="{FF2B5EF4-FFF2-40B4-BE49-F238E27FC236}">
                <a16:creationId xmlns:a16="http://schemas.microsoft.com/office/drawing/2014/main" id="{F212813C-CF6A-4129-814F-9766EDDE6B1C}"/>
              </a:ext>
            </a:extLst>
          </p:cNvPr>
          <p:cNvPicPr>
            <a:picLocks noChangeAspect="1"/>
          </p:cNvPicPr>
          <p:nvPr/>
        </p:nvPicPr>
        <p:blipFill rotWithShape="1">
          <a:blip r:embed="rId2"/>
          <a:srcRect l="15229" t="14343" r="49583" b="16687"/>
          <a:stretch/>
        </p:blipFill>
        <p:spPr>
          <a:xfrm>
            <a:off x="445140" y="1690689"/>
            <a:ext cx="4337109" cy="4781724"/>
          </a:xfrm>
          <a:prstGeom prst="rect">
            <a:avLst/>
          </a:prstGeom>
        </p:spPr>
      </p:pic>
    </p:spTree>
    <p:extLst>
      <p:ext uri="{BB962C8B-B14F-4D97-AF65-F5344CB8AC3E}">
        <p14:creationId xmlns:p14="http://schemas.microsoft.com/office/powerpoint/2010/main" val="669287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539C0F-46FE-4085-B1AC-65AC5C5FB632}"/>
              </a:ext>
            </a:extLst>
          </p:cNvPr>
          <p:cNvSpPr>
            <a:spLocks noGrp="1"/>
          </p:cNvSpPr>
          <p:nvPr>
            <p:ph idx="1"/>
          </p:nvPr>
        </p:nvSpPr>
        <p:spPr>
          <a:xfrm>
            <a:off x="1010092" y="625999"/>
            <a:ext cx="7211119" cy="4351338"/>
          </a:xfrm>
        </p:spPr>
        <p:txBody>
          <a:bodyPr/>
          <a:lstStyle/>
          <a:p>
            <a:pPr marL="0" indent="0" algn="just">
              <a:buNone/>
            </a:pPr>
            <a:r>
              <a:rPr lang="en-US" sz="2000" b="0" i="0" u="none" strike="noStrike" baseline="0" dirty="0">
                <a:latin typeface="Times New Roman" panose="02020603050405020304" pitchFamily="18" charset="0"/>
              </a:rPr>
              <a:t>Open the menu for </a:t>
            </a:r>
            <a:r>
              <a:rPr lang="en-US" sz="2000" b="0" i="0" u="none" strike="noStrike" baseline="0" dirty="0" err="1">
                <a:latin typeface="Times New Roman" panose="02020603050405020304" pitchFamily="18" charset="0"/>
              </a:rPr>
              <a:t>iGrading</a:t>
            </a:r>
            <a:r>
              <a:rPr lang="en-US" sz="2000" b="0" i="0" u="none" strike="noStrike" baseline="0" dirty="0">
                <a:latin typeface="Times New Roman" panose="02020603050405020304" pitchFamily="18" charset="0"/>
              </a:rPr>
              <a:t> and select "New."</a:t>
            </a:r>
          </a:p>
          <a:p>
            <a:pPr marL="0" marR="3600" indent="0" algn="just">
              <a:buNone/>
            </a:pPr>
            <a:r>
              <a:rPr lang="en-US" sz="2000" b="0" i="0" u="none" strike="noStrike" baseline="0" dirty="0">
                <a:latin typeface="Times New Roman" panose="02020603050405020304" pitchFamily="18" charset="0"/>
              </a:rPr>
              <a:t>Answer "OK" for the message "Are you sure you want to initialize the pitch table" to delete the previous data in pitch table.</a:t>
            </a:r>
          </a:p>
          <a:p>
            <a:pPr marR="3600" algn="just"/>
            <a:endParaRPr lang="en-US" dirty="0"/>
          </a:p>
        </p:txBody>
      </p:sp>
      <p:pic>
        <p:nvPicPr>
          <p:cNvPr id="5" name="Picture 4">
            <a:extLst>
              <a:ext uri="{FF2B5EF4-FFF2-40B4-BE49-F238E27FC236}">
                <a16:creationId xmlns:a16="http://schemas.microsoft.com/office/drawing/2014/main" id="{C678B91F-FC31-4384-BA9A-D40A0C52CF89}"/>
              </a:ext>
            </a:extLst>
          </p:cNvPr>
          <p:cNvPicPr>
            <a:picLocks noChangeAspect="1"/>
          </p:cNvPicPr>
          <p:nvPr/>
        </p:nvPicPr>
        <p:blipFill rotWithShape="1">
          <a:blip r:embed="rId2"/>
          <a:srcRect l="6147" t="13181" r="24805" b="6738"/>
          <a:stretch/>
        </p:blipFill>
        <p:spPr>
          <a:xfrm>
            <a:off x="1010093" y="2021748"/>
            <a:ext cx="7123814" cy="4647499"/>
          </a:xfrm>
          <a:prstGeom prst="rect">
            <a:avLst/>
          </a:prstGeom>
        </p:spPr>
      </p:pic>
    </p:spTree>
    <p:extLst>
      <p:ext uri="{BB962C8B-B14F-4D97-AF65-F5344CB8AC3E}">
        <p14:creationId xmlns:p14="http://schemas.microsoft.com/office/powerpoint/2010/main" val="1375601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DE6CC57-83AA-45E3-A0F9-D84B2DC669CE}"/>
              </a:ext>
            </a:extLst>
          </p:cNvPr>
          <p:cNvSpPr>
            <a:spLocks noGrp="1"/>
          </p:cNvSpPr>
          <p:nvPr>
            <p:ph idx="1"/>
          </p:nvPr>
        </p:nvSpPr>
        <p:spPr>
          <a:xfrm>
            <a:off x="834578" y="634644"/>
            <a:ext cx="7474843" cy="4351338"/>
          </a:xfrm>
        </p:spPr>
        <p:txBody>
          <a:bodyPr/>
          <a:lstStyle/>
          <a:p>
            <a:pPr marL="0" indent="0" algn="just">
              <a:buNone/>
            </a:pPr>
            <a:r>
              <a:rPr lang="en-US" sz="2000" b="0" i="0" u="none" strike="noStrike" baseline="0" dirty="0">
                <a:latin typeface="Times New Roman" panose="02020603050405020304" pitchFamily="18" charset="0"/>
              </a:rPr>
              <a:t>Select "Size" to open the menu for "Grading size set."</a:t>
            </a:r>
          </a:p>
          <a:p>
            <a:pPr marL="0" marR="6200" indent="0">
              <a:buNone/>
            </a:pPr>
            <a:r>
              <a:rPr lang="en-US" sz="2000" b="0" i="0" u="none" strike="noStrike" baseline="0" dirty="0">
                <a:latin typeface="Times New Roman" panose="02020603050405020304" pitchFamily="18" charset="0"/>
              </a:rPr>
              <a:t>Input the sizes (7, 9, 11.. .S, M, L etc.) to create by grading.</a:t>
            </a:r>
          </a:p>
          <a:p>
            <a:pPr marL="0" marR="3600" indent="0" algn="just">
              <a:buNone/>
            </a:pPr>
            <a:r>
              <a:rPr lang="en-US" sz="2000" b="0" i="0" u="none" strike="noStrike" baseline="0" dirty="0">
                <a:latin typeface="Times New Roman" panose="02020603050405020304" pitchFamily="18" charset="0"/>
              </a:rPr>
              <a:t>Set the base size by clicking the number then the back ground of the number in the menu turns to blue.</a:t>
            </a:r>
          </a:p>
          <a:p>
            <a:pPr marL="0" indent="0" algn="just">
              <a:buNone/>
            </a:pPr>
            <a:r>
              <a:rPr lang="en-US" sz="2000" b="0" i="0" u="none" strike="noStrike" baseline="0" dirty="0">
                <a:latin typeface="Times New Roman" panose="02020603050405020304" pitchFamily="18" charset="0"/>
              </a:rPr>
              <a:t>Close the menu with "Exit.“</a:t>
            </a:r>
          </a:p>
          <a:p>
            <a:pPr algn="just"/>
            <a:endParaRPr lang="en-US" dirty="0"/>
          </a:p>
        </p:txBody>
      </p:sp>
      <p:pic>
        <p:nvPicPr>
          <p:cNvPr id="5" name="Picture 4">
            <a:extLst>
              <a:ext uri="{FF2B5EF4-FFF2-40B4-BE49-F238E27FC236}">
                <a16:creationId xmlns:a16="http://schemas.microsoft.com/office/drawing/2014/main" id="{51A03C98-EEBE-484D-B655-BCCE1959B7B9}"/>
              </a:ext>
            </a:extLst>
          </p:cNvPr>
          <p:cNvPicPr>
            <a:picLocks noChangeAspect="1"/>
          </p:cNvPicPr>
          <p:nvPr/>
        </p:nvPicPr>
        <p:blipFill rotWithShape="1">
          <a:blip r:embed="rId2"/>
          <a:srcRect l="6055" t="26393" r="24770" b="11793"/>
          <a:stretch/>
        </p:blipFill>
        <p:spPr>
          <a:xfrm>
            <a:off x="834578" y="2810313"/>
            <a:ext cx="7474843" cy="3757248"/>
          </a:xfrm>
          <a:prstGeom prst="rect">
            <a:avLst/>
          </a:prstGeom>
        </p:spPr>
      </p:pic>
    </p:spTree>
    <p:extLst>
      <p:ext uri="{BB962C8B-B14F-4D97-AF65-F5344CB8AC3E}">
        <p14:creationId xmlns:p14="http://schemas.microsoft.com/office/powerpoint/2010/main" val="3328586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64EA3D-1BDC-4BFE-9B89-A0A48ADF5E09}"/>
              </a:ext>
            </a:extLst>
          </p:cNvPr>
          <p:cNvSpPr>
            <a:spLocks noGrp="1"/>
          </p:cNvSpPr>
          <p:nvPr>
            <p:ph idx="1"/>
          </p:nvPr>
        </p:nvSpPr>
        <p:spPr>
          <a:xfrm>
            <a:off x="5418764" y="1542525"/>
            <a:ext cx="3406454" cy="4351338"/>
          </a:xfrm>
        </p:spPr>
        <p:txBody>
          <a:bodyPr/>
          <a:lstStyle/>
          <a:p>
            <a:pPr marL="0" marR="10000" indent="0">
              <a:buNone/>
            </a:pPr>
            <a:r>
              <a:rPr lang="en-US" sz="1800" b="0" i="0" u="none" strike="noStrike" baseline="0" dirty="0">
                <a:latin typeface="Times New Roman" panose="02020603050405020304" pitchFamily="18" charset="0"/>
              </a:rPr>
              <a:t>Select the targets to input GP in "Point Select." Select "Pattern" and "Assist Line" or "All.“</a:t>
            </a:r>
          </a:p>
          <a:p>
            <a:pPr marL="0" marR="10000" indent="0">
              <a:buNone/>
            </a:pPr>
            <a:endParaRPr lang="en-US" sz="1800" dirty="0">
              <a:latin typeface="Times New Roman" panose="02020603050405020304" pitchFamily="18" charset="0"/>
            </a:endParaRPr>
          </a:p>
          <a:p>
            <a:pPr marL="0" marR="10000" indent="0">
              <a:buNone/>
            </a:pPr>
            <a:r>
              <a:rPr lang="en-US" sz="1800" b="0" i="0" u="none" strike="noStrike" baseline="0" dirty="0">
                <a:latin typeface="Times New Roman" panose="02020603050405020304" pitchFamily="18" charset="0"/>
              </a:rPr>
              <a:t>Make sure that "Input" is selected.</a:t>
            </a:r>
          </a:p>
          <a:p>
            <a:pPr marL="0" indent="0" algn="just">
              <a:buNone/>
            </a:pPr>
            <a:endParaRPr lang="en-US" sz="1800" b="0" i="0" u="none" strike="noStrike" baseline="0" dirty="0">
              <a:latin typeface="Times New Roman" panose="02020603050405020304" pitchFamily="18" charset="0"/>
            </a:endParaRPr>
          </a:p>
          <a:p>
            <a:pPr marL="0" indent="0" algn="just">
              <a:buNone/>
            </a:pPr>
            <a:r>
              <a:rPr lang="en-US" sz="1800" b="0" i="0" u="none" strike="noStrike" baseline="0" dirty="0">
                <a:latin typeface="Times New Roman" panose="02020603050405020304" pitchFamily="18" charset="0"/>
              </a:rPr>
              <a:t>Click necessary points to input GP.</a:t>
            </a:r>
          </a:p>
          <a:p>
            <a:pPr algn="just"/>
            <a:endParaRPr lang="en-US" dirty="0"/>
          </a:p>
        </p:txBody>
      </p:sp>
      <p:pic>
        <p:nvPicPr>
          <p:cNvPr id="5" name="Picture 4">
            <a:extLst>
              <a:ext uri="{FF2B5EF4-FFF2-40B4-BE49-F238E27FC236}">
                <a16:creationId xmlns:a16="http://schemas.microsoft.com/office/drawing/2014/main" id="{4664D7C5-D65B-48F9-85F4-74010C61B0B9}"/>
              </a:ext>
            </a:extLst>
          </p:cNvPr>
          <p:cNvPicPr>
            <a:picLocks noChangeAspect="1"/>
          </p:cNvPicPr>
          <p:nvPr/>
        </p:nvPicPr>
        <p:blipFill rotWithShape="1">
          <a:blip r:embed="rId2"/>
          <a:srcRect l="5137" t="21009" r="42110" b="9674"/>
          <a:stretch/>
        </p:blipFill>
        <p:spPr>
          <a:xfrm>
            <a:off x="133699" y="1542525"/>
            <a:ext cx="5104578" cy="3772950"/>
          </a:xfrm>
          <a:prstGeom prst="rect">
            <a:avLst/>
          </a:prstGeom>
        </p:spPr>
      </p:pic>
    </p:spTree>
    <p:extLst>
      <p:ext uri="{BB962C8B-B14F-4D97-AF65-F5344CB8AC3E}">
        <p14:creationId xmlns:p14="http://schemas.microsoft.com/office/powerpoint/2010/main" val="2676184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79BD49-CF47-4C70-BF3A-7612E7FA31FD}"/>
              </a:ext>
            </a:extLst>
          </p:cNvPr>
          <p:cNvSpPr>
            <a:spLocks noGrp="1"/>
          </p:cNvSpPr>
          <p:nvPr>
            <p:ph idx="1"/>
          </p:nvPr>
        </p:nvSpPr>
        <p:spPr>
          <a:xfrm>
            <a:off x="678984" y="1253330"/>
            <a:ext cx="3641346" cy="4351338"/>
          </a:xfrm>
        </p:spPr>
        <p:txBody>
          <a:bodyPr/>
          <a:lstStyle/>
          <a:p>
            <a:pPr marL="0" marR="3600" indent="0" algn="just">
              <a:buNone/>
            </a:pPr>
            <a:r>
              <a:rPr lang="en-US" sz="1800" b="0" i="0" u="none" strike="noStrike" baseline="0" dirty="0">
                <a:latin typeface="Times New Roman" panose="02020603050405020304" pitchFamily="18" charset="0"/>
              </a:rPr>
              <a:t>When a point is selected, the menu to input GP number opens.</a:t>
            </a:r>
          </a:p>
          <a:p>
            <a:pPr marL="0" indent="0" algn="just">
              <a:buNone/>
            </a:pPr>
            <a:endParaRPr lang="en-US" sz="1800" b="0" i="0" u="none" strike="noStrike" baseline="0" dirty="0">
              <a:latin typeface="Times New Roman" panose="02020603050405020304" pitchFamily="18" charset="0"/>
            </a:endParaRPr>
          </a:p>
          <a:p>
            <a:pPr marL="0" indent="0" algn="just">
              <a:buNone/>
            </a:pPr>
            <a:r>
              <a:rPr lang="en-US" sz="1800" b="0" i="0" u="none" strike="noStrike" baseline="0" dirty="0">
                <a:latin typeface="Times New Roman" panose="02020603050405020304" pitchFamily="18" charset="0"/>
              </a:rPr>
              <a:t>And there is a table to decide X, Y pitch for each size.</a:t>
            </a:r>
          </a:p>
          <a:p>
            <a:pPr marR="3600" algn="just"/>
            <a:endParaRPr lang="en-US" sz="1800" b="0" i="0" u="none" strike="noStrike" baseline="0" dirty="0">
              <a:latin typeface="Times New Roman" panose="02020603050405020304" pitchFamily="18" charset="0"/>
            </a:endParaRPr>
          </a:p>
          <a:p>
            <a:pPr marR="3600" algn="just"/>
            <a:endParaRPr lang="en-US" sz="1800" dirty="0">
              <a:latin typeface="Times New Roman" panose="02020603050405020304" pitchFamily="18" charset="0"/>
            </a:endParaRPr>
          </a:p>
          <a:p>
            <a:pPr marL="0" marR="3600" indent="0" algn="just">
              <a:buNone/>
            </a:pPr>
            <a:endParaRPr lang="en-US" sz="1800" b="0" i="0" u="none" strike="noStrike" baseline="0" dirty="0">
              <a:latin typeface="Times New Roman" panose="02020603050405020304" pitchFamily="18" charset="0"/>
            </a:endParaRPr>
          </a:p>
          <a:p>
            <a:pPr marL="0" marR="3600" indent="0" algn="just">
              <a:buNone/>
            </a:pPr>
            <a:r>
              <a:rPr lang="en-US" sz="1800" b="0" i="0" u="none" strike="noStrike" baseline="0" dirty="0">
                <a:latin typeface="Times New Roman" panose="02020603050405020304" pitchFamily="18" charset="0"/>
              </a:rPr>
              <a:t>Input X, </a:t>
            </a:r>
            <a:r>
              <a:rPr lang="en-US" sz="1800" b="0" i="0" u="none" strike="noStrike" baseline="0" dirty="0" err="1">
                <a:latin typeface="Times New Roman" panose="02020603050405020304" pitchFamily="18" charset="0"/>
              </a:rPr>
              <a:t>Yposition</a:t>
            </a:r>
            <a:r>
              <a:rPr lang="en-US" sz="1800" b="0" i="0" u="none" strike="noStrike" baseline="0" dirty="0">
                <a:latin typeface="Times New Roman" panose="02020603050405020304" pitchFamily="18" charset="0"/>
              </a:rPr>
              <a:t> of the points in each size from the same points in master pattern.</a:t>
            </a:r>
            <a:endParaRPr lang="en-US" dirty="0"/>
          </a:p>
        </p:txBody>
      </p:sp>
      <p:pic>
        <p:nvPicPr>
          <p:cNvPr id="5" name="Picture 4">
            <a:extLst>
              <a:ext uri="{FF2B5EF4-FFF2-40B4-BE49-F238E27FC236}">
                <a16:creationId xmlns:a16="http://schemas.microsoft.com/office/drawing/2014/main" id="{0CE96C55-F731-4543-B832-D0C4AB837440}"/>
              </a:ext>
            </a:extLst>
          </p:cNvPr>
          <p:cNvPicPr>
            <a:picLocks noChangeAspect="1"/>
          </p:cNvPicPr>
          <p:nvPr/>
        </p:nvPicPr>
        <p:blipFill rotWithShape="1">
          <a:blip r:embed="rId2"/>
          <a:srcRect l="4404" t="9918" r="51651" b="10000"/>
          <a:stretch/>
        </p:blipFill>
        <p:spPr>
          <a:xfrm>
            <a:off x="4572000" y="1223317"/>
            <a:ext cx="4303551" cy="4411365"/>
          </a:xfrm>
          <a:prstGeom prst="rect">
            <a:avLst/>
          </a:prstGeom>
        </p:spPr>
      </p:pic>
    </p:spTree>
    <p:extLst>
      <p:ext uri="{BB962C8B-B14F-4D97-AF65-F5344CB8AC3E}">
        <p14:creationId xmlns:p14="http://schemas.microsoft.com/office/powerpoint/2010/main" val="1241672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2E0DF-CDCF-4B7F-BFA4-93FD9090B9E4}"/>
              </a:ext>
            </a:extLst>
          </p:cNvPr>
          <p:cNvSpPr>
            <a:spLocks noGrp="1"/>
          </p:cNvSpPr>
          <p:nvPr>
            <p:ph type="title"/>
          </p:nvPr>
        </p:nvSpPr>
        <p:spPr>
          <a:xfrm>
            <a:off x="628650" y="230231"/>
            <a:ext cx="7886700" cy="901612"/>
          </a:xfrm>
        </p:spPr>
        <p:txBody>
          <a:bodyPr>
            <a:normAutofit/>
          </a:bodyPr>
          <a:lstStyle/>
          <a:p>
            <a:r>
              <a:rPr lang="en-US" sz="2000" b="1" dirty="0" err="1">
                <a:latin typeface="Times New Roman" panose="02020603050405020304" pitchFamily="18" charset="0"/>
              </a:rPr>
              <a:t>I</a:t>
            </a:r>
            <a:r>
              <a:rPr lang="en-US" sz="2000" b="1" i="0" strike="noStrike" baseline="0" dirty="0" err="1">
                <a:latin typeface="Times New Roman" panose="02020603050405020304" pitchFamily="18" charset="0"/>
              </a:rPr>
              <a:t>Grading</a:t>
            </a:r>
            <a:r>
              <a:rPr lang="en-US" sz="2000" b="1" i="0" strike="noStrike" baseline="0" dirty="0">
                <a:latin typeface="Times New Roman" panose="02020603050405020304" pitchFamily="18" charset="0"/>
              </a:rPr>
              <a:t> Input the information of each GP</a:t>
            </a:r>
            <a:endParaRPr lang="en-US" sz="2000" dirty="0"/>
          </a:p>
        </p:txBody>
      </p:sp>
      <p:sp>
        <p:nvSpPr>
          <p:cNvPr id="3" name="Content Placeholder 2">
            <a:extLst>
              <a:ext uri="{FF2B5EF4-FFF2-40B4-BE49-F238E27FC236}">
                <a16:creationId xmlns:a16="http://schemas.microsoft.com/office/drawing/2014/main" id="{35A79FE2-A841-4192-8153-AB14E8EB1F13}"/>
              </a:ext>
            </a:extLst>
          </p:cNvPr>
          <p:cNvSpPr>
            <a:spLocks noGrp="1"/>
          </p:cNvSpPr>
          <p:nvPr>
            <p:ph idx="1"/>
          </p:nvPr>
        </p:nvSpPr>
        <p:spPr>
          <a:xfrm>
            <a:off x="628650" y="1289753"/>
            <a:ext cx="7886700" cy="4792780"/>
          </a:xfrm>
        </p:spPr>
        <p:txBody>
          <a:bodyPr/>
          <a:lstStyle/>
          <a:p>
            <a:pPr marL="0" indent="0">
              <a:buNone/>
            </a:pPr>
            <a:r>
              <a:rPr lang="en-US" sz="1800" b="0" i="0" u="none" strike="noStrike" baseline="0" dirty="0">
                <a:latin typeface="Times New Roman" panose="02020603050405020304" pitchFamily="18" charset="0"/>
              </a:rPr>
              <a:t>Decide the base point.</a:t>
            </a:r>
          </a:p>
          <a:p>
            <a:pPr marL="0" indent="0">
              <a:buNone/>
            </a:pPr>
            <a:endParaRPr lang="en-US" sz="1800" b="0" i="0" u="none" strike="noStrike" baseline="0" dirty="0">
              <a:latin typeface="Times New Roman" panose="02020603050405020304" pitchFamily="18" charset="0"/>
            </a:endParaRPr>
          </a:p>
          <a:p>
            <a:pPr marL="0" marR="3600" indent="0">
              <a:buNone/>
            </a:pPr>
            <a:r>
              <a:rPr lang="en-US" sz="1800" b="0" i="0" u="none" strike="noStrike" baseline="0" dirty="0">
                <a:latin typeface="Times New Roman" panose="02020603050405020304" pitchFamily="18" charset="0"/>
              </a:rPr>
              <a:t>This point becomes the origin (X=0, Y=0) to input the value for all GP (grading point).</a:t>
            </a:r>
          </a:p>
          <a:p>
            <a:pPr marL="0" marR="360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Suppose there is the origin at left top in this example.</a:t>
            </a:r>
          </a:p>
          <a:p>
            <a:endParaRPr lang="en-US" dirty="0"/>
          </a:p>
        </p:txBody>
      </p:sp>
      <p:pic>
        <p:nvPicPr>
          <p:cNvPr id="5" name="Picture 4">
            <a:extLst>
              <a:ext uri="{FF2B5EF4-FFF2-40B4-BE49-F238E27FC236}">
                <a16:creationId xmlns:a16="http://schemas.microsoft.com/office/drawing/2014/main" id="{0AD6756C-C9DB-483C-BC52-C77F76E478FD}"/>
              </a:ext>
            </a:extLst>
          </p:cNvPr>
          <p:cNvPicPr>
            <a:picLocks noChangeAspect="1"/>
          </p:cNvPicPr>
          <p:nvPr/>
        </p:nvPicPr>
        <p:blipFill rotWithShape="1">
          <a:blip r:embed="rId2"/>
          <a:srcRect l="12936" t="22314" r="18349" b="18970"/>
          <a:stretch/>
        </p:blipFill>
        <p:spPr>
          <a:xfrm>
            <a:off x="1430323" y="3686143"/>
            <a:ext cx="6283354" cy="3020038"/>
          </a:xfrm>
          <a:prstGeom prst="rect">
            <a:avLst/>
          </a:prstGeom>
        </p:spPr>
      </p:pic>
    </p:spTree>
    <p:extLst>
      <p:ext uri="{BB962C8B-B14F-4D97-AF65-F5344CB8AC3E}">
        <p14:creationId xmlns:p14="http://schemas.microsoft.com/office/powerpoint/2010/main" val="538127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0B03CE-06C4-4BDD-8CA5-9B91049C3646}"/>
              </a:ext>
            </a:extLst>
          </p:cNvPr>
          <p:cNvSpPr>
            <a:spLocks noGrp="1"/>
          </p:cNvSpPr>
          <p:nvPr>
            <p:ph idx="1"/>
          </p:nvPr>
        </p:nvSpPr>
        <p:spPr>
          <a:xfrm>
            <a:off x="595618" y="343949"/>
            <a:ext cx="3880169" cy="6367244"/>
          </a:xfrm>
        </p:spPr>
        <p:txBody>
          <a:bodyPr>
            <a:normAutofit lnSpcReduction="10000"/>
          </a:bodyPr>
          <a:lstStyle/>
          <a:p>
            <a:pPr marL="0" indent="0">
              <a:buNone/>
            </a:pPr>
            <a:r>
              <a:rPr lang="en-US" sz="1800" b="0" i="0" u="none" strike="noStrike" baseline="0" dirty="0">
                <a:latin typeface="Times New Roman" panose="02020603050405020304" pitchFamily="18" charset="0"/>
              </a:rPr>
              <a:t>In this textbook the procedure is explained for L size.</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Click the starting point of neck line.</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Set "1" for GP Number in the menu. Specify the minimum unit for values.</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The front drop for L size is larger than the one for M size by 0.5cm. Horizontal position is the same as M.</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Input X=0 Y=-0.5 and click "Fix GP."</a:t>
            </a:r>
          </a:p>
          <a:p>
            <a:pPr marL="0" marR="3600" indent="0">
              <a:buNone/>
            </a:pPr>
            <a:endParaRPr lang="en-US" sz="1800" b="0" i="0" u="none" strike="noStrike" baseline="0" dirty="0">
              <a:latin typeface="Times New Roman" panose="02020603050405020304" pitchFamily="18" charset="0"/>
            </a:endParaRPr>
          </a:p>
          <a:p>
            <a:pPr marL="0" marR="3600" indent="0">
              <a:buNone/>
            </a:pPr>
            <a:r>
              <a:rPr lang="en-US" sz="1800" b="0" i="0" u="none" strike="noStrike" baseline="0" dirty="0">
                <a:latin typeface="Times New Roman" panose="02020603050405020304" pitchFamily="18" charset="0"/>
              </a:rPr>
              <a:t>GP numbers and pitches are fixed and grading is executed.</a:t>
            </a:r>
          </a:p>
          <a:p>
            <a:pPr marL="0" marR="3600" indent="0">
              <a:buNone/>
            </a:pPr>
            <a:endParaRPr lang="en-US" sz="1800" b="0" i="0" u="none" strike="noStrike" baseline="0" dirty="0">
              <a:latin typeface="Times New Roman" panose="02020603050405020304" pitchFamily="18" charset="0"/>
            </a:endParaRPr>
          </a:p>
          <a:p>
            <a:pPr marL="0" marR="3600" indent="0">
              <a:buNone/>
            </a:pPr>
            <a:r>
              <a:rPr lang="en-US" sz="1800" b="0" i="0" u="none" strike="noStrike" baseline="0" dirty="0">
                <a:latin typeface="Times New Roman" panose="02020603050405020304" pitchFamily="18" charset="0"/>
              </a:rPr>
              <a:t>When the same pitch is required for 2 points, it is possible to give the same GP like bottom line of neck.</a:t>
            </a:r>
            <a:endParaRPr lang="en-US" dirty="0"/>
          </a:p>
        </p:txBody>
      </p:sp>
      <p:pic>
        <p:nvPicPr>
          <p:cNvPr id="5" name="Picture 4">
            <a:extLst>
              <a:ext uri="{FF2B5EF4-FFF2-40B4-BE49-F238E27FC236}">
                <a16:creationId xmlns:a16="http://schemas.microsoft.com/office/drawing/2014/main" id="{0F90CE22-52BA-4A48-933E-1704A08B1C9F}"/>
              </a:ext>
            </a:extLst>
          </p:cNvPr>
          <p:cNvPicPr>
            <a:picLocks noChangeAspect="1"/>
          </p:cNvPicPr>
          <p:nvPr/>
        </p:nvPicPr>
        <p:blipFill rotWithShape="1">
          <a:blip r:embed="rId2"/>
          <a:srcRect l="8991" t="7635" r="38348" b="16034"/>
          <a:stretch/>
        </p:blipFill>
        <p:spPr>
          <a:xfrm>
            <a:off x="4668211" y="1667751"/>
            <a:ext cx="4320330" cy="3522498"/>
          </a:xfrm>
          <a:prstGeom prst="rect">
            <a:avLst/>
          </a:prstGeom>
        </p:spPr>
      </p:pic>
    </p:spTree>
    <p:extLst>
      <p:ext uri="{BB962C8B-B14F-4D97-AF65-F5344CB8AC3E}">
        <p14:creationId xmlns:p14="http://schemas.microsoft.com/office/powerpoint/2010/main" val="17754449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7A1169-DB1E-437E-8F36-733B400D5FC7}"/>
              </a:ext>
            </a:extLst>
          </p:cNvPr>
          <p:cNvSpPr>
            <a:spLocks noGrp="1"/>
          </p:cNvSpPr>
          <p:nvPr>
            <p:ph idx="1"/>
          </p:nvPr>
        </p:nvSpPr>
        <p:spPr>
          <a:xfrm>
            <a:off x="628650" y="928003"/>
            <a:ext cx="7886700" cy="4351338"/>
          </a:xfrm>
        </p:spPr>
        <p:txBody>
          <a:bodyPr/>
          <a:lstStyle/>
          <a:p>
            <a:pPr marL="0" indent="0">
              <a:buNone/>
            </a:pPr>
            <a:r>
              <a:rPr lang="en-US" sz="2000" b="0" i="0" u="none" strike="noStrike" baseline="0" dirty="0">
                <a:latin typeface="Times New Roman" panose="02020603050405020304" pitchFamily="18" charset="0"/>
              </a:rPr>
              <a:t>Input X=0.5,Y=0 for GP3 (neck point).</a:t>
            </a:r>
          </a:p>
          <a:p>
            <a:pPr marL="0" indent="0">
              <a:buNone/>
            </a:pPr>
            <a:r>
              <a:rPr lang="en-US" sz="2000" b="0" i="0" u="none" strike="noStrike" baseline="0" dirty="0">
                <a:latin typeface="Times New Roman" panose="02020603050405020304" pitchFamily="18" charset="0"/>
              </a:rPr>
              <a:t>Because the difference of the neck width between M and L size is 1cm.</a:t>
            </a:r>
          </a:p>
          <a:p>
            <a:pPr marL="0" marR="3600" indent="0">
              <a:buNone/>
            </a:pPr>
            <a:r>
              <a:rPr lang="en-US" sz="2000" b="0" i="0" u="none" strike="noStrike" baseline="0" dirty="0">
                <a:latin typeface="Times New Roman" panose="02020603050405020304" pitchFamily="18" charset="0"/>
              </a:rPr>
              <a:t>If GP is not set for the curve line of the neck, similar line is drawn between GP 1 and 3.</a:t>
            </a:r>
          </a:p>
          <a:p>
            <a:pPr marR="3600"/>
            <a:endParaRPr lang="en-US" dirty="0"/>
          </a:p>
        </p:txBody>
      </p:sp>
      <p:pic>
        <p:nvPicPr>
          <p:cNvPr id="5" name="Picture 4">
            <a:extLst>
              <a:ext uri="{FF2B5EF4-FFF2-40B4-BE49-F238E27FC236}">
                <a16:creationId xmlns:a16="http://schemas.microsoft.com/office/drawing/2014/main" id="{48AA277F-179E-4B84-8A05-366EB8ADEEF3}"/>
              </a:ext>
            </a:extLst>
          </p:cNvPr>
          <p:cNvPicPr>
            <a:picLocks noChangeAspect="1"/>
          </p:cNvPicPr>
          <p:nvPr/>
        </p:nvPicPr>
        <p:blipFill rotWithShape="1">
          <a:blip r:embed="rId2"/>
          <a:srcRect l="11468" t="18827" r="34128" b="12773"/>
          <a:stretch/>
        </p:blipFill>
        <p:spPr>
          <a:xfrm>
            <a:off x="1931178" y="2756801"/>
            <a:ext cx="5281644" cy="3735259"/>
          </a:xfrm>
          <a:prstGeom prst="rect">
            <a:avLst/>
          </a:prstGeom>
        </p:spPr>
      </p:pic>
    </p:spTree>
    <p:extLst>
      <p:ext uri="{BB962C8B-B14F-4D97-AF65-F5344CB8AC3E}">
        <p14:creationId xmlns:p14="http://schemas.microsoft.com/office/powerpoint/2010/main" val="3779937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1AB3E0-A0B1-4272-8DF9-9A15DC797A0F}"/>
              </a:ext>
            </a:extLst>
          </p:cNvPr>
          <p:cNvSpPr>
            <a:spLocks noGrp="1"/>
          </p:cNvSpPr>
          <p:nvPr>
            <p:ph idx="1"/>
          </p:nvPr>
        </p:nvSpPr>
        <p:spPr>
          <a:xfrm>
            <a:off x="4974671" y="1367533"/>
            <a:ext cx="3976382" cy="4351338"/>
          </a:xfrm>
        </p:spPr>
        <p:txBody>
          <a:bodyPr>
            <a:normAutofit lnSpcReduction="10000"/>
          </a:bodyPr>
          <a:lstStyle/>
          <a:p>
            <a:pPr marL="0" marR="3600" indent="0">
              <a:buNone/>
            </a:pPr>
            <a:r>
              <a:rPr lang="en-US" sz="1800" b="0" i="0" u="none" strike="noStrike" baseline="0" dirty="0">
                <a:latin typeface="Times New Roman" panose="02020603050405020304" pitchFamily="18" charset="0"/>
              </a:rPr>
              <a:t>Or there is another way to figure out intermediate point between 2 points.</a:t>
            </a:r>
          </a:p>
          <a:p>
            <a:pPr marL="0" marR="3600" indent="0">
              <a:buNone/>
            </a:pPr>
            <a:endParaRPr lang="en-US" sz="1800" b="0" i="0" u="none" strike="noStrike" baseline="0" dirty="0">
              <a:latin typeface="Times New Roman" panose="02020603050405020304" pitchFamily="18" charset="0"/>
            </a:endParaRPr>
          </a:p>
          <a:p>
            <a:pPr marL="0" marR="3600" indent="0">
              <a:buNone/>
            </a:pPr>
            <a:r>
              <a:rPr lang="en-US" sz="1800" b="0" i="0" u="none" strike="noStrike" baseline="0" dirty="0">
                <a:latin typeface="Times New Roman" panose="02020603050405020304" pitchFamily="18" charset="0"/>
              </a:rPr>
              <a:t>"Calculate Point" "Intermediate Point"</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"Reference point"GP1</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"Second Point" GP3</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Type 1 and Type 2 give different curve.</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GP is calculated automatically with "Execute.</a:t>
            </a:r>
          </a:p>
          <a:p>
            <a:endParaRPr lang="en-US" dirty="0"/>
          </a:p>
        </p:txBody>
      </p:sp>
      <p:pic>
        <p:nvPicPr>
          <p:cNvPr id="5" name="Picture 4">
            <a:extLst>
              <a:ext uri="{FF2B5EF4-FFF2-40B4-BE49-F238E27FC236}">
                <a16:creationId xmlns:a16="http://schemas.microsoft.com/office/drawing/2014/main" id="{C4BD3C7A-3574-49B7-A4AD-8259938561AC}"/>
              </a:ext>
            </a:extLst>
          </p:cNvPr>
          <p:cNvPicPr>
            <a:picLocks noChangeAspect="1"/>
          </p:cNvPicPr>
          <p:nvPr/>
        </p:nvPicPr>
        <p:blipFill rotWithShape="1">
          <a:blip r:embed="rId2"/>
          <a:srcRect l="9266" t="9918" r="46514" b="17828"/>
          <a:stretch/>
        </p:blipFill>
        <p:spPr>
          <a:xfrm>
            <a:off x="270656" y="1367533"/>
            <a:ext cx="4485902" cy="4122933"/>
          </a:xfrm>
          <a:prstGeom prst="rect">
            <a:avLst/>
          </a:prstGeom>
        </p:spPr>
      </p:pic>
    </p:spTree>
    <p:extLst>
      <p:ext uri="{BB962C8B-B14F-4D97-AF65-F5344CB8AC3E}">
        <p14:creationId xmlns:p14="http://schemas.microsoft.com/office/powerpoint/2010/main" val="545040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454A93-7073-4CE4-B1CB-D0E6B6AFF743}"/>
              </a:ext>
            </a:extLst>
          </p:cNvPr>
          <p:cNvSpPr>
            <a:spLocks noGrp="1"/>
          </p:cNvSpPr>
          <p:nvPr>
            <p:ph idx="1"/>
          </p:nvPr>
        </p:nvSpPr>
        <p:spPr>
          <a:xfrm>
            <a:off x="695762" y="1111542"/>
            <a:ext cx="7886700" cy="4351338"/>
          </a:xfrm>
        </p:spPr>
        <p:txBody>
          <a:bodyPr/>
          <a:lstStyle/>
          <a:p>
            <a:pPr marL="0" indent="0">
              <a:buNone/>
            </a:pPr>
            <a:r>
              <a:rPr lang="en-US" sz="2000" b="0" i="0" u="none" strike="noStrike" baseline="0" dirty="0">
                <a:latin typeface="Times New Roman" panose="02020603050405020304" pitchFamily="18" charset="0"/>
              </a:rPr>
              <a:t>Click "Fix GP."</a:t>
            </a:r>
          </a:p>
          <a:p>
            <a:pPr marL="0" marR="3000" indent="0">
              <a:buNone/>
            </a:pPr>
            <a:endParaRPr lang="en-US" sz="2000" b="0" i="0" u="none" strike="noStrike" baseline="0" dirty="0">
              <a:latin typeface="Times New Roman" panose="02020603050405020304" pitchFamily="18" charset="0"/>
            </a:endParaRPr>
          </a:p>
          <a:p>
            <a:pPr marL="0" marR="3000" indent="0">
              <a:buNone/>
            </a:pPr>
            <a:r>
              <a:rPr lang="en-US" sz="2000" b="0" i="0" u="none" strike="noStrike" baseline="0" dirty="0">
                <a:latin typeface="Times New Roman" panose="02020603050405020304" pitchFamily="18" charset="0"/>
              </a:rPr>
              <a:t>Refer to "Shoulder width" and "Shoulder drop" for GP4.</a:t>
            </a:r>
          </a:p>
          <a:p>
            <a:pPr marR="3000"/>
            <a:endParaRPr lang="en-US" dirty="0"/>
          </a:p>
        </p:txBody>
      </p:sp>
      <p:pic>
        <p:nvPicPr>
          <p:cNvPr id="5" name="Picture 4">
            <a:extLst>
              <a:ext uri="{FF2B5EF4-FFF2-40B4-BE49-F238E27FC236}">
                <a16:creationId xmlns:a16="http://schemas.microsoft.com/office/drawing/2014/main" id="{45222919-FC38-490A-96A4-1B632E3FBE9F}"/>
              </a:ext>
            </a:extLst>
          </p:cNvPr>
          <p:cNvPicPr>
            <a:picLocks noChangeAspect="1"/>
          </p:cNvPicPr>
          <p:nvPr/>
        </p:nvPicPr>
        <p:blipFill rotWithShape="1">
          <a:blip r:embed="rId2"/>
          <a:srcRect l="11744" t="21498" r="33210" b="15708"/>
          <a:stretch/>
        </p:blipFill>
        <p:spPr>
          <a:xfrm>
            <a:off x="1865733" y="2734811"/>
            <a:ext cx="5412533" cy="3473042"/>
          </a:xfrm>
          <a:prstGeom prst="rect">
            <a:avLst/>
          </a:prstGeom>
        </p:spPr>
      </p:pic>
    </p:spTree>
    <p:extLst>
      <p:ext uri="{BB962C8B-B14F-4D97-AF65-F5344CB8AC3E}">
        <p14:creationId xmlns:p14="http://schemas.microsoft.com/office/powerpoint/2010/main" val="18655013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9FA97EF-4F1D-4DFA-AA54-53B8B68CB476}"/>
              </a:ext>
            </a:extLst>
          </p:cNvPr>
          <p:cNvSpPr>
            <a:spLocks noGrp="1"/>
          </p:cNvSpPr>
          <p:nvPr>
            <p:ph idx="1"/>
          </p:nvPr>
        </p:nvSpPr>
        <p:spPr>
          <a:xfrm>
            <a:off x="4840448" y="253767"/>
            <a:ext cx="4060270" cy="6350466"/>
          </a:xfrm>
        </p:spPr>
        <p:txBody>
          <a:bodyPr>
            <a:normAutofit lnSpcReduction="10000"/>
          </a:bodyPr>
          <a:lstStyle/>
          <a:p>
            <a:pPr marL="0" marR="2000" indent="0">
              <a:buNone/>
            </a:pPr>
            <a:r>
              <a:rPr lang="en-US" sz="1800" b="0" i="0" u="none" strike="noStrike" baseline="0" dirty="0">
                <a:latin typeface="Times New Roman" panose="02020603050405020304" pitchFamily="18" charset="0"/>
              </a:rPr>
              <a:t>If it is necessary to give same GP for 2 points for bottom of arm hole, include the points with area and click one point to display GP number.</a:t>
            </a:r>
          </a:p>
          <a:p>
            <a:pPr marL="0" marR="2000" indent="0">
              <a:buNone/>
            </a:pPr>
            <a:endParaRPr lang="en-US" sz="1800" b="0" i="0" u="none" strike="noStrike" baseline="0" dirty="0">
              <a:latin typeface="Times New Roman" panose="02020603050405020304" pitchFamily="18" charset="0"/>
            </a:endParaRPr>
          </a:p>
          <a:p>
            <a:pPr marL="0" marR="2000" indent="0">
              <a:buNone/>
            </a:pPr>
            <a:r>
              <a:rPr lang="en-US" sz="1800" b="0" i="0" u="none" strike="noStrike" baseline="0" dirty="0">
                <a:latin typeface="Times New Roman" panose="02020603050405020304" pitchFamily="18" charset="0"/>
              </a:rPr>
              <a:t>Pitch of X (width) is figured out by chest width, but there is no information for Y (length).</a:t>
            </a:r>
          </a:p>
          <a:p>
            <a:pPr marL="0" marR="2000" indent="0">
              <a:buNone/>
            </a:pPr>
            <a:endParaRPr lang="en-US" sz="1800" b="0" i="0" u="none" strike="noStrike" baseline="0" dirty="0">
              <a:latin typeface="Times New Roman" panose="02020603050405020304" pitchFamily="18" charset="0"/>
            </a:endParaRPr>
          </a:p>
          <a:p>
            <a:pPr marL="0" marR="2000" indent="0">
              <a:buNone/>
            </a:pPr>
            <a:r>
              <a:rPr lang="en-US" sz="1800" b="0" i="0" u="none" strike="noStrike" baseline="0" dirty="0">
                <a:latin typeface="Times New Roman" panose="02020603050405020304" pitchFamily="18" charset="0"/>
              </a:rPr>
              <a:t>Calculate pitch using "Calculate Point" - "Direct Distance."</a:t>
            </a:r>
          </a:p>
          <a:p>
            <a:pPr marL="0" marR="2000" indent="0">
              <a:buNone/>
            </a:pPr>
            <a:endParaRPr lang="en-US" sz="1800" b="0" i="0" u="none" strike="noStrike" baseline="0" dirty="0">
              <a:latin typeface="Times New Roman" panose="02020603050405020304" pitchFamily="18" charset="0"/>
            </a:endParaRPr>
          </a:p>
          <a:p>
            <a:pPr marL="0" marR="2000" indent="0">
              <a:buNone/>
            </a:pPr>
            <a:r>
              <a:rPr lang="en-US" sz="1800" b="0" i="0" u="none" strike="noStrike" baseline="0" dirty="0">
                <a:latin typeface="Times New Roman" panose="02020603050405020304" pitchFamily="18" charset="0"/>
              </a:rPr>
              <a:t>Input 1.5cm in X for the difference of chest width/2. "Calculate Point" - "Direct Distance" Select shoulder point as first reference point.</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Input 1.5cm which is the difference of "Straight armhole."</a:t>
            </a:r>
          </a:p>
          <a:p>
            <a:pPr marL="0" indent="0">
              <a:buNone/>
            </a:pPr>
            <a:r>
              <a:rPr lang="en-US" sz="1800" b="0" i="0" u="none" strike="noStrike" baseline="0" dirty="0">
                <a:latin typeface="Times New Roman" panose="02020603050405020304" pitchFamily="18" charset="0"/>
              </a:rPr>
              <a:t>Press "Execute."</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Select GP7, then click "Fix GP."</a:t>
            </a:r>
            <a:endParaRPr lang="en-US" dirty="0"/>
          </a:p>
        </p:txBody>
      </p:sp>
      <p:pic>
        <p:nvPicPr>
          <p:cNvPr id="5" name="Picture 4">
            <a:extLst>
              <a:ext uri="{FF2B5EF4-FFF2-40B4-BE49-F238E27FC236}">
                <a16:creationId xmlns:a16="http://schemas.microsoft.com/office/drawing/2014/main" id="{5382455B-BE96-45F2-ADAC-D90DD9F1B5AF}"/>
              </a:ext>
            </a:extLst>
          </p:cNvPr>
          <p:cNvPicPr>
            <a:picLocks noChangeAspect="1"/>
          </p:cNvPicPr>
          <p:nvPr/>
        </p:nvPicPr>
        <p:blipFill rotWithShape="1">
          <a:blip r:embed="rId2"/>
          <a:srcRect l="19541" t="14662" r="49626" b="4922"/>
          <a:stretch/>
        </p:blipFill>
        <p:spPr>
          <a:xfrm>
            <a:off x="335559" y="253767"/>
            <a:ext cx="4328719" cy="6350466"/>
          </a:xfrm>
          <a:prstGeom prst="rect">
            <a:avLst/>
          </a:prstGeom>
        </p:spPr>
      </p:pic>
    </p:spTree>
    <p:extLst>
      <p:ext uri="{BB962C8B-B14F-4D97-AF65-F5344CB8AC3E}">
        <p14:creationId xmlns:p14="http://schemas.microsoft.com/office/powerpoint/2010/main" val="26529755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374438-18E2-446E-A19C-72997A09678A}"/>
              </a:ext>
            </a:extLst>
          </p:cNvPr>
          <p:cNvSpPr>
            <a:spLocks noGrp="1"/>
          </p:cNvSpPr>
          <p:nvPr>
            <p:ph idx="1"/>
          </p:nvPr>
        </p:nvSpPr>
        <p:spPr>
          <a:xfrm>
            <a:off x="628650" y="852502"/>
            <a:ext cx="7886700" cy="4351338"/>
          </a:xfrm>
        </p:spPr>
        <p:txBody>
          <a:bodyPr/>
          <a:lstStyle/>
          <a:p>
            <a:pPr marL="0" indent="0">
              <a:buNone/>
            </a:pPr>
            <a:r>
              <a:rPr lang="en-US" sz="2000" b="0" i="0" u="none" strike="noStrike" baseline="0" dirty="0">
                <a:latin typeface="Times New Roman" panose="02020603050405020304" pitchFamily="18" charset="0"/>
              </a:rPr>
              <a:t>Gp5, 6 are the intermediate points between 4, 7.</a:t>
            </a:r>
          </a:p>
          <a:p>
            <a:pPr marL="0" indent="0">
              <a:buNone/>
            </a:pPr>
            <a:r>
              <a:rPr lang="en-US" sz="2000" b="0" i="0" u="none" strike="noStrike" baseline="0" dirty="0">
                <a:latin typeface="Times New Roman" panose="02020603050405020304" pitchFamily="18" charset="0"/>
              </a:rPr>
              <a:t>GP5 is the reference point for "Front bust width.“ Then check if front bust width on the pattern is close to the indicated measurement or not. It is also possible to refer to "Front bust width (15cm down from HSP)" to figure out GP5. But be careful, because "15cm down" may be only about M size and it is not indicated for other sizes.</a:t>
            </a:r>
          </a:p>
          <a:p>
            <a:pPr marL="0" indent="0">
              <a:buNone/>
            </a:pPr>
            <a:endParaRPr lang="en-US" sz="1800" b="0" i="0" u="none" strike="noStrike" baseline="0" dirty="0">
              <a:latin typeface="Times New Roman" panose="02020603050405020304" pitchFamily="18" charset="0"/>
            </a:endParaRPr>
          </a:p>
          <a:p>
            <a:endParaRPr lang="en-US" dirty="0"/>
          </a:p>
        </p:txBody>
      </p:sp>
      <p:pic>
        <p:nvPicPr>
          <p:cNvPr id="5" name="Picture 4">
            <a:extLst>
              <a:ext uri="{FF2B5EF4-FFF2-40B4-BE49-F238E27FC236}">
                <a16:creationId xmlns:a16="http://schemas.microsoft.com/office/drawing/2014/main" id="{E79A571B-581C-43AB-A901-C59B5FC59F2D}"/>
              </a:ext>
            </a:extLst>
          </p:cNvPr>
          <p:cNvPicPr>
            <a:picLocks noChangeAspect="1"/>
          </p:cNvPicPr>
          <p:nvPr/>
        </p:nvPicPr>
        <p:blipFill rotWithShape="1">
          <a:blip r:embed="rId2"/>
          <a:srcRect l="13028" t="21661" r="26972" b="21581"/>
          <a:stretch/>
        </p:blipFill>
        <p:spPr>
          <a:xfrm>
            <a:off x="1544783" y="3128838"/>
            <a:ext cx="6054434" cy="3221627"/>
          </a:xfrm>
          <a:prstGeom prst="rect">
            <a:avLst/>
          </a:prstGeom>
        </p:spPr>
      </p:pic>
    </p:spTree>
    <p:extLst>
      <p:ext uri="{BB962C8B-B14F-4D97-AF65-F5344CB8AC3E}">
        <p14:creationId xmlns:p14="http://schemas.microsoft.com/office/powerpoint/2010/main" val="37618522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E8F24F-C27D-430F-8585-D4E5849FD66B}"/>
              </a:ext>
            </a:extLst>
          </p:cNvPr>
          <p:cNvSpPr>
            <a:spLocks noGrp="1"/>
          </p:cNvSpPr>
          <p:nvPr>
            <p:ph idx="1"/>
          </p:nvPr>
        </p:nvSpPr>
        <p:spPr>
          <a:xfrm>
            <a:off x="628650" y="1535185"/>
            <a:ext cx="7886700" cy="4641778"/>
          </a:xfrm>
        </p:spPr>
        <p:txBody>
          <a:bodyPr/>
          <a:lstStyle/>
          <a:p>
            <a:pPr marL="0" marR="2000" indent="0">
              <a:buNone/>
            </a:pPr>
            <a:r>
              <a:rPr lang="en-US" sz="2000" b="0" i="0" u="none" strike="noStrike" baseline="0" dirty="0">
                <a:latin typeface="Times New Roman" panose="02020603050405020304" pitchFamily="18" charset="0"/>
              </a:rPr>
              <a:t>Input GP for hem. There are points at both ends of the hem assist line. And other points for pattern line may exist at the same part. So make area including both points then click on the point to set GP.</a:t>
            </a:r>
          </a:p>
          <a:p>
            <a:pPr marR="2000"/>
            <a:endParaRPr lang="en-US" dirty="0"/>
          </a:p>
        </p:txBody>
      </p:sp>
      <p:pic>
        <p:nvPicPr>
          <p:cNvPr id="5" name="Picture 4">
            <a:extLst>
              <a:ext uri="{FF2B5EF4-FFF2-40B4-BE49-F238E27FC236}">
                <a16:creationId xmlns:a16="http://schemas.microsoft.com/office/drawing/2014/main" id="{DF40D8AA-0FF1-4CDA-8AE0-BBB8D8172933}"/>
              </a:ext>
            </a:extLst>
          </p:cNvPr>
          <p:cNvPicPr>
            <a:picLocks noChangeAspect="1"/>
          </p:cNvPicPr>
          <p:nvPr/>
        </p:nvPicPr>
        <p:blipFill rotWithShape="1">
          <a:blip r:embed="rId2"/>
          <a:srcRect l="4955" t="22966" r="7156" b="28430"/>
          <a:stretch/>
        </p:blipFill>
        <p:spPr>
          <a:xfrm>
            <a:off x="679246" y="3265938"/>
            <a:ext cx="7785508" cy="2421798"/>
          </a:xfrm>
          <a:prstGeom prst="rect">
            <a:avLst/>
          </a:prstGeom>
        </p:spPr>
      </p:pic>
    </p:spTree>
    <p:extLst>
      <p:ext uri="{BB962C8B-B14F-4D97-AF65-F5344CB8AC3E}">
        <p14:creationId xmlns:p14="http://schemas.microsoft.com/office/powerpoint/2010/main" val="11924587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640B9-6283-4FC3-8B94-AE84DE473E14}"/>
              </a:ext>
            </a:extLst>
          </p:cNvPr>
          <p:cNvSpPr>
            <a:spLocks noGrp="1"/>
          </p:cNvSpPr>
          <p:nvPr>
            <p:ph idx="1"/>
          </p:nvPr>
        </p:nvSpPr>
        <p:spPr>
          <a:xfrm>
            <a:off x="5511566" y="1565650"/>
            <a:ext cx="3380763" cy="4823669"/>
          </a:xfrm>
        </p:spPr>
        <p:txBody>
          <a:bodyPr/>
          <a:lstStyle/>
          <a:p>
            <a:pPr marL="0" marR="3600" indent="0">
              <a:buNone/>
            </a:pPr>
            <a:r>
              <a:rPr lang="en-US" sz="2000" b="0" i="0" u="none" strike="noStrike" baseline="0" dirty="0">
                <a:latin typeface="Times New Roman" panose="02020603050405020304" pitchFamily="18" charset="0"/>
              </a:rPr>
              <a:t>The grading line for each size is shown. Use "Delete Nest" to delete it.</a:t>
            </a:r>
          </a:p>
          <a:p>
            <a:pPr marL="0" marR="3600" indent="0">
              <a:buNone/>
            </a:pPr>
            <a:endParaRPr lang="en-US" sz="2000" b="0" i="0" u="none" strike="noStrike" baseline="0" dirty="0">
              <a:latin typeface="Times New Roman" panose="02020603050405020304" pitchFamily="18" charset="0"/>
            </a:endParaRPr>
          </a:p>
          <a:p>
            <a:pPr marL="0" marR="3600" indent="0">
              <a:buNone/>
            </a:pPr>
            <a:r>
              <a:rPr lang="en-US" sz="2000" b="0" i="0" u="none" strike="noStrike" baseline="0" dirty="0">
                <a:latin typeface="Times New Roman" panose="02020603050405020304" pitchFamily="18" charset="0"/>
              </a:rPr>
              <a:t>When data is in the pitch table, nest is shown with "Execute Grading."</a:t>
            </a:r>
          </a:p>
          <a:p>
            <a:pPr marL="0" indent="0">
              <a:buNone/>
            </a:pPr>
            <a:endParaRPr lang="en-US" sz="2000" b="0" i="0" u="none" strike="noStrike" baseline="0" dirty="0">
              <a:latin typeface="Times New Roman" panose="02020603050405020304" pitchFamily="18" charset="0"/>
            </a:endParaRPr>
          </a:p>
          <a:p>
            <a:pPr marL="0" indent="0">
              <a:buNone/>
            </a:pPr>
            <a:r>
              <a:rPr lang="en-US" sz="2000" b="0" i="0" u="none" strike="noStrike" baseline="0" dirty="0">
                <a:latin typeface="Times New Roman" panose="02020603050405020304" pitchFamily="18" charset="0"/>
              </a:rPr>
              <a:t>Click "Exit" to close the menu after GP is completed.</a:t>
            </a:r>
          </a:p>
          <a:p>
            <a:endParaRPr lang="en-US" dirty="0"/>
          </a:p>
        </p:txBody>
      </p:sp>
      <p:pic>
        <p:nvPicPr>
          <p:cNvPr id="6" name="Picture 5">
            <a:extLst>
              <a:ext uri="{FF2B5EF4-FFF2-40B4-BE49-F238E27FC236}">
                <a16:creationId xmlns:a16="http://schemas.microsoft.com/office/drawing/2014/main" id="{2C29FFD9-3233-47C9-9481-31AFB079D28F}"/>
              </a:ext>
            </a:extLst>
          </p:cNvPr>
          <p:cNvPicPr>
            <a:picLocks noChangeAspect="1"/>
          </p:cNvPicPr>
          <p:nvPr/>
        </p:nvPicPr>
        <p:blipFill rotWithShape="1">
          <a:blip r:embed="rId2"/>
          <a:srcRect r="482" b="1600"/>
          <a:stretch/>
        </p:blipFill>
        <p:spPr>
          <a:xfrm>
            <a:off x="251671" y="1565650"/>
            <a:ext cx="5108531" cy="3870416"/>
          </a:xfrm>
          <a:prstGeom prst="rect">
            <a:avLst/>
          </a:prstGeom>
        </p:spPr>
      </p:pic>
    </p:spTree>
    <p:extLst>
      <p:ext uri="{BB962C8B-B14F-4D97-AF65-F5344CB8AC3E}">
        <p14:creationId xmlns:p14="http://schemas.microsoft.com/office/powerpoint/2010/main" val="1217768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288BBC-0FB1-429F-8462-DC681A78CD13}"/>
              </a:ext>
            </a:extLst>
          </p:cNvPr>
          <p:cNvSpPr>
            <a:spLocks noGrp="1"/>
          </p:cNvSpPr>
          <p:nvPr>
            <p:ph idx="1"/>
          </p:nvPr>
        </p:nvSpPr>
        <p:spPr>
          <a:xfrm>
            <a:off x="4999314" y="623647"/>
            <a:ext cx="3943350" cy="5610706"/>
          </a:xfrm>
        </p:spPr>
        <p:txBody>
          <a:bodyPr/>
          <a:lstStyle/>
          <a:p>
            <a:pPr marL="0" marR="3600" indent="0">
              <a:buNone/>
            </a:pPr>
            <a:r>
              <a:rPr lang="en-US" sz="1800" b="0" i="0" u="none" strike="noStrike" baseline="0" dirty="0">
                <a:latin typeface="Times New Roman" panose="02020603050405020304" pitchFamily="18" charset="0"/>
              </a:rPr>
              <a:t>Pitch of GP is created in the grading table in Grading page.</a:t>
            </a:r>
          </a:p>
          <a:p>
            <a:pPr marL="0" marR="3600" indent="0">
              <a:buNone/>
            </a:pPr>
            <a:endParaRPr lang="en-US" sz="1800" b="0" i="0" u="none" strike="noStrike" baseline="0" dirty="0">
              <a:latin typeface="Times New Roman" panose="02020603050405020304" pitchFamily="18" charset="0"/>
            </a:endParaRPr>
          </a:p>
          <a:p>
            <a:pPr marL="0" marR="3600" indent="0">
              <a:buNone/>
            </a:pPr>
            <a:r>
              <a:rPr lang="en-US" sz="1800" b="0" i="0" u="none" strike="noStrike" baseline="0" dirty="0">
                <a:latin typeface="Times New Roman" panose="02020603050405020304" pitchFamily="18" charset="0"/>
              </a:rPr>
              <a:t>The grading nest is converted to the actual pattern with "Embody."</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Select "Pitch Table" when saving the pattern.</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With "Group," pitch table can be loaded together with pattern.</a:t>
            </a:r>
          </a:p>
          <a:p>
            <a:pPr marL="0" marR="3600" indent="0">
              <a:buNone/>
            </a:pPr>
            <a:endParaRPr lang="en-US" sz="1800" b="0" i="0" u="none" strike="noStrike" baseline="0" dirty="0">
              <a:latin typeface="Times New Roman" panose="02020603050405020304" pitchFamily="18" charset="0"/>
            </a:endParaRPr>
          </a:p>
          <a:p>
            <a:pPr marL="0" marR="3600" indent="0">
              <a:buNone/>
            </a:pPr>
            <a:r>
              <a:rPr lang="en-US" sz="1800" b="0" i="0" u="none" strike="noStrike" baseline="0" dirty="0">
                <a:latin typeface="Times New Roman" panose="02020603050405020304" pitchFamily="18" charset="0"/>
              </a:rPr>
              <a:t>Make grading for back body with the same procedure as front body.</a:t>
            </a:r>
          </a:p>
          <a:p>
            <a:pPr marL="0" indent="0">
              <a:buNone/>
            </a:pPr>
            <a:endParaRPr lang="en-US" sz="1800" b="0" i="0" u="none" strike="noStrike" baseline="0" dirty="0">
              <a:latin typeface="Times New Roman" panose="02020603050405020304" pitchFamily="18" charset="0"/>
            </a:endParaRPr>
          </a:p>
          <a:p>
            <a:pPr marL="0" indent="0">
              <a:buNone/>
            </a:pPr>
            <a:r>
              <a:rPr lang="en-US" sz="1800" b="0" i="0" u="none" strike="noStrike" baseline="0" dirty="0">
                <a:latin typeface="Times New Roman" panose="02020603050405020304" pitchFamily="18" charset="0"/>
              </a:rPr>
              <a:t>If GP1-GP9 are used for front, use GP21-GP29 for back</a:t>
            </a:r>
            <a:endParaRPr lang="en-US" dirty="0"/>
          </a:p>
        </p:txBody>
      </p:sp>
      <p:pic>
        <p:nvPicPr>
          <p:cNvPr id="5" name="Picture 4">
            <a:extLst>
              <a:ext uri="{FF2B5EF4-FFF2-40B4-BE49-F238E27FC236}">
                <a16:creationId xmlns:a16="http://schemas.microsoft.com/office/drawing/2014/main" id="{8CA8CE50-ABDB-43B1-ADB6-BBD31926B240}"/>
              </a:ext>
            </a:extLst>
          </p:cNvPr>
          <p:cNvPicPr>
            <a:picLocks noChangeAspect="1"/>
          </p:cNvPicPr>
          <p:nvPr/>
        </p:nvPicPr>
        <p:blipFill rotWithShape="1">
          <a:blip r:embed="rId2"/>
          <a:srcRect l="13395" t="8939" r="49438" b="10121"/>
          <a:stretch/>
        </p:blipFill>
        <p:spPr>
          <a:xfrm>
            <a:off x="201336" y="623647"/>
            <a:ext cx="4580391" cy="5610706"/>
          </a:xfrm>
          <a:prstGeom prst="rect">
            <a:avLst/>
          </a:prstGeom>
        </p:spPr>
      </p:pic>
    </p:spTree>
    <p:extLst>
      <p:ext uri="{BB962C8B-B14F-4D97-AF65-F5344CB8AC3E}">
        <p14:creationId xmlns:p14="http://schemas.microsoft.com/office/powerpoint/2010/main" val="13465688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DF342-0A3D-4E4A-8AE4-D0CDE0D794FE}"/>
              </a:ext>
            </a:extLst>
          </p:cNvPr>
          <p:cNvSpPr>
            <a:spLocks noGrp="1"/>
          </p:cNvSpPr>
          <p:nvPr>
            <p:ph type="title"/>
          </p:nvPr>
        </p:nvSpPr>
        <p:spPr>
          <a:xfrm>
            <a:off x="628650" y="256069"/>
            <a:ext cx="7886700" cy="494745"/>
          </a:xfrm>
        </p:spPr>
        <p:txBody>
          <a:bodyPr>
            <a:normAutofit/>
          </a:bodyPr>
          <a:lstStyle/>
          <a:p>
            <a:r>
              <a:rPr lang="en-US" sz="2000" b="1" i="0" strike="noStrike" baseline="0" dirty="0">
                <a:latin typeface="Times New Roman" panose="02020603050405020304" pitchFamily="18" charset="0"/>
                <a:cs typeface="Times New Roman" panose="02020603050405020304" pitchFamily="18" charset="0"/>
              </a:rPr>
              <a:t>Grading-Sleeve</a:t>
            </a:r>
            <a:endParaRPr lang="en-US" sz="2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FCB489E-06CB-4EFD-AC4F-F350B8A5FDA7}"/>
              </a:ext>
            </a:extLst>
          </p:cNvPr>
          <p:cNvSpPr>
            <a:spLocks noGrp="1"/>
          </p:cNvSpPr>
          <p:nvPr>
            <p:ph idx="1"/>
          </p:nvPr>
        </p:nvSpPr>
        <p:spPr>
          <a:xfrm>
            <a:off x="628650" y="1392572"/>
            <a:ext cx="5872818" cy="4784391"/>
          </a:xfrm>
        </p:spPr>
        <p:txBody>
          <a:bodyPr>
            <a:noAutofit/>
          </a:bodyPr>
          <a:lstStyle/>
          <a:p>
            <a:pPr marL="0" indent="0" algn="just">
              <a:buNone/>
            </a:pPr>
            <a:r>
              <a:rPr lang="en-US" sz="1800" b="0" i="0" u="none" strike="noStrike" baseline="0" dirty="0">
                <a:latin typeface="Times New Roman" panose="02020603050405020304" pitchFamily="18" charset="0"/>
              </a:rPr>
              <a:t>GP41</a:t>
            </a:r>
          </a:p>
          <a:p>
            <a:pPr marL="0" indent="0" algn="just">
              <a:buNone/>
            </a:pPr>
            <a:r>
              <a:rPr lang="en-US" sz="1800" b="0" i="0" u="none" strike="noStrike" baseline="0" dirty="0">
                <a:latin typeface="Times New Roman" panose="02020603050405020304" pitchFamily="18" charset="0"/>
              </a:rPr>
              <a:t>X=0 Y=0</a:t>
            </a:r>
          </a:p>
          <a:p>
            <a:pPr marL="0" marR="3400" indent="0" algn="just">
              <a:buNone/>
            </a:pPr>
            <a:r>
              <a:rPr lang="en-US" sz="1800" b="0" i="0" u="none" strike="noStrike" baseline="0" dirty="0">
                <a:latin typeface="Times New Roman" panose="02020603050405020304" pitchFamily="18" charset="0"/>
              </a:rPr>
              <a:t>There is no need to divide the measurement of width by 2 for sleeve pattern.</a:t>
            </a:r>
          </a:p>
          <a:p>
            <a:pPr marL="0" indent="0" algn="just">
              <a:buNone/>
            </a:pPr>
            <a:r>
              <a:rPr lang="en-US" sz="1800" b="0" i="0" u="none" strike="noStrike" baseline="0" dirty="0">
                <a:latin typeface="Times New Roman" panose="02020603050405020304" pitchFamily="18" charset="0"/>
              </a:rPr>
              <a:t>GP44</a:t>
            </a:r>
          </a:p>
          <a:p>
            <a:pPr marL="0" marR="3400" indent="0" algn="just">
              <a:buNone/>
            </a:pPr>
            <a:r>
              <a:rPr lang="en-US" sz="1800" b="0" i="0" u="none" strike="noStrike" baseline="0" dirty="0">
                <a:latin typeface="Times New Roman" panose="02020603050405020304" pitchFamily="18" charset="0"/>
              </a:rPr>
              <a:t>Input the pitch referring to "Height of the sleeve cap" and "Sleeve width."</a:t>
            </a:r>
          </a:p>
          <a:p>
            <a:pPr marL="0" marR="3400" indent="0" algn="just">
              <a:buNone/>
            </a:pPr>
            <a:r>
              <a:rPr lang="en-US" sz="1800" b="0" i="0" u="none" strike="noStrike" baseline="0" dirty="0">
                <a:latin typeface="Times New Roman" panose="02020603050405020304" pitchFamily="18" charset="0"/>
              </a:rPr>
              <a:t>Or it is also possible to use "Calculate Point" - "Direct Distance" referring to "Straight armhole" and "Sleeve width."</a:t>
            </a:r>
          </a:p>
          <a:p>
            <a:pPr marL="0" indent="0" algn="just">
              <a:buNone/>
            </a:pPr>
            <a:r>
              <a:rPr lang="en-US" sz="1800" b="0" i="0" u="none" strike="noStrike" baseline="0" dirty="0">
                <a:latin typeface="Times New Roman" panose="02020603050405020304" pitchFamily="18" charset="0"/>
              </a:rPr>
              <a:t>GP46 (Sleeve expand width)</a:t>
            </a:r>
          </a:p>
          <a:p>
            <a:pPr marL="0" indent="0" algn="just">
              <a:buNone/>
            </a:pPr>
            <a:r>
              <a:rPr lang="en-US" sz="1800" b="0" i="0" u="none" strike="noStrike" baseline="0" dirty="0">
                <a:latin typeface="Times New Roman" panose="02020603050405020304" pitchFamily="18" charset="0"/>
              </a:rPr>
              <a:t>Check the measurement after figuring out the pitch using "Intermediate Point."</a:t>
            </a:r>
          </a:p>
          <a:p>
            <a:pPr marL="0" marR="3400" indent="0">
              <a:buNone/>
            </a:pPr>
            <a:r>
              <a:rPr lang="en-US" sz="1800" b="0" i="0" u="none" strike="noStrike" baseline="0" dirty="0">
                <a:latin typeface="Times New Roman" panose="02020603050405020304" pitchFamily="18" charset="0"/>
              </a:rPr>
              <a:t>Or input the pitch based on the measurement of Sleeve expand width considering the difference of the reference measurement (23cm) in each size.</a:t>
            </a:r>
            <a:endParaRPr lang="en-US" sz="1800" dirty="0"/>
          </a:p>
        </p:txBody>
      </p:sp>
      <p:pic>
        <p:nvPicPr>
          <p:cNvPr id="5" name="Picture 4">
            <a:extLst>
              <a:ext uri="{FF2B5EF4-FFF2-40B4-BE49-F238E27FC236}">
                <a16:creationId xmlns:a16="http://schemas.microsoft.com/office/drawing/2014/main" id="{31BFC65C-0050-4B53-AD76-DFCCA3BBAE4D}"/>
              </a:ext>
            </a:extLst>
          </p:cNvPr>
          <p:cNvPicPr>
            <a:picLocks noChangeAspect="1"/>
          </p:cNvPicPr>
          <p:nvPr/>
        </p:nvPicPr>
        <p:blipFill rotWithShape="1">
          <a:blip r:embed="rId2"/>
          <a:srcRect l="23131" t="19570" r="62116" b="19517"/>
          <a:stretch/>
        </p:blipFill>
        <p:spPr>
          <a:xfrm>
            <a:off x="6258187" y="467607"/>
            <a:ext cx="2550253" cy="5922786"/>
          </a:xfrm>
          <a:prstGeom prst="rect">
            <a:avLst/>
          </a:prstGeom>
        </p:spPr>
      </p:pic>
    </p:spTree>
    <p:extLst>
      <p:ext uri="{BB962C8B-B14F-4D97-AF65-F5344CB8AC3E}">
        <p14:creationId xmlns:p14="http://schemas.microsoft.com/office/powerpoint/2010/main" val="16616570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C0E68F-9EA2-41CC-B017-C340824A830D}"/>
              </a:ext>
            </a:extLst>
          </p:cNvPr>
          <p:cNvSpPr>
            <a:spLocks noGrp="1"/>
          </p:cNvSpPr>
          <p:nvPr>
            <p:ph idx="1"/>
          </p:nvPr>
        </p:nvSpPr>
        <p:spPr>
          <a:xfrm>
            <a:off x="628650" y="1174459"/>
            <a:ext cx="7886700" cy="5220618"/>
          </a:xfrm>
        </p:spPr>
        <p:txBody>
          <a:bodyPr/>
          <a:lstStyle/>
          <a:p>
            <a:pPr marL="0" indent="0">
              <a:buNone/>
            </a:pPr>
            <a:r>
              <a:rPr lang="en-US" sz="1800" b="0" i="0" u="none" strike="noStrike" baseline="0" dirty="0">
                <a:latin typeface="Times New Roman" panose="02020603050405020304" pitchFamily="18" charset="0"/>
              </a:rPr>
              <a:t>It is possible to compare the measurement of Arm hole and Sleeve cap in each size using "Length Check" and "Straight Distance Check" in Grading page.</a:t>
            </a:r>
          </a:p>
          <a:p>
            <a:endParaRPr lang="en-US" dirty="0"/>
          </a:p>
        </p:txBody>
      </p:sp>
      <p:pic>
        <p:nvPicPr>
          <p:cNvPr id="5" name="Picture 4">
            <a:extLst>
              <a:ext uri="{FF2B5EF4-FFF2-40B4-BE49-F238E27FC236}">
                <a16:creationId xmlns:a16="http://schemas.microsoft.com/office/drawing/2014/main" id="{F6DB933D-098F-4C96-9C73-4D76FCE92C11}"/>
              </a:ext>
            </a:extLst>
          </p:cNvPr>
          <p:cNvPicPr>
            <a:picLocks noChangeAspect="1"/>
          </p:cNvPicPr>
          <p:nvPr/>
        </p:nvPicPr>
        <p:blipFill rotWithShape="1">
          <a:blip r:embed="rId2"/>
          <a:srcRect l="9357" t="9755" r="46514" b="16524"/>
          <a:stretch/>
        </p:blipFill>
        <p:spPr>
          <a:xfrm>
            <a:off x="2210498" y="2147583"/>
            <a:ext cx="4723004" cy="4438249"/>
          </a:xfrm>
          <a:prstGeom prst="rect">
            <a:avLst/>
          </a:prstGeom>
        </p:spPr>
      </p:pic>
    </p:spTree>
    <p:extLst>
      <p:ext uri="{BB962C8B-B14F-4D97-AF65-F5344CB8AC3E}">
        <p14:creationId xmlns:p14="http://schemas.microsoft.com/office/powerpoint/2010/main" val="3660782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9DB4BD-5682-4A4C-A7D8-582AD8456BEA}"/>
              </a:ext>
            </a:extLst>
          </p:cNvPr>
          <p:cNvSpPr>
            <a:spLocks noGrp="1"/>
          </p:cNvSpPr>
          <p:nvPr>
            <p:ph idx="1"/>
          </p:nvPr>
        </p:nvSpPr>
        <p:spPr>
          <a:xfrm>
            <a:off x="628650" y="1174459"/>
            <a:ext cx="7886700" cy="5002504"/>
          </a:xfrm>
        </p:spPr>
        <p:txBody>
          <a:bodyPr/>
          <a:lstStyle/>
          <a:p>
            <a:pPr marL="0" indent="0" algn="ctr">
              <a:buNone/>
            </a:pPr>
            <a:r>
              <a:rPr lang="en-US" sz="2400" b="1" dirty="0">
                <a:latin typeface="Times New Roman" panose="02020603050405020304" pitchFamily="18" charset="0"/>
                <a:cs typeface="Times New Roman" panose="02020603050405020304" pitchFamily="18" charset="0"/>
              </a:rPr>
              <a:t>References</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hlinkClick r:id="rId2"/>
              </a:rPr>
              <a:t>https://www.shimaseiki.com</a:t>
            </a:r>
            <a:endParaRPr lang="en-US" sz="2400" dirty="0">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400" dirty="0" err="1">
                <a:latin typeface="Times New Roman" panose="02020603050405020304" pitchFamily="18" charset="0"/>
                <a:cs typeface="Times New Roman" panose="02020603050405020304" pitchFamily="18" charset="0"/>
              </a:rPr>
              <a:t>Shimaseiki</a:t>
            </a:r>
            <a:r>
              <a:rPr lang="en-US" sz="2400" dirty="0">
                <a:latin typeface="Times New Roman" panose="02020603050405020304" pitchFamily="18" charset="0"/>
                <a:cs typeface="Times New Roman" panose="02020603050405020304" pitchFamily="18" charset="0"/>
              </a:rPr>
              <a:t> training guide </a:t>
            </a:r>
          </a:p>
          <a:p>
            <a:pPr marL="514350" indent="-514350">
              <a:buFont typeface="+mj-lt"/>
              <a:buAutoNum type="arabicPeriod"/>
            </a:pPr>
            <a:endParaRPr lang="en-US" dirty="0"/>
          </a:p>
          <a:p>
            <a:endParaRPr lang="en-US" dirty="0"/>
          </a:p>
        </p:txBody>
      </p:sp>
    </p:spTree>
    <p:extLst>
      <p:ext uri="{BB962C8B-B14F-4D97-AF65-F5344CB8AC3E}">
        <p14:creationId xmlns:p14="http://schemas.microsoft.com/office/powerpoint/2010/main" val="63281008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1065</TotalTime>
  <Words>1152</Words>
  <Application>Microsoft Office PowerPoint</Application>
  <PresentationFormat>On-screen Show (4:3)</PresentationFormat>
  <Paragraphs>115</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Office Theme</vt:lpstr>
      <vt:lpstr>Grading</vt:lpstr>
      <vt:lpstr>PowerPoint Presentation</vt:lpstr>
      <vt:lpstr>Grading (L size)</vt:lpstr>
      <vt:lpstr>PowerPoint Presentation</vt:lpstr>
      <vt:lpstr>Grading Preparation and settings</vt:lpstr>
      <vt:lpstr>PowerPoint Presentation</vt:lpstr>
      <vt:lpstr>PowerPoint Presentation</vt:lpstr>
      <vt:lpstr>PowerPoint Presentation</vt:lpstr>
      <vt:lpstr>PowerPoint Presentation</vt:lpstr>
      <vt:lpstr>IGrading Input the information of each GP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Grading-Sleeve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Gerele tumen-Ulzii</dc:creator>
  <cp:lastModifiedBy>Gerele tumen-Ulzii</cp:lastModifiedBy>
  <cp:revision>105</cp:revision>
  <dcterms:created xsi:type="dcterms:W3CDTF">2021-04-12T15:01:02Z</dcterms:created>
  <dcterms:modified xsi:type="dcterms:W3CDTF">2021-05-30T16:32:59Z</dcterms:modified>
</cp:coreProperties>
</file>