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2" r:id="rId2"/>
    <p:sldId id="303" r:id="rId3"/>
    <p:sldId id="304" r:id="rId4"/>
    <p:sldId id="305" r:id="rId5"/>
    <p:sldId id="306" r:id="rId6"/>
    <p:sldId id="307" r:id="rId7"/>
    <p:sldId id="292" r:id="rId8"/>
    <p:sldId id="293" r:id="rId9"/>
    <p:sldId id="294" r:id="rId10"/>
    <p:sldId id="295" r:id="rId11"/>
    <p:sldId id="296" r:id="rId12"/>
    <p:sldId id="297" r:id="rId13"/>
    <p:sldId id="298" r:id="rId14"/>
    <p:sldId id="299" r:id="rId15"/>
    <p:sldId id="300" r:id="rId16"/>
    <p:sldId id="301" r:id="rId17"/>
    <p:sldId id="309" r:id="rId18"/>
    <p:sldId id="314" r:id="rId19"/>
    <p:sldId id="316" r:id="rId20"/>
    <p:sldId id="317" r:id="rId21"/>
    <p:sldId id="319" r:id="rId22"/>
    <p:sldId id="291"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150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4041920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575731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006395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752105-FBC8-491C-89BE-94CC791147F5}" type="datetimeFigureOut">
              <a:rPr lang="en-US" smtClean="0"/>
              <a:t>5/31/2021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265036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752105-FBC8-491C-89BE-94CC791147F5}" type="datetimeFigureOut">
              <a:rPr lang="en-US" smtClean="0"/>
              <a:t>5/31/2021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2703744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52105-FBC8-491C-89BE-94CC791147F5}" type="datetimeFigureOut">
              <a:rPr lang="en-US" smtClean="0"/>
              <a:t>5/31/2021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3679947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706202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752105-FBC8-491C-89BE-94CC791147F5}" type="datetimeFigureOut">
              <a:rPr lang="en-US" smtClean="0"/>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260717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940295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939256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52105-FBC8-491C-89BE-94CC791147F5}" type="datetimeFigureOut">
              <a:rPr lang="en-US" smtClean="0"/>
              <a:t>5/31/2021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09A5D7-A234-464F-AEFE-7ABE94458563}" type="slidenum">
              <a:rPr lang="en-US" smtClean="0"/>
              <a:t>‹#›</a:t>
            </a:fld>
            <a:endParaRPr lang="en-US"/>
          </a:p>
        </p:txBody>
      </p:sp>
    </p:spTree>
    <p:extLst>
      <p:ext uri="{BB962C8B-B14F-4D97-AF65-F5344CB8AC3E}">
        <p14:creationId xmlns:p14="http://schemas.microsoft.com/office/powerpoint/2010/main" val="24739432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shimaseiki.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9E9B4-D0B9-4264-9589-80A08B220CE9}"/>
              </a:ext>
            </a:extLst>
          </p:cNvPr>
          <p:cNvSpPr>
            <a:spLocks noGrp="1"/>
          </p:cNvSpPr>
          <p:nvPr>
            <p:ph type="title"/>
          </p:nvPr>
        </p:nvSpPr>
        <p:spPr>
          <a:xfrm>
            <a:off x="1627465" y="3217382"/>
            <a:ext cx="6274964" cy="1325563"/>
          </a:xfrm>
        </p:spPr>
        <p:txBody>
          <a:bodyPr>
            <a:noAutofit/>
          </a:bodyPr>
          <a:lstStyle/>
          <a:p>
            <a:r>
              <a:rPr lang="en-US" sz="4000" b="1" i="0" u="none" strike="noStrike" baseline="0" dirty="0">
                <a:latin typeface="Times New Roman" panose="02020603050405020304" pitchFamily="18" charset="0"/>
              </a:rPr>
              <a:t>For better usage of PGM</a:t>
            </a:r>
            <a:endParaRPr lang="en-US" sz="4000" dirty="0"/>
          </a:p>
        </p:txBody>
      </p:sp>
      <p:pic>
        <p:nvPicPr>
          <p:cNvPr id="4" name="Picture 3">
            <a:extLst>
              <a:ext uri="{FF2B5EF4-FFF2-40B4-BE49-F238E27FC236}">
                <a16:creationId xmlns:a16="http://schemas.microsoft.com/office/drawing/2014/main" id="{64403355-D661-453D-90BB-9DE9D68187E4}"/>
              </a:ext>
            </a:extLst>
          </p:cNvPr>
          <p:cNvPicPr>
            <a:picLocks noChangeAspect="1"/>
          </p:cNvPicPr>
          <p:nvPr/>
        </p:nvPicPr>
        <p:blipFill rotWithShape="1">
          <a:blip r:embed="rId2">
            <a:extLst>
              <a:ext uri="{28A0092B-C50C-407E-A947-70E740481C1C}">
                <a14:useLocalDpi xmlns:a14="http://schemas.microsoft.com/office/drawing/2010/main" val="0"/>
              </a:ext>
            </a:extLst>
          </a:blip>
          <a:srcRect b="78294"/>
          <a:stretch/>
        </p:blipFill>
        <p:spPr>
          <a:xfrm>
            <a:off x="0" y="0"/>
            <a:ext cx="9144000" cy="1240522"/>
          </a:xfrm>
          <a:prstGeom prst="rect">
            <a:avLst/>
          </a:prstGeom>
        </p:spPr>
      </p:pic>
    </p:spTree>
    <p:extLst>
      <p:ext uri="{BB962C8B-B14F-4D97-AF65-F5344CB8AC3E}">
        <p14:creationId xmlns:p14="http://schemas.microsoft.com/office/powerpoint/2010/main" val="1455847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FA714-54EB-4CC0-8CDB-92AA4D3FFB8B}"/>
              </a:ext>
            </a:extLst>
          </p:cNvPr>
          <p:cNvSpPr>
            <a:spLocks noGrp="1"/>
          </p:cNvSpPr>
          <p:nvPr>
            <p:ph type="title"/>
          </p:nvPr>
        </p:nvSpPr>
        <p:spPr>
          <a:xfrm>
            <a:off x="628650" y="429368"/>
            <a:ext cx="7886700" cy="711535"/>
          </a:xfrm>
        </p:spPr>
        <p:txBody>
          <a:bodyPr>
            <a:normAutofit/>
          </a:bodyPr>
          <a:lstStyle/>
          <a:p>
            <a:r>
              <a:rPr lang="en-US" sz="2000" b="1" i="0" u="none" strike="noStrike" baseline="0" dirty="0">
                <a:latin typeface="Times New Roman" panose="02020603050405020304" pitchFamily="18" charset="0"/>
              </a:rPr>
              <a:t>Switching straight and curve</a:t>
            </a:r>
            <a:endParaRPr lang="en-US" sz="2000" dirty="0"/>
          </a:p>
        </p:txBody>
      </p:sp>
      <p:sp>
        <p:nvSpPr>
          <p:cNvPr id="3" name="Content Placeholder 2">
            <a:extLst>
              <a:ext uri="{FF2B5EF4-FFF2-40B4-BE49-F238E27FC236}">
                <a16:creationId xmlns:a16="http://schemas.microsoft.com/office/drawing/2014/main" id="{1088E2C3-8B63-4940-9FD9-12ED4C07EBAF}"/>
              </a:ext>
            </a:extLst>
          </p:cNvPr>
          <p:cNvSpPr>
            <a:spLocks noGrp="1"/>
          </p:cNvSpPr>
          <p:nvPr>
            <p:ph idx="1"/>
          </p:nvPr>
        </p:nvSpPr>
        <p:spPr>
          <a:xfrm>
            <a:off x="628650" y="1325461"/>
            <a:ext cx="7886700" cy="4851502"/>
          </a:xfrm>
        </p:spPr>
        <p:txBody>
          <a:bodyPr/>
          <a:lstStyle/>
          <a:p>
            <a:pPr marL="0" marR="2400" indent="0">
              <a:buNone/>
            </a:pPr>
            <a:r>
              <a:rPr lang="en-US" sz="2000" b="0" i="0" u="none" strike="noStrike" baseline="0" dirty="0">
                <a:latin typeface="Times New Roman" panose="02020603050405020304" pitchFamily="18" charset="0"/>
              </a:rPr>
              <a:t>Straight line point and curve line point can be switched alternately for the existing point.</a:t>
            </a:r>
          </a:p>
          <a:p>
            <a:pPr marL="0" marR="2400" indent="0">
              <a:buNone/>
            </a:pPr>
            <a:endParaRPr lang="en-US" sz="2000" b="0" i="0" u="none" strike="noStrike" baseline="0" dirty="0">
              <a:latin typeface="Times New Roman" panose="02020603050405020304" pitchFamily="18" charset="0"/>
            </a:endParaRPr>
          </a:p>
          <a:p>
            <a:pPr marL="0" marR="2400" indent="0">
              <a:buNone/>
            </a:pPr>
            <a:r>
              <a:rPr lang="en-US" sz="2000" b="0" i="0" u="none" strike="noStrike" baseline="0" dirty="0">
                <a:latin typeface="Times New Roman" panose="02020603050405020304" pitchFamily="18" charset="0"/>
              </a:rPr>
              <a:t>You can use by adding [Straight] and [Curve] functions to toolbar or selecting [Straight] or [Curve] from [Change] for each line type.</a:t>
            </a:r>
          </a:p>
          <a:p>
            <a:pPr marR="2400"/>
            <a:endParaRPr lang="en-US" dirty="0"/>
          </a:p>
        </p:txBody>
      </p:sp>
      <p:pic>
        <p:nvPicPr>
          <p:cNvPr id="5" name="Picture 4">
            <a:extLst>
              <a:ext uri="{FF2B5EF4-FFF2-40B4-BE49-F238E27FC236}">
                <a16:creationId xmlns:a16="http://schemas.microsoft.com/office/drawing/2014/main" id="{9CDF8651-2EA5-4ED7-83B7-B675AF1E9F2A}"/>
              </a:ext>
            </a:extLst>
          </p:cNvPr>
          <p:cNvPicPr>
            <a:picLocks noChangeAspect="1"/>
          </p:cNvPicPr>
          <p:nvPr/>
        </p:nvPicPr>
        <p:blipFill rotWithShape="1">
          <a:blip r:embed="rId2"/>
          <a:srcRect l="4495" t="28674" r="33395" b="20601"/>
          <a:stretch/>
        </p:blipFill>
        <p:spPr>
          <a:xfrm>
            <a:off x="1458404" y="3567985"/>
            <a:ext cx="6227191" cy="2860647"/>
          </a:xfrm>
          <a:prstGeom prst="rect">
            <a:avLst/>
          </a:prstGeom>
        </p:spPr>
      </p:pic>
    </p:spTree>
    <p:extLst>
      <p:ext uri="{BB962C8B-B14F-4D97-AF65-F5344CB8AC3E}">
        <p14:creationId xmlns:p14="http://schemas.microsoft.com/office/powerpoint/2010/main" val="1260707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357721-A224-47A3-AD23-F826141B44EF}"/>
              </a:ext>
            </a:extLst>
          </p:cNvPr>
          <p:cNvSpPr>
            <a:spLocks noGrp="1"/>
          </p:cNvSpPr>
          <p:nvPr>
            <p:ph idx="1"/>
          </p:nvPr>
        </p:nvSpPr>
        <p:spPr>
          <a:xfrm>
            <a:off x="628650" y="973123"/>
            <a:ext cx="7886700" cy="5203840"/>
          </a:xfrm>
        </p:spPr>
        <p:txBody>
          <a:bodyPr/>
          <a:lstStyle/>
          <a:p>
            <a:pPr marL="0" marR="4800" indent="0" algn="just">
              <a:buNone/>
            </a:pPr>
            <a:r>
              <a:rPr lang="en-US" sz="2000" b="0" i="0" u="none" strike="noStrike" baseline="0" dirty="0">
                <a:latin typeface="Times New Roman" panose="02020603050405020304" pitchFamily="18" charset="0"/>
              </a:rPr>
              <a:t>In either case, by selecting [Area] for [Method], you can change the point on drug part to straight or curve line point.</a:t>
            </a:r>
          </a:p>
          <a:p>
            <a:pPr marL="0" marR="2400" indent="0">
              <a:buNone/>
            </a:pPr>
            <a:endParaRPr lang="en-US" sz="2000" b="0" i="0" u="none" strike="noStrike" baseline="0" dirty="0">
              <a:latin typeface="Times New Roman" panose="02020603050405020304" pitchFamily="18" charset="0"/>
            </a:endParaRPr>
          </a:p>
          <a:p>
            <a:pPr marL="0" marR="2400" indent="0">
              <a:buNone/>
            </a:pPr>
            <a:r>
              <a:rPr lang="en-US" sz="2000" b="0" i="0" u="none" strike="noStrike" baseline="0" dirty="0">
                <a:latin typeface="Times New Roman" panose="02020603050405020304" pitchFamily="18" charset="0"/>
              </a:rPr>
              <a:t>Only for curve line, some points cannot be changed. (end point of assist line, start point of pattern line, etc.)</a:t>
            </a:r>
          </a:p>
          <a:p>
            <a:pPr marR="2400"/>
            <a:endParaRPr lang="en-US" dirty="0"/>
          </a:p>
        </p:txBody>
      </p:sp>
      <p:pic>
        <p:nvPicPr>
          <p:cNvPr id="5" name="Picture 4">
            <a:extLst>
              <a:ext uri="{FF2B5EF4-FFF2-40B4-BE49-F238E27FC236}">
                <a16:creationId xmlns:a16="http://schemas.microsoft.com/office/drawing/2014/main" id="{7EDF4652-4229-4BF7-91D3-2613837506CD}"/>
              </a:ext>
            </a:extLst>
          </p:cNvPr>
          <p:cNvPicPr>
            <a:picLocks noChangeAspect="1"/>
          </p:cNvPicPr>
          <p:nvPr/>
        </p:nvPicPr>
        <p:blipFill rotWithShape="1">
          <a:blip r:embed="rId2"/>
          <a:srcRect l="4404" t="25902" r="33395" b="23537"/>
          <a:stretch/>
        </p:blipFill>
        <p:spPr>
          <a:xfrm>
            <a:off x="1257978" y="3236052"/>
            <a:ext cx="6628044" cy="3030523"/>
          </a:xfrm>
          <a:prstGeom prst="rect">
            <a:avLst/>
          </a:prstGeom>
        </p:spPr>
      </p:pic>
    </p:spTree>
    <p:extLst>
      <p:ext uri="{BB962C8B-B14F-4D97-AF65-F5344CB8AC3E}">
        <p14:creationId xmlns:p14="http://schemas.microsoft.com/office/powerpoint/2010/main" val="3244640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F3AB6-201E-4861-A930-401CDC5A025D}"/>
              </a:ext>
            </a:extLst>
          </p:cNvPr>
          <p:cNvSpPr>
            <a:spLocks noGrp="1"/>
          </p:cNvSpPr>
          <p:nvPr>
            <p:ph type="title"/>
          </p:nvPr>
        </p:nvSpPr>
        <p:spPr>
          <a:xfrm>
            <a:off x="628650" y="365127"/>
            <a:ext cx="7886700" cy="700276"/>
          </a:xfrm>
        </p:spPr>
        <p:txBody>
          <a:bodyPr>
            <a:normAutofit/>
          </a:bodyPr>
          <a:lstStyle/>
          <a:p>
            <a:r>
              <a:rPr lang="en-US" sz="2000" b="1" i="0" strike="noStrike" baseline="0" dirty="0">
                <a:latin typeface="Times New Roman" panose="02020603050405020304" pitchFamily="18" charset="0"/>
              </a:rPr>
              <a:t>Inquiry for overlapped points, connected line/separate line</a:t>
            </a:r>
            <a:endParaRPr lang="en-US" sz="2000" dirty="0"/>
          </a:p>
        </p:txBody>
      </p:sp>
      <p:sp>
        <p:nvSpPr>
          <p:cNvPr id="3" name="Content Placeholder 2">
            <a:extLst>
              <a:ext uri="{FF2B5EF4-FFF2-40B4-BE49-F238E27FC236}">
                <a16:creationId xmlns:a16="http://schemas.microsoft.com/office/drawing/2014/main" id="{CEE216F5-8649-4506-ADBB-6B7347DE1CB4}"/>
              </a:ext>
            </a:extLst>
          </p:cNvPr>
          <p:cNvSpPr>
            <a:spLocks noGrp="1"/>
          </p:cNvSpPr>
          <p:nvPr>
            <p:ph idx="1"/>
          </p:nvPr>
        </p:nvSpPr>
        <p:spPr>
          <a:xfrm>
            <a:off x="628650" y="1300294"/>
            <a:ext cx="7886700" cy="4876669"/>
          </a:xfrm>
        </p:spPr>
        <p:txBody>
          <a:bodyPr/>
          <a:lstStyle/>
          <a:p>
            <a:pPr marL="0" marR="2600" indent="0">
              <a:buNone/>
            </a:pPr>
            <a:r>
              <a:rPr lang="en-US" sz="1800" b="0" i="0" u="none" strike="noStrike" baseline="0" dirty="0">
                <a:latin typeface="Times New Roman" panose="02020603050405020304" pitchFamily="18" charset="0"/>
              </a:rPr>
              <a:t>When using PGM functions, especially selecting point, inquiry as shown on the left may be displayed. This inquiry helps users to select the desired point when pattern line point, assist line point, and points consisting different assist lines are almost at the same position.</a:t>
            </a:r>
          </a:p>
          <a:p>
            <a:pPr marL="0" marR="3800" indent="0">
              <a:buNone/>
            </a:pPr>
            <a:endParaRPr lang="en-US" sz="1800" b="0" i="0" u="none" strike="noStrike" baseline="0" dirty="0">
              <a:latin typeface="Times New Roman" panose="02020603050405020304" pitchFamily="18" charset="0"/>
            </a:endParaRPr>
          </a:p>
          <a:p>
            <a:pPr marL="0" marR="3800" indent="0">
              <a:buNone/>
            </a:pPr>
            <a:r>
              <a:rPr lang="en-US" sz="1800" b="0" i="0" u="none" strike="noStrike" baseline="0" dirty="0">
                <a:latin typeface="Times New Roman" panose="02020603050405020304" pitchFamily="18" charset="0"/>
              </a:rPr>
              <a:t>Click [Cancel] button to display other alternatives. Switch until the line to be selected becomes bold.</a:t>
            </a:r>
          </a:p>
          <a:p>
            <a:pPr marR="3800"/>
            <a:endParaRPr lang="en-US" dirty="0"/>
          </a:p>
        </p:txBody>
      </p:sp>
      <p:pic>
        <p:nvPicPr>
          <p:cNvPr id="5" name="Picture 4">
            <a:extLst>
              <a:ext uri="{FF2B5EF4-FFF2-40B4-BE49-F238E27FC236}">
                <a16:creationId xmlns:a16="http://schemas.microsoft.com/office/drawing/2014/main" id="{0DFF0D4D-9B7E-4D57-8CDF-1E333EFF0556}"/>
              </a:ext>
            </a:extLst>
          </p:cNvPr>
          <p:cNvPicPr>
            <a:picLocks noChangeAspect="1"/>
          </p:cNvPicPr>
          <p:nvPr/>
        </p:nvPicPr>
        <p:blipFill rotWithShape="1">
          <a:blip r:embed="rId2"/>
          <a:srcRect l="4495" t="16204" r="33395" b="23048"/>
          <a:stretch/>
        </p:blipFill>
        <p:spPr>
          <a:xfrm>
            <a:off x="1929468" y="3511099"/>
            <a:ext cx="5679346" cy="3124593"/>
          </a:xfrm>
          <a:prstGeom prst="rect">
            <a:avLst/>
          </a:prstGeom>
        </p:spPr>
      </p:pic>
    </p:spTree>
    <p:extLst>
      <p:ext uri="{BB962C8B-B14F-4D97-AF65-F5344CB8AC3E}">
        <p14:creationId xmlns:p14="http://schemas.microsoft.com/office/powerpoint/2010/main" val="3123423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06510E-BCB4-4F62-9AB6-366E3D55BE43}"/>
              </a:ext>
            </a:extLst>
          </p:cNvPr>
          <p:cNvSpPr>
            <a:spLocks noGrp="1"/>
          </p:cNvSpPr>
          <p:nvPr>
            <p:ph idx="1"/>
          </p:nvPr>
        </p:nvSpPr>
        <p:spPr>
          <a:xfrm>
            <a:off x="687897" y="486561"/>
            <a:ext cx="7524925" cy="5690402"/>
          </a:xfrm>
        </p:spPr>
        <p:txBody>
          <a:bodyPr/>
          <a:lstStyle/>
          <a:p>
            <a:pPr marL="0" marR="2600" indent="0">
              <a:buNone/>
            </a:pPr>
            <a:r>
              <a:rPr lang="en-US" sz="1800" b="0" i="0" u="none" strike="noStrike" baseline="0" dirty="0">
                <a:latin typeface="Times New Roman" panose="02020603050405020304" pitchFamily="18" charset="0"/>
              </a:rPr>
              <a:t>Even when the line seems to be connected, actual data may be separated. In this case, inquiry mentioned earlier is displayed or only the line on one side becomes bold across the point.</a:t>
            </a:r>
          </a:p>
          <a:p>
            <a:pPr marL="0" marR="2600" indent="0">
              <a:buNone/>
            </a:pPr>
            <a:r>
              <a:rPr lang="en-US" sz="1800" b="0" i="0" u="none" strike="noStrike" baseline="0" dirty="0">
                <a:latin typeface="Times New Roman" panose="02020603050405020304" pitchFamily="18" charset="0"/>
              </a:rPr>
              <a:t>When using [Connect] or [Split] from [Change] for each line type, line can be connected or split at the desired straight line point.</a:t>
            </a:r>
          </a:p>
          <a:p>
            <a:pPr marL="0" marR="2600" indent="0">
              <a:buNone/>
            </a:pPr>
            <a:r>
              <a:rPr lang="en-US" sz="1800" b="0" i="0" u="none" strike="noStrike" baseline="0" dirty="0">
                <a:latin typeface="Times New Roman" panose="02020603050405020304" pitchFamily="18" charset="0"/>
              </a:rPr>
              <a:t>To extract the figure enclosed with assist line or develop line by using [Trace] function, for example, connecting the line in advance may omit the operation.</a:t>
            </a:r>
          </a:p>
          <a:p>
            <a:pPr marR="2600"/>
            <a:endParaRPr lang="en-US" dirty="0"/>
          </a:p>
        </p:txBody>
      </p:sp>
      <p:pic>
        <p:nvPicPr>
          <p:cNvPr id="5" name="Picture 4">
            <a:extLst>
              <a:ext uri="{FF2B5EF4-FFF2-40B4-BE49-F238E27FC236}">
                <a16:creationId xmlns:a16="http://schemas.microsoft.com/office/drawing/2014/main" id="{A86EA7CF-4813-4ED6-ADD2-4AB1B87DF158}"/>
              </a:ext>
            </a:extLst>
          </p:cNvPr>
          <p:cNvPicPr>
            <a:picLocks noChangeAspect="1"/>
          </p:cNvPicPr>
          <p:nvPr/>
        </p:nvPicPr>
        <p:blipFill rotWithShape="1">
          <a:blip r:embed="rId2"/>
          <a:srcRect l="3945" t="9755" r="43486" b="16524"/>
          <a:stretch/>
        </p:blipFill>
        <p:spPr>
          <a:xfrm>
            <a:off x="2168554" y="2924583"/>
            <a:ext cx="4806891" cy="3791824"/>
          </a:xfrm>
          <a:prstGeom prst="rect">
            <a:avLst/>
          </a:prstGeom>
        </p:spPr>
      </p:pic>
    </p:spTree>
    <p:extLst>
      <p:ext uri="{BB962C8B-B14F-4D97-AF65-F5344CB8AC3E}">
        <p14:creationId xmlns:p14="http://schemas.microsoft.com/office/powerpoint/2010/main" val="577548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8DAD6-5D97-4278-9B82-BA9BB51952A3}"/>
              </a:ext>
            </a:extLst>
          </p:cNvPr>
          <p:cNvSpPr>
            <a:spLocks noGrp="1"/>
          </p:cNvSpPr>
          <p:nvPr>
            <p:ph type="title"/>
          </p:nvPr>
        </p:nvSpPr>
        <p:spPr>
          <a:xfrm>
            <a:off x="628650" y="365127"/>
            <a:ext cx="7886700" cy="968724"/>
          </a:xfrm>
        </p:spPr>
        <p:txBody>
          <a:bodyPr>
            <a:normAutofit/>
          </a:bodyPr>
          <a:lstStyle/>
          <a:p>
            <a:r>
              <a:rPr lang="en-US" sz="2000" b="1" i="0" u="none" strike="noStrike" baseline="0" dirty="0">
                <a:latin typeface="Times New Roman" panose="02020603050405020304" pitchFamily="18" charset="0"/>
              </a:rPr>
              <a:t>Cut line</a:t>
            </a:r>
            <a:endParaRPr lang="en-US" sz="2000" dirty="0"/>
          </a:p>
        </p:txBody>
      </p:sp>
      <p:sp>
        <p:nvSpPr>
          <p:cNvPr id="3" name="Content Placeholder 2">
            <a:extLst>
              <a:ext uri="{FF2B5EF4-FFF2-40B4-BE49-F238E27FC236}">
                <a16:creationId xmlns:a16="http://schemas.microsoft.com/office/drawing/2014/main" id="{0624FD22-ABB1-4FF7-9B17-2AF05C63C240}"/>
              </a:ext>
            </a:extLst>
          </p:cNvPr>
          <p:cNvSpPr>
            <a:spLocks noGrp="1"/>
          </p:cNvSpPr>
          <p:nvPr>
            <p:ph idx="1"/>
          </p:nvPr>
        </p:nvSpPr>
        <p:spPr>
          <a:xfrm>
            <a:off x="628650" y="1501630"/>
            <a:ext cx="7886700" cy="4742446"/>
          </a:xfrm>
        </p:spPr>
        <p:txBody>
          <a:bodyPr/>
          <a:lstStyle/>
          <a:p>
            <a:pPr marL="0" marR="2800" indent="0" algn="just">
              <a:buNone/>
            </a:pPr>
            <a:r>
              <a:rPr lang="en-US" sz="2000" b="0" i="0" u="none" strike="noStrike" baseline="0" dirty="0">
                <a:latin typeface="Times New Roman" panose="02020603050405020304" pitchFamily="18" charset="0"/>
              </a:rPr>
              <a:t>The line is a kind of assist line. Unlike the usual assist line, the line is for cutting with the cutting machine. Use to hollow out the pattern or add cut line.</a:t>
            </a:r>
          </a:p>
          <a:p>
            <a:pPr marL="0" marR="34800" indent="0">
              <a:buNone/>
            </a:pPr>
            <a:r>
              <a:rPr lang="en-US" sz="2000" b="0" i="0" u="none" strike="noStrike" baseline="0" dirty="0">
                <a:latin typeface="Times New Roman" panose="02020603050405020304" pitchFamily="18" charset="0"/>
              </a:rPr>
              <a:t>Red: Pattern line Cyan: Assist line</a:t>
            </a:r>
          </a:p>
          <a:p>
            <a:pPr marL="0" marR="2800" indent="0" algn="just">
              <a:buNone/>
            </a:pPr>
            <a:r>
              <a:rPr lang="en-US" sz="2000" b="0" i="0" u="none" strike="noStrike" baseline="0" dirty="0">
                <a:latin typeface="Times New Roman" panose="02020603050405020304" pitchFamily="18" charset="0"/>
              </a:rPr>
              <a:t>Black: Cutting assist line (Number shows the cutting order)</a:t>
            </a:r>
          </a:p>
          <a:p>
            <a:pPr marR="2800" algn="just"/>
            <a:endParaRPr lang="en-US" dirty="0"/>
          </a:p>
        </p:txBody>
      </p:sp>
      <p:pic>
        <p:nvPicPr>
          <p:cNvPr id="5" name="Picture 4">
            <a:extLst>
              <a:ext uri="{FF2B5EF4-FFF2-40B4-BE49-F238E27FC236}">
                <a16:creationId xmlns:a16="http://schemas.microsoft.com/office/drawing/2014/main" id="{91EBB211-CA04-4065-B09F-54B6340A0592}"/>
              </a:ext>
            </a:extLst>
          </p:cNvPr>
          <p:cNvPicPr>
            <a:picLocks noChangeAspect="1"/>
          </p:cNvPicPr>
          <p:nvPr/>
        </p:nvPicPr>
        <p:blipFill rotWithShape="1">
          <a:blip r:embed="rId2"/>
          <a:srcRect l="3854" t="22314" r="43394" b="29734"/>
          <a:stretch/>
        </p:blipFill>
        <p:spPr>
          <a:xfrm>
            <a:off x="755009" y="3605169"/>
            <a:ext cx="5374417" cy="2747964"/>
          </a:xfrm>
          <a:prstGeom prst="rect">
            <a:avLst/>
          </a:prstGeom>
        </p:spPr>
      </p:pic>
    </p:spTree>
    <p:extLst>
      <p:ext uri="{BB962C8B-B14F-4D97-AF65-F5344CB8AC3E}">
        <p14:creationId xmlns:p14="http://schemas.microsoft.com/office/powerpoint/2010/main" val="1803699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163023-998C-4694-854A-4296F718BB8E}"/>
              </a:ext>
            </a:extLst>
          </p:cNvPr>
          <p:cNvSpPr>
            <a:spLocks noGrp="1"/>
          </p:cNvSpPr>
          <p:nvPr>
            <p:ph idx="1"/>
          </p:nvPr>
        </p:nvSpPr>
        <p:spPr>
          <a:xfrm>
            <a:off x="5142451" y="1291905"/>
            <a:ext cx="3624043" cy="4885058"/>
          </a:xfrm>
        </p:spPr>
        <p:txBody>
          <a:bodyPr>
            <a:normAutofit/>
          </a:bodyPr>
          <a:lstStyle/>
          <a:p>
            <a:pPr marL="0" indent="0">
              <a:buNone/>
            </a:pPr>
            <a:r>
              <a:rPr lang="en-US" sz="1800" b="1" i="0" u="none" strike="noStrike" baseline="0" dirty="0">
                <a:latin typeface="Times New Roman" panose="02020603050405020304" pitchFamily="18" charset="0"/>
                <a:cs typeface="Times New Roman" panose="02020603050405020304" pitchFamily="18" charset="0"/>
              </a:rPr>
              <a:t>PGM</a:t>
            </a:r>
            <a:r>
              <a:rPr lang="en-US" sz="1800" b="0" i="0" u="none" strike="noStrike" baseline="0" dirty="0">
                <a:latin typeface="Times New Roman" panose="02020603050405020304" pitchFamily="18" charset="0"/>
                <a:cs typeface="Times New Roman" panose="02020603050405020304" pitchFamily="18" charset="0"/>
              </a:rPr>
              <a:t> data</a:t>
            </a:r>
            <a:r>
              <a:rPr lang="en-US" sz="1800" b="1" i="0" u="none" strike="noStrike" baseline="0" dirty="0">
                <a:latin typeface="Times New Roman" panose="02020603050405020304" pitchFamily="18" charset="0"/>
                <a:cs typeface="Times New Roman" panose="02020603050405020304" pitchFamily="18" charset="0"/>
              </a:rPr>
              <a:t> (Vector graphics)</a:t>
            </a:r>
            <a:endParaRPr lang="en-US" sz="1800" b="0" i="0" u="none" strike="noStrike" baseline="0" dirty="0">
              <a:latin typeface="Times New Roman" panose="02020603050405020304" pitchFamily="18" charset="0"/>
              <a:cs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Line information connecting the points.</a:t>
            </a:r>
          </a:p>
          <a:p>
            <a:pPr marL="0" indent="0">
              <a:buNone/>
            </a:pPr>
            <a:r>
              <a:rPr lang="en-US" sz="1800" b="0" i="0" u="none" strike="noStrike" baseline="0" dirty="0">
                <a:latin typeface="Times New Roman" panose="02020603050405020304" pitchFamily="18" charset="0"/>
              </a:rPr>
              <a:t>Smooth even when enlarged or reduced.</a:t>
            </a:r>
          </a:p>
          <a:p>
            <a:pPr marL="0" indent="0">
              <a:buNone/>
            </a:pPr>
            <a:r>
              <a:rPr lang="en-US" sz="1800" b="0" i="0" u="none" strike="noStrike" baseline="0" dirty="0">
                <a:latin typeface="Times New Roman" panose="02020603050405020304" pitchFamily="18" charset="0"/>
              </a:rPr>
              <a:t>Point and line have meaningful information as shape.</a:t>
            </a:r>
          </a:p>
          <a:p>
            <a:pPr marL="0" marR="2000" indent="0">
              <a:buNone/>
            </a:pPr>
            <a:r>
              <a:rPr lang="en-US" sz="1800" b="0" i="0" u="none" strike="noStrike" baseline="0" dirty="0">
                <a:latin typeface="Times New Roman" panose="02020603050405020304" pitchFamily="18" charset="0"/>
              </a:rPr>
              <a:t>Data is processed as collection of figures. </a:t>
            </a:r>
            <a:r>
              <a:rPr lang="en-US" sz="1800" b="1" i="0" u="none" strike="noStrike" baseline="0" dirty="0">
                <a:latin typeface="Times New Roman" panose="02020603050405020304" pitchFamily="18" charset="0"/>
              </a:rPr>
              <a:t>General image</a:t>
            </a:r>
            <a:r>
              <a:rPr lang="en-US" sz="1800" b="0" i="0" u="none" strike="noStrike" baseline="0" dirty="0">
                <a:latin typeface="Times New Roman" panose="02020603050405020304" pitchFamily="18" charset="0"/>
              </a:rPr>
              <a:t> data</a:t>
            </a:r>
          </a:p>
          <a:p>
            <a:pPr marL="0" marR="2000" indent="0">
              <a:buNone/>
            </a:pPr>
            <a:r>
              <a:rPr lang="en-US" sz="1800" b="0" i="0" u="none" strike="noStrike" baseline="0" dirty="0">
                <a:latin typeface="Times New Roman" panose="02020603050405020304" pitchFamily="18" charset="0"/>
              </a:rPr>
              <a:t>Collection of each individual picture element (pixel) when enlarged. Image is created with the colored pixel.</a:t>
            </a:r>
          </a:p>
          <a:p>
            <a:pPr marL="0" indent="0">
              <a:buNone/>
            </a:pPr>
            <a:r>
              <a:rPr lang="en-US" sz="1800" b="0" i="0" u="none" strike="noStrike" baseline="0" dirty="0">
                <a:latin typeface="Times New Roman" panose="02020603050405020304" pitchFamily="18" charset="0"/>
              </a:rPr>
              <a:t>Combination of colors can create various data. •Identification of lines or points is not available.</a:t>
            </a:r>
          </a:p>
          <a:p>
            <a:pPr>
              <a:buChar char="•"/>
            </a:pPr>
            <a:endParaRPr lang="en-US" dirty="0"/>
          </a:p>
        </p:txBody>
      </p:sp>
      <p:pic>
        <p:nvPicPr>
          <p:cNvPr id="5" name="Picture 4">
            <a:extLst>
              <a:ext uri="{FF2B5EF4-FFF2-40B4-BE49-F238E27FC236}">
                <a16:creationId xmlns:a16="http://schemas.microsoft.com/office/drawing/2014/main" id="{2F675D42-B0D5-432F-BA24-BC63EA2BBCAB}"/>
              </a:ext>
            </a:extLst>
          </p:cNvPr>
          <p:cNvPicPr>
            <a:picLocks noChangeAspect="1"/>
          </p:cNvPicPr>
          <p:nvPr/>
        </p:nvPicPr>
        <p:blipFill rotWithShape="1">
          <a:blip r:embed="rId2"/>
          <a:srcRect l="10550" t="21662" r="39725" b="12120"/>
          <a:stretch/>
        </p:blipFill>
        <p:spPr>
          <a:xfrm>
            <a:off x="377506" y="1726034"/>
            <a:ext cx="4546833" cy="3405931"/>
          </a:xfrm>
          <a:prstGeom prst="rect">
            <a:avLst/>
          </a:prstGeom>
        </p:spPr>
      </p:pic>
    </p:spTree>
    <p:extLst>
      <p:ext uri="{BB962C8B-B14F-4D97-AF65-F5344CB8AC3E}">
        <p14:creationId xmlns:p14="http://schemas.microsoft.com/office/powerpoint/2010/main" val="1349218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BD578F-88FF-4F06-B71B-B1DE49BDC35A}"/>
              </a:ext>
            </a:extLst>
          </p:cNvPr>
          <p:cNvSpPr>
            <a:spLocks noGrp="1"/>
          </p:cNvSpPr>
          <p:nvPr>
            <p:ph idx="1"/>
          </p:nvPr>
        </p:nvSpPr>
        <p:spPr>
          <a:xfrm>
            <a:off x="628650" y="1283517"/>
            <a:ext cx="7886700" cy="4792780"/>
          </a:xfrm>
        </p:spPr>
        <p:txBody>
          <a:bodyPr/>
          <a:lstStyle/>
          <a:p>
            <a:pPr marL="0" indent="0">
              <a:buNone/>
            </a:pPr>
            <a:r>
              <a:rPr lang="en-US" sz="1800" b="0" i="0" u="none" strike="noStrike" baseline="0" dirty="0">
                <a:latin typeface="Times New Roman" panose="02020603050405020304" pitchFamily="18" charset="0"/>
              </a:rPr>
              <a:t>Reason why PGM data is processed with</a:t>
            </a:r>
            <a:r>
              <a:rPr lang="en-US" sz="1800" b="1" i="0" u="none" strike="noStrike" baseline="0" dirty="0">
                <a:latin typeface="Times New Roman" panose="02020603050405020304" pitchFamily="18" charset="0"/>
              </a:rPr>
              <a:t> vector graphics. </a:t>
            </a:r>
            <a:r>
              <a:rPr lang="en-US" sz="1800" b="0" i="0" u="none" strike="noStrike" baseline="0" dirty="0">
                <a:latin typeface="Times New Roman" panose="02020603050405020304" pitchFamily="18" charset="0"/>
              </a:rPr>
              <a:t>•Data should be processed as figure. </a:t>
            </a:r>
          </a:p>
          <a:p>
            <a:pPr marL="0" indent="0">
              <a:buNone/>
            </a:pPr>
            <a:r>
              <a:rPr lang="en-US" sz="1800" b="0" i="0" u="none" strike="noStrike" baseline="0" dirty="0">
                <a:latin typeface="Times New Roman" panose="02020603050405020304" pitchFamily="18" charset="0"/>
              </a:rPr>
              <a:t>Activating cutting machine or plotter. </a:t>
            </a:r>
          </a:p>
          <a:p>
            <a:pPr marL="0" indent="0">
              <a:buNone/>
            </a:pPr>
            <a:r>
              <a:rPr lang="en-US" sz="1800" b="0" i="0" u="none" strike="noStrike" baseline="0" dirty="0">
                <a:latin typeface="Times New Roman" panose="02020603050405020304" pitchFamily="18" charset="0"/>
              </a:rPr>
              <a:t>Keep the figure in easily editable condition.</a:t>
            </a:r>
          </a:p>
          <a:p>
            <a:endParaRPr lang="en-US" dirty="0"/>
          </a:p>
        </p:txBody>
      </p:sp>
      <p:pic>
        <p:nvPicPr>
          <p:cNvPr id="5" name="Picture 4">
            <a:extLst>
              <a:ext uri="{FF2B5EF4-FFF2-40B4-BE49-F238E27FC236}">
                <a16:creationId xmlns:a16="http://schemas.microsoft.com/office/drawing/2014/main" id="{43A08F0F-19DC-407C-A453-76DBA8A72F20}"/>
              </a:ext>
            </a:extLst>
          </p:cNvPr>
          <p:cNvPicPr>
            <a:picLocks noChangeAspect="1"/>
          </p:cNvPicPr>
          <p:nvPr/>
        </p:nvPicPr>
        <p:blipFill rotWithShape="1">
          <a:blip r:embed="rId2"/>
          <a:srcRect l="10643" t="21335" r="39449" b="34954"/>
          <a:stretch/>
        </p:blipFill>
        <p:spPr>
          <a:xfrm>
            <a:off x="1481346" y="3288483"/>
            <a:ext cx="6181308" cy="3045204"/>
          </a:xfrm>
          <a:prstGeom prst="rect">
            <a:avLst/>
          </a:prstGeom>
        </p:spPr>
      </p:pic>
    </p:spTree>
    <p:extLst>
      <p:ext uri="{BB962C8B-B14F-4D97-AF65-F5344CB8AC3E}">
        <p14:creationId xmlns:p14="http://schemas.microsoft.com/office/powerpoint/2010/main" val="84927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E79C8-F231-44C6-B892-AF37D3678429}"/>
              </a:ext>
            </a:extLst>
          </p:cNvPr>
          <p:cNvSpPr>
            <a:spLocks noGrp="1"/>
          </p:cNvSpPr>
          <p:nvPr>
            <p:ph type="title"/>
          </p:nvPr>
        </p:nvSpPr>
        <p:spPr>
          <a:xfrm>
            <a:off x="628650" y="365126"/>
            <a:ext cx="7886700" cy="1150615"/>
          </a:xfrm>
        </p:spPr>
        <p:txBody>
          <a:bodyPr>
            <a:normAutofit/>
          </a:bodyPr>
          <a:lstStyle/>
          <a:p>
            <a:r>
              <a:rPr lang="en-US" sz="2000" b="1" i="0" u="none" strike="noStrike" baseline="0" dirty="0" err="1">
                <a:latin typeface="Times New Roman" panose="02020603050405020304" pitchFamily="18" charset="0"/>
              </a:rPr>
              <a:t>Stratight</a:t>
            </a:r>
            <a:r>
              <a:rPr lang="en-US" sz="2000" b="1" i="0" u="none" strike="noStrike" baseline="0" dirty="0">
                <a:latin typeface="Times New Roman" panose="02020603050405020304" pitchFamily="18" charset="0"/>
              </a:rPr>
              <a:t> line point and curve line point</a:t>
            </a:r>
            <a:endParaRPr lang="en-US" sz="2000" dirty="0"/>
          </a:p>
        </p:txBody>
      </p:sp>
      <p:sp>
        <p:nvSpPr>
          <p:cNvPr id="3" name="Content Placeholder 2">
            <a:extLst>
              <a:ext uri="{FF2B5EF4-FFF2-40B4-BE49-F238E27FC236}">
                <a16:creationId xmlns:a16="http://schemas.microsoft.com/office/drawing/2014/main" id="{C5CE6B94-E244-4C17-A79D-3EF38516F0A2}"/>
              </a:ext>
            </a:extLst>
          </p:cNvPr>
          <p:cNvSpPr>
            <a:spLocks noGrp="1"/>
          </p:cNvSpPr>
          <p:nvPr>
            <p:ph idx="1"/>
          </p:nvPr>
        </p:nvSpPr>
        <p:spPr>
          <a:xfrm>
            <a:off x="628650" y="1627464"/>
            <a:ext cx="7886700" cy="4549499"/>
          </a:xfrm>
        </p:spPr>
        <p:txBody>
          <a:bodyPr/>
          <a:lstStyle/>
          <a:p>
            <a:pPr marL="0" indent="0">
              <a:buNone/>
            </a:pPr>
            <a:r>
              <a:rPr lang="en-US" sz="2000" b="1" i="0" u="none" strike="noStrike" baseline="0" dirty="0">
                <a:latin typeface="Times New Roman" panose="02020603050405020304" pitchFamily="18" charset="0"/>
              </a:rPr>
              <a:t>Straight line point</a:t>
            </a:r>
            <a:r>
              <a:rPr lang="en-US" sz="2000" b="0" i="0" u="none" strike="noStrike" baseline="0" dirty="0">
                <a:latin typeface="Times New Roman" panose="02020603050405020304" pitchFamily="18" charset="0"/>
              </a:rPr>
              <a:t> (shown with large circle): Points are connected with straight line. </a:t>
            </a:r>
            <a:r>
              <a:rPr lang="en-US" sz="2000" b="1" i="0" u="none" strike="noStrike" baseline="0" dirty="0">
                <a:latin typeface="Times New Roman" panose="02020603050405020304" pitchFamily="18" charset="0"/>
              </a:rPr>
              <a:t>Curve line point</a:t>
            </a:r>
            <a:r>
              <a:rPr lang="en-US" sz="2000" b="0" i="0" u="none" strike="noStrike" baseline="0" dirty="0">
                <a:latin typeface="Times New Roman" panose="02020603050405020304" pitchFamily="18" charset="0"/>
              </a:rPr>
              <a:t> (shown with small circle): Points are connected with curve line. For curve line, points are smoothly connected via middle point.</a:t>
            </a:r>
          </a:p>
          <a:p>
            <a:endParaRPr lang="en-US" dirty="0"/>
          </a:p>
        </p:txBody>
      </p:sp>
      <p:pic>
        <p:nvPicPr>
          <p:cNvPr id="5" name="Picture 4">
            <a:extLst>
              <a:ext uri="{FF2B5EF4-FFF2-40B4-BE49-F238E27FC236}">
                <a16:creationId xmlns:a16="http://schemas.microsoft.com/office/drawing/2014/main" id="{0ED103B6-C070-43D8-BD1C-758CF772B159}"/>
              </a:ext>
            </a:extLst>
          </p:cNvPr>
          <p:cNvPicPr>
            <a:picLocks noChangeAspect="1"/>
          </p:cNvPicPr>
          <p:nvPr/>
        </p:nvPicPr>
        <p:blipFill rotWithShape="1">
          <a:blip r:embed="rId2"/>
          <a:srcRect l="4495" t="18446" r="33303" b="33976"/>
          <a:stretch/>
        </p:blipFill>
        <p:spPr>
          <a:xfrm>
            <a:off x="1062357" y="3338818"/>
            <a:ext cx="7019286" cy="3020037"/>
          </a:xfrm>
          <a:prstGeom prst="rect">
            <a:avLst/>
          </a:prstGeom>
        </p:spPr>
      </p:pic>
    </p:spTree>
    <p:extLst>
      <p:ext uri="{BB962C8B-B14F-4D97-AF65-F5344CB8AC3E}">
        <p14:creationId xmlns:p14="http://schemas.microsoft.com/office/powerpoint/2010/main" val="3824860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4856AA-EB56-45F4-B393-59740E9A1AB7}"/>
              </a:ext>
            </a:extLst>
          </p:cNvPr>
          <p:cNvSpPr>
            <a:spLocks noGrp="1"/>
          </p:cNvSpPr>
          <p:nvPr>
            <p:ph idx="1"/>
          </p:nvPr>
        </p:nvSpPr>
        <p:spPr>
          <a:xfrm>
            <a:off x="628650" y="1082180"/>
            <a:ext cx="7886700" cy="5094783"/>
          </a:xfrm>
        </p:spPr>
        <p:txBody>
          <a:bodyPr/>
          <a:lstStyle/>
          <a:p>
            <a:pPr marL="0" indent="0">
              <a:buNone/>
            </a:pPr>
            <a:r>
              <a:rPr lang="en-US" sz="2000" b="0" i="0" u="none" strike="noStrike" baseline="0" dirty="0">
                <a:latin typeface="Times New Roman" panose="02020603050405020304" pitchFamily="18" charset="0"/>
              </a:rPr>
              <a:t>Curve line points are influenced each other.</a:t>
            </a:r>
          </a:p>
          <a:p>
            <a:pPr marL="0" marR="5200" indent="0">
              <a:buNone/>
            </a:pPr>
            <a:r>
              <a:rPr lang="en-US" sz="2000" b="0" i="0" u="none" strike="noStrike" baseline="0" dirty="0">
                <a:latin typeface="Times New Roman" panose="02020603050405020304" pitchFamily="18" charset="0"/>
              </a:rPr>
              <a:t>Points which are successive in order have larger influence on line shape.</a:t>
            </a:r>
          </a:p>
          <a:p>
            <a:pPr marL="0" marR="2400" indent="0" algn="just">
              <a:buNone/>
            </a:pPr>
            <a:r>
              <a:rPr lang="en-US" sz="2000" b="0" i="0" u="none" strike="noStrike" baseline="0" dirty="0">
                <a:latin typeface="Times New Roman" panose="02020603050405020304" pitchFamily="18" charset="0"/>
              </a:rPr>
              <a:t>Depending on the positional relation between points, generally adjacent 3 points including the point to be moved have influence.</a:t>
            </a:r>
          </a:p>
          <a:p>
            <a:pPr marL="0" marR="5200" indent="0">
              <a:buNone/>
            </a:pPr>
            <a:r>
              <a:rPr lang="en-US" sz="2000" b="0" i="0" u="none" strike="noStrike" baseline="0" dirty="0">
                <a:latin typeface="Times New Roman" panose="02020603050405020304" pitchFamily="18" charset="0"/>
              </a:rPr>
              <a:t>It does not influence on the straight line point and forward.</a:t>
            </a:r>
          </a:p>
          <a:p>
            <a:pPr marR="5200"/>
            <a:endParaRPr lang="en-US" dirty="0"/>
          </a:p>
        </p:txBody>
      </p:sp>
      <p:pic>
        <p:nvPicPr>
          <p:cNvPr id="5" name="Picture 4">
            <a:extLst>
              <a:ext uri="{FF2B5EF4-FFF2-40B4-BE49-F238E27FC236}">
                <a16:creationId xmlns:a16="http://schemas.microsoft.com/office/drawing/2014/main" id="{88CCD9EA-28A6-4EBE-AB66-08F2139DCEE8}"/>
              </a:ext>
            </a:extLst>
          </p:cNvPr>
          <p:cNvPicPr>
            <a:picLocks noChangeAspect="1"/>
          </p:cNvPicPr>
          <p:nvPr/>
        </p:nvPicPr>
        <p:blipFill rotWithShape="1">
          <a:blip r:embed="rId2"/>
          <a:srcRect l="4220" t="25902" r="33303" b="10652"/>
          <a:stretch/>
        </p:blipFill>
        <p:spPr>
          <a:xfrm>
            <a:off x="1715549" y="3296874"/>
            <a:ext cx="5712902" cy="3263318"/>
          </a:xfrm>
          <a:prstGeom prst="rect">
            <a:avLst/>
          </a:prstGeom>
        </p:spPr>
      </p:pic>
    </p:spTree>
    <p:extLst>
      <p:ext uri="{BB962C8B-B14F-4D97-AF65-F5344CB8AC3E}">
        <p14:creationId xmlns:p14="http://schemas.microsoft.com/office/powerpoint/2010/main" val="1574778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37161-2E46-47BB-9300-25ABB970D6C6}"/>
              </a:ext>
            </a:extLst>
          </p:cNvPr>
          <p:cNvSpPr>
            <a:spLocks noGrp="1"/>
          </p:cNvSpPr>
          <p:nvPr>
            <p:ph type="title"/>
          </p:nvPr>
        </p:nvSpPr>
        <p:spPr/>
        <p:txBody>
          <a:bodyPr>
            <a:normAutofit/>
          </a:bodyPr>
          <a:lstStyle/>
          <a:p>
            <a:r>
              <a:rPr lang="en-US" sz="2000" b="1" i="0" u="none" strike="noStrike" baseline="0" dirty="0">
                <a:latin typeface="Times New Roman" panose="02020603050405020304" pitchFamily="18" charset="0"/>
              </a:rPr>
              <a:t>Pattern and line, and line type</a:t>
            </a:r>
            <a:endParaRPr lang="en-US" sz="2000" dirty="0"/>
          </a:p>
        </p:txBody>
      </p:sp>
      <p:sp>
        <p:nvSpPr>
          <p:cNvPr id="3" name="Content Placeholder 2">
            <a:extLst>
              <a:ext uri="{FF2B5EF4-FFF2-40B4-BE49-F238E27FC236}">
                <a16:creationId xmlns:a16="http://schemas.microsoft.com/office/drawing/2014/main" id="{5806131B-6605-410B-ADA8-75F7C8140D6E}"/>
              </a:ext>
            </a:extLst>
          </p:cNvPr>
          <p:cNvSpPr>
            <a:spLocks noGrp="1"/>
          </p:cNvSpPr>
          <p:nvPr>
            <p:ph idx="1"/>
          </p:nvPr>
        </p:nvSpPr>
        <p:spPr/>
        <p:txBody>
          <a:bodyPr/>
          <a:lstStyle/>
          <a:p>
            <a:pPr marL="0" indent="0" algn="just">
              <a:buNone/>
            </a:pPr>
            <a:r>
              <a:rPr lang="en-US" sz="2000" b="0" i="0" u="none" strike="noStrike" baseline="0" dirty="0">
                <a:latin typeface="Times New Roman" panose="02020603050405020304" pitchFamily="18" charset="0"/>
              </a:rPr>
              <a:t>In PGM, each line type has each role.	</a:t>
            </a:r>
          </a:p>
          <a:p>
            <a:pPr marL="0" indent="0" algn="just">
              <a:buNone/>
            </a:pPr>
            <a:r>
              <a:rPr lang="en-US" sz="2000" b="1" i="0" u="none" strike="noStrike" baseline="0" dirty="0">
                <a:latin typeface="Times New Roman" panose="02020603050405020304" pitchFamily="18" charset="0"/>
              </a:rPr>
              <a:t>Pattern line</a:t>
            </a:r>
            <a:r>
              <a:rPr lang="en-US" sz="2000" b="0" i="0" u="none" strike="noStrike" baseline="0" dirty="0">
                <a:latin typeface="Times New Roman" panose="02020603050405020304" pitchFamily="18" charset="0"/>
              </a:rPr>
              <a:t> (Red bold line in the figure)</a:t>
            </a:r>
          </a:p>
          <a:p>
            <a:pPr marL="0" indent="0" algn="just">
              <a:buNone/>
            </a:pPr>
            <a:r>
              <a:rPr lang="en-US" sz="2000" b="0" i="0" u="none" strike="noStrike" baseline="0" dirty="0">
                <a:latin typeface="Times New Roman" panose="02020603050405020304" pitchFamily="18" charset="0"/>
              </a:rPr>
              <a:t>Line to create outline</a:t>
            </a:r>
          </a:p>
          <a:p>
            <a:pPr marL="0" indent="0" algn="just">
              <a:buNone/>
            </a:pPr>
            <a:r>
              <a:rPr lang="en-US" sz="2000" b="0" i="0" u="none" strike="noStrike" baseline="0" dirty="0">
                <a:latin typeface="Times New Roman" panose="02020603050405020304" pitchFamily="18" charset="0"/>
              </a:rPr>
              <a:t>A continuous closed line with one stroke</a:t>
            </a:r>
            <a:r>
              <a:rPr lang="en-US" sz="1800" b="0" i="0" u="none" strike="noStrike" baseline="0" dirty="0">
                <a:latin typeface="Times New Roman" panose="02020603050405020304" pitchFamily="18" charset="0"/>
              </a:rPr>
              <a:t>	</a:t>
            </a:r>
          </a:p>
          <a:p>
            <a:endParaRPr lang="en-US" dirty="0"/>
          </a:p>
        </p:txBody>
      </p:sp>
      <p:pic>
        <p:nvPicPr>
          <p:cNvPr id="5" name="Picture 4">
            <a:extLst>
              <a:ext uri="{FF2B5EF4-FFF2-40B4-BE49-F238E27FC236}">
                <a16:creationId xmlns:a16="http://schemas.microsoft.com/office/drawing/2014/main" id="{A2904009-775F-4B58-8CE9-399E3C8F22FC}"/>
              </a:ext>
            </a:extLst>
          </p:cNvPr>
          <p:cNvPicPr>
            <a:picLocks noChangeAspect="1"/>
          </p:cNvPicPr>
          <p:nvPr/>
        </p:nvPicPr>
        <p:blipFill rotWithShape="1">
          <a:blip r:embed="rId2"/>
          <a:srcRect l="4587" t="20845" r="33303" b="34139"/>
          <a:stretch/>
        </p:blipFill>
        <p:spPr>
          <a:xfrm>
            <a:off x="734037" y="3861601"/>
            <a:ext cx="5679346" cy="2315362"/>
          </a:xfrm>
          <a:prstGeom prst="rect">
            <a:avLst/>
          </a:prstGeom>
        </p:spPr>
      </p:pic>
    </p:spTree>
    <p:extLst>
      <p:ext uri="{BB962C8B-B14F-4D97-AF65-F5344CB8AC3E}">
        <p14:creationId xmlns:p14="http://schemas.microsoft.com/office/powerpoint/2010/main" val="285652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F81680-D578-420D-929D-B5CBA1F03A75}"/>
              </a:ext>
            </a:extLst>
          </p:cNvPr>
          <p:cNvSpPr>
            <a:spLocks noGrp="1"/>
          </p:cNvSpPr>
          <p:nvPr>
            <p:ph idx="1"/>
          </p:nvPr>
        </p:nvSpPr>
        <p:spPr>
          <a:xfrm>
            <a:off x="628650" y="1098958"/>
            <a:ext cx="7886700" cy="5078005"/>
          </a:xfrm>
        </p:spPr>
        <p:txBody>
          <a:bodyPr/>
          <a:lstStyle/>
          <a:p>
            <a:pPr marL="0" indent="0" algn="just">
              <a:buNone/>
            </a:pPr>
            <a:r>
              <a:rPr lang="en-US" sz="2000" b="1" i="0" u="none" strike="noStrike" baseline="0" dirty="0">
                <a:latin typeface="Times New Roman" panose="02020603050405020304" pitchFamily="18" charset="0"/>
              </a:rPr>
              <a:t>Assist line</a:t>
            </a:r>
            <a:r>
              <a:rPr lang="en-US" sz="2000" b="0" i="0" u="none" strike="noStrike" baseline="0" dirty="0">
                <a:latin typeface="Times New Roman" panose="02020603050405020304" pitchFamily="18" charset="0"/>
              </a:rPr>
              <a:t> (Cyan line in the figure)</a:t>
            </a:r>
          </a:p>
          <a:p>
            <a:pPr marL="0" indent="0">
              <a:buNone/>
            </a:pPr>
            <a:r>
              <a:rPr lang="en-US" sz="2000" b="0" i="0" u="none" strike="noStrike" baseline="0" dirty="0">
                <a:latin typeface="Times New Roman" panose="02020603050405020304" pitchFamily="18" charset="0"/>
              </a:rPr>
              <a:t>Internal line associated with pattern line</a:t>
            </a:r>
          </a:p>
          <a:p>
            <a:pPr marL="0" indent="0">
              <a:buNone/>
            </a:pPr>
            <a:r>
              <a:rPr lang="en-US" sz="2000" b="0" i="0" u="none" strike="noStrike" baseline="0" dirty="0">
                <a:latin typeface="Times New Roman" panose="02020603050405020304" pitchFamily="18" charset="0"/>
              </a:rPr>
              <a:t>It consists of one line</a:t>
            </a:r>
          </a:p>
          <a:p>
            <a:pPr marL="0" indent="0" algn="just">
              <a:buNone/>
            </a:pPr>
            <a:r>
              <a:rPr lang="en-US" sz="2000" b="0" i="0" u="none" strike="noStrike" baseline="0" dirty="0">
                <a:latin typeface="Times New Roman" panose="02020603050405020304" pitchFamily="18" charset="0"/>
              </a:rPr>
              <a:t>Assist line moves as pattern moves.</a:t>
            </a:r>
          </a:p>
          <a:p>
            <a:pPr marL="0" indent="0">
              <a:buNone/>
            </a:pPr>
            <a:r>
              <a:rPr lang="en-US" sz="2000" b="0" i="0" u="none" strike="noStrike" baseline="0" dirty="0">
                <a:latin typeface="Times New Roman" panose="02020603050405020304" pitchFamily="18" charset="0"/>
              </a:rPr>
              <a:t>Can be displayed with cyan for F3 (Constant Display Mode) and some functions.</a:t>
            </a:r>
          </a:p>
          <a:p>
            <a:pPr>
              <a:buChar char="•"/>
            </a:pPr>
            <a:endParaRPr lang="en-US" dirty="0"/>
          </a:p>
        </p:txBody>
      </p:sp>
      <p:pic>
        <p:nvPicPr>
          <p:cNvPr id="5" name="Picture 4">
            <a:extLst>
              <a:ext uri="{FF2B5EF4-FFF2-40B4-BE49-F238E27FC236}">
                <a16:creationId xmlns:a16="http://schemas.microsoft.com/office/drawing/2014/main" id="{00AAE4E2-5187-4830-985B-F1B75F8A179B}"/>
              </a:ext>
            </a:extLst>
          </p:cNvPr>
          <p:cNvPicPr>
            <a:picLocks noChangeAspect="1"/>
          </p:cNvPicPr>
          <p:nvPr/>
        </p:nvPicPr>
        <p:blipFill rotWithShape="1">
          <a:blip r:embed="rId2"/>
          <a:srcRect l="4404" t="25739" r="33395" b="28919"/>
          <a:stretch/>
        </p:blipFill>
        <p:spPr>
          <a:xfrm>
            <a:off x="738232" y="3671516"/>
            <a:ext cx="5694715" cy="2335001"/>
          </a:xfrm>
          <a:prstGeom prst="rect">
            <a:avLst/>
          </a:prstGeom>
        </p:spPr>
      </p:pic>
    </p:spTree>
    <p:extLst>
      <p:ext uri="{BB962C8B-B14F-4D97-AF65-F5344CB8AC3E}">
        <p14:creationId xmlns:p14="http://schemas.microsoft.com/office/powerpoint/2010/main" val="341583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0ABB2D-BB96-4052-B88D-0664191498D4}"/>
              </a:ext>
            </a:extLst>
          </p:cNvPr>
          <p:cNvSpPr>
            <a:spLocks noGrp="1"/>
          </p:cNvSpPr>
          <p:nvPr>
            <p:ph idx="1"/>
          </p:nvPr>
        </p:nvSpPr>
        <p:spPr>
          <a:xfrm>
            <a:off x="628650" y="1149292"/>
            <a:ext cx="7886700" cy="5027671"/>
          </a:xfrm>
        </p:spPr>
        <p:txBody>
          <a:bodyPr/>
          <a:lstStyle/>
          <a:p>
            <a:pPr marL="0" indent="0" algn="just">
              <a:buNone/>
            </a:pPr>
            <a:r>
              <a:rPr lang="en-US" sz="2000" b="1" i="0" u="none" strike="noStrike" baseline="0" dirty="0">
                <a:latin typeface="Times New Roman" panose="02020603050405020304" pitchFamily="18" charset="0"/>
              </a:rPr>
              <a:t>Develop line</a:t>
            </a:r>
            <a:r>
              <a:rPr lang="en-US" sz="2000" b="0" i="0" u="none" strike="noStrike" baseline="0" dirty="0">
                <a:latin typeface="Times New Roman" panose="02020603050405020304" pitchFamily="18" charset="0"/>
              </a:rPr>
              <a:t> (Purple line in the figure)</a:t>
            </a:r>
          </a:p>
          <a:p>
            <a:pPr marL="0" indent="0">
              <a:buNone/>
            </a:pPr>
            <a:r>
              <a:rPr lang="en-US" sz="2000" b="0" i="0" u="none" strike="noStrike" baseline="0" dirty="0">
                <a:latin typeface="Times New Roman" panose="02020603050405020304" pitchFamily="18" charset="0"/>
              </a:rPr>
              <a:t>Independent line from pattern</a:t>
            </a:r>
          </a:p>
          <a:p>
            <a:pPr marL="0" indent="0">
              <a:buNone/>
            </a:pPr>
            <a:r>
              <a:rPr lang="en-US" sz="2000" b="0" i="0" u="none" strike="noStrike" baseline="0" dirty="0">
                <a:latin typeface="Times New Roman" panose="02020603050405020304" pitchFamily="18" charset="0"/>
              </a:rPr>
              <a:t>Use when drawing base line for making pattern from a rectangle frame and drawing cutting line across multiple patterns (figures).</a:t>
            </a:r>
          </a:p>
          <a:p>
            <a:pPr marL="0" indent="0" algn="just">
              <a:buNone/>
            </a:pPr>
            <a:r>
              <a:rPr lang="en-US" sz="2000" b="0" i="0" u="none" strike="noStrike" baseline="0" dirty="0">
                <a:latin typeface="Times New Roman" panose="02020603050405020304" pitchFamily="18" charset="0"/>
              </a:rPr>
              <a:t>It stays even when moving the pattern.</a:t>
            </a:r>
          </a:p>
          <a:p>
            <a:pPr algn="just"/>
            <a:endParaRPr lang="en-US" dirty="0"/>
          </a:p>
        </p:txBody>
      </p:sp>
      <p:pic>
        <p:nvPicPr>
          <p:cNvPr id="5" name="Picture 4">
            <a:extLst>
              <a:ext uri="{FF2B5EF4-FFF2-40B4-BE49-F238E27FC236}">
                <a16:creationId xmlns:a16="http://schemas.microsoft.com/office/drawing/2014/main" id="{B0F8BA4E-2F91-4C19-877F-7B92BE1B6CC8}"/>
              </a:ext>
            </a:extLst>
          </p:cNvPr>
          <p:cNvPicPr>
            <a:picLocks noChangeAspect="1"/>
          </p:cNvPicPr>
          <p:nvPr/>
        </p:nvPicPr>
        <p:blipFill rotWithShape="1">
          <a:blip r:embed="rId2"/>
          <a:srcRect l="4221" t="31121" r="33394" b="23701"/>
          <a:stretch/>
        </p:blipFill>
        <p:spPr>
          <a:xfrm>
            <a:off x="755010" y="3598877"/>
            <a:ext cx="5704513" cy="2323751"/>
          </a:xfrm>
          <a:prstGeom prst="rect">
            <a:avLst/>
          </a:prstGeom>
        </p:spPr>
      </p:pic>
    </p:spTree>
    <p:extLst>
      <p:ext uri="{BB962C8B-B14F-4D97-AF65-F5344CB8AC3E}">
        <p14:creationId xmlns:p14="http://schemas.microsoft.com/office/powerpoint/2010/main" val="2387989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9753F9-0A81-4232-A68B-91C43C83AF06}"/>
              </a:ext>
            </a:extLst>
          </p:cNvPr>
          <p:cNvSpPr>
            <a:spLocks noGrp="1"/>
          </p:cNvSpPr>
          <p:nvPr>
            <p:ph idx="1"/>
          </p:nvPr>
        </p:nvSpPr>
        <p:spPr>
          <a:xfrm>
            <a:off x="628650" y="1113639"/>
            <a:ext cx="7886700" cy="5063324"/>
          </a:xfrm>
        </p:spPr>
        <p:txBody>
          <a:bodyPr/>
          <a:lstStyle/>
          <a:p>
            <a:pPr marL="0" indent="0" algn="just">
              <a:buNone/>
            </a:pPr>
            <a:r>
              <a:rPr lang="en-US" sz="2000" b="1" i="0" u="none" strike="noStrike" baseline="0" dirty="0">
                <a:latin typeface="Times New Roman" panose="02020603050405020304" pitchFamily="18" charset="0"/>
              </a:rPr>
              <a:t>Grain line</a:t>
            </a:r>
            <a:r>
              <a:rPr lang="en-US" sz="2000" b="0" i="0" u="none" strike="noStrike" baseline="0" dirty="0">
                <a:latin typeface="Times New Roman" panose="02020603050405020304" pitchFamily="18" charset="0"/>
              </a:rPr>
              <a:t> (Arrow in the figure)</a:t>
            </a:r>
          </a:p>
          <a:p>
            <a:pPr marL="0" indent="0">
              <a:buNone/>
            </a:pPr>
            <a:r>
              <a:rPr lang="en-US" sz="2000" b="0" i="0" u="none" strike="noStrike" baseline="0" dirty="0">
                <a:latin typeface="Times New Roman" panose="02020603050405020304" pitchFamily="18" charset="0"/>
              </a:rPr>
              <a:t>The line showing the direction (knit, weave, and hair).</a:t>
            </a:r>
          </a:p>
          <a:p>
            <a:pPr marL="0" indent="0">
              <a:buNone/>
            </a:pPr>
            <a:r>
              <a:rPr lang="en-US" sz="2000" b="0" i="0" u="none" strike="noStrike" baseline="0" dirty="0">
                <a:latin typeface="Times New Roman" panose="02020603050405020304" pitchFamily="18" charset="0"/>
              </a:rPr>
              <a:t>For the pattern used for knitting machine, knitting direction is shown with arrow with direction.</a:t>
            </a:r>
          </a:p>
          <a:p>
            <a:pPr>
              <a:buChar char="•"/>
            </a:pPr>
            <a:endParaRPr lang="en-US" dirty="0"/>
          </a:p>
        </p:txBody>
      </p:sp>
      <p:pic>
        <p:nvPicPr>
          <p:cNvPr id="5" name="Picture 4">
            <a:extLst>
              <a:ext uri="{FF2B5EF4-FFF2-40B4-BE49-F238E27FC236}">
                <a16:creationId xmlns:a16="http://schemas.microsoft.com/office/drawing/2014/main" id="{196A388C-BA38-4FC6-A744-08EC4BE435D0}"/>
              </a:ext>
            </a:extLst>
          </p:cNvPr>
          <p:cNvPicPr>
            <a:picLocks noChangeAspect="1"/>
          </p:cNvPicPr>
          <p:nvPr/>
        </p:nvPicPr>
        <p:blipFill rotWithShape="1">
          <a:blip r:embed="rId2"/>
          <a:srcRect l="4495" t="22804" r="33395" b="32181"/>
          <a:stretch/>
        </p:blipFill>
        <p:spPr>
          <a:xfrm>
            <a:off x="796954" y="3336721"/>
            <a:ext cx="5679346" cy="2315361"/>
          </a:xfrm>
          <a:prstGeom prst="rect">
            <a:avLst/>
          </a:prstGeom>
        </p:spPr>
      </p:pic>
    </p:spTree>
    <p:extLst>
      <p:ext uri="{BB962C8B-B14F-4D97-AF65-F5344CB8AC3E}">
        <p14:creationId xmlns:p14="http://schemas.microsoft.com/office/powerpoint/2010/main" val="1089729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222CB-0188-4496-985F-5764DF3AB129}"/>
              </a:ext>
            </a:extLst>
          </p:cNvPr>
          <p:cNvSpPr>
            <a:spLocks noGrp="1"/>
          </p:cNvSpPr>
          <p:nvPr>
            <p:ph type="title"/>
          </p:nvPr>
        </p:nvSpPr>
        <p:spPr>
          <a:xfrm>
            <a:off x="628650" y="365127"/>
            <a:ext cx="7886700" cy="868056"/>
          </a:xfrm>
        </p:spPr>
        <p:txBody>
          <a:bodyPr>
            <a:normAutofit/>
          </a:bodyPr>
          <a:lstStyle/>
          <a:p>
            <a:r>
              <a:rPr lang="en-US" sz="2400" b="1" i="0" u="none" strike="noStrike" baseline="0" dirty="0">
                <a:latin typeface="Times New Roman" panose="02020603050405020304" pitchFamily="18" charset="0"/>
              </a:rPr>
              <a:t>Information except for "line"</a:t>
            </a:r>
            <a:endParaRPr lang="en-US" sz="2400" dirty="0"/>
          </a:p>
        </p:txBody>
      </p:sp>
      <p:sp>
        <p:nvSpPr>
          <p:cNvPr id="3" name="Content Placeholder 2">
            <a:extLst>
              <a:ext uri="{FF2B5EF4-FFF2-40B4-BE49-F238E27FC236}">
                <a16:creationId xmlns:a16="http://schemas.microsoft.com/office/drawing/2014/main" id="{4C641827-EB24-4757-AA04-CA88F7C3FF4F}"/>
              </a:ext>
            </a:extLst>
          </p:cNvPr>
          <p:cNvSpPr>
            <a:spLocks noGrp="1"/>
          </p:cNvSpPr>
          <p:nvPr>
            <p:ph idx="1"/>
          </p:nvPr>
        </p:nvSpPr>
        <p:spPr>
          <a:xfrm>
            <a:off x="628650" y="1532010"/>
            <a:ext cx="7886700" cy="4351338"/>
          </a:xfrm>
        </p:spPr>
        <p:txBody>
          <a:bodyPr/>
          <a:lstStyle/>
          <a:p>
            <a:pPr marL="0" indent="0" algn="just">
              <a:buNone/>
            </a:pPr>
            <a:r>
              <a:rPr lang="en-US" sz="2000" b="0" i="0" u="none" strike="noStrike" baseline="0" dirty="0">
                <a:latin typeface="Times New Roman" panose="02020603050405020304" pitchFamily="18" charset="0"/>
              </a:rPr>
              <a:t>Information used for cutting with P-CAM</a:t>
            </a:r>
          </a:p>
          <a:p>
            <a:pPr marL="0" indent="0" algn="just">
              <a:buNone/>
            </a:pPr>
            <a:r>
              <a:rPr lang="en-US" sz="2000" b="0" i="0" u="none" strike="noStrike" baseline="0" dirty="0">
                <a:latin typeface="Times New Roman" panose="02020603050405020304" pitchFamily="18" charset="0"/>
              </a:rPr>
              <a:t>Notch</a:t>
            </a:r>
          </a:p>
          <a:p>
            <a:pPr marL="0" indent="0" algn="just">
              <a:buNone/>
            </a:pPr>
            <a:r>
              <a:rPr lang="en-US" sz="2000" b="0" i="0" u="none" strike="noStrike" baseline="0" dirty="0">
                <a:latin typeface="Times New Roman" panose="02020603050405020304" pitchFamily="18" charset="0"/>
              </a:rPr>
              <a:t>Drill</a:t>
            </a:r>
          </a:p>
          <a:p>
            <a:pPr marL="0" marR="2000" indent="0">
              <a:buNone/>
            </a:pPr>
            <a:r>
              <a:rPr lang="en-US" sz="2000" b="0" i="0" u="none" strike="noStrike" baseline="0" dirty="0">
                <a:latin typeface="Times New Roman" panose="02020603050405020304" pitchFamily="18" charset="0"/>
              </a:rPr>
              <a:t>Additionally, special information such as knit point used for </a:t>
            </a:r>
            <a:r>
              <a:rPr lang="en-US" sz="2000" b="0" i="0" u="none" strike="noStrike" baseline="0" dirty="0" err="1">
                <a:latin typeface="Times New Roman" panose="02020603050405020304" pitchFamily="18" charset="0"/>
              </a:rPr>
              <a:t>PatternShaping</a:t>
            </a:r>
            <a:r>
              <a:rPr lang="en-US" sz="2000" b="0" i="0" u="none" strike="noStrike" baseline="0" dirty="0">
                <a:latin typeface="Times New Roman" panose="02020603050405020304" pitchFamily="18" charset="0"/>
              </a:rPr>
              <a:t> is contained.</a:t>
            </a:r>
          </a:p>
          <a:p>
            <a:pPr marR="2000"/>
            <a:endParaRPr lang="en-US" sz="1800" b="0" i="0" u="none" strike="noStrike" baseline="0" dirty="0">
              <a:latin typeface="Times New Roman" panose="02020603050405020304" pitchFamily="18" charset="0"/>
            </a:endParaRPr>
          </a:p>
          <a:p>
            <a:pPr marR="2000"/>
            <a:endParaRPr lang="en-US" dirty="0"/>
          </a:p>
        </p:txBody>
      </p:sp>
      <p:pic>
        <p:nvPicPr>
          <p:cNvPr id="5" name="Picture 4">
            <a:extLst>
              <a:ext uri="{FF2B5EF4-FFF2-40B4-BE49-F238E27FC236}">
                <a16:creationId xmlns:a16="http://schemas.microsoft.com/office/drawing/2014/main" id="{2851E727-B5CD-4AC7-AF3F-0B69EA47C1FA}"/>
              </a:ext>
            </a:extLst>
          </p:cNvPr>
          <p:cNvPicPr>
            <a:picLocks noChangeAspect="1"/>
          </p:cNvPicPr>
          <p:nvPr/>
        </p:nvPicPr>
        <p:blipFill rotWithShape="1">
          <a:blip r:embed="rId2"/>
          <a:srcRect l="4313" t="21172" r="33395" b="35117"/>
          <a:stretch/>
        </p:blipFill>
        <p:spPr>
          <a:xfrm>
            <a:off x="775982" y="3820370"/>
            <a:ext cx="5696124" cy="2248249"/>
          </a:xfrm>
          <a:prstGeom prst="rect">
            <a:avLst/>
          </a:prstGeom>
        </p:spPr>
      </p:pic>
    </p:spTree>
    <p:extLst>
      <p:ext uri="{BB962C8B-B14F-4D97-AF65-F5344CB8AC3E}">
        <p14:creationId xmlns:p14="http://schemas.microsoft.com/office/powerpoint/2010/main" val="2778322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3FE1A7-B0D5-4E3B-8E6F-79886927EAA4}"/>
              </a:ext>
            </a:extLst>
          </p:cNvPr>
          <p:cNvSpPr>
            <a:spLocks noGrp="1"/>
          </p:cNvSpPr>
          <p:nvPr>
            <p:ph idx="1"/>
          </p:nvPr>
        </p:nvSpPr>
        <p:spPr>
          <a:xfrm>
            <a:off x="628650" y="855677"/>
            <a:ext cx="7886700" cy="5321286"/>
          </a:xfrm>
        </p:spPr>
        <p:txBody>
          <a:bodyPr/>
          <a:lstStyle/>
          <a:p>
            <a:pPr marL="0" indent="0" algn="just">
              <a:buNone/>
            </a:pPr>
            <a:r>
              <a:rPr lang="en-US" sz="2000" b="1" i="0" u="none" strike="noStrike" baseline="0" dirty="0">
                <a:latin typeface="Times New Roman" panose="02020603050405020304" pitchFamily="18" charset="0"/>
              </a:rPr>
              <a:t>Finished line</a:t>
            </a:r>
            <a:r>
              <a:rPr lang="en-US" sz="2000" b="0" i="0" u="none" strike="noStrike" baseline="0" dirty="0">
                <a:latin typeface="Times New Roman" panose="02020603050405020304" pitchFamily="18" charset="0"/>
              </a:rPr>
              <a:t> (Green line in the figure)</a:t>
            </a:r>
          </a:p>
          <a:p>
            <a:pPr marL="0" indent="0">
              <a:buNone/>
            </a:pPr>
            <a:r>
              <a:rPr lang="en-US" sz="2000" b="0" i="0" u="none" strike="noStrike" baseline="0" dirty="0">
                <a:latin typeface="Times New Roman" panose="02020603050405020304" pitchFamily="18" charset="0"/>
              </a:rPr>
              <a:t>Seam allowance is required for sewing the product. The completed line except for seam allowance is finished line.</a:t>
            </a:r>
          </a:p>
          <a:p>
            <a:pPr>
              <a:buChar char="*"/>
            </a:pPr>
            <a:r>
              <a:rPr lang="en-US" sz="2000" b="0" i="0" u="none" strike="noStrike" baseline="0" dirty="0">
                <a:latin typeface="Times New Roman" panose="02020603050405020304" pitchFamily="18" charset="0"/>
              </a:rPr>
              <a:t>With seam allowance, outline of seam allowance is pattern line. Without seam allowance, finished line is pattern line.</a:t>
            </a:r>
          </a:p>
          <a:p>
            <a:pPr>
              <a:buChar char="*"/>
            </a:pPr>
            <a:endParaRPr lang="en-US" dirty="0"/>
          </a:p>
        </p:txBody>
      </p:sp>
      <p:pic>
        <p:nvPicPr>
          <p:cNvPr id="5" name="Picture 4">
            <a:extLst>
              <a:ext uri="{FF2B5EF4-FFF2-40B4-BE49-F238E27FC236}">
                <a16:creationId xmlns:a16="http://schemas.microsoft.com/office/drawing/2014/main" id="{FCFC35B9-BE93-4B74-9BB8-E91B25FD6D4B}"/>
              </a:ext>
            </a:extLst>
          </p:cNvPr>
          <p:cNvPicPr>
            <a:picLocks noChangeAspect="1"/>
          </p:cNvPicPr>
          <p:nvPr/>
        </p:nvPicPr>
        <p:blipFill rotWithShape="1">
          <a:blip r:embed="rId2"/>
          <a:srcRect l="4313" t="24598" r="33395" b="8369"/>
          <a:stretch/>
        </p:blipFill>
        <p:spPr>
          <a:xfrm>
            <a:off x="1723938" y="3066175"/>
            <a:ext cx="5696124" cy="3447876"/>
          </a:xfrm>
          <a:prstGeom prst="rect">
            <a:avLst/>
          </a:prstGeom>
        </p:spPr>
      </p:pic>
    </p:spTree>
    <p:extLst>
      <p:ext uri="{BB962C8B-B14F-4D97-AF65-F5344CB8AC3E}">
        <p14:creationId xmlns:p14="http://schemas.microsoft.com/office/powerpoint/2010/main" val="669842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09043-B1EB-43A0-9F43-44723A06A5EA}"/>
              </a:ext>
            </a:extLst>
          </p:cNvPr>
          <p:cNvSpPr>
            <a:spLocks noGrp="1"/>
          </p:cNvSpPr>
          <p:nvPr>
            <p:ph type="title"/>
          </p:nvPr>
        </p:nvSpPr>
        <p:spPr>
          <a:xfrm>
            <a:off x="628650" y="365127"/>
            <a:ext cx="7886700" cy="884834"/>
          </a:xfrm>
        </p:spPr>
        <p:txBody>
          <a:bodyPr>
            <a:normAutofit/>
          </a:bodyPr>
          <a:lstStyle/>
          <a:p>
            <a:r>
              <a:rPr lang="en-US" sz="2000" b="1" i="0" u="none" strike="noStrike" baseline="0" dirty="0">
                <a:latin typeface="Times New Roman" panose="02020603050405020304" pitchFamily="18" charset="0"/>
                <a:cs typeface="Times New Roman" panose="02020603050405020304" pitchFamily="18" charset="0"/>
              </a:rPr>
              <a:t>APEX3 Pattern make basic commands</a:t>
            </a:r>
            <a:endParaRPr lang="en-US" sz="2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745343E-C5DC-4CC9-855D-413416FA91C3}"/>
              </a:ext>
            </a:extLst>
          </p:cNvPr>
          <p:cNvSpPr>
            <a:spLocks noGrp="1"/>
          </p:cNvSpPr>
          <p:nvPr>
            <p:ph idx="1"/>
          </p:nvPr>
        </p:nvSpPr>
        <p:spPr/>
        <p:txBody>
          <a:bodyPr>
            <a:normAutofit lnSpcReduction="10000"/>
          </a:bodyPr>
          <a:lstStyle/>
          <a:p>
            <a:pPr marL="0" indent="0">
              <a:buNone/>
            </a:pPr>
            <a:r>
              <a:rPr lang="en-US" sz="2000" b="0" i="0" u="none" strike="noStrike" baseline="0" dirty="0">
                <a:solidFill>
                  <a:schemeClr val="accent1">
                    <a:lumMod val="75000"/>
                  </a:schemeClr>
                </a:solidFill>
                <a:latin typeface="Times New Roman" panose="02020603050405020304" pitchFamily="18" charset="0"/>
                <a:cs typeface="Times New Roman" panose="02020603050405020304" pitchFamily="18" charset="0"/>
              </a:rPr>
              <a:t>Basic operation with sub keyboard/ Keyboard</a:t>
            </a:r>
            <a:r>
              <a:rPr lang="en-US" sz="2000" b="0" i="0" u="none" strike="noStrike" baseline="0" dirty="0">
                <a:latin typeface="Times New Roman" panose="02020603050405020304" pitchFamily="18" charset="0"/>
                <a:cs typeface="Times New Roman" panose="02020603050405020304" pitchFamily="18" charset="0"/>
              </a:rPr>
              <a:t>	</a:t>
            </a:r>
          </a:p>
          <a:p>
            <a:pPr marL="0" indent="0">
              <a:buNone/>
            </a:pPr>
            <a:r>
              <a:rPr lang="en-US" sz="2000" b="0" i="0" u="none" strike="noStrike" baseline="0" dirty="0">
                <a:latin typeface="Times New Roman" panose="02020603050405020304" pitchFamily="18" charset="0"/>
                <a:cs typeface="Times New Roman" panose="02020603050405020304" pitchFamily="18" charset="0"/>
              </a:rPr>
              <a:t>F2	Rotate pattern —Left 90 degrees	</a:t>
            </a:r>
          </a:p>
          <a:p>
            <a:pPr marL="0" indent="0">
              <a:buNone/>
            </a:pPr>
            <a:r>
              <a:rPr lang="en-US" sz="2000" b="0" i="0" u="none" strike="noStrike" baseline="0" dirty="0">
                <a:latin typeface="Times New Roman" panose="02020603050405020304" pitchFamily="18" charset="0"/>
                <a:cs typeface="Times New Roman" panose="02020603050405020304" pitchFamily="18" charset="0"/>
              </a:rPr>
              <a:t>F3	Rotate pattern —Left 180 degrees	</a:t>
            </a:r>
          </a:p>
          <a:p>
            <a:pPr marL="0" indent="0">
              <a:buNone/>
            </a:pPr>
            <a:r>
              <a:rPr lang="en-US" sz="2000" b="0" i="0" u="none" strike="noStrike" baseline="0" dirty="0">
                <a:latin typeface="Times New Roman" panose="02020603050405020304" pitchFamily="18" charset="0"/>
                <a:cs typeface="Times New Roman" panose="02020603050405020304" pitchFamily="18" charset="0"/>
              </a:rPr>
              <a:t>F4	Rotate pattern —Right 90 degrees	</a:t>
            </a:r>
          </a:p>
          <a:p>
            <a:pPr marL="0" indent="0">
              <a:buNone/>
            </a:pPr>
            <a:r>
              <a:rPr lang="en-US" sz="2000" b="0" i="0" u="none" strike="noStrike" baseline="0" dirty="0">
                <a:latin typeface="Times New Roman" panose="02020603050405020304" pitchFamily="18" charset="0"/>
                <a:cs typeface="Times New Roman" panose="02020603050405020304" pitchFamily="18" charset="0"/>
              </a:rPr>
              <a:t>F7	Flip a pattern horizontally/ vertically(Set - System settings)	</a:t>
            </a:r>
          </a:p>
          <a:p>
            <a:pPr marL="0" indent="0">
              <a:buNone/>
            </a:pPr>
            <a:r>
              <a:rPr lang="en-US" sz="2000" b="0" i="0" u="none" strike="noStrike" baseline="0" dirty="0">
                <a:latin typeface="Times New Roman" panose="02020603050405020304" pitchFamily="18" charset="0"/>
                <a:cs typeface="Times New Roman" panose="02020603050405020304" pitchFamily="18" charset="0"/>
              </a:rPr>
              <a:t>F9	Horizontal/ vertical line	</a:t>
            </a:r>
          </a:p>
          <a:p>
            <a:pPr marL="0" indent="0">
              <a:buNone/>
            </a:pPr>
            <a:r>
              <a:rPr lang="en-US" sz="2000" b="0" i="0" u="none" strike="noStrike" baseline="0" dirty="0">
                <a:latin typeface="Times New Roman" panose="02020603050405020304" pitchFamily="18" charset="0"/>
                <a:cs typeface="Times New Roman" panose="02020603050405020304" pitchFamily="18" charset="0"/>
              </a:rPr>
              <a:t>F10	Temporarily pattern saving	</a:t>
            </a:r>
          </a:p>
          <a:p>
            <a:pPr marL="0" indent="0">
              <a:buNone/>
            </a:pPr>
            <a:r>
              <a:rPr lang="en-US" sz="2000" b="0" i="0" u="none" strike="noStrike" baseline="0" dirty="0">
                <a:latin typeface="Times New Roman" panose="02020603050405020304" pitchFamily="18" charset="0"/>
                <a:cs typeface="Times New Roman" panose="02020603050405020304" pitchFamily="18" charset="0"/>
              </a:rPr>
              <a:t>CANCEL	Curve/ straight line	</a:t>
            </a:r>
          </a:p>
          <a:p>
            <a:pPr marL="0" indent="0">
              <a:buNone/>
            </a:pPr>
            <a:r>
              <a:rPr lang="en-US" sz="2000" b="0" i="0" u="none" strike="noStrike" baseline="0" dirty="0">
                <a:latin typeface="Times New Roman" panose="02020603050405020304" pitchFamily="18" charset="0"/>
                <a:cs typeface="Times New Roman" panose="02020603050405020304" pitchFamily="18" charset="0"/>
              </a:rPr>
              <a:t>DISP	Display points/ move point with pen	</a:t>
            </a:r>
          </a:p>
          <a:p>
            <a:pPr marL="0" indent="0">
              <a:buNone/>
            </a:pPr>
            <a:r>
              <a:rPr lang="en-US" sz="2000" b="0" i="0" u="none" strike="noStrike" baseline="0" dirty="0">
                <a:latin typeface="Times New Roman" panose="02020603050405020304" pitchFamily="18" charset="0"/>
                <a:cs typeface="Times New Roman" panose="02020603050405020304" pitchFamily="18" charset="0"/>
              </a:rPr>
              <a:t>OPTION</a:t>
            </a:r>
            <a:r>
              <a:rPr lang="en-US" sz="2000" dirty="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Starting or end point comes just on other point.	</a:t>
            </a:r>
          </a:p>
          <a:p>
            <a:pPr marL="0" indent="0">
              <a:buNone/>
            </a:pPr>
            <a:r>
              <a:rPr lang="en-US" sz="2000" b="0" i="0" u="none" strike="noStrike" baseline="0" dirty="0">
                <a:latin typeface="Times New Roman" panose="02020603050405020304" pitchFamily="18" charset="0"/>
                <a:cs typeface="Times New Roman" panose="02020603050405020304" pitchFamily="18" charset="0"/>
              </a:rPr>
              <a:t>OK	Right angle</a:t>
            </a:r>
            <a:r>
              <a:rPr lang="en-US" sz="1800" b="0" i="0" u="none" strike="noStrike" baseline="0" dirty="0">
                <a:latin typeface="Times New Roman" panose="02020603050405020304" pitchFamily="18" charset="0"/>
              </a:rPr>
              <a:t>	</a:t>
            </a:r>
          </a:p>
          <a:p>
            <a:endParaRPr lang="en-US" dirty="0"/>
          </a:p>
        </p:txBody>
      </p:sp>
    </p:spTree>
    <p:extLst>
      <p:ext uri="{BB962C8B-B14F-4D97-AF65-F5344CB8AC3E}">
        <p14:creationId xmlns:p14="http://schemas.microsoft.com/office/powerpoint/2010/main" val="1449591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10AEBC72-AB24-4272-AABA-E79087F9BC66}"/>
              </a:ext>
            </a:extLst>
          </p:cNvPr>
          <p:cNvGraphicFramePr>
            <a:graphicFrameLocks noGrp="1"/>
          </p:cNvGraphicFramePr>
          <p:nvPr>
            <p:ph idx="1"/>
            <p:extLst>
              <p:ext uri="{D42A27DB-BD31-4B8C-83A1-F6EECF244321}">
                <p14:modId xmlns:p14="http://schemas.microsoft.com/office/powerpoint/2010/main" val="802979103"/>
              </p:ext>
            </p:extLst>
          </p:nvPr>
        </p:nvGraphicFramePr>
        <p:xfrm>
          <a:off x="482365" y="802168"/>
          <a:ext cx="8514824" cy="5170762"/>
        </p:xfrm>
        <a:graphic>
          <a:graphicData uri="http://schemas.openxmlformats.org/drawingml/2006/table">
            <a:tbl>
              <a:tblPr firstRow="1" bandRow="1">
                <a:tableStyleId>{2D5ABB26-0587-4C30-8999-92F81FD0307C}</a:tableStyleId>
              </a:tblPr>
              <a:tblGrid>
                <a:gridCol w="2172747">
                  <a:extLst>
                    <a:ext uri="{9D8B030D-6E8A-4147-A177-3AD203B41FA5}">
                      <a16:colId xmlns:a16="http://schemas.microsoft.com/office/drawing/2014/main" val="3720518359"/>
                    </a:ext>
                  </a:extLst>
                </a:gridCol>
                <a:gridCol w="2449586">
                  <a:extLst>
                    <a:ext uri="{9D8B030D-6E8A-4147-A177-3AD203B41FA5}">
                      <a16:colId xmlns:a16="http://schemas.microsoft.com/office/drawing/2014/main" val="1652935912"/>
                    </a:ext>
                  </a:extLst>
                </a:gridCol>
                <a:gridCol w="3892491">
                  <a:extLst>
                    <a:ext uri="{9D8B030D-6E8A-4147-A177-3AD203B41FA5}">
                      <a16:colId xmlns:a16="http://schemas.microsoft.com/office/drawing/2014/main" val="2279741808"/>
                    </a:ext>
                  </a:extLst>
                </a:gridCol>
              </a:tblGrid>
              <a:tr h="351296">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Pattern</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Learning points</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Functions to use</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03089211"/>
                  </a:ext>
                </a:extLst>
              </a:tr>
              <a:tr h="1533327">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Modifying cuff width</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Pattern Line &gt; Modify &gt; Numerical Assist Line &gt; Modify &gt; Extend/Shorten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40681669"/>
                  </a:ext>
                </a:extLst>
              </a:tr>
              <a:tr h="1645799">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Modifying slit line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Point &gt; Move &gt; Horizontal/Vertical</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5526689"/>
                  </a:ext>
                </a:extLst>
              </a:tr>
              <a:tr h="1625876">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Modifying side line, hem line and bust line</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Point &gt; Move &gt; Horizontal/Vertical Assist Line &gt; Modify &gt; Extend/Shorten</a:t>
                      </a:r>
                    </a:p>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Point &gt; Move &gt; Horizontal/Vertical (to make the slanted assist line horizontal)</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62317279"/>
                  </a:ext>
                </a:extLst>
              </a:tr>
            </a:tbl>
          </a:graphicData>
        </a:graphic>
      </p:graphicFrame>
      <p:pic>
        <p:nvPicPr>
          <p:cNvPr id="7" name="Picture 6">
            <a:extLst>
              <a:ext uri="{FF2B5EF4-FFF2-40B4-BE49-F238E27FC236}">
                <a16:creationId xmlns:a16="http://schemas.microsoft.com/office/drawing/2014/main" id="{E5007118-658C-438D-A25D-EB4E4725FEF9}"/>
              </a:ext>
            </a:extLst>
          </p:cNvPr>
          <p:cNvPicPr>
            <a:picLocks noChangeAspect="1"/>
          </p:cNvPicPr>
          <p:nvPr/>
        </p:nvPicPr>
        <p:blipFill rotWithShape="1">
          <a:blip r:embed="rId2"/>
          <a:srcRect l="14680" t="26228" r="63761" b="50000"/>
          <a:stretch/>
        </p:blipFill>
        <p:spPr>
          <a:xfrm>
            <a:off x="591423" y="1286861"/>
            <a:ext cx="1971412" cy="1222696"/>
          </a:xfrm>
          <a:prstGeom prst="rect">
            <a:avLst/>
          </a:prstGeom>
        </p:spPr>
      </p:pic>
      <p:pic>
        <p:nvPicPr>
          <p:cNvPr id="9" name="Picture 8">
            <a:extLst>
              <a:ext uri="{FF2B5EF4-FFF2-40B4-BE49-F238E27FC236}">
                <a16:creationId xmlns:a16="http://schemas.microsoft.com/office/drawing/2014/main" id="{3E1355DD-CBD6-4CE0-8BDA-CF3E2F1B420B}"/>
              </a:ext>
            </a:extLst>
          </p:cNvPr>
          <p:cNvPicPr>
            <a:picLocks noChangeAspect="1"/>
          </p:cNvPicPr>
          <p:nvPr/>
        </p:nvPicPr>
        <p:blipFill rotWithShape="1">
          <a:blip r:embed="rId3"/>
          <a:srcRect l="9725" t="30795" r="59745" b="36933"/>
          <a:stretch/>
        </p:blipFill>
        <p:spPr>
          <a:xfrm>
            <a:off x="536894" y="2810481"/>
            <a:ext cx="2080470" cy="1237037"/>
          </a:xfrm>
          <a:prstGeom prst="rect">
            <a:avLst/>
          </a:prstGeom>
        </p:spPr>
      </p:pic>
      <p:pic>
        <p:nvPicPr>
          <p:cNvPr id="11" name="Picture 10">
            <a:extLst>
              <a:ext uri="{FF2B5EF4-FFF2-40B4-BE49-F238E27FC236}">
                <a16:creationId xmlns:a16="http://schemas.microsoft.com/office/drawing/2014/main" id="{ACE3B215-A31E-44EF-8DD4-97AC61877A18}"/>
              </a:ext>
            </a:extLst>
          </p:cNvPr>
          <p:cNvPicPr>
            <a:picLocks noChangeAspect="1"/>
          </p:cNvPicPr>
          <p:nvPr/>
        </p:nvPicPr>
        <p:blipFill rotWithShape="1">
          <a:blip r:embed="rId4"/>
          <a:srcRect l="15689" t="33201" r="57614" b="36096"/>
          <a:stretch/>
        </p:blipFill>
        <p:spPr>
          <a:xfrm>
            <a:off x="482365" y="4355477"/>
            <a:ext cx="2080470" cy="1345871"/>
          </a:xfrm>
          <a:prstGeom prst="rect">
            <a:avLst/>
          </a:prstGeom>
        </p:spPr>
      </p:pic>
    </p:spTree>
    <p:extLst>
      <p:ext uri="{BB962C8B-B14F-4D97-AF65-F5344CB8AC3E}">
        <p14:creationId xmlns:p14="http://schemas.microsoft.com/office/powerpoint/2010/main" val="41782452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10AEBC72-AB24-4272-AABA-E79087F9BC66}"/>
              </a:ext>
            </a:extLst>
          </p:cNvPr>
          <p:cNvGraphicFramePr>
            <a:graphicFrameLocks noGrp="1"/>
          </p:cNvGraphicFramePr>
          <p:nvPr>
            <p:ph idx="1"/>
            <p:extLst>
              <p:ext uri="{D42A27DB-BD31-4B8C-83A1-F6EECF244321}">
                <p14:modId xmlns:p14="http://schemas.microsoft.com/office/powerpoint/2010/main" val="4013876722"/>
              </p:ext>
            </p:extLst>
          </p:nvPr>
        </p:nvGraphicFramePr>
        <p:xfrm>
          <a:off x="469783" y="793779"/>
          <a:ext cx="8514824" cy="5374795"/>
        </p:xfrm>
        <a:graphic>
          <a:graphicData uri="http://schemas.openxmlformats.org/drawingml/2006/table">
            <a:tbl>
              <a:tblPr firstRow="1" bandRow="1">
                <a:tableStyleId>{2D5ABB26-0587-4C30-8999-92F81FD0307C}</a:tableStyleId>
              </a:tblPr>
              <a:tblGrid>
                <a:gridCol w="2172747">
                  <a:extLst>
                    <a:ext uri="{9D8B030D-6E8A-4147-A177-3AD203B41FA5}">
                      <a16:colId xmlns:a16="http://schemas.microsoft.com/office/drawing/2014/main" val="3720518359"/>
                    </a:ext>
                  </a:extLst>
                </a:gridCol>
                <a:gridCol w="2449586">
                  <a:extLst>
                    <a:ext uri="{9D8B030D-6E8A-4147-A177-3AD203B41FA5}">
                      <a16:colId xmlns:a16="http://schemas.microsoft.com/office/drawing/2014/main" val="1652935912"/>
                    </a:ext>
                  </a:extLst>
                </a:gridCol>
                <a:gridCol w="3892491">
                  <a:extLst>
                    <a:ext uri="{9D8B030D-6E8A-4147-A177-3AD203B41FA5}">
                      <a16:colId xmlns:a16="http://schemas.microsoft.com/office/drawing/2014/main" val="2279741808"/>
                    </a:ext>
                  </a:extLst>
                </a:gridCol>
              </a:tblGrid>
              <a:tr h="351296">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Pattern</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Learning points</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Functions to use</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03089211"/>
                  </a:ext>
                </a:extLst>
              </a:tr>
              <a:tr h="1385936">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Modifying neck line and side line</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Neck Line: Pattern Line &gt; Modify &gt; Numerical</a:t>
                      </a:r>
                    </a:p>
                    <a:p>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Side Line: Guide Point &gt; Numerical</a:t>
                      </a:r>
                    </a:p>
                    <a:p>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Pattern Line &gt; Modify &gt; Redraw Line</a:t>
                      </a:r>
                    </a:p>
                    <a:p>
                      <a:pPr algn="ctr"/>
                      <a:endParaRPr lang="en-US" dirty="0">
                        <a:latin typeface="Times New Roman" panose="02020603050405020304" pitchFamily="18" charset="0"/>
                        <a:cs typeface="Times New Roman" panose="02020603050405020304" pitchFamily="18" charset="0"/>
                      </a:endParaRPr>
                    </a:p>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40681669"/>
                  </a:ext>
                </a:extLst>
              </a:tr>
              <a:tr h="1645799">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Changing shoulder line to straight line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Pattern Line &gt; Change &gt; Straight</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5526689"/>
                  </a:ext>
                </a:extLst>
              </a:tr>
              <a:tr h="1625876">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Drawing center line of sleeve</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Guide Point &gt; Divide (with [Input Point] On) Assist Line &gt; Input &gt; Right Angle (Assist Line &gt; Modify &gt; Extend/Shorten)</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62317279"/>
                  </a:ext>
                </a:extLst>
              </a:tr>
            </a:tbl>
          </a:graphicData>
        </a:graphic>
      </p:graphicFrame>
      <p:pic>
        <p:nvPicPr>
          <p:cNvPr id="3" name="Picture 2">
            <a:extLst>
              <a:ext uri="{FF2B5EF4-FFF2-40B4-BE49-F238E27FC236}">
                <a16:creationId xmlns:a16="http://schemas.microsoft.com/office/drawing/2014/main" id="{447DB724-7BD0-4AAF-B208-F5264F5D64D6}"/>
              </a:ext>
            </a:extLst>
          </p:cNvPr>
          <p:cNvPicPr>
            <a:picLocks noChangeAspect="1"/>
          </p:cNvPicPr>
          <p:nvPr/>
        </p:nvPicPr>
        <p:blipFill rotWithShape="1">
          <a:blip r:embed="rId2"/>
          <a:srcRect l="12477" t="21009" r="56973" b="43436"/>
          <a:stretch/>
        </p:blipFill>
        <p:spPr>
          <a:xfrm>
            <a:off x="553676" y="1325461"/>
            <a:ext cx="1979800" cy="1296086"/>
          </a:xfrm>
          <a:prstGeom prst="rect">
            <a:avLst/>
          </a:prstGeom>
        </p:spPr>
      </p:pic>
      <p:pic>
        <p:nvPicPr>
          <p:cNvPr id="6" name="Picture 5">
            <a:extLst>
              <a:ext uri="{FF2B5EF4-FFF2-40B4-BE49-F238E27FC236}">
                <a16:creationId xmlns:a16="http://schemas.microsoft.com/office/drawing/2014/main" id="{4DD8CB74-A68D-4103-93FD-A2705ACEEC07}"/>
              </a:ext>
            </a:extLst>
          </p:cNvPr>
          <p:cNvPicPr>
            <a:picLocks noChangeAspect="1"/>
          </p:cNvPicPr>
          <p:nvPr/>
        </p:nvPicPr>
        <p:blipFill rotWithShape="1">
          <a:blip r:embed="rId3"/>
          <a:srcRect l="12844" t="39928" r="58165" b="26963"/>
          <a:stretch/>
        </p:blipFill>
        <p:spPr>
          <a:xfrm>
            <a:off x="654341" y="3153229"/>
            <a:ext cx="1803633" cy="1158663"/>
          </a:xfrm>
          <a:prstGeom prst="rect">
            <a:avLst/>
          </a:prstGeom>
        </p:spPr>
      </p:pic>
      <p:pic>
        <p:nvPicPr>
          <p:cNvPr id="10" name="Picture 9">
            <a:extLst>
              <a:ext uri="{FF2B5EF4-FFF2-40B4-BE49-F238E27FC236}">
                <a16:creationId xmlns:a16="http://schemas.microsoft.com/office/drawing/2014/main" id="{5D187FDC-902E-47D3-BE24-325EACA194DB}"/>
              </a:ext>
            </a:extLst>
          </p:cNvPr>
          <p:cNvPicPr>
            <a:picLocks noChangeAspect="1"/>
          </p:cNvPicPr>
          <p:nvPr/>
        </p:nvPicPr>
        <p:blipFill rotWithShape="1">
          <a:blip r:embed="rId4"/>
          <a:srcRect l="11285" t="29001" r="58073" b="37563"/>
          <a:stretch/>
        </p:blipFill>
        <p:spPr>
          <a:xfrm>
            <a:off x="595622" y="4843574"/>
            <a:ext cx="1988759" cy="1220647"/>
          </a:xfrm>
          <a:prstGeom prst="rect">
            <a:avLst/>
          </a:prstGeom>
        </p:spPr>
      </p:pic>
    </p:spTree>
    <p:extLst>
      <p:ext uri="{BB962C8B-B14F-4D97-AF65-F5344CB8AC3E}">
        <p14:creationId xmlns:p14="http://schemas.microsoft.com/office/powerpoint/2010/main" val="2758152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10AEBC72-AB24-4272-AABA-E79087F9BC66}"/>
              </a:ext>
            </a:extLst>
          </p:cNvPr>
          <p:cNvGraphicFramePr>
            <a:graphicFrameLocks noGrp="1"/>
          </p:cNvGraphicFramePr>
          <p:nvPr>
            <p:ph idx="1"/>
            <p:extLst>
              <p:ext uri="{D42A27DB-BD31-4B8C-83A1-F6EECF244321}">
                <p14:modId xmlns:p14="http://schemas.microsoft.com/office/powerpoint/2010/main" val="1346393480"/>
              </p:ext>
            </p:extLst>
          </p:nvPr>
        </p:nvGraphicFramePr>
        <p:xfrm>
          <a:off x="314588" y="892034"/>
          <a:ext cx="8514824" cy="4065860"/>
        </p:xfrm>
        <a:graphic>
          <a:graphicData uri="http://schemas.openxmlformats.org/drawingml/2006/table">
            <a:tbl>
              <a:tblPr firstRow="1" bandRow="1">
                <a:tableStyleId>{2D5ABB26-0587-4C30-8999-92F81FD0307C}</a:tableStyleId>
              </a:tblPr>
              <a:tblGrid>
                <a:gridCol w="2579614">
                  <a:extLst>
                    <a:ext uri="{9D8B030D-6E8A-4147-A177-3AD203B41FA5}">
                      <a16:colId xmlns:a16="http://schemas.microsoft.com/office/drawing/2014/main" val="3720518359"/>
                    </a:ext>
                  </a:extLst>
                </a:gridCol>
                <a:gridCol w="2315361">
                  <a:extLst>
                    <a:ext uri="{9D8B030D-6E8A-4147-A177-3AD203B41FA5}">
                      <a16:colId xmlns:a16="http://schemas.microsoft.com/office/drawing/2014/main" val="1652935912"/>
                    </a:ext>
                  </a:extLst>
                </a:gridCol>
                <a:gridCol w="3619849">
                  <a:extLst>
                    <a:ext uri="{9D8B030D-6E8A-4147-A177-3AD203B41FA5}">
                      <a16:colId xmlns:a16="http://schemas.microsoft.com/office/drawing/2014/main" val="2279741808"/>
                    </a:ext>
                  </a:extLst>
                </a:gridCol>
              </a:tblGrid>
              <a:tr h="351296">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Pattern</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Learning points</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Functions to use</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03089211"/>
                  </a:ext>
                </a:extLst>
              </a:tr>
              <a:tr h="1684329">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Correcting the connection between hem line and stitch line</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Sewing Line Check &gt; Modify 2-line Connection</a:t>
                      </a:r>
                    </a:p>
                    <a:p>
                      <a:pPr algn="ctr"/>
                      <a:endParaRPr lang="en-US" dirty="0">
                        <a:latin typeface="Times New Roman" panose="02020603050405020304" pitchFamily="18" charset="0"/>
                        <a:cs typeface="Times New Roman" panose="02020603050405020304" pitchFamily="18" charset="0"/>
                      </a:endParaRPr>
                    </a:p>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40681669"/>
                  </a:ext>
                </a:extLst>
              </a:tr>
              <a:tr h="2015771">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Extracting a part of pattern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Trace &gt; Trace Closed Line</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5526689"/>
                  </a:ext>
                </a:extLst>
              </a:tr>
            </a:tbl>
          </a:graphicData>
        </a:graphic>
      </p:graphicFrame>
      <p:pic>
        <p:nvPicPr>
          <p:cNvPr id="3" name="Picture 2">
            <a:extLst>
              <a:ext uri="{FF2B5EF4-FFF2-40B4-BE49-F238E27FC236}">
                <a16:creationId xmlns:a16="http://schemas.microsoft.com/office/drawing/2014/main" id="{9B110B92-9A87-491C-A2C7-709E4A311BC0}"/>
              </a:ext>
            </a:extLst>
          </p:cNvPr>
          <p:cNvPicPr>
            <a:picLocks noChangeAspect="1"/>
          </p:cNvPicPr>
          <p:nvPr/>
        </p:nvPicPr>
        <p:blipFill rotWithShape="1">
          <a:blip r:embed="rId2"/>
          <a:srcRect l="12660" t="37482" r="57890" b="30713"/>
          <a:stretch/>
        </p:blipFill>
        <p:spPr>
          <a:xfrm>
            <a:off x="317653" y="3200518"/>
            <a:ext cx="2506241" cy="1522484"/>
          </a:xfrm>
          <a:prstGeom prst="rect">
            <a:avLst/>
          </a:prstGeom>
        </p:spPr>
      </p:pic>
      <p:pic>
        <p:nvPicPr>
          <p:cNvPr id="6" name="Picture 5">
            <a:extLst>
              <a:ext uri="{FF2B5EF4-FFF2-40B4-BE49-F238E27FC236}">
                <a16:creationId xmlns:a16="http://schemas.microsoft.com/office/drawing/2014/main" id="{2B91D74C-AABA-495F-B10E-565A6254F705}"/>
              </a:ext>
            </a:extLst>
          </p:cNvPr>
          <p:cNvPicPr>
            <a:picLocks noChangeAspect="1"/>
          </p:cNvPicPr>
          <p:nvPr/>
        </p:nvPicPr>
        <p:blipFill rotWithShape="1">
          <a:blip r:embed="rId3"/>
          <a:srcRect l="10458" t="20357" r="56606" b="50000"/>
          <a:stretch/>
        </p:blipFill>
        <p:spPr>
          <a:xfrm>
            <a:off x="381700" y="1428074"/>
            <a:ext cx="2442194" cy="1236404"/>
          </a:xfrm>
          <a:prstGeom prst="rect">
            <a:avLst/>
          </a:prstGeom>
        </p:spPr>
      </p:pic>
    </p:spTree>
    <p:extLst>
      <p:ext uri="{BB962C8B-B14F-4D97-AF65-F5344CB8AC3E}">
        <p14:creationId xmlns:p14="http://schemas.microsoft.com/office/powerpoint/2010/main" val="3017261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10AEBC72-AB24-4272-AABA-E79087F9BC66}"/>
              </a:ext>
            </a:extLst>
          </p:cNvPr>
          <p:cNvGraphicFramePr>
            <a:graphicFrameLocks noGrp="1"/>
          </p:cNvGraphicFramePr>
          <p:nvPr>
            <p:ph idx="1"/>
            <p:extLst>
              <p:ext uri="{D42A27DB-BD31-4B8C-83A1-F6EECF244321}">
                <p14:modId xmlns:p14="http://schemas.microsoft.com/office/powerpoint/2010/main" val="1480450652"/>
              </p:ext>
            </p:extLst>
          </p:nvPr>
        </p:nvGraphicFramePr>
        <p:xfrm>
          <a:off x="411061" y="1104172"/>
          <a:ext cx="8514824" cy="4273171"/>
        </p:xfrm>
        <a:graphic>
          <a:graphicData uri="http://schemas.openxmlformats.org/drawingml/2006/table">
            <a:tbl>
              <a:tblPr firstRow="1" bandRow="1">
                <a:tableStyleId>{2D5ABB26-0587-4C30-8999-92F81FD0307C}</a:tableStyleId>
              </a:tblPr>
              <a:tblGrid>
                <a:gridCol w="2617366">
                  <a:extLst>
                    <a:ext uri="{9D8B030D-6E8A-4147-A177-3AD203B41FA5}">
                      <a16:colId xmlns:a16="http://schemas.microsoft.com/office/drawing/2014/main" val="3720518359"/>
                    </a:ext>
                  </a:extLst>
                </a:gridCol>
                <a:gridCol w="2063691">
                  <a:extLst>
                    <a:ext uri="{9D8B030D-6E8A-4147-A177-3AD203B41FA5}">
                      <a16:colId xmlns:a16="http://schemas.microsoft.com/office/drawing/2014/main" val="1652935912"/>
                    </a:ext>
                  </a:extLst>
                </a:gridCol>
                <a:gridCol w="3833767">
                  <a:extLst>
                    <a:ext uri="{9D8B030D-6E8A-4147-A177-3AD203B41FA5}">
                      <a16:colId xmlns:a16="http://schemas.microsoft.com/office/drawing/2014/main" val="2279741808"/>
                    </a:ext>
                  </a:extLst>
                </a:gridCol>
              </a:tblGrid>
              <a:tr h="377951">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Pattern</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Learning points</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1" i="0" u="none" strike="noStrike" kern="1200" baseline="0" dirty="0">
                          <a:solidFill>
                            <a:schemeClr val="tx1"/>
                          </a:solidFill>
                          <a:latin typeface="Times New Roman" panose="02020603050405020304" pitchFamily="18" charset="0"/>
                          <a:ea typeface="+mn-ea"/>
                          <a:cs typeface="Times New Roman" panose="02020603050405020304" pitchFamily="18" charset="0"/>
                        </a:rPr>
                        <a:t>Functions to use</a:t>
                      </a:r>
                      <a:endParaRPr lang="en-US" b="1"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03089211"/>
                  </a:ext>
                </a:extLst>
              </a:tr>
              <a:tr h="1558428">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Creating </a:t>
                      </a:r>
                      <a:r>
                        <a:rPr lang="en-US" sz="1800" b="0" i="0" u="none" strike="noStrike" kern="1200" baseline="0" dirty="0" err="1">
                          <a:solidFill>
                            <a:schemeClr val="tx1"/>
                          </a:solidFill>
                          <a:latin typeface="Times New Roman" panose="02020603050405020304" pitchFamily="18" charset="0"/>
                          <a:ea typeface="+mn-ea"/>
                          <a:cs typeface="Times New Roman" panose="02020603050405020304" pitchFamily="18" charset="0"/>
                        </a:rPr>
                        <a:t>pouffy</a:t>
                      </a: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(gathered) sleeve</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Assist Line &gt; Input &gt; Equally Spaced Line Divide &gt; Open</a:t>
                      </a:r>
                    </a:p>
                    <a:p>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Pattern Line &gt; Modify &gt; Redraw Line</a:t>
                      </a:r>
                      <a:endParaRPr lang="en-US" dirty="0">
                        <a:latin typeface="Times New Roman" panose="02020603050405020304" pitchFamily="18" charset="0"/>
                        <a:cs typeface="Times New Roman" panose="02020603050405020304" pitchFamily="18" charset="0"/>
                      </a:endParaRPr>
                    </a:p>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40681669"/>
                  </a:ext>
                </a:extLst>
              </a:tr>
              <a:tr h="2336792">
                <a:tc>
                  <a:txBody>
                    <a:bodyPr/>
                    <a:lstStyle/>
                    <a:p>
                      <a:pPr algn="ct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Lengthening/Shortening pants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i="0" u="none" strike="noStrike" kern="1200" baseline="0" dirty="0">
                          <a:solidFill>
                            <a:schemeClr val="tx1"/>
                          </a:solidFill>
                          <a:latin typeface="Times New Roman" panose="02020603050405020304" pitchFamily="18" charset="0"/>
                          <a:ea typeface="+mn-ea"/>
                          <a:cs typeface="Times New Roman" panose="02020603050405020304" pitchFamily="18" charset="0"/>
                        </a:rPr>
                        <a:t>Point &gt; Move &gt; Group Points</a:t>
                      </a:r>
                      <a:endParaRPr lang="en-US"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75526689"/>
                  </a:ext>
                </a:extLst>
              </a:tr>
            </a:tbl>
          </a:graphicData>
        </a:graphic>
      </p:graphicFrame>
      <p:pic>
        <p:nvPicPr>
          <p:cNvPr id="3" name="Picture 2">
            <a:extLst>
              <a:ext uri="{FF2B5EF4-FFF2-40B4-BE49-F238E27FC236}">
                <a16:creationId xmlns:a16="http://schemas.microsoft.com/office/drawing/2014/main" id="{2EA77305-8A01-4BE2-A551-9F303AA3FBC2}"/>
              </a:ext>
            </a:extLst>
          </p:cNvPr>
          <p:cNvPicPr>
            <a:picLocks noChangeAspect="1"/>
          </p:cNvPicPr>
          <p:nvPr/>
        </p:nvPicPr>
        <p:blipFill rotWithShape="1">
          <a:blip r:embed="rId2"/>
          <a:srcRect l="12293" t="39276" r="59908" b="21743"/>
          <a:stretch/>
        </p:blipFill>
        <p:spPr>
          <a:xfrm>
            <a:off x="486559" y="3228795"/>
            <a:ext cx="2463169" cy="1942896"/>
          </a:xfrm>
          <a:prstGeom prst="rect">
            <a:avLst/>
          </a:prstGeom>
        </p:spPr>
      </p:pic>
      <p:pic>
        <p:nvPicPr>
          <p:cNvPr id="6" name="Picture 5">
            <a:extLst>
              <a:ext uri="{FF2B5EF4-FFF2-40B4-BE49-F238E27FC236}">
                <a16:creationId xmlns:a16="http://schemas.microsoft.com/office/drawing/2014/main" id="{010BD17D-2B8E-49AE-8899-91475EC606C3}"/>
              </a:ext>
            </a:extLst>
          </p:cNvPr>
          <p:cNvPicPr>
            <a:picLocks noChangeAspect="1"/>
          </p:cNvPicPr>
          <p:nvPr/>
        </p:nvPicPr>
        <p:blipFill rotWithShape="1">
          <a:blip r:embed="rId3"/>
          <a:srcRect l="10917" t="44985" r="56330" b="34791"/>
          <a:stretch/>
        </p:blipFill>
        <p:spPr>
          <a:xfrm>
            <a:off x="486559" y="1686309"/>
            <a:ext cx="2463169" cy="855554"/>
          </a:xfrm>
          <a:prstGeom prst="rect">
            <a:avLst/>
          </a:prstGeom>
        </p:spPr>
      </p:pic>
    </p:spTree>
    <p:extLst>
      <p:ext uri="{BB962C8B-B14F-4D97-AF65-F5344CB8AC3E}">
        <p14:creationId xmlns:p14="http://schemas.microsoft.com/office/powerpoint/2010/main" val="3728996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9DB4BD-5682-4A4C-A7D8-582AD8456BEA}"/>
              </a:ext>
            </a:extLst>
          </p:cNvPr>
          <p:cNvSpPr>
            <a:spLocks noGrp="1"/>
          </p:cNvSpPr>
          <p:nvPr>
            <p:ph idx="1"/>
          </p:nvPr>
        </p:nvSpPr>
        <p:spPr>
          <a:xfrm>
            <a:off x="628650" y="1174459"/>
            <a:ext cx="7886700" cy="5002504"/>
          </a:xfrm>
        </p:spPr>
        <p:txBody>
          <a:bodyPr/>
          <a:lstStyle/>
          <a:p>
            <a:pPr marL="0" indent="0" algn="ctr">
              <a:buNone/>
            </a:pPr>
            <a:r>
              <a:rPr lang="en-US" sz="2400" b="1" dirty="0">
                <a:latin typeface="Times New Roman" panose="02020603050405020304" pitchFamily="18" charset="0"/>
                <a:cs typeface="Times New Roman" panose="02020603050405020304" pitchFamily="18" charset="0"/>
              </a:rPr>
              <a:t>References</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hlinkClick r:id="rId2"/>
              </a:rPr>
              <a:t>https://www.shimaseiki.com</a:t>
            </a:r>
            <a:endParaRPr lang="en-US" sz="2400" dirty="0">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400" dirty="0" err="1">
                <a:latin typeface="Times New Roman" panose="02020603050405020304" pitchFamily="18" charset="0"/>
                <a:cs typeface="Times New Roman" panose="02020603050405020304" pitchFamily="18" charset="0"/>
              </a:rPr>
              <a:t>Shimaseiki</a:t>
            </a:r>
            <a:r>
              <a:rPr lang="en-US" sz="2400" dirty="0">
                <a:latin typeface="Times New Roman" panose="02020603050405020304" pitchFamily="18" charset="0"/>
                <a:cs typeface="Times New Roman" panose="02020603050405020304" pitchFamily="18" charset="0"/>
              </a:rPr>
              <a:t> training guide </a:t>
            </a:r>
          </a:p>
          <a:p>
            <a:pPr marL="514350" indent="-514350">
              <a:buFont typeface="+mj-lt"/>
              <a:buAutoNum type="arabicPeriod"/>
            </a:pPr>
            <a:endParaRPr lang="en-US" dirty="0"/>
          </a:p>
          <a:p>
            <a:endParaRPr lang="en-US" dirty="0"/>
          </a:p>
        </p:txBody>
      </p:sp>
    </p:spTree>
    <p:extLst>
      <p:ext uri="{BB962C8B-B14F-4D97-AF65-F5344CB8AC3E}">
        <p14:creationId xmlns:p14="http://schemas.microsoft.com/office/powerpoint/2010/main" val="27690962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1035</TotalTime>
  <Words>1145</Words>
  <Application>Microsoft Office PowerPoint</Application>
  <PresentationFormat>On-screen Show (4:3)</PresentationFormat>
  <Paragraphs>111</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Office Theme</vt:lpstr>
      <vt:lpstr>For better usage of PGM</vt:lpstr>
      <vt:lpstr>Switching straight and curve</vt:lpstr>
      <vt:lpstr>PowerPoint Presentation</vt:lpstr>
      <vt:lpstr>Inquiry for overlapped points, connected line/separate line</vt:lpstr>
      <vt:lpstr>PowerPoint Presentation</vt:lpstr>
      <vt:lpstr>Cut line</vt:lpstr>
      <vt:lpstr>PowerPoint Presentation</vt:lpstr>
      <vt:lpstr>PowerPoint Presentation</vt:lpstr>
      <vt:lpstr>Stratight line point and curve line point</vt:lpstr>
      <vt:lpstr>PowerPoint Presentation</vt:lpstr>
      <vt:lpstr>Pattern and line, and line type</vt:lpstr>
      <vt:lpstr>PowerPoint Presentation</vt:lpstr>
      <vt:lpstr>PowerPoint Presentation</vt:lpstr>
      <vt:lpstr>PowerPoint Presentation</vt:lpstr>
      <vt:lpstr>Information except for "line"</vt:lpstr>
      <vt:lpstr>PowerPoint Presentation</vt:lpstr>
      <vt:lpstr>APEX3 Pattern make basic commands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Gerele tumen-Ulzii</dc:creator>
  <cp:lastModifiedBy>Gerele tumen-Ulzii</cp:lastModifiedBy>
  <cp:revision>93</cp:revision>
  <dcterms:created xsi:type="dcterms:W3CDTF">2021-04-12T15:01:02Z</dcterms:created>
  <dcterms:modified xsi:type="dcterms:W3CDTF">2021-05-30T19:05:43Z</dcterms:modified>
</cp:coreProperties>
</file>