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56" r:id="rId2"/>
    <p:sldId id="292" r:id="rId3"/>
    <p:sldId id="311" r:id="rId4"/>
    <p:sldId id="312" r:id="rId5"/>
    <p:sldId id="309" r:id="rId6"/>
    <p:sldId id="313" r:id="rId7"/>
    <p:sldId id="314" r:id="rId8"/>
    <p:sldId id="315" r:id="rId9"/>
    <p:sldId id="316" r:id="rId10"/>
    <p:sldId id="317" r:id="rId11"/>
    <p:sldId id="318" r:id="rId12"/>
    <p:sldId id="319" r:id="rId13"/>
    <p:sldId id="300" r:id="rId14"/>
    <p:sldId id="320" r:id="rId15"/>
    <p:sldId id="301" r:id="rId16"/>
    <p:sldId id="321" r:id="rId17"/>
    <p:sldId id="322" r:id="rId18"/>
    <p:sldId id="323" r:id="rId19"/>
    <p:sldId id="324" r:id="rId20"/>
    <p:sldId id="325" r:id="rId21"/>
    <p:sldId id="326" r:id="rId22"/>
    <p:sldId id="327" r:id="rId23"/>
    <p:sldId id="328" r:id="rId24"/>
    <p:sldId id="329" r:id="rId25"/>
    <p:sldId id="331" r:id="rId26"/>
    <p:sldId id="330" r:id="rId27"/>
    <p:sldId id="332" r:id="rId28"/>
    <p:sldId id="333" r:id="rId29"/>
    <p:sldId id="334" r:id="rId30"/>
    <p:sldId id="335" r:id="rId31"/>
    <p:sldId id="336" r:id="rId32"/>
    <p:sldId id="337" r:id="rId33"/>
    <p:sldId id="338" r:id="rId34"/>
    <p:sldId id="339" r:id="rId35"/>
    <p:sldId id="340" r:id="rId36"/>
    <p:sldId id="341" r:id="rId37"/>
    <p:sldId id="291"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1596" y="96"/>
      </p:cViewPr>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7E6AA1-098A-4051-BA4A-B0322CA74F89}" type="datetimeFigureOut">
              <a:rPr lang="en-US" smtClean="0"/>
              <a:t>5/31/2021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D06D92-74A4-4C97-9A3D-4EACCC6C222E}" type="slidenum">
              <a:rPr lang="en-US" smtClean="0"/>
              <a:t>‹#›</a:t>
            </a:fld>
            <a:endParaRPr lang="en-US"/>
          </a:p>
        </p:txBody>
      </p:sp>
    </p:spTree>
    <p:extLst>
      <p:ext uri="{BB962C8B-B14F-4D97-AF65-F5344CB8AC3E}">
        <p14:creationId xmlns:p14="http://schemas.microsoft.com/office/powerpoint/2010/main" val="1517390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4041920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575731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06395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752105-FBC8-491C-89BE-94CC791147F5}" type="datetimeFigureOut">
              <a:rPr lang="en-US" smtClean="0"/>
              <a:t>5/31/2021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265036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752105-FBC8-491C-89BE-94CC791147F5}" type="datetimeFigureOut">
              <a:rPr lang="en-US" smtClean="0"/>
              <a:t>5/31/2021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703744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52105-FBC8-491C-89BE-94CC791147F5}" type="datetimeFigureOut">
              <a:rPr lang="en-US" smtClean="0"/>
              <a:t>5/31/2021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3679947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706202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60717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940295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939256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52105-FBC8-491C-89BE-94CC791147F5}" type="datetimeFigureOut">
              <a:rPr lang="en-US" smtClean="0"/>
              <a:t>5/31/2021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09A5D7-A234-464F-AEFE-7ABE94458563}" type="slidenum">
              <a:rPr lang="en-US" smtClean="0"/>
              <a:t>‹#›</a:t>
            </a:fld>
            <a:endParaRPr lang="en-US"/>
          </a:p>
        </p:txBody>
      </p:sp>
    </p:spTree>
    <p:extLst>
      <p:ext uri="{BB962C8B-B14F-4D97-AF65-F5344CB8AC3E}">
        <p14:creationId xmlns:p14="http://schemas.microsoft.com/office/powerpoint/2010/main" val="24739432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shimaseiki.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6516C-1786-4307-8258-5BC6A485C2E2}"/>
              </a:ext>
            </a:extLst>
          </p:cNvPr>
          <p:cNvSpPr>
            <a:spLocks noGrp="1"/>
          </p:cNvSpPr>
          <p:nvPr>
            <p:ph type="ctrTitle"/>
          </p:nvPr>
        </p:nvSpPr>
        <p:spPr>
          <a:xfrm>
            <a:off x="685800" y="302694"/>
            <a:ext cx="7772400" cy="2387600"/>
          </a:xfrm>
        </p:spPr>
        <p:txBody>
          <a:bodyPr>
            <a:normAutofit/>
          </a:bodyPr>
          <a:lstStyle/>
          <a:p>
            <a:r>
              <a:rPr lang="en-US" sz="4400" dirty="0">
                <a:latin typeface="Times New Roman" panose="02020603050405020304" pitchFamily="18" charset="0"/>
                <a:cs typeface="Times New Roman" panose="02020603050405020304" pitchFamily="18" charset="0"/>
              </a:rPr>
              <a:t>PGM</a:t>
            </a:r>
            <a:br>
              <a:rPr lang="en-US" sz="4400" dirty="0">
                <a:latin typeface="Times New Roman" panose="02020603050405020304" pitchFamily="18" charset="0"/>
                <a:cs typeface="Times New Roman" panose="02020603050405020304" pitchFamily="18" charset="0"/>
              </a:rPr>
            </a:br>
            <a:r>
              <a:rPr lang="en-US" sz="4400" dirty="0">
                <a:latin typeface="Times New Roman" panose="02020603050405020304" pitchFamily="18" charset="0"/>
                <a:cs typeface="Times New Roman" panose="02020603050405020304" pitchFamily="18" charset="0"/>
              </a:rPr>
              <a:t>Pattern making</a:t>
            </a:r>
          </a:p>
        </p:txBody>
      </p:sp>
      <p:pic>
        <p:nvPicPr>
          <p:cNvPr id="4" name="Picture 3">
            <a:extLst>
              <a:ext uri="{FF2B5EF4-FFF2-40B4-BE49-F238E27FC236}">
                <a16:creationId xmlns:a16="http://schemas.microsoft.com/office/drawing/2014/main" id="{D92E7D30-5875-4ECF-A211-4AB845ACA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81976"/>
            <a:ext cx="9144000" cy="4076024"/>
          </a:xfrm>
          <a:prstGeom prst="rect">
            <a:avLst/>
          </a:prstGeom>
        </p:spPr>
      </p:pic>
    </p:spTree>
    <p:extLst>
      <p:ext uri="{BB962C8B-B14F-4D97-AF65-F5344CB8AC3E}">
        <p14:creationId xmlns:p14="http://schemas.microsoft.com/office/powerpoint/2010/main" val="2734955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290191-F4F4-4563-9E07-A4CBBC09C086}"/>
              </a:ext>
            </a:extLst>
          </p:cNvPr>
          <p:cNvPicPr>
            <a:picLocks noGrp="1" noChangeAspect="1"/>
          </p:cNvPicPr>
          <p:nvPr>
            <p:ph idx="1"/>
          </p:nvPr>
        </p:nvPicPr>
        <p:blipFill rotWithShape="1">
          <a:blip r:embed="rId2"/>
          <a:srcRect l="10634" t="22437" r="9767" b="18955"/>
          <a:stretch/>
        </p:blipFill>
        <p:spPr>
          <a:xfrm>
            <a:off x="358960" y="2340529"/>
            <a:ext cx="8426080" cy="3489820"/>
          </a:xfrm>
        </p:spPr>
      </p:pic>
    </p:spTree>
    <p:extLst>
      <p:ext uri="{BB962C8B-B14F-4D97-AF65-F5344CB8AC3E}">
        <p14:creationId xmlns:p14="http://schemas.microsoft.com/office/powerpoint/2010/main" val="728208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98535-ABF5-4335-A401-6997F6B0927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30CB6B0-8889-463C-9FD7-CC7182622D30}"/>
              </a:ext>
            </a:extLst>
          </p:cNvPr>
          <p:cNvSpPr>
            <a:spLocks noGrp="1"/>
          </p:cNvSpPr>
          <p:nvPr>
            <p:ph idx="1"/>
          </p:nvPr>
        </p:nvSpPr>
        <p:spPr>
          <a:xfrm>
            <a:off x="628650" y="5142450"/>
            <a:ext cx="7886700" cy="1554629"/>
          </a:xfrm>
        </p:spPr>
        <p:txBody>
          <a:bodyPr>
            <a:normAutofit fontScale="85000" lnSpcReduction="10000"/>
          </a:bodyPr>
          <a:lstStyle/>
          <a:p>
            <a:pPr marR="1600"/>
            <a:r>
              <a:rPr lang="en-US" sz="1800" b="0" i="0" u="none" strike="noStrike" baseline="0" dirty="0">
                <a:latin typeface="Arial" panose="020B0604020202020204" pitchFamily="34" charset="0"/>
              </a:rPr>
              <a:t>* Since we are only making half of the pattern, the measurements on the spec sheet for width have to be divided by 2.</a:t>
            </a:r>
            <a:endParaRPr lang="en-US" sz="1800" b="0" i="0" u="none" strike="noStrike" baseline="0" dirty="0">
              <a:latin typeface="Times New Roman" panose="02020603050405020304" pitchFamily="18" charset="0"/>
            </a:endParaRPr>
          </a:p>
          <a:p>
            <a:pPr marR="1600"/>
            <a:r>
              <a:rPr lang="en-US" sz="1800" b="0" i="0" u="none" strike="noStrike" baseline="0" dirty="0">
                <a:latin typeface="Arial" panose="020B0604020202020204" pitchFamily="34" charset="0"/>
              </a:rPr>
              <a:t>(e.g.) Neck width 18.5 - 9.3</a:t>
            </a:r>
            <a:endParaRPr lang="en-US" sz="1800" b="0" i="0" u="none" strike="noStrike" baseline="0" dirty="0">
              <a:latin typeface="Times New Roman" panose="02020603050405020304" pitchFamily="18" charset="0"/>
            </a:endParaRPr>
          </a:p>
          <a:p>
            <a:pPr marR="1600" algn="just"/>
            <a:r>
              <a:rPr lang="en-US" sz="1800" b="0" i="0" u="none" strike="noStrike" baseline="0" dirty="0">
                <a:latin typeface="Arial" panose="020B0604020202020204" pitchFamily="34" charset="0"/>
              </a:rPr>
              <a:t>-Numbers are rounded off to first decimal place. (9.25 - 9.3)</a:t>
            </a:r>
            <a:endParaRPr lang="en-US" sz="1800" b="0" i="0" u="none" strike="noStrike" baseline="0" dirty="0">
              <a:latin typeface="Times New Roman" panose="02020603050405020304" pitchFamily="18" charset="0"/>
            </a:endParaRPr>
          </a:p>
          <a:p>
            <a:pPr marR="1600"/>
            <a:r>
              <a:rPr lang="en-US" sz="1800" b="0" i="0" u="none" strike="noStrike" baseline="0" dirty="0">
                <a:latin typeface="Arial" panose="020B0604020202020204" pitchFamily="34" charset="0"/>
              </a:rPr>
              <a:t>For the sleeve, the measurements for width are already half on the spec sheet.</a:t>
            </a:r>
            <a:endParaRPr lang="en-US" dirty="0"/>
          </a:p>
        </p:txBody>
      </p:sp>
      <p:pic>
        <p:nvPicPr>
          <p:cNvPr id="6" name="Picture 5">
            <a:extLst>
              <a:ext uri="{FF2B5EF4-FFF2-40B4-BE49-F238E27FC236}">
                <a16:creationId xmlns:a16="http://schemas.microsoft.com/office/drawing/2014/main" id="{0B58602B-1239-4232-99F8-A111F595B7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6626"/>
            <a:ext cx="9125415" cy="6858000"/>
          </a:xfrm>
          <a:prstGeom prst="rect">
            <a:avLst/>
          </a:prstGeom>
        </p:spPr>
      </p:pic>
    </p:spTree>
    <p:extLst>
      <p:ext uri="{BB962C8B-B14F-4D97-AF65-F5344CB8AC3E}">
        <p14:creationId xmlns:p14="http://schemas.microsoft.com/office/powerpoint/2010/main" val="114727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E0DB816-948D-4422-BF0C-43B743DBA85C}"/>
              </a:ext>
            </a:extLst>
          </p:cNvPr>
          <p:cNvSpPr>
            <a:spLocks noGrp="1"/>
          </p:cNvSpPr>
          <p:nvPr>
            <p:ph idx="1"/>
          </p:nvPr>
        </p:nvSpPr>
        <p:spPr>
          <a:xfrm>
            <a:off x="628650" y="1825625"/>
            <a:ext cx="7886700" cy="4351338"/>
          </a:xfrm>
        </p:spPr>
        <p:txBody>
          <a:bodyPr>
            <a:normAutofit/>
          </a:bodyPr>
          <a:lstStyle/>
          <a:p>
            <a:pPr marL="0" marR="1600" indent="0">
              <a:buNone/>
            </a:pPr>
            <a:r>
              <a:rPr lang="en-US" sz="2000" b="0" i="0" u="none" strike="noStrike" baseline="0" dirty="0">
                <a:latin typeface="Times New Roman" panose="02020603050405020304" pitchFamily="18" charset="0"/>
                <a:cs typeface="Times New Roman" panose="02020603050405020304" pitchFamily="18" charset="0"/>
              </a:rPr>
              <a:t>* Since we are only making half of the pattern, the measurements on the spec sheet for width have to be divided by 2.</a:t>
            </a:r>
          </a:p>
          <a:p>
            <a:pPr marL="0" marR="1600" indent="0">
              <a:buNone/>
            </a:pPr>
            <a:r>
              <a:rPr lang="en-US" sz="2000" b="0" i="0" u="none" strike="noStrike" baseline="0" dirty="0">
                <a:latin typeface="Times New Roman" panose="02020603050405020304" pitchFamily="18" charset="0"/>
                <a:cs typeface="Times New Roman" panose="02020603050405020304" pitchFamily="18" charset="0"/>
              </a:rPr>
              <a:t>(e.g.) Neck width 18.5 - 9.3</a:t>
            </a:r>
          </a:p>
          <a:p>
            <a:pPr marL="0" marR="1600" indent="0" algn="just">
              <a:buNone/>
            </a:pPr>
            <a:r>
              <a:rPr lang="en-US" sz="2000" b="0" i="0" u="none" strike="noStrike" baseline="0" dirty="0">
                <a:latin typeface="Times New Roman" panose="02020603050405020304" pitchFamily="18" charset="0"/>
                <a:cs typeface="Times New Roman" panose="02020603050405020304" pitchFamily="18" charset="0"/>
              </a:rPr>
              <a:t>-Numbers are rounded off to first decimal place. (9.25 - 9.3)</a:t>
            </a:r>
          </a:p>
          <a:p>
            <a:pPr marL="0" marR="1600" indent="0">
              <a:buNone/>
            </a:pPr>
            <a:r>
              <a:rPr lang="en-US" sz="2000" b="0" i="0" u="none" strike="noStrike" baseline="0" dirty="0">
                <a:latin typeface="Times New Roman" panose="02020603050405020304" pitchFamily="18" charset="0"/>
                <a:cs typeface="Times New Roman" panose="02020603050405020304" pitchFamily="18" charset="0"/>
              </a:rPr>
              <a:t>For the sleeve, the measurements for width are already half on the spec sheet.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4602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EAFB6-BD27-4E22-B80C-E71C19568749}"/>
              </a:ext>
            </a:extLst>
          </p:cNvPr>
          <p:cNvSpPr>
            <a:spLocks noGrp="1"/>
          </p:cNvSpPr>
          <p:nvPr>
            <p:ph type="title"/>
          </p:nvPr>
        </p:nvSpPr>
        <p:spPr>
          <a:xfrm>
            <a:off x="628650" y="365127"/>
            <a:ext cx="7886700" cy="1144588"/>
          </a:xfrm>
        </p:spPr>
        <p:txBody>
          <a:bodyPr>
            <a:normAutofit/>
          </a:bodyPr>
          <a:lstStyle/>
          <a:p>
            <a:r>
              <a:rPr lang="en-US" sz="3200" i="0" u="none" strike="noStrike" baseline="0" dirty="0">
                <a:latin typeface="Times New Roman" panose="02020603050405020304" pitchFamily="18" charset="0"/>
              </a:rPr>
              <a:t>Pattern make - front &amp; back body (M size)</a:t>
            </a:r>
            <a:endParaRPr lang="en-US" sz="3200" dirty="0"/>
          </a:p>
        </p:txBody>
      </p:sp>
      <p:sp>
        <p:nvSpPr>
          <p:cNvPr id="3" name="Content Placeholder 2">
            <a:extLst>
              <a:ext uri="{FF2B5EF4-FFF2-40B4-BE49-F238E27FC236}">
                <a16:creationId xmlns:a16="http://schemas.microsoft.com/office/drawing/2014/main" id="{5EAEE5C5-3FDA-439D-A7E7-12765CA3547D}"/>
              </a:ext>
            </a:extLst>
          </p:cNvPr>
          <p:cNvSpPr>
            <a:spLocks noGrp="1"/>
          </p:cNvSpPr>
          <p:nvPr>
            <p:ph idx="1"/>
          </p:nvPr>
        </p:nvSpPr>
        <p:spPr/>
        <p:txBody>
          <a:bodyPr/>
          <a:lstStyle/>
          <a:p>
            <a:pPr marL="0" indent="0">
              <a:buNone/>
            </a:pPr>
            <a:r>
              <a:rPr lang="en-US" sz="2000" b="1" i="0" strike="noStrike" baseline="0" dirty="0">
                <a:latin typeface="Times New Roman" panose="02020603050405020304" pitchFamily="18" charset="0"/>
              </a:rPr>
              <a:t>1. Start making pattern from a rectangle frame</a:t>
            </a:r>
          </a:p>
          <a:p>
            <a:r>
              <a:rPr lang="en-US" sz="2000" b="0" i="0" u="none" strike="noStrike" baseline="0" dirty="0">
                <a:latin typeface="Times New Roman" panose="02020603050405020304" pitchFamily="18" charset="0"/>
              </a:rPr>
              <a:t>Open new window.</a:t>
            </a:r>
          </a:p>
          <a:p>
            <a:r>
              <a:rPr lang="en-US" sz="2000" b="0" i="0" u="none" strike="noStrike" baseline="0" dirty="0">
                <a:latin typeface="Times New Roman" panose="02020603050405020304" pitchFamily="18" charset="0"/>
              </a:rPr>
              <a:t>Pattern/Input/Rectangle</a:t>
            </a:r>
          </a:p>
          <a:p>
            <a:endParaRPr lang="en-US" dirty="0"/>
          </a:p>
        </p:txBody>
      </p:sp>
      <p:pic>
        <p:nvPicPr>
          <p:cNvPr id="5" name="Picture 4">
            <a:extLst>
              <a:ext uri="{FF2B5EF4-FFF2-40B4-BE49-F238E27FC236}">
                <a16:creationId xmlns:a16="http://schemas.microsoft.com/office/drawing/2014/main" id="{D0A6A6E6-B10F-49F7-8A5C-47FDB6431721}"/>
              </a:ext>
            </a:extLst>
          </p:cNvPr>
          <p:cNvPicPr>
            <a:picLocks noChangeAspect="1"/>
          </p:cNvPicPr>
          <p:nvPr/>
        </p:nvPicPr>
        <p:blipFill rotWithShape="1">
          <a:blip r:embed="rId2"/>
          <a:srcRect l="3945" t="23945" r="44587" b="7553"/>
          <a:stretch/>
        </p:blipFill>
        <p:spPr>
          <a:xfrm>
            <a:off x="2218888" y="3103721"/>
            <a:ext cx="4706223" cy="3523376"/>
          </a:xfrm>
          <a:prstGeom prst="rect">
            <a:avLst/>
          </a:prstGeom>
        </p:spPr>
      </p:pic>
    </p:spTree>
    <p:extLst>
      <p:ext uri="{BB962C8B-B14F-4D97-AF65-F5344CB8AC3E}">
        <p14:creationId xmlns:p14="http://schemas.microsoft.com/office/powerpoint/2010/main" val="118699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880FE7-C187-4276-A300-7570D37EE0A4}"/>
              </a:ext>
            </a:extLst>
          </p:cNvPr>
          <p:cNvSpPr>
            <a:spLocks noGrp="1"/>
          </p:cNvSpPr>
          <p:nvPr>
            <p:ph idx="1"/>
          </p:nvPr>
        </p:nvSpPr>
        <p:spPr>
          <a:xfrm>
            <a:off x="628650" y="4851399"/>
            <a:ext cx="7886700" cy="1325564"/>
          </a:xfrm>
        </p:spPr>
        <p:txBody>
          <a:bodyPr>
            <a:normAutofit lnSpcReduction="10000"/>
          </a:bodyPr>
          <a:lstStyle/>
          <a:p>
            <a:pPr marL="0" indent="0">
              <a:buNone/>
            </a:pPr>
            <a:r>
              <a:rPr lang="en-US" sz="1800" b="0" i="0" u="none" strike="noStrike" baseline="0" dirty="0">
                <a:latin typeface="Times New Roman" panose="02020603050405020304" pitchFamily="18" charset="0"/>
              </a:rPr>
              <a:t>Press "EXEC." on sub keyboard or in the menu.</a:t>
            </a:r>
          </a:p>
          <a:p>
            <a:pPr marL="0" marR="2200" indent="0">
              <a:buNone/>
            </a:pPr>
            <a:endParaRPr lang="en-US" sz="1800" b="0" i="0" u="none" strike="noStrike" baseline="0" dirty="0">
              <a:latin typeface="Times New Roman" panose="02020603050405020304" pitchFamily="18" charset="0"/>
            </a:endParaRPr>
          </a:p>
          <a:p>
            <a:pPr marL="0" marR="2200" indent="0">
              <a:buNone/>
            </a:pPr>
            <a:r>
              <a:rPr lang="en-US" sz="1800" b="0" i="0" u="none" strike="noStrike" baseline="0" dirty="0">
                <a:latin typeface="Times New Roman" panose="02020603050405020304" pitchFamily="18" charset="0"/>
              </a:rPr>
              <a:t>Press "CANCEL" on sub keyboard or click "EXIT" in the menu to close Pattern/Input/Rectangle.</a:t>
            </a:r>
            <a:endParaRPr lang="en-US" dirty="0"/>
          </a:p>
        </p:txBody>
      </p:sp>
      <p:pic>
        <p:nvPicPr>
          <p:cNvPr id="5" name="Picture 4">
            <a:extLst>
              <a:ext uri="{FF2B5EF4-FFF2-40B4-BE49-F238E27FC236}">
                <a16:creationId xmlns:a16="http://schemas.microsoft.com/office/drawing/2014/main" id="{95C76D8F-93E2-406D-BC7E-00C1394AB69C}"/>
              </a:ext>
            </a:extLst>
          </p:cNvPr>
          <p:cNvPicPr>
            <a:picLocks noChangeAspect="1"/>
          </p:cNvPicPr>
          <p:nvPr/>
        </p:nvPicPr>
        <p:blipFill rotWithShape="1">
          <a:blip r:embed="rId2"/>
          <a:srcRect l="4128" t="13833" r="8166" b="18155"/>
          <a:stretch/>
        </p:blipFill>
        <p:spPr>
          <a:xfrm>
            <a:off x="495475" y="949485"/>
            <a:ext cx="8019875" cy="3498210"/>
          </a:xfrm>
          <a:prstGeom prst="rect">
            <a:avLst/>
          </a:prstGeom>
        </p:spPr>
      </p:pic>
    </p:spTree>
    <p:extLst>
      <p:ext uri="{BB962C8B-B14F-4D97-AF65-F5344CB8AC3E}">
        <p14:creationId xmlns:p14="http://schemas.microsoft.com/office/powerpoint/2010/main" val="1211043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771D1-D716-4DF8-BB02-14CF1A63FFA7}"/>
              </a:ext>
            </a:extLst>
          </p:cNvPr>
          <p:cNvSpPr>
            <a:spLocks noGrp="1"/>
          </p:cNvSpPr>
          <p:nvPr>
            <p:ph type="title"/>
          </p:nvPr>
        </p:nvSpPr>
        <p:spPr>
          <a:xfrm>
            <a:off x="628650" y="365126"/>
            <a:ext cx="7886700" cy="842889"/>
          </a:xfrm>
        </p:spPr>
        <p:txBody>
          <a:bodyPr>
            <a:normAutofit/>
          </a:bodyPr>
          <a:lstStyle/>
          <a:p>
            <a:r>
              <a:rPr lang="en-US" sz="2000" b="1" i="0" strike="noStrike" baseline="0" dirty="0">
                <a:latin typeface="Times New Roman" panose="02020603050405020304" pitchFamily="18" charset="0"/>
              </a:rPr>
              <a:t>Input guide points for front/back neck drop, neck/shoulder width &amp; shoulder drop</a:t>
            </a:r>
            <a:endParaRPr lang="en-US" sz="2000" b="1" dirty="0"/>
          </a:p>
        </p:txBody>
      </p:sp>
      <p:sp>
        <p:nvSpPr>
          <p:cNvPr id="4" name="Content Placeholder 3">
            <a:extLst>
              <a:ext uri="{FF2B5EF4-FFF2-40B4-BE49-F238E27FC236}">
                <a16:creationId xmlns:a16="http://schemas.microsoft.com/office/drawing/2014/main" id="{44E26DC9-8286-493C-944D-D51DCFF309B2}"/>
              </a:ext>
            </a:extLst>
          </p:cNvPr>
          <p:cNvSpPr>
            <a:spLocks noGrp="1"/>
          </p:cNvSpPr>
          <p:nvPr>
            <p:ph idx="1"/>
          </p:nvPr>
        </p:nvSpPr>
        <p:spPr/>
        <p:txBody>
          <a:bodyPr/>
          <a:lstStyle/>
          <a:p>
            <a:pPr marL="0" indent="0">
              <a:buNone/>
            </a:pPr>
            <a:r>
              <a:rPr lang="en-US" sz="1800" b="0" i="0" u="none" strike="noStrike" baseline="0" dirty="0">
                <a:latin typeface="Times New Roman" panose="02020603050405020304" pitchFamily="18" charset="0"/>
              </a:rPr>
              <a:t>Guide Point/Perimeter</a:t>
            </a:r>
          </a:p>
          <a:p>
            <a:endParaRPr lang="en-US" sz="1800" dirty="0">
              <a:latin typeface="Times New Roman" panose="02020603050405020304" pitchFamily="18" charset="0"/>
            </a:endParaRPr>
          </a:p>
          <a:p>
            <a:endParaRPr lang="en-US" sz="1800" dirty="0">
              <a:latin typeface="Times New Roman" panose="02020603050405020304" pitchFamily="18" charset="0"/>
            </a:endParaRPr>
          </a:p>
          <a:p>
            <a:pPr marL="0" indent="0">
              <a:buNone/>
            </a:pPr>
            <a:endParaRPr lang="en-US" sz="1800" dirty="0">
              <a:latin typeface="Times New Roman" panose="02020603050405020304" pitchFamily="18" charset="0"/>
            </a:endParaRP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Select top left corner.</a:t>
            </a:r>
          </a:p>
          <a:p>
            <a:endParaRPr lang="en-US" sz="1800" dirty="0">
              <a:latin typeface="Times New Roman" panose="02020603050405020304" pitchFamily="18" charset="0"/>
            </a:endParaRPr>
          </a:p>
          <a:p>
            <a:endParaRPr lang="en-US" sz="1800" dirty="0">
              <a:latin typeface="Times New Roman" panose="02020603050405020304" pitchFamily="18" charset="0"/>
            </a:endParaRPr>
          </a:p>
          <a:p>
            <a:endParaRPr lang="en-US" sz="180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Select bottom left corner.</a:t>
            </a:r>
            <a:endParaRPr lang="en-US" dirty="0"/>
          </a:p>
        </p:txBody>
      </p:sp>
      <p:pic>
        <p:nvPicPr>
          <p:cNvPr id="7" name="Picture 6">
            <a:extLst>
              <a:ext uri="{FF2B5EF4-FFF2-40B4-BE49-F238E27FC236}">
                <a16:creationId xmlns:a16="http://schemas.microsoft.com/office/drawing/2014/main" id="{3C630AF8-8126-4543-BDDC-323DD9A7444C}"/>
              </a:ext>
            </a:extLst>
          </p:cNvPr>
          <p:cNvPicPr>
            <a:picLocks noChangeAspect="1"/>
          </p:cNvPicPr>
          <p:nvPr/>
        </p:nvPicPr>
        <p:blipFill rotWithShape="1">
          <a:blip r:embed="rId2"/>
          <a:srcRect l="9266" t="16807" r="49358" b="5432"/>
          <a:stretch/>
        </p:blipFill>
        <p:spPr>
          <a:xfrm>
            <a:off x="3875713" y="1434517"/>
            <a:ext cx="4570697" cy="4831853"/>
          </a:xfrm>
          <a:prstGeom prst="rect">
            <a:avLst/>
          </a:prstGeom>
        </p:spPr>
      </p:pic>
    </p:spTree>
    <p:extLst>
      <p:ext uri="{BB962C8B-B14F-4D97-AF65-F5344CB8AC3E}">
        <p14:creationId xmlns:p14="http://schemas.microsoft.com/office/powerpoint/2010/main" val="3350837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FBA529-74F7-4D4E-81E6-B8FBE98A8A64}"/>
              </a:ext>
            </a:extLst>
          </p:cNvPr>
          <p:cNvSpPr>
            <a:spLocks noGrp="1"/>
          </p:cNvSpPr>
          <p:nvPr>
            <p:ph idx="1"/>
          </p:nvPr>
        </p:nvSpPr>
        <p:spPr>
          <a:xfrm>
            <a:off x="5956183" y="1825625"/>
            <a:ext cx="3095538" cy="4351338"/>
          </a:xfrm>
        </p:spPr>
        <p:txBody>
          <a:bodyPr/>
          <a:lstStyle/>
          <a:p>
            <a:pPr marL="0" indent="0">
              <a:buNone/>
            </a:pPr>
            <a:endParaRPr lang="en-US" sz="1800" b="0" i="0" u="none" strike="noStrike" baseline="0" dirty="0">
              <a:latin typeface="Times New Roman" panose="02020603050405020304" pitchFamily="18" charset="0"/>
            </a:endParaRPr>
          </a:p>
          <a:p>
            <a:pPr marL="0" indent="0">
              <a:buNone/>
            </a:pPr>
            <a:endParaRPr lang="en-US" sz="180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Input 10 (Front neck drop).</a:t>
            </a:r>
          </a:p>
          <a:p>
            <a:endParaRPr lang="en-US" sz="1800" dirty="0">
              <a:latin typeface="Times New Roman" panose="02020603050405020304" pitchFamily="18" charset="0"/>
            </a:endParaRPr>
          </a:p>
          <a:p>
            <a:endParaRPr lang="en-US" sz="1800" dirty="0">
              <a:latin typeface="Times New Roman" panose="02020603050405020304" pitchFamily="18" charset="0"/>
            </a:endParaRPr>
          </a:p>
          <a:p>
            <a:pPr marL="0" indent="0">
              <a:buNone/>
            </a:pPr>
            <a:endParaRPr lang="en-US" sz="180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Repeat the same steps for back neck drop. </a:t>
            </a:r>
          </a:p>
          <a:p>
            <a:pPr marL="0" indent="0">
              <a:buNone/>
            </a:pPr>
            <a:r>
              <a:rPr lang="en-US" sz="1800" b="0" i="0" u="none" strike="noStrike" baseline="0" dirty="0">
                <a:latin typeface="Times New Roman" panose="02020603050405020304" pitchFamily="18" charset="0"/>
              </a:rPr>
              <a:t>Input 1.5 (Back neck drop).</a:t>
            </a:r>
            <a:endParaRPr lang="en-US" dirty="0"/>
          </a:p>
        </p:txBody>
      </p:sp>
      <p:pic>
        <p:nvPicPr>
          <p:cNvPr id="5" name="Picture 4">
            <a:extLst>
              <a:ext uri="{FF2B5EF4-FFF2-40B4-BE49-F238E27FC236}">
                <a16:creationId xmlns:a16="http://schemas.microsoft.com/office/drawing/2014/main" id="{320212BD-2E36-4D54-A5B8-512A1D021618}"/>
              </a:ext>
            </a:extLst>
          </p:cNvPr>
          <p:cNvPicPr>
            <a:picLocks noChangeAspect="1"/>
          </p:cNvPicPr>
          <p:nvPr/>
        </p:nvPicPr>
        <p:blipFill rotWithShape="1">
          <a:blip r:embed="rId2"/>
          <a:srcRect l="10183" t="15010" r="38239" b="18155"/>
          <a:stretch/>
        </p:blipFill>
        <p:spPr>
          <a:xfrm>
            <a:off x="201335" y="1825625"/>
            <a:ext cx="5662569" cy="4127384"/>
          </a:xfrm>
          <a:prstGeom prst="rect">
            <a:avLst/>
          </a:prstGeom>
        </p:spPr>
      </p:pic>
    </p:spTree>
    <p:extLst>
      <p:ext uri="{BB962C8B-B14F-4D97-AF65-F5344CB8AC3E}">
        <p14:creationId xmlns:p14="http://schemas.microsoft.com/office/powerpoint/2010/main" val="1577711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EC7879-22EB-4588-9487-EFF461AA6F02}"/>
              </a:ext>
            </a:extLst>
          </p:cNvPr>
          <p:cNvSpPr>
            <a:spLocks noGrp="1"/>
          </p:cNvSpPr>
          <p:nvPr>
            <p:ph idx="1"/>
          </p:nvPr>
        </p:nvSpPr>
        <p:spPr>
          <a:xfrm>
            <a:off x="4832058" y="1259062"/>
            <a:ext cx="4127384" cy="5083728"/>
          </a:xfrm>
        </p:spPr>
        <p:txBody>
          <a:bodyPr/>
          <a:lstStyle/>
          <a:p>
            <a:pPr marL="0" marR="2600" indent="0">
              <a:buNone/>
            </a:pPr>
            <a:endParaRPr lang="en-US" sz="1800" b="0" i="0" u="none" strike="noStrike" baseline="0" dirty="0">
              <a:latin typeface="Times New Roman" panose="02020603050405020304" pitchFamily="18" charset="0"/>
            </a:endParaRPr>
          </a:p>
          <a:p>
            <a:pPr marL="0" marR="2600" indent="0">
              <a:buNone/>
            </a:pPr>
            <a:r>
              <a:rPr lang="en-US" sz="1800" b="0" i="0" u="none" strike="noStrike" baseline="0" dirty="0">
                <a:latin typeface="Times New Roman" panose="02020603050405020304" pitchFamily="18" charset="0"/>
              </a:rPr>
              <a:t>Repeat the same steps also for neck width. Input 9.3 (1/2 Neck width) for perimeter.</a:t>
            </a:r>
          </a:p>
          <a:p>
            <a:pPr marL="0" indent="0">
              <a:buNone/>
            </a:pPr>
            <a:endParaRPr lang="en-US" sz="1800" b="0" i="0" u="none" strike="noStrike" baseline="0" dirty="0">
              <a:latin typeface="Times New Roman" panose="02020603050405020304" pitchFamily="18" charset="0"/>
            </a:endParaRP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Guide Point/Numerical</a:t>
            </a:r>
          </a:p>
          <a:p>
            <a:pPr marL="0" marR="2600" indent="0">
              <a:buNone/>
            </a:pPr>
            <a:r>
              <a:rPr lang="en-US" sz="1800" b="0" i="0" u="none" strike="noStrike" baseline="0" dirty="0">
                <a:latin typeface="Times New Roman" panose="02020603050405020304" pitchFamily="18" charset="0"/>
              </a:rPr>
              <a:t>Input the guide point for shoulder width and shoulder drop.</a:t>
            </a:r>
          </a:p>
          <a:p>
            <a:pPr marL="0" indent="0">
              <a:buNone/>
            </a:pPr>
            <a:r>
              <a:rPr lang="en-US" sz="1800" b="0" i="0" u="none" strike="noStrike" baseline="0" dirty="0">
                <a:latin typeface="Times New Roman" panose="02020603050405020304" pitchFamily="18" charset="0"/>
              </a:rPr>
              <a:t>Base point = Top left corner</a:t>
            </a:r>
          </a:p>
          <a:p>
            <a:pPr marL="0" indent="0">
              <a:buNone/>
            </a:pPr>
            <a:r>
              <a:rPr lang="en-US" sz="1800" b="0" i="0" u="none" strike="noStrike" baseline="0" dirty="0">
                <a:latin typeface="Times New Roman" panose="02020603050405020304" pitchFamily="18" charset="0"/>
              </a:rPr>
              <a:t>Horizontal 21cm (1/2 Shoulder width)</a:t>
            </a:r>
          </a:p>
          <a:p>
            <a:pPr marL="0" indent="0">
              <a:buNone/>
            </a:pPr>
            <a:r>
              <a:rPr lang="en-US" sz="1800" b="0" i="0" u="sng" strike="noStrike" baseline="0" dirty="0">
                <a:latin typeface="Times New Roman" panose="02020603050405020304" pitchFamily="18" charset="0"/>
              </a:rPr>
              <a:t>Vertical - 4cm (Shoulder drop)</a:t>
            </a:r>
            <a:endParaRPr lang="en-US" sz="1800" dirty="0"/>
          </a:p>
        </p:txBody>
      </p:sp>
      <p:pic>
        <p:nvPicPr>
          <p:cNvPr id="5" name="Picture 4">
            <a:extLst>
              <a:ext uri="{FF2B5EF4-FFF2-40B4-BE49-F238E27FC236}">
                <a16:creationId xmlns:a16="http://schemas.microsoft.com/office/drawing/2014/main" id="{600410D1-82D8-4C5F-8636-FEDA2959D5CE}"/>
              </a:ext>
            </a:extLst>
          </p:cNvPr>
          <p:cNvPicPr>
            <a:picLocks noChangeAspect="1"/>
          </p:cNvPicPr>
          <p:nvPr/>
        </p:nvPicPr>
        <p:blipFill rotWithShape="1">
          <a:blip r:embed="rId2"/>
          <a:srcRect l="15230" t="22477" r="49610" b="4944"/>
          <a:stretch/>
        </p:blipFill>
        <p:spPr>
          <a:xfrm>
            <a:off x="67111" y="1108978"/>
            <a:ext cx="4636761" cy="5383896"/>
          </a:xfrm>
          <a:prstGeom prst="rect">
            <a:avLst/>
          </a:prstGeom>
        </p:spPr>
      </p:pic>
    </p:spTree>
    <p:extLst>
      <p:ext uri="{BB962C8B-B14F-4D97-AF65-F5344CB8AC3E}">
        <p14:creationId xmlns:p14="http://schemas.microsoft.com/office/powerpoint/2010/main" val="4154164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774D4-2C34-4C6B-B3EA-B15333C03372}"/>
              </a:ext>
            </a:extLst>
          </p:cNvPr>
          <p:cNvSpPr>
            <a:spLocks noGrp="1"/>
          </p:cNvSpPr>
          <p:nvPr>
            <p:ph type="title"/>
          </p:nvPr>
        </p:nvSpPr>
        <p:spPr>
          <a:xfrm>
            <a:off x="628650" y="365127"/>
            <a:ext cx="7886700" cy="398272"/>
          </a:xfrm>
        </p:spPr>
        <p:txBody>
          <a:bodyPr>
            <a:normAutofit/>
          </a:bodyPr>
          <a:lstStyle/>
          <a:p>
            <a:r>
              <a:rPr lang="en-US" sz="2000" b="1" i="0" strike="noStrike" baseline="0" dirty="0">
                <a:latin typeface="Times New Roman" panose="02020603050405020304" pitchFamily="18" charset="0"/>
              </a:rPr>
              <a:t>Input the neck/shoulder lines with assist line function</a:t>
            </a:r>
            <a:endParaRPr lang="en-US" sz="2000" b="1" dirty="0"/>
          </a:p>
        </p:txBody>
      </p:sp>
      <p:sp>
        <p:nvSpPr>
          <p:cNvPr id="3" name="Content Placeholder 2">
            <a:extLst>
              <a:ext uri="{FF2B5EF4-FFF2-40B4-BE49-F238E27FC236}">
                <a16:creationId xmlns:a16="http://schemas.microsoft.com/office/drawing/2014/main" id="{617C1179-C097-48B2-B77F-80E520235473}"/>
              </a:ext>
            </a:extLst>
          </p:cNvPr>
          <p:cNvSpPr>
            <a:spLocks noGrp="1"/>
          </p:cNvSpPr>
          <p:nvPr>
            <p:ph idx="1"/>
          </p:nvPr>
        </p:nvSpPr>
        <p:spPr>
          <a:xfrm>
            <a:off x="4328719" y="1132514"/>
            <a:ext cx="4613945" cy="5444455"/>
          </a:xfrm>
        </p:spPr>
        <p:txBody>
          <a:bodyPr>
            <a:normAutofit fontScale="85000" lnSpcReduction="20000"/>
          </a:bodyPr>
          <a:lstStyle/>
          <a:p>
            <a:pPr marL="0" indent="0">
              <a:buNone/>
            </a:pPr>
            <a:r>
              <a:rPr lang="en-US" sz="1800" b="0" i="0" u="none" strike="noStrike" baseline="0" dirty="0">
                <a:latin typeface="Times New Roman" panose="02020603050405020304" pitchFamily="18" charset="0"/>
              </a:rPr>
              <a:t>Assist Line/Input/Cursor</a:t>
            </a:r>
          </a:p>
          <a:p>
            <a:pPr marL="0" indent="0">
              <a:buNone/>
            </a:pPr>
            <a:r>
              <a:rPr lang="en-US" sz="1800" b="0" i="0" u="none" strike="noStrike" baseline="0" dirty="0">
                <a:latin typeface="Times New Roman" panose="02020603050405020304" pitchFamily="18" charset="0"/>
              </a:rPr>
              <a:t>Select the pattern where assist line will be input.</a:t>
            </a:r>
          </a:p>
          <a:p>
            <a:pPr marL="0" marR="3000" indent="0">
              <a:buNone/>
            </a:pPr>
            <a:endParaRPr lang="en-US" sz="1800" b="0" i="0" u="none" strike="noStrike" baseline="0" dirty="0">
              <a:latin typeface="Times New Roman" panose="02020603050405020304" pitchFamily="18" charset="0"/>
            </a:endParaRPr>
          </a:p>
          <a:p>
            <a:pPr marL="0" marR="3000" indent="0">
              <a:buNone/>
            </a:pPr>
            <a:endParaRPr lang="en-US" sz="1800" b="0" i="0" u="none" strike="noStrike" baseline="0" dirty="0">
              <a:latin typeface="Times New Roman" panose="02020603050405020304" pitchFamily="18" charset="0"/>
            </a:endParaRPr>
          </a:p>
          <a:p>
            <a:pPr marL="0" marR="3000" indent="0">
              <a:buNone/>
            </a:pPr>
            <a:r>
              <a:rPr lang="en-US" sz="1800" b="0" i="0" u="none" strike="noStrike" baseline="0" dirty="0">
                <a:latin typeface="Times New Roman" panose="02020603050405020304" pitchFamily="18" charset="0"/>
              </a:rPr>
              <a:t>Click on the front neck drop guide point, then press "OPTION" on sub keyboard to make sure that the point that you just input is overlapped on the guide point.</a:t>
            </a:r>
          </a:p>
          <a:p>
            <a:pPr marL="0" marR="3800" indent="0">
              <a:buNone/>
            </a:pPr>
            <a:r>
              <a:rPr lang="en-US" sz="1800" b="0" i="0" u="none" strike="noStrike" baseline="0" dirty="0">
                <a:latin typeface="Times New Roman" panose="02020603050405020304" pitchFamily="18" charset="0"/>
              </a:rPr>
              <a:t>Press F9 on sub keyboard to make horizontal straight line for the first part of neck line.</a:t>
            </a:r>
          </a:p>
          <a:p>
            <a:pPr marL="0" marR="3800" indent="0">
              <a:buNone/>
            </a:pPr>
            <a:endParaRPr lang="en-US" sz="1800" b="0" i="0" u="none" strike="noStrike" baseline="0" dirty="0">
              <a:latin typeface="Times New Roman" panose="02020603050405020304" pitchFamily="18" charset="0"/>
            </a:endParaRPr>
          </a:p>
          <a:p>
            <a:pPr marL="0" marR="3800" indent="0">
              <a:buNone/>
            </a:pPr>
            <a:endParaRPr lang="en-US" sz="1800" b="0" i="0" u="none" strike="noStrike" baseline="0" dirty="0">
              <a:latin typeface="Times New Roman" panose="02020603050405020304" pitchFamily="18" charset="0"/>
            </a:endParaRPr>
          </a:p>
          <a:p>
            <a:pPr marL="0" marR="3800" indent="0">
              <a:buNone/>
            </a:pPr>
            <a:r>
              <a:rPr lang="en-US" sz="1800" b="0" i="0" u="none" strike="noStrike" baseline="0" dirty="0">
                <a:latin typeface="Times New Roman" panose="02020603050405020304" pitchFamily="18" charset="0"/>
              </a:rPr>
              <a:t>Then press "CANCEL" key to change "S" (straight line) to "C" (curve line) for other neck points. Press "OPTION" after pressing neck end point.</a:t>
            </a:r>
          </a:p>
          <a:p>
            <a:pPr marL="0" indent="0">
              <a:buNone/>
            </a:pPr>
            <a:r>
              <a:rPr lang="en-US" sz="1800" b="0" i="0" u="none" strike="noStrike" baseline="0" dirty="0">
                <a:latin typeface="Times New Roman" panose="02020603050405020304" pitchFamily="18" charset="0"/>
              </a:rPr>
              <a:t>Press "EXEC." to end the line.</a:t>
            </a:r>
          </a:p>
          <a:p>
            <a:pPr marL="0" indent="0">
              <a:buNone/>
            </a:pPr>
            <a:endParaRPr lang="en-US" sz="1800" b="0" i="0" u="none" strike="noStrike" baseline="0" dirty="0">
              <a:latin typeface="Times New Roman" panose="02020603050405020304" pitchFamily="18" charset="0"/>
            </a:endParaRPr>
          </a:p>
          <a:p>
            <a:pPr marL="0" indent="0">
              <a:buNone/>
            </a:pPr>
            <a:endParaRPr lang="en-US" sz="1800" b="0" i="0" u="none" strike="noStrike" baseline="0" dirty="0">
              <a:latin typeface="Times New Roman" panose="02020603050405020304" pitchFamily="18" charset="0"/>
            </a:endParaRP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Repeat the same steps for the back neck line.</a:t>
            </a:r>
          </a:p>
          <a:p>
            <a:pPr marL="0" marR="3800" indent="0">
              <a:buNone/>
            </a:pPr>
            <a:r>
              <a:rPr lang="en-US" sz="1800" b="0" i="0" u="none" strike="noStrike" baseline="0" dirty="0">
                <a:latin typeface="Times New Roman" panose="02020603050405020304" pitchFamily="18" charset="0"/>
              </a:rPr>
              <a:t>Input another assist line from neck point to shoulder drop point.</a:t>
            </a:r>
            <a:endParaRPr lang="en-US" dirty="0"/>
          </a:p>
        </p:txBody>
      </p:sp>
      <p:pic>
        <p:nvPicPr>
          <p:cNvPr id="5" name="Picture 4">
            <a:extLst>
              <a:ext uri="{FF2B5EF4-FFF2-40B4-BE49-F238E27FC236}">
                <a16:creationId xmlns:a16="http://schemas.microsoft.com/office/drawing/2014/main" id="{65ED65E7-F359-425A-A747-A063C940B49C}"/>
              </a:ext>
            </a:extLst>
          </p:cNvPr>
          <p:cNvPicPr>
            <a:picLocks noChangeAspect="1"/>
          </p:cNvPicPr>
          <p:nvPr/>
        </p:nvPicPr>
        <p:blipFill rotWithShape="1">
          <a:blip r:embed="rId2"/>
          <a:srcRect l="28074" t="18399" r="49881" b="14893"/>
          <a:stretch/>
        </p:blipFill>
        <p:spPr>
          <a:xfrm>
            <a:off x="628650" y="872455"/>
            <a:ext cx="3489821" cy="5940024"/>
          </a:xfrm>
          <a:prstGeom prst="rect">
            <a:avLst/>
          </a:prstGeom>
        </p:spPr>
      </p:pic>
    </p:spTree>
    <p:extLst>
      <p:ext uri="{BB962C8B-B14F-4D97-AF65-F5344CB8AC3E}">
        <p14:creationId xmlns:p14="http://schemas.microsoft.com/office/powerpoint/2010/main" val="1925295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EE3EF-DFC5-4E6E-AD56-8FC14DFCD73E}"/>
              </a:ext>
            </a:extLst>
          </p:cNvPr>
          <p:cNvSpPr>
            <a:spLocks noGrp="1"/>
          </p:cNvSpPr>
          <p:nvPr>
            <p:ph type="title"/>
          </p:nvPr>
        </p:nvSpPr>
        <p:spPr>
          <a:xfrm>
            <a:off x="628650" y="365127"/>
            <a:ext cx="7886700" cy="817722"/>
          </a:xfrm>
        </p:spPr>
        <p:txBody>
          <a:bodyPr>
            <a:normAutofit/>
          </a:bodyPr>
          <a:lstStyle/>
          <a:p>
            <a:r>
              <a:rPr lang="en-US" sz="2000" b="1" i="0" strike="noStrike" baseline="0" dirty="0">
                <a:latin typeface="Times New Roman" panose="02020603050405020304" pitchFamily="18" charset="0"/>
              </a:rPr>
              <a:t>Input armhole measurement as a reference line</a:t>
            </a:r>
            <a:endParaRPr lang="en-US" sz="2000" dirty="0"/>
          </a:p>
        </p:txBody>
      </p:sp>
      <p:sp>
        <p:nvSpPr>
          <p:cNvPr id="3" name="Content Placeholder 2">
            <a:extLst>
              <a:ext uri="{FF2B5EF4-FFF2-40B4-BE49-F238E27FC236}">
                <a16:creationId xmlns:a16="http://schemas.microsoft.com/office/drawing/2014/main" id="{24D5D500-8A31-4D27-8EC1-15560B62FAA1}"/>
              </a:ext>
            </a:extLst>
          </p:cNvPr>
          <p:cNvSpPr>
            <a:spLocks noGrp="1"/>
          </p:cNvSpPr>
          <p:nvPr>
            <p:ph idx="1"/>
          </p:nvPr>
        </p:nvSpPr>
        <p:spPr>
          <a:xfrm>
            <a:off x="628650" y="1364231"/>
            <a:ext cx="8020400" cy="4351338"/>
          </a:xfrm>
        </p:spPr>
        <p:txBody>
          <a:bodyPr/>
          <a:lstStyle/>
          <a:p>
            <a:pPr marL="0" marR="1400" indent="0" algn="just">
              <a:buNone/>
            </a:pPr>
            <a:r>
              <a:rPr lang="en-US" sz="1800" b="0" i="0" u="none" strike="noStrike" baseline="0" dirty="0">
                <a:latin typeface="Times New Roman" panose="02020603050405020304" pitchFamily="18" charset="0"/>
              </a:rPr>
              <a:t>Input armhole measurement as an assist line. Assist Line/Input/Cursor</a:t>
            </a:r>
          </a:p>
          <a:p>
            <a:pPr marL="0" indent="0" algn="just">
              <a:buNone/>
            </a:pPr>
            <a:r>
              <a:rPr lang="en-US" sz="1800" b="0" i="0" u="none" strike="noStrike" baseline="0" dirty="0">
                <a:latin typeface="Times New Roman" panose="02020603050405020304" pitchFamily="18" charset="0"/>
              </a:rPr>
              <a:t>Input 23.5 (Straight armhole) to Distance in the menu.</a:t>
            </a:r>
          </a:p>
          <a:p>
            <a:pPr marL="0" indent="0" algn="just">
              <a:buNone/>
            </a:pPr>
            <a:r>
              <a:rPr lang="en-US" sz="1800" b="0" i="0" u="none" strike="noStrike" baseline="0" dirty="0">
                <a:latin typeface="Times New Roman" panose="02020603050405020304" pitchFamily="18" charset="0"/>
              </a:rPr>
              <a:t>Then click "Tangent Line" and click the base line.</a:t>
            </a:r>
          </a:p>
          <a:p>
            <a:pPr marL="0" marR="1400" indent="0" algn="just">
              <a:buNone/>
            </a:pPr>
            <a:r>
              <a:rPr lang="en-US" sz="1800" b="0" i="0" u="none" strike="noStrike" baseline="0" dirty="0">
                <a:latin typeface="Times New Roman" panose="02020603050405020304" pitchFamily="18" charset="0"/>
              </a:rPr>
              <a:t>By doing this way, the armhole line will be stuck to the outline automatically.</a:t>
            </a:r>
            <a:endParaRPr lang="en-US" dirty="0"/>
          </a:p>
        </p:txBody>
      </p:sp>
      <p:pic>
        <p:nvPicPr>
          <p:cNvPr id="5" name="Picture 4">
            <a:extLst>
              <a:ext uri="{FF2B5EF4-FFF2-40B4-BE49-F238E27FC236}">
                <a16:creationId xmlns:a16="http://schemas.microsoft.com/office/drawing/2014/main" id="{2B51CDF1-BF3B-4FBC-9661-3029FC2EB67E}"/>
              </a:ext>
            </a:extLst>
          </p:cNvPr>
          <p:cNvPicPr>
            <a:picLocks noChangeAspect="1"/>
          </p:cNvPicPr>
          <p:nvPr/>
        </p:nvPicPr>
        <p:blipFill rotWithShape="1">
          <a:blip r:embed="rId2"/>
          <a:srcRect l="10825" t="17421" r="38808" b="20928"/>
          <a:stretch/>
        </p:blipFill>
        <p:spPr>
          <a:xfrm>
            <a:off x="2037726" y="3095333"/>
            <a:ext cx="5068548" cy="3489819"/>
          </a:xfrm>
          <a:prstGeom prst="rect">
            <a:avLst/>
          </a:prstGeom>
        </p:spPr>
      </p:pic>
    </p:spTree>
    <p:extLst>
      <p:ext uri="{BB962C8B-B14F-4D97-AF65-F5344CB8AC3E}">
        <p14:creationId xmlns:p14="http://schemas.microsoft.com/office/powerpoint/2010/main" val="2176143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0B811-1094-4806-BA67-86913ED3AB1C}"/>
              </a:ext>
            </a:extLst>
          </p:cNvPr>
          <p:cNvSpPr>
            <a:spLocks noGrp="1"/>
          </p:cNvSpPr>
          <p:nvPr>
            <p:ph type="title"/>
          </p:nvPr>
        </p:nvSpPr>
        <p:spPr/>
        <p:txBody>
          <a:bodyPr>
            <a:normAutofit/>
          </a:bodyPr>
          <a:lstStyle/>
          <a:p>
            <a:r>
              <a:rPr lang="en-US" sz="2000" b="1" i="0" u="none" strike="noStrike" baseline="0" dirty="0">
                <a:latin typeface="Times New Roman" panose="02020603050405020304" pitchFamily="18" charset="0"/>
              </a:rPr>
              <a:t>Input guide point for Front bust width</a:t>
            </a:r>
            <a:endParaRPr lang="en-US" sz="2000" dirty="0"/>
          </a:p>
        </p:txBody>
      </p:sp>
      <p:sp>
        <p:nvSpPr>
          <p:cNvPr id="3" name="Content Placeholder 2">
            <a:extLst>
              <a:ext uri="{FF2B5EF4-FFF2-40B4-BE49-F238E27FC236}">
                <a16:creationId xmlns:a16="http://schemas.microsoft.com/office/drawing/2014/main" id="{580A2E10-5D9B-450A-B8D1-244367DCF449}"/>
              </a:ext>
            </a:extLst>
          </p:cNvPr>
          <p:cNvSpPr>
            <a:spLocks noGrp="1"/>
          </p:cNvSpPr>
          <p:nvPr>
            <p:ph idx="1"/>
          </p:nvPr>
        </p:nvSpPr>
        <p:spPr>
          <a:xfrm>
            <a:off x="628650" y="1523621"/>
            <a:ext cx="7886700" cy="4351338"/>
          </a:xfrm>
        </p:spPr>
        <p:txBody>
          <a:bodyPr/>
          <a:lstStyle/>
          <a:p>
            <a:pPr marL="0" indent="0">
              <a:buNone/>
            </a:pPr>
            <a:r>
              <a:rPr lang="en-US" sz="2000" dirty="0">
                <a:latin typeface="Times New Roman" panose="02020603050405020304" pitchFamily="18" charset="0"/>
                <a:cs typeface="Times New Roman" panose="02020603050405020304" pitchFamily="18" charset="0"/>
              </a:rPr>
              <a:t>Guide Point/Numerical</a:t>
            </a:r>
          </a:p>
          <a:p>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Select the top left corner as base point</a:t>
            </a:r>
          </a:p>
          <a:p>
            <a:pPr marL="0" indent="0">
              <a:buNone/>
            </a:pPr>
            <a:r>
              <a:rPr lang="en-US" sz="2000" dirty="0">
                <a:latin typeface="Times New Roman" panose="02020603050405020304" pitchFamily="18" charset="0"/>
                <a:cs typeface="Times New Roman" panose="02020603050405020304" pitchFamily="18" charset="0"/>
              </a:rPr>
              <a:t>Input 19 (1/2 Front bust width) for horizontal distance and -15 (15cm down from HSP) for vertical distance.</a:t>
            </a:r>
          </a:p>
          <a:p>
            <a:endParaRPr lang="en-US" dirty="0"/>
          </a:p>
        </p:txBody>
      </p:sp>
      <p:pic>
        <p:nvPicPr>
          <p:cNvPr id="7" name="Picture 6">
            <a:extLst>
              <a:ext uri="{FF2B5EF4-FFF2-40B4-BE49-F238E27FC236}">
                <a16:creationId xmlns:a16="http://schemas.microsoft.com/office/drawing/2014/main" id="{42BB0BC5-3A4F-458A-A45E-DD0CB2A29027}"/>
              </a:ext>
            </a:extLst>
          </p:cNvPr>
          <p:cNvPicPr>
            <a:picLocks noChangeAspect="1"/>
          </p:cNvPicPr>
          <p:nvPr/>
        </p:nvPicPr>
        <p:blipFill rotWithShape="1">
          <a:blip r:embed="rId2"/>
          <a:srcRect l="6238" t="23782" r="30826" b="28104"/>
          <a:stretch/>
        </p:blipFill>
        <p:spPr>
          <a:xfrm>
            <a:off x="1694575" y="3775047"/>
            <a:ext cx="5754849" cy="2474752"/>
          </a:xfrm>
          <a:prstGeom prst="rect">
            <a:avLst/>
          </a:prstGeom>
        </p:spPr>
      </p:pic>
    </p:spTree>
    <p:extLst>
      <p:ext uri="{BB962C8B-B14F-4D97-AF65-F5344CB8AC3E}">
        <p14:creationId xmlns:p14="http://schemas.microsoft.com/office/powerpoint/2010/main" val="2450907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F10D1-A3EC-4606-A65D-D01DC7D5F280}"/>
              </a:ext>
            </a:extLst>
          </p:cNvPr>
          <p:cNvSpPr>
            <a:spLocks noGrp="1"/>
          </p:cNvSpPr>
          <p:nvPr>
            <p:ph type="title"/>
          </p:nvPr>
        </p:nvSpPr>
        <p:spPr>
          <a:xfrm>
            <a:off x="343949" y="365127"/>
            <a:ext cx="7886700" cy="901612"/>
          </a:xfrm>
        </p:spPr>
        <p:txBody>
          <a:bodyPr>
            <a:normAutofit/>
          </a:bodyPr>
          <a:lstStyle/>
          <a:p>
            <a:r>
              <a:rPr lang="en-US" sz="2000" b="1" i="0" strike="noStrike" baseline="0" dirty="0">
                <a:latin typeface="Times New Roman" panose="02020603050405020304" pitchFamily="18" charset="0"/>
              </a:rPr>
              <a:t>Input armhole line</a:t>
            </a:r>
            <a:endParaRPr lang="en-US" sz="2000" dirty="0"/>
          </a:p>
        </p:txBody>
      </p:sp>
      <p:sp>
        <p:nvSpPr>
          <p:cNvPr id="7" name="Content Placeholder 6">
            <a:extLst>
              <a:ext uri="{FF2B5EF4-FFF2-40B4-BE49-F238E27FC236}">
                <a16:creationId xmlns:a16="http://schemas.microsoft.com/office/drawing/2014/main" id="{27467CC7-8F2B-4C0C-914A-34B59FBD9EE2}"/>
              </a:ext>
            </a:extLst>
          </p:cNvPr>
          <p:cNvSpPr>
            <a:spLocks noGrp="1"/>
          </p:cNvSpPr>
          <p:nvPr>
            <p:ph idx="1"/>
          </p:nvPr>
        </p:nvSpPr>
        <p:spPr>
          <a:xfrm>
            <a:off x="4856701" y="1690689"/>
            <a:ext cx="3943350" cy="4600342"/>
          </a:xfrm>
        </p:spPr>
        <p:txBody>
          <a:bodyPr>
            <a:normAutofit/>
          </a:bodyPr>
          <a:lstStyle/>
          <a:p>
            <a:pPr marL="0" indent="0" algn="just">
              <a:buNone/>
            </a:pPr>
            <a:r>
              <a:rPr lang="en-US" sz="1800" b="0" i="0" u="none" strike="noStrike" baseline="0" dirty="0">
                <a:latin typeface="Times New Roman" panose="02020603050405020304" pitchFamily="18" charset="0"/>
              </a:rPr>
              <a:t>Assist Line/Input/Cursor</a:t>
            </a:r>
          </a:p>
          <a:p>
            <a:pPr marL="0" indent="0" algn="just">
              <a:buNone/>
            </a:pPr>
            <a:r>
              <a:rPr lang="en-US" sz="1800" b="0" i="0" u="none" strike="noStrike" baseline="0" dirty="0">
                <a:latin typeface="Times New Roman" panose="02020603050405020304" pitchFamily="18" charset="0"/>
              </a:rPr>
              <a:t>Press "Cancel" to switch to curve line.</a:t>
            </a:r>
          </a:p>
          <a:p>
            <a:pPr marL="0" indent="0" algn="just">
              <a:buNone/>
            </a:pPr>
            <a:r>
              <a:rPr lang="en-US" sz="1800" b="0" i="0" u="none" strike="noStrike" baseline="0" dirty="0">
                <a:latin typeface="Times New Roman" panose="02020603050405020304" pitchFamily="18" charset="0"/>
              </a:rPr>
              <a:t>Line has to pass through "Bust width" guide point.</a:t>
            </a:r>
          </a:p>
          <a:p>
            <a:pPr marL="0" marR="1400" indent="0" algn="just">
              <a:buNone/>
            </a:pPr>
            <a:r>
              <a:rPr lang="en-US" sz="1800" b="0" i="0" u="none" strike="noStrike" baseline="0" dirty="0">
                <a:latin typeface="Times New Roman" panose="02020603050405020304" pitchFamily="18" charset="0"/>
              </a:rPr>
              <a:t>It doesn't matter how many points you input for the line as long as the line is smooth.</a:t>
            </a:r>
          </a:p>
          <a:p>
            <a:pPr marL="0" marR="1400" indent="0" algn="just">
              <a:buNone/>
            </a:pPr>
            <a:r>
              <a:rPr lang="en-US" sz="1800" b="0" i="0" u="none" strike="noStrike" baseline="0" dirty="0">
                <a:latin typeface="Times New Roman" panose="02020603050405020304" pitchFamily="18" charset="0"/>
              </a:rPr>
              <a:t>Repeat the same steps for back armhole. But this time use same measurement for back bust width as front to practice with simple pattern. Front &amp; back armhole line is different in many cases.</a:t>
            </a:r>
          </a:p>
          <a:p>
            <a:pPr marL="0" marR="1400" indent="0" algn="just">
              <a:buNone/>
            </a:pPr>
            <a:r>
              <a:rPr lang="en-US" sz="1800" b="0" i="0" u="none" strike="noStrike" baseline="0" dirty="0">
                <a:latin typeface="Times New Roman" panose="02020603050405020304" pitchFamily="18" charset="0"/>
              </a:rPr>
              <a:t>* Refer to 4-1 and later in "Reference information for pattern making."</a:t>
            </a:r>
            <a:endParaRPr lang="en-US" dirty="0"/>
          </a:p>
        </p:txBody>
      </p:sp>
      <p:pic>
        <p:nvPicPr>
          <p:cNvPr id="9" name="Picture 8">
            <a:extLst>
              <a:ext uri="{FF2B5EF4-FFF2-40B4-BE49-F238E27FC236}">
                <a16:creationId xmlns:a16="http://schemas.microsoft.com/office/drawing/2014/main" id="{592A4C2D-167D-4BE2-9A09-A76B6E4C9F2B}"/>
              </a:ext>
            </a:extLst>
          </p:cNvPr>
          <p:cNvPicPr>
            <a:picLocks noChangeAspect="1"/>
          </p:cNvPicPr>
          <p:nvPr/>
        </p:nvPicPr>
        <p:blipFill rotWithShape="1">
          <a:blip r:embed="rId2"/>
          <a:srcRect l="10184" t="10560" r="42752" b="13425"/>
          <a:stretch/>
        </p:blipFill>
        <p:spPr>
          <a:xfrm>
            <a:off x="343949" y="1861799"/>
            <a:ext cx="4303552" cy="3909825"/>
          </a:xfrm>
          <a:prstGeom prst="rect">
            <a:avLst/>
          </a:prstGeom>
        </p:spPr>
      </p:pic>
    </p:spTree>
    <p:extLst>
      <p:ext uri="{BB962C8B-B14F-4D97-AF65-F5344CB8AC3E}">
        <p14:creationId xmlns:p14="http://schemas.microsoft.com/office/powerpoint/2010/main" val="3364342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73D04-AE76-4B14-BC4C-25E88FB18F1E}"/>
              </a:ext>
            </a:extLst>
          </p:cNvPr>
          <p:cNvSpPr>
            <a:spLocks noGrp="1"/>
          </p:cNvSpPr>
          <p:nvPr>
            <p:ph type="title"/>
          </p:nvPr>
        </p:nvSpPr>
        <p:spPr/>
        <p:txBody>
          <a:bodyPr>
            <a:normAutofit/>
          </a:bodyPr>
          <a:lstStyle/>
          <a:p>
            <a:r>
              <a:rPr lang="en-US" sz="2000" b="1" i="0" strike="noStrike" baseline="0" dirty="0">
                <a:latin typeface="Times New Roman" panose="02020603050405020304" pitchFamily="18" charset="0"/>
              </a:rPr>
              <a:t>Input guide points &amp; the line for hem length</a:t>
            </a:r>
            <a:endParaRPr lang="en-US" sz="2000" dirty="0"/>
          </a:p>
        </p:txBody>
      </p:sp>
      <p:sp>
        <p:nvSpPr>
          <p:cNvPr id="3" name="Content Placeholder 2">
            <a:extLst>
              <a:ext uri="{FF2B5EF4-FFF2-40B4-BE49-F238E27FC236}">
                <a16:creationId xmlns:a16="http://schemas.microsoft.com/office/drawing/2014/main" id="{AA02D291-B486-4750-9A3F-07E4D8950DFF}"/>
              </a:ext>
            </a:extLst>
          </p:cNvPr>
          <p:cNvSpPr>
            <a:spLocks noGrp="1"/>
          </p:cNvSpPr>
          <p:nvPr>
            <p:ph idx="1"/>
          </p:nvPr>
        </p:nvSpPr>
        <p:spPr>
          <a:xfrm>
            <a:off x="628650" y="2155971"/>
            <a:ext cx="7886700" cy="4020992"/>
          </a:xfrm>
        </p:spPr>
        <p:txBody>
          <a:bodyPr/>
          <a:lstStyle/>
          <a:p>
            <a:pPr marL="0" indent="0">
              <a:buNone/>
            </a:pPr>
            <a:r>
              <a:rPr lang="en-US" sz="2000" dirty="0">
                <a:latin typeface="Times New Roman" panose="02020603050405020304" pitchFamily="18" charset="0"/>
                <a:cs typeface="Times New Roman" panose="02020603050405020304" pitchFamily="18" charset="0"/>
              </a:rPr>
              <a:t>Input two guide points for hem length (5cm)</a:t>
            </a:r>
          </a:p>
          <a:p>
            <a:pPr marL="0" indent="0">
              <a:buNone/>
            </a:pPr>
            <a:r>
              <a:rPr lang="en-US" sz="2000" dirty="0">
                <a:latin typeface="Times New Roman" panose="02020603050405020304" pitchFamily="18" charset="0"/>
                <a:cs typeface="Times New Roman" panose="02020603050405020304" pitchFamily="18" charset="0"/>
              </a:rPr>
              <a:t>Then draw  an assist line between these two guide points.</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 </a:t>
            </a:r>
          </a:p>
          <a:p>
            <a:endParaRPr lang="en-US" dirty="0"/>
          </a:p>
          <a:p>
            <a:endParaRPr lang="en-US" dirty="0"/>
          </a:p>
        </p:txBody>
      </p:sp>
      <p:pic>
        <p:nvPicPr>
          <p:cNvPr id="6" name="Picture 5">
            <a:extLst>
              <a:ext uri="{FF2B5EF4-FFF2-40B4-BE49-F238E27FC236}">
                <a16:creationId xmlns:a16="http://schemas.microsoft.com/office/drawing/2014/main" id="{1E3F1D4D-B37E-4A67-B72B-190664816F56}"/>
              </a:ext>
            </a:extLst>
          </p:cNvPr>
          <p:cNvPicPr>
            <a:picLocks noChangeAspect="1"/>
          </p:cNvPicPr>
          <p:nvPr/>
        </p:nvPicPr>
        <p:blipFill rotWithShape="1">
          <a:blip r:embed="rId2"/>
          <a:srcRect l="4588" t="10571" r="36421" b="54689"/>
          <a:stretch/>
        </p:blipFill>
        <p:spPr>
          <a:xfrm>
            <a:off x="771789" y="3429000"/>
            <a:ext cx="7850600" cy="2600589"/>
          </a:xfrm>
          <a:prstGeom prst="rect">
            <a:avLst/>
          </a:prstGeom>
        </p:spPr>
      </p:pic>
    </p:spTree>
    <p:extLst>
      <p:ext uri="{BB962C8B-B14F-4D97-AF65-F5344CB8AC3E}">
        <p14:creationId xmlns:p14="http://schemas.microsoft.com/office/powerpoint/2010/main" val="2269426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3D0FB-43C1-4520-B72D-ECD1684F4D3F}"/>
              </a:ext>
            </a:extLst>
          </p:cNvPr>
          <p:cNvSpPr>
            <a:spLocks noGrp="1"/>
          </p:cNvSpPr>
          <p:nvPr>
            <p:ph type="title"/>
          </p:nvPr>
        </p:nvSpPr>
        <p:spPr>
          <a:xfrm>
            <a:off x="628650" y="365126"/>
            <a:ext cx="7886700" cy="1035835"/>
          </a:xfrm>
        </p:spPr>
        <p:txBody>
          <a:bodyPr>
            <a:normAutofit/>
          </a:bodyPr>
          <a:lstStyle/>
          <a:p>
            <a:r>
              <a:rPr lang="en-US" sz="2000" b="1" i="0" strike="noStrike" baseline="0" dirty="0">
                <a:latin typeface="Times New Roman" panose="02020603050405020304" pitchFamily="18" charset="0"/>
              </a:rPr>
              <a:t>Extract front &amp; back body patterns</a:t>
            </a:r>
            <a:endParaRPr lang="en-US" sz="2000" dirty="0"/>
          </a:p>
        </p:txBody>
      </p:sp>
      <p:sp>
        <p:nvSpPr>
          <p:cNvPr id="7" name="Content Placeholder 6">
            <a:extLst>
              <a:ext uri="{FF2B5EF4-FFF2-40B4-BE49-F238E27FC236}">
                <a16:creationId xmlns:a16="http://schemas.microsoft.com/office/drawing/2014/main" id="{FC831BA5-3076-4A6E-A2A2-FD1C246816EB}"/>
              </a:ext>
            </a:extLst>
          </p:cNvPr>
          <p:cNvSpPr>
            <a:spLocks noGrp="1"/>
          </p:cNvSpPr>
          <p:nvPr>
            <p:ph idx="1"/>
          </p:nvPr>
        </p:nvSpPr>
        <p:spPr>
          <a:xfrm>
            <a:off x="763398" y="1825625"/>
            <a:ext cx="7751952" cy="4351338"/>
          </a:xfrm>
        </p:spPr>
        <p:txBody>
          <a:bodyPr>
            <a:normAutofit/>
          </a:bodyPr>
          <a:lstStyle/>
          <a:p>
            <a:pPr marL="0" indent="0">
              <a:buNone/>
            </a:pPr>
            <a:r>
              <a:rPr lang="en-US" sz="2000" b="0" i="0" u="none" strike="noStrike" baseline="0" dirty="0">
                <a:latin typeface="Times New Roman" panose="02020603050405020304" pitchFamily="18" charset="0"/>
              </a:rPr>
              <a:t>Trace - Extract</a:t>
            </a:r>
          </a:p>
          <a:p>
            <a:pPr marL="0" indent="0">
              <a:buNone/>
            </a:pPr>
            <a:r>
              <a:rPr lang="en-US" sz="2000" b="0" i="0" u="none" strike="noStrike" baseline="0" dirty="0">
                <a:latin typeface="Times New Roman" panose="02020603050405020304" pitchFamily="18" charset="0"/>
              </a:rPr>
              <a:t>Choose the elements to be extracted.</a:t>
            </a:r>
          </a:p>
          <a:p>
            <a:pPr marL="0" indent="0">
              <a:buNone/>
            </a:pPr>
            <a:r>
              <a:rPr lang="en-US" sz="2000" b="0" i="0" u="none" strike="noStrike" baseline="0" dirty="0">
                <a:latin typeface="Times New Roman" panose="02020603050405020304" pitchFamily="18" charset="0"/>
              </a:rPr>
              <a:t>In this case, only assist line needs to be extracted.</a:t>
            </a:r>
          </a:p>
          <a:p>
            <a:pPr marL="0" indent="0">
              <a:buNone/>
            </a:pPr>
            <a:r>
              <a:rPr lang="en-US" sz="2000" b="0" i="0" u="none" strike="noStrike" baseline="0" dirty="0">
                <a:latin typeface="Times New Roman" panose="02020603050405020304" pitchFamily="18" charset="0"/>
              </a:rPr>
              <a:t>Select "On" for "Create Curve Point Automatically.</a:t>
            </a:r>
            <a:endParaRPr lang="en-US" sz="2000" dirty="0"/>
          </a:p>
        </p:txBody>
      </p:sp>
      <p:pic>
        <p:nvPicPr>
          <p:cNvPr id="11" name="Picture 10">
            <a:extLst>
              <a:ext uri="{FF2B5EF4-FFF2-40B4-BE49-F238E27FC236}">
                <a16:creationId xmlns:a16="http://schemas.microsoft.com/office/drawing/2014/main" id="{6AA0FD26-33A4-4B0D-AA64-7DB3129A0E5E}"/>
              </a:ext>
            </a:extLst>
          </p:cNvPr>
          <p:cNvPicPr>
            <a:picLocks noChangeAspect="1"/>
          </p:cNvPicPr>
          <p:nvPr/>
        </p:nvPicPr>
        <p:blipFill rotWithShape="1">
          <a:blip r:embed="rId2"/>
          <a:srcRect l="4495" t="50921" r="36422" b="8369"/>
          <a:stretch/>
        </p:blipFill>
        <p:spPr>
          <a:xfrm>
            <a:off x="828585" y="3705064"/>
            <a:ext cx="6933156" cy="2687142"/>
          </a:xfrm>
          <a:prstGeom prst="rect">
            <a:avLst/>
          </a:prstGeom>
        </p:spPr>
      </p:pic>
    </p:spTree>
    <p:extLst>
      <p:ext uri="{BB962C8B-B14F-4D97-AF65-F5344CB8AC3E}">
        <p14:creationId xmlns:p14="http://schemas.microsoft.com/office/powerpoint/2010/main" val="1617023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8CF740-E22E-4C71-AE24-E45E60CB5FC6}"/>
              </a:ext>
            </a:extLst>
          </p:cNvPr>
          <p:cNvSpPr>
            <a:spLocks noGrp="1"/>
          </p:cNvSpPr>
          <p:nvPr>
            <p:ph idx="1"/>
          </p:nvPr>
        </p:nvSpPr>
        <p:spPr>
          <a:xfrm>
            <a:off x="628650" y="1124125"/>
            <a:ext cx="7886700" cy="5052838"/>
          </a:xfrm>
        </p:spPr>
        <p:txBody>
          <a:bodyPr/>
          <a:lstStyle/>
          <a:p>
            <a:pPr marL="0" marR="2600" indent="0">
              <a:buNone/>
            </a:pPr>
            <a:r>
              <a:rPr lang="en-US" sz="2000" b="0" i="0" u="none" strike="noStrike" baseline="0" dirty="0">
                <a:latin typeface="Times New Roman" panose="02020603050405020304" pitchFamily="18" charset="0"/>
              </a:rPr>
              <a:t>Select the first line to be extracted. Once the line is selected, they become black.</a:t>
            </a:r>
          </a:p>
          <a:p>
            <a:pPr marL="0" indent="0">
              <a:buNone/>
            </a:pPr>
            <a:r>
              <a:rPr lang="en-US" sz="2000" b="0" i="0" u="none" strike="noStrike" baseline="0" dirty="0">
                <a:latin typeface="Times New Roman" panose="02020603050405020304" pitchFamily="18" charset="0"/>
              </a:rPr>
              <a:t>Trace in clockwise or counterclockwise direction.</a:t>
            </a:r>
          </a:p>
          <a:p>
            <a:pPr marL="0" marR="2600" indent="0">
              <a:buNone/>
            </a:pPr>
            <a:r>
              <a:rPr lang="en-US" sz="2000" b="0" i="0" u="none" strike="noStrike" baseline="0" dirty="0">
                <a:latin typeface="Times New Roman" panose="02020603050405020304" pitchFamily="18" charset="0"/>
              </a:rPr>
              <a:t>For example select 1, neck bottom ^ 2, neck curve 3, shoulder line 4, armhole.</a:t>
            </a:r>
          </a:p>
          <a:p>
            <a:pPr marR="2600"/>
            <a:endParaRPr lang="en-US" dirty="0"/>
          </a:p>
        </p:txBody>
      </p:sp>
      <p:pic>
        <p:nvPicPr>
          <p:cNvPr id="5" name="Picture 4">
            <a:extLst>
              <a:ext uri="{FF2B5EF4-FFF2-40B4-BE49-F238E27FC236}">
                <a16:creationId xmlns:a16="http://schemas.microsoft.com/office/drawing/2014/main" id="{CF55F972-D5B0-417A-B8D4-3618FF0D8B2A}"/>
              </a:ext>
            </a:extLst>
          </p:cNvPr>
          <p:cNvPicPr>
            <a:picLocks noChangeAspect="1"/>
          </p:cNvPicPr>
          <p:nvPr/>
        </p:nvPicPr>
        <p:blipFill rotWithShape="1">
          <a:blip r:embed="rId2"/>
          <a:srcRect l="9174" t="11548" r="17156" b="30551"/>
          <a:stretch/>
        </p:blipFill>
        <p:spPr>
          <a:xfrm>
            <a:off x="1203820" y="3198870"/>
            <a:ext cx="6736360" cy="2978093"/>
          </a:xfrm>
          <a:prstGeom prst="rect">
            <a:avLst/>
          </a:prstGeom>
        </p:spPr>
      </p:pic>
    </p:spTree>
    <p:extLst>
      <p:ext uri="{BB962C8B-B14F-4D97-AF65-F5344CB8AC3E}">
        <p14:creationId xmlns:p14="http://schemas.microsoft.com/office/powerpoint/2010/main" val="1368003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467CCB-DC81-4779-8F9E-A842E58A56FB}"/>
              </a:ext>
            </a:extLst>
          </p:cNvPr>
          <p:cNvSpPr>
            <a:spLocks noGrp="1"/>
          </p:cNvSpPr>
          <p:nvPr>
            <p:ph idx="1"/>
          </p:nvPr>
        </p:nvSpPr>
        <p:spPr>
          <a:xfrm>
            <a:off x="5075339" y="1131464"/>
            <a:ext cx="4068661" cy="4595071"/>
          </a:xfrm>
        </p:spPr>
        <p:txBody>
          <a:bodyPr>
            <a:normAutofit fontScale="92500" lnSpcReduction="20000"/>
          </a:bodyPr>
          <a:lstStyle/>
          <a:p>
            <a:pPr marL="0" indent="0">
              <a:buNone/>
            </a:pPr>
            <a:r>
              <a:rPr lang="en-US" sz="1800" b="0" i="0" u="none" strike="noStrike" baseline="0" dirty="0">
                <a:latin typeface="Times New Roman" panose="02020603050405020304" pitchFamily="18" charset="0"/>
              </a:rPr>
              <a:t>After the armhole line, click on the outline.</a:t>
            </a:r>
          </a:p>
          <a:p>
            <a:pPr marL="0" marR="2600" indent="0">
              <a:buNone/>
            </a:pPr>
            <a:endParaRPr lang="en-US" sz="1800" b="0" i="0" u="none" strike="noStrike" baseline="0" dirty="0">
              <a:latin typeface="Times New Roman" panose="02020603050405020304" pitchFamily="18" charset="0"/>
            </a:endParaRPr>
          </a:p>
          <a:p>
            <a:pPr marL="0" marR="2600" indent="0">
              <a:buNone/>
            </a:pPr>
            <a:r>
              <a:rPr lang="en-US" sz="1800" b="0" i="0" u="none" strike="noStrike" baseline="0" dirty="0">
                <a:latin typeface="Times New Roman" panose="02020603050405020304" pitchFamily="18" charset="0"/>
              </a:rPr>
              <a:t>A message will come up to ask to select the start point of the pattern line.</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Select the top right corner as start point.</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Select top left point as end point.</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Then select the bottom left or right corner as midway point.</a:t>
            </a:r>
          </a:p>
          <a:p>
            <a:pPr marL="0" marR="2600" indent="0">
              <a:buNone/>
            </a:pPr>
            <a:endParaRPr lang="en-US" sz="1800" b="0" i="0" u="none" strike="noStrike" baseline="0" dirty="0">
              <a:latin typeface="Times New Roman" panose="02020603050405020304" pitchFamily="18" charset="0"/>
            </a:endParaRPr>
          </a:p>
          <a:p>
            <a:pPr marL="0" marR="2600" indent="0">
              <a:buNone/>
            </a:pPr>
            <a:r>
              <a:rPr lang="en-US" sz="1800" b="0" i="0" u="none" strike="noStrike" baseline="0" dirty="0">
                <a:latin typeface="Times New Roman" panose="02020603050405020304" pitchFamily="18" charset="0"/>
              </a:rPr>
              <a:t>The outline of the front body will be shown in black. If these are all the outlines for extracting, end the selection by pressing "EXEC." on sub keyboard.</a:t>
            </a:r>
            <a:endParaRPr lang="en-US" dirty="0"/>
          </a:p>
        </p:txBody>
      </p:sp>
      <p:pic>
        <p:nvPicPr>
          <p:cNvPr id="5" name="Picture 4">
            <a:extLst>
              <a:ext uri="{FF2B5EF4-FFF2-40B4-BE49-F238E27FC236}">
                <a16:creationId xmlns:a16="http://schemas.microsoft.com/office/drawing/2014/main" id="{32C60E32-F11B-4C58-BA0B-FEBDDBD2BDDD}"/>
              </a:ext>
            </a:extLst>
          </p:cNvPr>
          <p:cNvPicPr>
            <a:picLocks noChangeAspect="1"/>
          </p:cNvPicPr>
          <p:nvPr/>
        </p:nvPicPr>
        <p:blipFill rotWithShape="1">
          <a:blip r:embed="rId2"/>
          <a:srcRect l="11285" t="17830" r="35872" b="5595"/>
          <a:stretch/>
        </p:blipFill>
        <p:spPr>
          <a:xfrm>
            <a:off x="184558" y="1326386"/>
            <a:ext cx="4764117" cy="3883178"/>
          </a:xfrm>
          <a:prstGeom prst="rect">
            <a:avLst/>
          </a:prstGeom>
        </p:spPr>
      </p:pic>
    </p:spTree>
    <p:extLst>
      <p:ext uri="{BB962C8B-B14F-4D97-AF65-F5344CB8AC3E}">
        <p14:creationId xmlns:p14="http://schemas.microsoft.com/office/powerpoint/2010/main" val="3093070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92EE0B-F84A-41CC-B3C3-1D506FAA0B98}"/>
              </a:ext>
            </a:extLst>
          </p:cNvPr>
          <p:cNvSpPr>
            <a:spLocks noGrp="1"/>
          </p:cNvSpPr>
          <p:nvPr>
            <p:ph idx="1"/>
          </p:nvPr>
        </p:nvSpPr>
        <p:spPr>
          <a:xfrm>
            <a:off x="628650" y="546101"/>
            <a:ext cx="7886700" cy="4351338"/>
          </a:xfrm>
        </p:spPr>
        <p:txBody>
          <a:bodyPr/>
          <a:lstStyle/>
          <a:p>
            <a:pPr marR="2600"/>
            <a:r>
              <a:rPr lang="en-US" sz="1800" b="0" i="0" u="none" strike="noStrike" baseline="0" dirty="0">
                <a:latin typeface="Times New Roman" panose="02020603050405020304" pitchFamily="18" charset="0"/>
              </a:rPr>
              <a:t>If the rib line needs to be extracted too, select it by clicking on it &amp; it should become black.</a:t>
            </a:r>
          </a:p>
          <a:p>
            <a:pPr marR="2600"/>
            <a:r>
              <a:rPr lang="en-US" sz="1800" b="0" i="0" u="none" strike="noStrike" baseline="0" dirty="0">
                <a:latin typeface="Times New Roman" panose="02020603050405020304" pitchFamily="18" charset="0"/>
              </a:rPr>
              <a:t>The choice of the "Line" in the "Method" menu is required for this operation.</a:t>
            </a:r>
          </a:p>
          <a:p>
            <a:r>
              <a:rPr lang="en-US" sz="1800" b="0" i="0" u="none" strike="noStrike" baseline="0" dirty="0">
                <a:latin typeface="Times New Roman" panose="02020603050405020304" pitchFamily="18" charset="0"/>
              </a:rPr>
              <a:t>Press "EXEC." to end selection.</a:t>
            </a:r>
            <a:endParaRPr lang="en-US" dirty="0"/>
          </a:p>
        </p:txBody>
      </p:sp>
      <p:pic>
        <p:nvPicPr>
          <p:cNvPr id="5" name="Picture 4">
            <a:extLst>
              <a:ext uri="{FF2B5EF4-FFF2-40B4-BE49-F238E27FC236}">
                <a16:creationId xmlns:a16="http://schemas.microsoft.com/office/drawing/2014/main" id="{EE28AB12-5635-41EE-92BA-6349F4952369}"/>
              </a:ext>
            </a:extLst>
          </p:cNvPr>
          <p:cNvPicPr>
            <a:picLocks noChangeAspect="1"/>
          </p:cNvPicPr>
          <p:nvPr/>
        </p:nvPicPr>
        <p:blipFill rotWithShape="1">
          <a:blip r:embed="rId2"/>
          <a:srcRect l="11316" t="27573" r="35846" b="8817"/>
          <a:stretch/>
        </p:blipFill>
        <p:spPr>
          <a:xfrm>
            <a:off x="1476462" y="2226461"/>
            <a:ext cx="6425967" cy="4351338"/>
          </a:xfrm>
          <a:prstGeom prst="rect">
            <a:avLst/>
          </a:prstGeom>
        </p:spPr>
      </p:pic>
    </p:spTree>
    <p:extLst>
      <p:ext uri="{BB962C8B-B14F-4D97-AF65-F5344CB8AC3E}">
        <p14:creationId xmlns:p14="http://schemas.microsoft.com/office/powerpoint/2010/main" val="2137434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65C10C-3E6C-4114-A7C0-5CB0BC269818}"/>
              </a:ext>
            </a:extLst>
          </p:cNvPr>
          <p:cNvSpPr>
            <a:spLocks noGrp="1"/>
          </p:cNvSpPr>
          <p:nvPr>
            <p:ph idx="1"/>
          </p:nvPr>
        </p:nvSpPr>
        <p:spPr>
          <a:xfrm>
            <a:off x="1266736" y="1087138"/>
            <a:ext cx="6610526" cy="4683723"/>
          </a:xfrm>
        </p:spPr>
        <p:txBody>
          <a:bodyPr/>
          <a:lstStyle/>
          <a:p>
            <a:pPr marL="0" indent="0">
              <a:buNone/>
            </a:pPr>
            <a:r>
              <a:rPr lang="en-US" sz="2000" b="0" i="0" u="none" strike="noStrike" baseline="0" dirty="0">
                <a:latin typeface="Times New Roman" panose="02020603050405020304" pitchFamily="18" charset="0"/>
              </a:rPr>
              <a:t>The pattern is extracted. Place it to desired position. Repeat the same steps to extract the back body pattern.</a:t>
            </a:r>
          </a:p>
          <a:p>
            <a:endParaRPr lang="en-US" dirty="0"/>
          </a:p>
        </p:txBody>
      </p:sp>
      <p:pic>
        <p:nvPicPr>
          <p:cNvPr id="5" name="Picture 4">
            <a:extLst>
              <a:ext uri="{FF2B5EF4-FFF2-40B4-BE49-F238E27FC236}">
                <a16:creationId xmlns:a16="http://schemas.microsoft.com/office/drawing/2014/main" id="{C24CCF13-9691-4583-A855-18573260DEA8}"/>
              </a:ext>
            </a:extLst>
          </p:cNvPr>
          <p:cNvPicPr>
            <a:picLocks noChangeAspect="1"/>
          </p:cNvPicPr>
          <p:nvPr/>
        </p:nvPicPr>
        <p:blipFill rotWithShape="1">
          <a:blip r:embed="rId2"/>
          <a:srcRect l="11285" t="24598" r="35780" b="10652"/>
          <a:stretch/>
        </p:blipFill>
        <p:spPr>
          <a:xfrm>
            <a:off x="1408029" y="2155970"/>
            <a:ext cx="6327941" cy="4353887"/>
          </a:xfrm>
          <a:prstGeom prst="rect">
            <a:avLst/>
          </a:prstGeom>
        </p:spPr>
      </p:pic>
    </p:spTree>
    <p:extLst>
      <p:ext uri="{BB962C8B-B14F-4D97-AF65-F5344CB8AC3E}">
        <p14:creationId xmlns:p14="http://schemas.microsoft.com/office/powerpoint/2010/main" val="34216462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1ECF6-7A09-449E-885C-6043713D7DFE}"/>
              </a:ext>
            </a:extLst>
          </p:cNvPr>
          <p:cNvSpPr>
            <a:spLocks noGrp="1"/>
          </p:cNvSpPr>
          <p:nvPr>
            <p:ph type="title"/>
          </p:nvPr>
        </p:nvSpPr>
        <p:spPr/>
        <p:txBody>
          <a:bodyPr/>
          <a:lstStyle/>
          <a:p>
            <a:r>
              <a:rPr lang="en-US" sz="2000" b="1" i="0" u="sng" strike="noStrike" baseline="0" dirty="0">
                <a:latin typeface="Times New Roman" panose="02020603050405020304" pitchFamily="18" charset="0"/>
              </a:rPr>
              <a:t>Pattern make - sleeve (M size)</a:t>
            </a:r>
            <a:br>
              <a:rPr lang="en-US" sz="1800" b="0" i="0" u="none" strike="noStrike" baseline="0" dirty="0">
                <a:latin typeface="Times New Roman" panose="02020603050405020304" pitchFamily="18" charset="0"/>
              </a:rPr>
            </a:br>
            <a:r>
              <a:rPr lang="en-US" sz="1800" b="1" i="0" u="none" strike="noStrike" baseline="0" dirty="0">
                <a:solidFill>
                  <a:srgbClr val="FFFFFF"/>
                </a:solidFill>
                <a:latin typeface="Times New Roman" panose="02020603050405020304" pitchFamily="18" charset="0"/>
              </a:rPr>
              <a:t>2. Pattern make - sleeve (M size)</a:t>
            </a:r>
            <a:endParaRPr lang="en-US" dirty="0"/>
          </a:p>
        </p:txBody>
      </p:sp>
      <p:sp>
        <p:nvSpPr>
          <p:cNvPr id="3" name="Content Placeholder 2">
            <a:extLst>
              <a:ext uri="{FF2B5EF4-FFF2-40B4-BE49-F238E27FC236}">
                <a16:creationId xmlns:a16="http://schemas.microsoft.com/office/drawing/2014/main" id="{D515FC49-A310-4B2B-846D-2F4A6CAE439A}"/>
              </a:ext>
            </a:extLst>
          </p:cNvPr>
          <p:cNvSpPr>
            <a:spLocks noGrp="1"/>
          </p:cNvSpPr>
          <p:nvPr>
            <p:ph idx="1"/>
          </p:nvPr>
        </p:nvSpPr>
        <p:spPr/>
        <p:txBody>
          <a:bodyPr/>
          <a:lstStyle/>
          <a:p>
            <a:pPr marL="342900" indent="-342900">
              <a:buAutoNum type="arabicPeriod"/>
            </a:pPr>
            <a:r>
              <a:rPr lang="en-US" sz="1800" i="0" strike="noStrike" baseline="0" dirty="0">
                <a:latin typeface="Times New Roman" panose="02020603050405020304" pitchFamily="18" charset="0"/>
              </a:rPr>
              <a:t>Start making pattern from a rectangle frame</a:t>
            </a:r>
          </a:p>
          <a:p>
            <a:pPr marL="342900" indent="-342900">
              <a:buAutoNum type="arabicPeriod"/>
            </a:pPr>
            <a:endParaRPr lang="en-US" sz="1800" dirty="0">
              <a:latin typeface="Times New Roman" panose="02020603050405020304" pitchFamily="18" charset="0"/>
            </a:endParaRPr>
          </a:p>
          <a:p>
            <a:r>
              <a:rPr lang="en-US" sz="1800" b="0" i="0" u="none" strike="noStrike" baseline="0" dirty="0">
                <a:latin typeface="Times New Roman" panose="02020603050405020304" pitchFamily="18" charset="0"/>
              </a:rPr>
              <a:t>Pattern/Input/Rectangle</a:t>
            </a:r>
          </a:p>
          <a:p>
            <a:pPr marR="23800"/>
            <a:r>
              <a:rPr lang="en-US" sz="1800" b="0" i="0" u="none" strike="noStrike" baseline="0" dirty="0">
                <a:latin typeface="Times New Roman" panose="02020603050405020304" pitchFamily="18" charset="0"/>
              </a:rPr>
              <a:t>Horizontal = 18.5 (Sleeve width) Vertical = 66 (Sleeve length)</a:t>
            </a:r>
          </a:p>
          <a:p>
            <a:pPr marR="3000"/>
            <a:r>
              <a:rPr lang="en-US" sz="1800" b="0" i="0" u="none" strike="noStrike" baseline="0" dirty="0">
                <a:latin typeface="Times New Roman" panose="02020603050405020304" pitchFamily="18" charset="0"/>
              </a:rPr>
              <a:t>The horizontal value is already half of the total width in sleeve pattern.</a:t>
            </a:r>
            <a:endParaRPr lang="en-US" dirty="0"/>
          </a:p>
        </p:txBody>
      </p:sp>
      <p:pic>
        <p:nvPicPr>
          <p:cNvPr id="5" name="Picture 4">
            <a:extLst>
              <a:ext uri="{FF2B5EF4-FFF2-40B4-BE49-F238E27FC236}">
                <a16:creationId xmlns:a16="http://schemas.microsoft.com/office/drawing/2014/main" id="{D0E52B65-91D8-4C51-9872-256F966A273E}"/>
              </a:ext>
            </a:extLst>
          </p:cNvPr>
          <p:cNvPicPr>
            <a:picLocks noChangeAspect="1"/>
          </p:cNvPicPr>
          <p:nvPr/>
        </p:nvPicPr>
        <p:blipFill rotWithShape="1">
          <a:blip r:embed="rId2"/>
          <a:srcRect l="11376" t="33404" r="35872" b="16034"/>
          <a:stretch/>
        </p:blipFill>
        <p:spPr>
          <a:xfrm>
            <a:off x="998290" y="3892287"/>
            <a:ext cx="4823670" cy="2600587"/>
          </a:xfrm>
          <a:prstGeom prst="rect">
            <a:avLst/>
          </a:prstGeom>
        </p:spPr>
      </p:pic>
    </p:spTree>
    <p:extLst>
      <p:ext uri="{BB962C8B-B14F-4D97-AF65-F5344CB8AC3E}">
        <p14:creationId xmlns:p14="http://schemas.microsoft.com/office/powerpoint/2010/main" val="16103511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4F371E7-D402-4FD0-ABB7-CBCE297E3FC5}"/>
              </a:ext>
            </a:extLst>
          </p:cNvPr>
          <p:cNvPicPr>
            <a:picLocks noChangeAspect="1"/>
          </p:cNvPicPr>
          <p:nvPr/>
        </p:nvPicPr>
        <p:blipFill rotWithShape="1">
          <a:blip r:embed="rId2"/>
          <a:srcRect l="11376" t="22314" r="35872" b="5596"/>
          <a:stretch/>
        </p:blipFill>
        <p:spPr>
          <a:xfrm>
            <a:off x="377242" y="2147326"/>
            <a:ext cx="4312204" cy="3314773"/>
          </a:xfrm>
          <a:prstGeom prst="rect">
            <a:avLst/>
          </a:prstGeom>
        </p:spPr>
      </p:pic>
      <p:sp>
        <p:nvSpPr>
          <p:cNvPr id="2" name="Title 1">
            <a:extLst>
              <a:ext uri="{FF2B5EF4-FFF2-40B4-BE49-F238E27FC236}">
                <a16:creationId xmlns:a16="http://schemas.microsoft.com/office/drawing/2014/main" id="{C868FAA7-E900-42FD-ACE2-A33EE14E324E}"/>
              </a:ext>
            </a:extLst>
          </p:cNvPr>
          <p:cNvSpPr>
            <a:spLocks noGrp="1"/>
          </p:cNvSpPr>
          <p:nvPr>
            <p:ph type="title"/>
          </p:nvPr>
        </p:nvSpPr>
        <p:spPr/>
        <p:txBody>
          <a:bodyPr>
            <a:normAutofit/>
          </a:bodyPr>
          <a:lstStyle/>
          <a:p>
            <a:r>
              <a:rPr lang="en-US" sz="2000" b="1" i="0" strike="noStrike" baseline="0" dirty="0">
                <a:latin typeface="Times New Roman" panose="02020603050405020304" pitchFamily="18" charset="0"/>
              </a:rPr>
              <a:t>Input guide points for Cuff width, Cuff length and Sleeve expand width</a:t>
            </a:r>
            <a:endParaRPr lang="en-US" sz="2000" dirty="0"/>
          </a:p>
        </p:txBody>
      </p:sp>
      <p:sp>
        <p:nvSpPr>
          <p:cNvPr id="3" name="Content Placeholder 2">
            <a:extLst>
              <a:ext uri="{FF2B5EF4-FFF2-40B4-BE49-F238E27FC236}">
                <a16:creationId xmlns:a16="http://schemas.microsoft.com/office/drawing/2014/main" id="{D22EFCCF-1F36-46F7-A8C8-7CF1BC02C0EC}"/>
              </a:ext>
            </a:extLst>
          </p:cNvPr>
          <p:cNvSpPr>
            <a:spLocks noGrp="1"/>
          </p:cNvSpPr>
          <p:nvPr>
            <p:ph idx="1"/>
          </p:nvPr>
        </p:nvSpPr>
        <p:spPr>
          <a:xfrm>
            <a:off x="4974672" y="1732378"/>
            <a:ext cx="3867324" cy="4351338"/>
          </a:xfrm>
        </p:spPr>
        <p:txBody>
          <a:bodyPr>
            <a:normAutofit/>
          </a:bodyPr>
          <a:lstStyle/>
          <a:p>
            <a:pPr marL="0" indent="0">
              <a:buNone/>
            </a:pPr>
            <a:r>
              <a:rPr lang="en-US" sz="1800" b="0" i="0" u="none" strike="noStrike" baseline="0" dirty="0">
                <a:latin typeface="Times New Roman" panose="02020603050405020304" pitchFamily="18" charset="0"/>
              </a:rPr>
              <a:t>Cuff width</a:t>
            </a:r>
          </a:p>
          <a:p>
            <a:pPr marL="0" indent="0">
              <a:buNone/>
            </a:pPr>
            <a:r>
              <a:rPr lang="en-US" sz="1800" b="0" i="0" u="none" strike="noStrike" baseline="0" dirty="0">
                <a:latin typeface="Times New Roman" panose="02020603050405020304" pitchFamily="18" charset="0"/>
              </a:rPr>
              <a:t>Guide Point/Perimeter</a:t>
            </a:r>
          </a:p>
          <a:p>
            <a:pPr marL="0" marR="4000" indent="0">
              <a:buNone/>
            </a:pPr>
            <a:r>
              <a:rPr lang="en-US" sz="1800" b="0" i="0" u="none" strike="noStrike" baseline="0" dirty="0">
                <a:latin typeface="Times New Roman" panose="02020603050405020304" pitchFamily="18" charset="0"/>
              </a:rPr>
              <a:t>Select right bottom corner as base point. Select left bottom corner as direction point. Perimeter length = 9 (Cuffs width)	</a:t>
            </a:r>
          </a:p>
          <a:p>
            <a:pPr marL="0" indent="0">
              <a:buNone/>
            </a:pPr>
            <a:r>
              <a:rPr lang="en-US" sz="1800" b="0" i="0" u="none" strike="noStrike" baseline="0" dirty="0">
                <a:latin typeface="Times New Roman" panose="02020603050405020304" pitchFamily="18" charset="0"/>
              </a:rPr>
              <a:t>Cuff length</a:t>
            </a:r>
          </a:p>
          <a:p>
            <a:pPr marL="0" indent="0">
              <a:buNone/>
            </a:pPr>
            <a:r>
              <a:rPr lang="en-US" sz="1800" b="0" i="0" u="none" strike="noStrike" baseline="0" dirty="0">
                <a:latin typeface="Times New Roman" panose="02020603050405020304" pitchFamily="18" charset="0"/>
              </a:rPr>
              <a:t>Guide Point/Numerical</a:t>
            </a:r>
          </a:p>
          <a:p>
            <a:pPr marL="0" indent="0">
              <a:buNone/>
            </a:pPr>
            <a:r>
              <a:rPr lang="en-US" sz="1800" b="0" i="0" u="none" strike="noStrike" baseline="0" dirty="0">
                <a:latin typeface="Times New Roman" panose="02020603050405020304" pitchFamily="18" charset="0"/>
              </a:rPr>
              <a:t>Select guide point for cuff width as base point.</a:t>
            </a:r>
          </a:p>
          <a:p>
            <a:pPr marL="0" indent="0">
              <a:buNone/>
            </a:pPr>
            <a:r>
              <a:rPr lang="en-US" sz="1800" b="0" i="0" u="none" strike="noStrike" baseline="0" dirty="0">
                <a:latin typeface="Times New Roman" panose="02020603050405020304" pitchFamily="18" charset="0"/>
              </a:rPr>
              <a:t>Horizontal distance = 0</a:t>
            </a:r>
          </a:p>
          <a:p>
            <a:pPr marL="0" indent="0">
              <a:buNone/>
            </a:pPr>
            <a:r>
              <a:rPr lang="en-US" sz="1800" b="0" i="0" u="none" strike="noStrike" baseline="0" dirty="0">
                <a:latin typeface="Times New Roman" panose="02020603050405020304" pitchFamily="18" charset="0"/>
              </a:rPr>
              <a:t>Vertical distance = 5 (Cuff length)</a:t>
            </a:r>
            <a:endParaRPr lang="en-US" dirty="0"/>
          </a:p>
        </p:txBody>
      </p:sp>
    </p:spTree>
    <p:extLst>
      <p:ext uri="{BB962C8B-B14F-4D97-AF65-F5344CB8AC3E}">
        <p14:creationId xmlns:p14="http://schemas.microsoft.com/office/powerpoint/2010/main" val="1225369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827E9E-1B4C-40DD-B288-EB8AB4E383D1}"/>
              </a:ext>
            </a:extLst>
          </p:cNvPr>
          <p:cNvSpPr>
            <a:spLocks noGrp="1"/>
          </p:cNvSpPr>
          <p:nvPr>
            <p:ph idx="1"/>
          </p:nvPr>
        </p:nvSpPr>
        <p:spPr>
          <a:xfrm>
            <a:off x="628649" y="969948"/>
            <a:ext cx="7886700" cy="4351338"/>
          </a:xfrm>
        </p:spPr>
        <p:txBody>
          <a:bodyPr/>
          <a:lstStyle/>
          <a:p>
            <a:pPr marL="0" indent="0">
              <a:buNone/>
            </a:pPr>
            <a:r>
              <a:rPr lang="en-US" sz="2000" b="0" i="0" u="none" strike="noStrike" baseline="0" dirty="0">
                <a:latin typeface="Times New Roman" panose="02020603050405020304" pitchFamily="18" charset="0"/>
              </a:rPr>
              <a:t>Sleeve expand width</a:t>
            </a:r>
          </a:p>
          <a:p>
            <a:pPr marL="0" indent="0">
              <a:buNone/>
            </a:pPr>
            <a:endParaRPr lang="en-US" sz="2000" b="0" i="0" u="none" strike="noStrike" baseline="0" dirty="0">
              <a:latin typeface="Times New Roman" panose="02020603050405020304" pitchFamily="18" charset="0"/>
            </a:endParaRPr>
          </a:p>
          <a:p>
            <a:pPr marL="0" indent="0">
              <a:buNone/>
            </a:pPr>
            <a:r>
              <a:rPr lang="en-US" sz="2000" b="0" i="0" u="none" strike="noStrike" baseline="0" dirty="0">
                <a:latin typeface="Times New Roman" panose="02020603050405020304" pitchFamily="18" charset="0"/>
              </a:rPr>
              <a:t>Guide Point/Numerical</a:t>
            </a:r>
          </a:p>
          <a:p>
            <a:pPr marL="0" marR="4000" indent="0">
              <a:buNone/>
            </a:pPr>
            <a:endParaRPr lang="en-US" sz="2000" b="0" i="0" u="none" strike="noStrike" baseline="0" dirty="0">
              <a:latin typeface="Times New Roman" panose="02020603050405020304" pitchFamily="18" charset="0"/>
            </a:endParaRPr>
          </a:p>
          <a:p>
            <a:pPr marL="0" marR="4000" indent="0">
              <a:buNone/>
            </a:pPr>
            <a:r>
              <a:rPr lang="en-US" sz="2000" b="0" i="0" u="none" strike="noStrike" baseline="0" dirty="0">
                <a:latin typeface="Times New Roman" panose="02020603050405020304" pitchFamily="18" charset="0"/>
              </a:rPr>
              <a:t>Select right bottom corner as base point. Horizontal distance = -15 (Sleeve expand width) Vertical distance = 23 (23cm above cuff edge)</a:t>
            </a:r>
          </a:p>
          <a:p>
            <a:pPr marR="4000"/>
            <a:endParaRPr lang="en-US" dirty="0"/>
          </a:p>
        </p:txBody>
      </p:sp>
      <p:pic>
        <p:nvPicPr>
          <p:cNvPr id="5" name="Picture 4">
            <a:extLst>
              <a:ext uri="{FF2B5EF4-FFF2-40B4-BE49-F238E27FC236}">
                <a16:creationId xmlns:a16="http://schemas.microsoft.com/office/drawing/2014/main" id="{FB110138-78EA-4AE5-A4AF-AA1555BCB8BB}"/>
              </a:ext>
            </a:extLst>
          </p:cNvPr>
          <p:cNvPicPr>
            <a:picLocks noChangeAspect="1"/>
          </p:cNvPicPr>
          <p:nvPr/>
        </p:nvPicPr>
        <p:blipFill rotWithShape="1">
          <a:blip r:embed="rId2"/>
          <a:srcRect l="11285" t="41070" r="35872" b="21744"/>
          <a:stretch/>
        </p:blipFill>
        <p:spPr>
          <a:xfrm>
            <a:off x="986974" y="3599588"/>
            <a:ext cx="7170049" cy="2838146"/>
          </a:xfrm>
          <a:prstGeom prst="rect">
            <a:avLst/>
          </a:prstGeom>
        </p:spPr>
      </p:pic>
    </p:spTree>
    <p:extLst>
      <p:ext uri="{BB962C8B-B14F-4D97-AF65-F5344CB8AC3E}">
        <p14:creationId xmlns:p14="http://schemas.microsoft.com/office/powerpoint/2010/main" val="6164619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B27FB-0792-4E5B-BD70-F5B4D66C244E}"/>
              </a:ext>
            </a:extLst>
          </p:cNvPr>
          <p:cNvSpPr>
            <a:spLocks noGrp="1"/>
          </p:cNvSpPr>
          <p:nvPr>
            <p:ph type="title"/>
          </p:nvPr>
        </p:nvSpPr>
        <p:spPr/>
        <p:txBody>
          <a:bodyPr>
            <a:normAutofit/>
          </a:bodyPr>
          <a:lstStyle/>
          <a:p>
            <a:r>
              <a:rPr lang="en-US" sz="2000" b="1" i="0" u="none" strike="noStrike" baseline="0" dirty="0">
                <a:latin typeface="Times New Roman" panose="02020603050405020304" pitchFamily="18" charset="0"/>
              </a:rPr>
              <a:t>Reference line for sleeve cap</a:t>
            </a:r>
            <a:endParaRPr lang="en-US" sz="2000" dirty="0"/>
          </a:p>
        </p:txBody>
      </p:sp>
      <p:sp>
        <p:nvSpPr>
          <p:cNvPr id="3" name="Content Placeholder 2">
            <a:extLst>
              <a:ext uri="{FF2B5EF4-FFF2-40B4-BE49-F238E27FC236}">
                <a16:creationId xmlns:a16="http://schemas.microsoft.com/office/drawing/2014/main" id="{6ADDAAFF-8706-4BB7-BBD9-68BF53C6DED1}"/>
              </a:ext>
            </a:extLst>
          </p:cNvPr>
          <p:cNvSpPr>
            <a:spLocks noGrp="1"/>
          </p:cNvSpPr>
          <p:nvPr>
            <p:ph idx="1"/>
          </p:nvPr>
        </p:nvSpPr>
        <p:spPr>
          <a:xfrm>
            <a:off x="628649" y="1690689"/>
            <a:ext cx="7961677" cy="4486274"/>
          </a:xfrm>
        </p:spPr>
        <p:txBody>
          <a:bodyPr/>
          <a:lstStyle/>
          <a:p>
            <a:r>
              <a:rPr lang="en-US" sz="1800" b="0" i="0" u="none" strike="noStrike" baseline="0" dirty="0">
                <a:latin typeface="Times New Roman" panose="02020603050405020304" pitchFamily="18" charset="0"/>
              </a:rPr>
              <a:t>Guide Point/Perimeter</a:t>
            </a:r>
          </a:p>
          <a:p>
            <a:pPr marR="2600"/>
            <a:r>
              <a:rPr lang="en-US" sz="1800" b="0" i="0" u="none" strike="noStrike" baseline="0" dirty="0">
                <a:latin typeface="Times New Roman" panose="02020603050405020304" pitchFamily="18" charset="0"/>
              </a:rPr>
              <a:t>Input guide point 14.5 (height of the sleeve cap) below left top point.</a:t>
            </a:r>
          </a:p>
          <a:p>
            <a:pPr marR="2600"/>
            <a:r>
              <a:rPr lang="en-US" sz="1800" b="0" i="0" u="none" strike="noStrike" baseline="0" dirty="0">
                <a:latin typeface="Times New Roman" panose="02020603050405020304" pitchFamily="18" charset="0"/>
              </a:rPr>
              <a:t>The measurement of "straight armhole" also can be used to input guide point.</a:t>
            </a:r>
          </a:p>
          <a:p>
            <a:r>
              <a:rPr lang="en-US" sz="1800" b="0" i="0" u="none" strike="noStrike" baseline="0" dirty="0">
                <a:latin typeface="Times New Roman" panose="02020603050405020304" pitchFamily="18" charset="0"/>
              </a:rPr>
              <a:t>Assist Line/Input/Cursor</a:t>
            </a:r>
          </a:p>
          <a:p>
            <a:pPr marR="2600"/>
            <a:r>
              <a:rPr lang="en-US" sz="1800" b="0" i="0" u="none" strike="noStrike" baseline="0" dirty="0">
                <a:latin typeface="Times New Roman" panose="02020603050405020304" pitchFamily="18" charset="0"/>
              </a:rPr>
              <a:t>Draw straight armhole line from guide point to right top corner.</a:t>
            </a:r>
            <a:endParaRPr lang="en-US" dirty="0"/>
          </a:p>
        </p:txBody>
      </p:sp>
      <p:pic>
        <p:nvPicPr>
          <p:cNvPr id="5" name="Picture 4">
            <a:extLst>
              <a:ext uri="{FF2B5EF4-FFF2-40B4-BE49-F238E27FC236}">
                <a16:creationId xmlns:a16="http://schemas.microsoft.com/office/drawing/2014/main" id="{724765DA-112A-4954-8A9B-72EA80CE05EF}"/>
              </a:ext>
            </a:extLst>
          </p:cNvPr>
          <p:cNvPicPr>
            <a:picLocks noChangeAspect="1"/>
          </p:cNvPicPr>
          <p:nvPr/>
        </p:nvPicPr>
        <p:blipFill rotWithShape="1">
          <a:blip r:embed="rId2"/>
          <a:srcRect l="11377" t="30142" r="35779" b="16524"/>
          <a:stretch/>
        </p:blipFill>
        <p:spPr>
          <a:xfrm>
            <a:off x="2306972" y="3863130"/>
            <a:ext cx="4832059" cy="2743200"/>
          </a:xfrm>
          <a:prstGeom prst="rect">
            <a:avLst/>
          </a:prstGeom>
        </p:spPr>
      </p:pic>
    </p:spTree>
    <p:extLst>
      <p:ext uri="{BB962C8B-B14F-4D97-AF65-F5344CB8AC3E}">
        <p14:creationId xmlns:p14="http://schemas.microsoft.com/office/powerpoint/2010/main" val="437246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3711D-92F1-4DFF-8E64-6662DF31DC7A}"/>
              </a:ext>
            </a:extLst>
          </p:cNvPr>
          <p:cNvSpPr>
            <a:spLocks noGrp="1"/>
          </p:cNvSpPr>
          <p:nvPr>
            <p:ph type="title"/>
          </p:nvPr>
        </p:nvSpPr>
        <p:spPr/>
        <p:txBody>
          <a:bodyPr>
            <a:normAutofit/>
          </a:bodyPr>
          <a:lstStyle/>
          <a:p>
            <a:r>
              <a:rPr lang="en-US" sz="2000" b="1" i="0" strike="noStrike" baseline="0" dirty="0">
                <a:latin typeface="Times New Roman" panose="02020603050405020304" pitchFamily="18" charset="0"/>
              </a:rPr>
              <a:t>Input a guide point for 2cm below armhole</a:t>
            </a:r>
            <a:endParaRPr lang="en-US" sz="2000" dirty="0"/>
          </a:p>
        </p:txBody>
      </p:sp>
      <p:sp>
        <p:nvSpPr>
          <p:cNvPr id="3" name="Content Placeholder 2">
            <a:extLst>
              <a:ext uri="{FF2B5EF4-FFF2-40B4-BE49-F238E27FC236}">
                <a16:creationId xmlns:a16="http://schemas.microsoft.com/office/drawing/2014/main" id="{3115056C-ADF6-4DC4-9BD9-1B064CDBA841}"/>
              </a:ext>
            </a:extLst>
          </p:cNvPr>
          <p:cNvSpPr>
            <a:spLocks noGrp="1"/>
          </p:cNvSpPr>
          <p:nvPr>
            <p:ph idx="1"/>
          </p:nvPr>
        </p:nvSpPr>
        <p:spPr/>
        <p:txBody>
          <a:bodyPr/>
          <a:lstStyle/>
          <a:p>
            <a:pPr marR="2000"/>
            <a:r>
              <a:rPr lang="en-US" sz="1800" b="0" i="0" u="none" strike="noStrike" baseline="0" dirty="0">
                <a:latin typeface="Times New Roman" panose="02020603050405020304" pitchFamily="18" charset="0"/>
              </a:rPr>
              <a:t>Give some straight part below the sleeve cap if necessary.</a:t>
            </a:r>
          </a:p>
          <a:p>
            <a:pPr marR="2000"/>
            <a:r>
              <a:rPr lang="en-US" sz="1800" b="0" i="0" u="none" strike="noStrike" baseline="0" dirty="0">
                <a:latin typeface="Times New Roman" panose="02020603050405020304" pitchFamily="18" charset="0"/>
              </a:rPr>
              <a:t>Draw straight line (2cm). Guide point/Perimeter</a:t>
            </a:r>
          </a:p>
          <a:p>
            <a:r>
              <a:rPr lang="en-US" sz="1800" b="0" i="0" u="none" strike="noStrike" baseline="0" dirty="0">
                <a:latin typeface="Times New Roman" panose="02020603050405020304" pitchFamily="18" charset="0"/>
              </a:rPr>
              <a:t>The message "Is this point OK?" is shown.</a:t>
            </a:r>
          </a:p>
          <a:p>
            <a:r>
              <a:rPr lang="en-US" sz="1800" b="0" i="0" u="none" strike="noStrike" baseline="0" dirty="0">
                <a:latin typeface="Times New Roman" panose="02020603050405020304" pitchFamily="18" charset="0"/>
              </a:rPr>
              <a:t>Select "OK" to give the guide point on the pattern line.</a:t>
            </a:r>
          </a:p>
          <a:p>
            <a:endParaRPr lang="en-US" dirty="0"/>
          </a:p>
        </p:txBody>
      </p:sp>
      <p:pic>
        <p:nvPicPr>
          <p:cNvPr id="5" name="Picture 4">
            <a:extLst>
              <a:ext uri="{FF2B5EF4-FFF2-40B4-BE49-F238E27FC236}">
                <a16:creationId xmlns:a16="http://schemas.microsoft.com/office/drawing/2014/main" id="{1C57EB79-8AC8-4775-BEAE-60275C19C451}"/>
              </a:ext>
            </a:extLst>
          </p:cNvPr>
          <p:cNvPicPr>
            <a:picLocks noChangeAspect="1"/>
          </p:cNvPicPr>
          <p:nvPr/>
        </p:nvPicPr>
        <p:blipFill rotWithShape="1">
          <a:blip r:embed="rId2"/>
          <a:srcRect l="5871" t="21172" r="28257" b="25005"/>
          <a:stretch/>
        </p:blipFill>
        <p:spPr>
          <a:xfrm>
            <a:off x="1560352" y="3724507"/>
            <a:ext cx="6023296" cy="2768367"/>
          </a:xfrm>
          <a:prstGeom prst="rect">
            <a:avLst/>
          </a:prstGeom>
        </p:spPr>
      </p:pic>
    </p:spTree>
    <p:extLst>
      <p:ext uri="{BB962C8B-B14F-4D97-AF65-F5344CB8AC3E}">
        <p14:creationId xmlns:p14="http://schemas.microsoft.com/office/powerpoint/2010/main" val="3466375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162890-0E3C-416B-AA54-FB1179B0FEA4}"/>
              </a:ext>
            </a:extLst>
          </p:cNvPr>
          <p:cNvSpPr>
            <a:spLocks noGrp="1"/>
          </p:cNvSpPr>
          <p:nvPr>
            <p:ph idx="1"/>
          </p:nvPr>
        </p:nvSpPr>
        <p:spPr>
          <a:xfrm>
            <a:off x="628650" y="872456"/>
            <a:ext cx="7886700" cy="5304508"/>
          </a:xfrm>
        </p:spPr>
        <p:txBody>
          <a:bodyPr/>
          <a:lstStyle/>
          <a:p>
            <a:pPr marL="0" marR="3000" indent="0">
              <a:buNone/>
            </a:pPr>
            <a:r>
              <a:rPr lang="en-US" sz="2000" b="0" i="0" u="none" strike="noStrike" baseline="0" dirty="0">
                <a:latin typeface="Times New Roman" panose="02020603050405020304" pitchFamily="18" charset="0"/>
              </a:rPr>
              <a:t>Press left bottom corner for the point to show the direction.</a:t>
            </a:r>
          </a:p>
          <a:p>
            <a:pPr marL="0" indent="0">
              <a:buNone/>
            </a:pPr>
            <a:endParaRPr lang="en-US" sz="2000" b="0" i="0" u="none" strike="noStrike" baseline="0" dirty="0">
              <a:latin typeface="Times New Roman" panose="02020603050405020304" pitchFamily="18" charset="0"/>
            </a:endParaRPr>
          </a:p>
          <a:p>
            <a:pPr marL="0" indent="0">
              <a:buNone/>
            </a:pPr>
            <a:r>
              <a:rPr lang="en-US" sz="2000" b="0" i="0" u="none" strike="noStrike" baseline="0" dirty="0">
                <a:latin typeface="Times New Roman" panose="02020603050405020304" pitchFamily="18" charset="0"/>
              </a:rPr>
              <a:t>Input 2cm.</a:t>
            </a:r>
          </a:p>
          <a:p>
            <a:endParaRPr lang="en-US" dirty="0"/>
          </a:p>
        </p:txBody>
      </p:sp>
      <p:pic>
        <p:nvPicPr>
          <p:cNvPr id="5" name="Picture 4">
            <a:extLst>
              <a:ext uri="{FF2B5EF4-FFF2-40B4-BE49-F238E27FC236}">
                <a16:creationId xmlns:a16="http://schemas.microsoft.com/office/drawing/2014/main" id="{07FE404C-ABED-46DD-ACFC-4791FBED3058}"/>
              </a:ext>
            </a:extLst>
          </p:cNvPr>
          <p:cNvPicPr>
            <a:picLocks noChangeAspect="1"/>
          </p:cNvPicPr>
          <p:nvPr/>
        </p:nvPicPr>
        <p:blipFill rotWithShape="1">
          <a:blip r:embed="rId2"/>
          <a:srcRect l="5871" t="13017" r="28257" b="18482"/>
          <a:stretch/>
        </p:blipFill>
        <p:spPr>
          <a:xfrm>
            <a:off x="729842" y="2206302"/>
            <a:ext cx="7371369" cy="4311943"/>
          </a:xfrm>
          <a:prstGeom prst="rect">
            <a:avLst/>
          </a:prstGeom>
        </p:spPr>
      </p:pic>
    </p:spTree>
    <p:extLst>
      <p:ext uri="{BB962C8B-B14F-4D97-AF65-F5344CB8AC3E}">
        <p14:creationId xmlns:p14="http://schemas.microsoft.com/office/powerpoint/2010/main" val="28096907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6FA16-AEB7-4D6B-8050-DBBD602B6A5A}"/>
              </a:ext>
            </a:extLst>
          </p:cNvPr>
          <p:cNvSpPr>
            <a:spLocks noGrp="1"/>
          </p:cNvSpPr>
          <p:nvPr>
            <p:ph type="title"/>
          </p:nvPr>
        </p:nvSpPr>
        <p:spPr>
          <a:xfrm>
            <a:off x="628650" y="365127"/>
            <a:ext cx="7886700" cy="850768"/>
          </a:xfrm>
        </p:spPr>
        <p:txBody>
          <a:bodyPr>
            <a:normAutofit/>
          </a:bodyPr>
          <a:lstStyle/>
          <a:p>
            <a:r>
              <a:rPr lang="en-US" sz="2000" b="1" i="0" strike="noStrike" baseline="0" dirty="0">
                <a:latin typeface="Times New Roman" panose="02020603050405020304" pitchFamily="18" charset="0"/>
              </a:rPr>
              <a:t>Input lines for the sleeve &amp; sleeve cap</a:t>
            </a:r>
            <a:endParaRPr lang="en-US" sz="2000" dirty="0"/>
          </a:p>
        </p:txBody>
      </p:sp>
      <p:sp>
        <p:nvSpPr>
          <p:cNvPr id="3" name="Content Placeholder 2">
            <a:extLst>
              <a:ext uri="{FF2B5EF4-FFF2-40B4-BE49-F238E27FC236}">
                <a16:creationId xmlns:a16="http://schemas.microsoft.com/office/drawing/2014/main" id="{B06B8E11-EF77-4278-A2C6-0696351507FE}"/>
              </a:ext>
            </a:extLst>
          </p:cNvPr>
          <p:cNvSpPr>
            <a:spLocks noGrp="1"/>
          </p:cNvSpPr>
          <p:nvPr>
            <p:ph idx="1"/>
          </p:nvPr>
        </p:nvSpPr>
        <p:spPr>
          <a:xfrm>
            <a:off x="628650" y="1551963"/>
            <a:ext cx="7886700" cy="4625000"/>
          </a:xfrm>
        </p:spPr>
        <p:txBody>
          <a:bodyPr/>
          <a:lstStyle/>
          <a:p>
            <a:r>
              <a:rPr lang="en-US" sz="1800" b="0" i="0" u="none" strike="noStrike" baseline="0" dirty="0">
                <a:latin typeface="Times New Roman" panose="02020603050405020304" pitchFamily="18" charset="0"/>
              </a:rPr>
              <a:t>Assist Line/Input/Cursor</a:t>
            </a:r>
          </a:p>
          <a:p>
            <a:pPr marR="2800"/>
            <a:r>
              <a:rPr lang="en-US" sz="1800" b="0" i="0" u="none" strike="noStrike" baseline="0" dirty="0">
                <a:latin typeface="Times New Roman" panose="02020603050405020304" pitchFamily="18" charset="0"/>
              </a:rPr>
              <a:t>After pressing start point (with "OPTION"), input the straight line for cuff length.</a:t>
            </a:r>
          </a:p>
          <a:p>
            <a:r>
              <a:rPr lang="en-US" sz="1800" b="0" i="0" u="none" strike="noStrike" baseline="0" dirty="0">
                <a:latin typeface="Times New Roman" panose="02020603050405020304" pitchFamily="18" charset="0"/>
              </a:rPr>
              <a:t>Press "CANCEL" to switch to curve line for sleeve.</a:t>
            </a:r>
          </a:p>
          <a:p>
            <a:endParaRPr lang="en-US" dirty="0"/>
          </a:p>
        </p:txBody>
      </p:sp>
      <p:pic>
        <p:nvPicPr>
          <p:cNvPr id="5" name="Picture 4">
            <a:extLst>
              <a:ext uri="{FF2B5EF4-FFF2-40B4-BE49-F238E27FC236}">
                <a16:creationId xmlns:a16="http://schemas.microsoft.com/office/drawing/2014/main" id="{59B05AA2-4E72-4B82-BA4F-ED3B5D6CC9AF}"/>
              </a:ext>
            </a:extLst>
          </p:cNvPr>
          <p:cNvPicPr>
            <a:picLocks noChangeAspect="1"/>
          </p:cNvPicPr>
          <p:nvPr/>
        </p:nvPicPr>
        <p:blipFill rotWithShape="1">
          <a:blip r:embed="rId2"/>
          <a:srcRect l="5871" t="20846" r="28257" b="8369"/>
          <a:stretch/>
        </p:blipFill>
        <p:spPr>
          <a:xfrm>
            <a:off x="1832994" y="3181652"/>
            <a:ext cx="5478012" cy="3311221"/>
          </a:xfrm>
          <a:prstGeom prst="rect">
            <a:avLst/>
          </a:prstGeom>
        </p:spPr>
      </p:pic>
    </p:spTree>
    <p:extLst>
      <p:ext uri="{BB962C8B-B14F-4D97-AF65-F5344CB8AC3E}">
        <p14:creationId xmlns:p14="http://schemas.microsoft.com/office/powerpoint/2010/main" val="3839256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37C87-9374-4B1D-AC56-86AF6E5AD8F6}"/>
              </a:ext>
            </a:extLst>
          </p:cNvPr>
          <p:cNvSpPr>
            <a:spLocks noGrp="1"/>
          </p:cNvSpPr>
          <p:nvPr>
            <p:ph type="title"/>
          </p:nvPr>
        </p:nvSpPr>
        <p:spPr/>
        <p:txBody>
          <a:bodyPr>
            <a:normAutofit/>
          </a:bodyPr>
          <a:lstStyle/>
          <a:p>
            <a:r>
              <a:rPr lang="en-US" sz="2000" b="1" i="0" strike="noStrike" baseline="0" dirty="0">
                <a:latin typeface="Times New Roman" panose="02020603050405020304" pitchFamily="18" charset="0"/>
              </a:rPr>
              <a:t>Input a guide point &amp; line for cuff length</a:t>
            </a:r>
            <a:endParaRPr lang="en-US" sz="2000" dirty="0"/>
          </a:p>
        </p:txBody>
      </p:sp>
      <p:sp>
        <p:nvSpPr>
          <p:cNvPr id="3" name="Content Placeholder 2">
            <a:extLst>
              <a:ext uri="{FF2B5EF4-FFF2-40B4-BE49-F238E27FC236}">
                <a16:creationId xmlns:a16="http://schemas.microsoft.com/office/drawing/2014/main" id="{F75F3962-4A5F-4F9A-9D51-F6C213F87ABA}"/>
              </a:ext>
            </a:extLst>
          </p:cNvPr>
          <p:cNvSpPr>
            <a:spLocks noGrp="1"/>
          </p:cNvSpPr>
          <p:nvPr>
            <p:ph idx="1"/>
          </p:nvPr>
        </p:nvSpPr>
        <p:spPr>
          <a:xfrm>
            <a:off x="922788" y="1557177"/>
            <a:ext cx="7886700" cy="4351338"/>
          </a:xfrm>
        </p:spPr>
        <p:txBody>
          <a:bodyPr/>
          <a:lstStyle/>
          <a:p>
            <a:pPr algn="just"/>
            <a:r>
              <a:rPr lang="en-US" sz="1800" b="0" i="0" u="none" strike="noStrike" baseline="0" dirty="0">
                <a:latin typeface="Times New Roman" panose="02020603050405020304" pitchFamily="18" charset="0"/>
              </a:rPr>
              <a:t>Guide Point/Perimeter</a:t>
            </a:r>
          </a:p>
          <a:p>
            <a:pPr marR="2000" algn="just"/>
            <a:r>
              <a:rPr lang="en-US" sz="1800" b="0" i="0" u="none" strike="noStrike" baseline="0" dirty="0">
                <a:latin typeface="Times New Roman" panose="02020603050405020304" pitchFamily="18" charset="0"/>
              </a:rPr>
              <a:t>Input guide point 5cm (Cuffs length) above right bottom point.</a:t>
            </a:r>
          </a:p>
          <a:p>
            <a:pPr algn="just"/>
            <a:r>
              <a:rPr lang="en-US" sz="1800" b="0" i="0" u="none" strike="noStrike" baseline="0" dirty="0">
                <a:latin typeface="Times New Roman" panose="02020603050405020304" pitchFamily="18" charset="0"/>
              </a:rPr>
              <a:t>Then draw assist line for cuff.</a:t>
            </a:r>
          </a:p>
          <a:p>
            <a:pPr algn="just"/>
            <a:endParaRPr lang="en-US" dirty="0"/>
          </a:p>
        </p:txBody>
      </p:sp>
      <p:pic>
        <p:nvPicPr>
          <p:cNvPr id="5" name="Picture 4">
            <a:extLst>
              <a:ext uri="{FF2B5EF4-FFF2-40B4-BE49-F238E27FC236}">
                <a16:creationId xmlns:a16="http://schemas.microsoft.com/office/drawing/2014/main" id="{B89ACA6D-9A36-44CA-BEE5-976AA0A1780B}"/>
              </a:ext>
            </a:extLst>
          </p:cNvPr>
          <p:cNvPicPr>
            <a:picLocks noChangeAspect="1"/>
          </p:cNvPicPr>
          <p:nvPr/>
        </p:nvPicPr>
        <p:blipFill rotWithShape="1">
          <a:blip r:embed="rId2"/>
          <a:srcRect l="5964" t="18187" r="28256" b="34791"/>
          <a:stretch/>
        </p:blipFill>
        <p:spPr>
          <a:xfrm>
            <a:off x="999172" y="3132734"/>
            <a:ext cx="6903258" cy="2775781"/>
          </a:xfrm>
          <a:prstGeom prst="rect">
            <a:avLst/>
          </a:prstGeom>
        </p:spPr>
      </p:pic>
    </p:spTree>
    <p:extLst>
      <p:ext uri="{BB962C8B-B14F-4D97-AF65-F5344CB8AC3E}">
        <p14:creationId xmlns:p14="http://schemas.microsoft.com/office/powerpoint/2010/main" val="3212136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B9E82-AEDF-4D45-B104-8F675F526477}"/>
              </a:ext>
            </a:extLst>
          </p:cNvPr>
          <p:cNvSpPr>
            <a:spLocks noGrp="1"/>
          </p:cNvSpPr>
          <p:nvPr>
            <p:ph type="title"/>
          </p:nvPr>
        </p:nvSpPr>
        <p:spPr/>
        <p:txBody>
          <a:bodyPr>
            <a:normAutofit/>
          </a:bodyPr>
          <a:lstStyle/>
          <a:p>
            <a:r>
              <a:rPr lang="en-US" sz="2000" b="1" i="0" strike="noStrike" baseline="0" dirty="0">
                <a:latin typeface="Times New Roman" panose="02020603050405020304" pitchFamily="18" charset="0"/>
              </a:rPr>
              <a:t>Input a guide point for sleeve cap width 8cm down from the top</a:t>
            </a:r>
            <a:endParaRPr lang="en-US" sz="2000" dirty="0"/>
          </a:p>
        </p:txBody>
      </p:sp>
      <p:sp>
        <p:nvSpPr>
          <p:cNvPr id="3" name="Content Placeholder 2">
            <a:extLst>
              <a:ext uri="{FF2B5EF4-FFF2-40B4-BE49-F238E27FC236}">
                <a16:creationId xmlns:a16="http://schemas.microsoft.com/office/drawing/2014/main" id="{12A398C7-BC78-49F9-962A-A9B3A7E55BBE}"/>
              </a:ext>
            </a:extLst>
          </p:cNvPr>
          <p:cNvSpPr>
            <a:spLocks noGrp="1"/>
          </p:cNvSpPr>
          <p:nvPr>
            <p:ph idx="1"/>
          </p:nvPr>
        </p:nvSpPr>
        <p:spPr/>
        <p:txBody>
          <a:bodyPr/>
          <a:lstStyle/>
          <a:p>
            <a:pPr algn="just"/>
            <a:r>
              <a:rPr lang="en-US" sz="1800" b="0" i="0" u="none" strike="noStrike" baseline="0" dirty="0">
                <a:latin typeface="Times New Roman" panose="02020603050405020304" pitchFamily="18" charset="0"/>
              </a:rPr>
              <a:t>Guide Point/Numerical</a:t>
            </a:r>
          </a:p>
          <a:p>
            <a:pPr algn="just"/>
            <a:r>
              <a:rPr lang="en-US" sz="1800" b="0" i="0" u="none" strike="noStrike" baseline="0" dirty="0">
                <a:latin typeface="Times New Roman" panose="02020603050405020304" pitchFamily="18" charset="0"/>
              </a:rPr>
              <a:t>Select right top corner as base point.</a:t>
            </a:r>
          </a:p>
          <a:p>
            <a:pPr marR="2000" algn="just"/>
            <a:r>
              <a:rPr lang="en-US" sz="1800" b="0" i="0" u="none" strike="noStrike" baseline="0" dirty="0">
                <a:latin typeface="Times New Roman" panose="02020603050405020304" pitchFamily="18" charset="0"/>
              </a:rPr>
              <a:t>Input -11.5 (Sleeve cap width) for horizontal and -8 (8cm down from top).</a:t>
            </a:r>
          </a:p>
          <a:p>
            <a:pPr marR="2000" algn="just"/>
            <a:endParaRPr lang="en-US" dirty="0"/>
          </a:p>
        </p:txBody>
      </p:sp>
      <p:pic>
        <p:nvPicPr>
          <p:cNvPr id="5" name="Picture 4">
            <a:extLst>
              <a:ext uri="{FF2B5EF4-FFF2-40B4-BE49-F238E27FC236}">
                <a16:creationId xmlns:a16="http://schemas.microsoft.com/office/drawing/2014/main" id="{982C0EBA-E2A1-4EDB-8B49-BF5A8471A544}"/>
              </a:ext>
            </a:extLst>
          </p:cNvPr>
          <p:cNvPicPr>
            <a:picLocks noChangeAspect="1"/>
          </p:cNvPicPr>
          <p:nvPr/>
        </p:nvPicPr>
        <p:blipFill rotWithShape="1">
          <a:blip r:embed="rId2"/>
          <a:srcRect l="5871" t="17421" r="28257" b="23863"/>
          <a:stretch/>
        </p:blipFill>
        <p:spPr>
          <a:xfrm>
            <a:off x="1468073" y="3331709"/>
            <a:ext cx="6023296" cy="3020038"/>
          </a:xfrm>
          <a:prstGeom prst="rect">
            <a:avLst/>
          </a:prstGeom>
        </p:spPr>
      </p:pic>
    </p:spTree>
    <p:extLst>
      <p:ext uri="{BB962C8B-B14F-4D97-AF65-F5344CB8AC3E}">
        <p14:creationId xmlns:p14="http://schemas.microsoft.com/office/powerpoint/2010/main" val="35780908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6B7D6-752B-46AD-9E70-C12F5418E8E1}"/>
              </a:ext>
            </a:extLst>
          </p:cNvPr>
          <p:cNvSpPr>
            <a:spLocks noGrp="1"/>
          </p:cNvSpPr>
          <p:nvPr>
            <p:ph type="title"/>
          </p:nvPr>
        </p:nvSpPr>
        <p:spPr>
          <a:xfrm>
            <a:off x="628650" y="365126"/>
            <a:ext cx="7886700" cy="775777"/>
          </a:xfrm>
        </p:spPr>
        <p:txBody>
          <a:bodyPr>
            <a:normAutofit/>
          </a:bodyPr>
          <a:lstStyle/>
          <a:p>
            <a:r>
              <a:rPr lang="en-US" sz="2000" b="1" i="0" u="none" strike="noStrike" baseline="0" dirty="0">
                <a:latin typeface="Times New Roman" panose="02020603050405020304" pitchFamily="18" charset="0"/>
              </a:rPr>
              <a:t>Input the line for sleeve cap</a:t>
            </a:r>
            <a:endParaRPr lang="en-US" sz="2000" dirty="0"/>
          </a:p>
        </p:txBody>
      </p:sp>
      <p:sp>
        <p:nvSpPr>
          <p:cNvPr id="3" name="Content Placeholder 2">
            <a:extLst>
              <a:ext uri="{FF2B5EF4-FFF2-40B4-BE49-F238E27FC236}">
                <a16:creationId xmlns:a16="http://schemas.microsoft.com/office/drawing/2014/main" id="{BF16B21C-BB93-4316-B7BC-847B9A6BDD5E}"/>
              </a:ext>
            </a:extLst>
          </p:cNvPr>
          <p:cNvSpPr>
            <a:spLocks noGrp="1"/>
          </p:cNvSpPr>
          <p:nvPr>
            <p:ph idx="1"/>
          </p:nvPr>
        </p:nvSpPr>
        <p:spPr>
          <a:xfrm>
            <a:off x="628650" y="1241571"/>
            <a:ext cx="7886700" cy="4935392"/>
          </a:xfrm>
        </p:spPr>
        <p:txBody>
          <a:bodyPr/>
          <a:lstStyle/>
          <a:p>
            <a:r>
              <a:rPr lang="en-US" sz="1800" b="0" i="0" u="none" strike="noStrike" baseline="0" dirty="0">
                <a:latin typeface="Times New Roman" panose="02020603050405020304" pitchFamily="18" charset="0"/>
              </a:rPr>
              <a:t>Assist Line/Input/Cursor</a:t>
            </a:r>
          </a:p>
          <a:p>
            <a:pPr marR="3000"/>
            <a:r>
              <a:rPr lang="en-US" sz="1800" b="0" i="0" u="none" strike="noStrike" baseline="0" dirty="0">
                <a:latin typeface="Times New Roman" panose="02020603050405020304" pitchFamily="18" charset="0"/>
              </a:rPr>
              <a:t>After pressing start point (with "OPTION"), press "CANCEL" to switch to curve line. The line has to pass the guide point. After completing the sleeve cap line, press "DISP" to display all the points &amp; then adjust the points to smooth the line.</a:t>
            </a:r>
          </a:p>
          <a:p>
            <a:pPr marR="3000"/>
            <a:r>
              <a:rPr lang="en-US" sz="1800" b="0" i="0" u="none" strike="noStrike" baseline="0" dirty="0">
                <a:latin typeface="Times New Roman" panose="02020603050405020304" pitchFamily="18" charset="0"/>
              </a:rPr>
              <a:t>* Refer to 4-4 and later in "Reference information for pattern making.“</a:t>
            </a:r>
          </a:p>
          <a:p>
            <a:pPr marR="3000"/>
            <a:endParaRPr lang="en-US" dirty="0"/>
          </a:p>
        </p:txBody>
      </p:sp>
      <p:pic>
        <p:nvPicPr>
          <p:cNvPr id="5" name="Picture 4">
            <a:extLst>
              <a:ext uri="{FF2B5EF4-FFF2-40B4-BE49-F238E27FC236}">
                <a16:creationId xmlns:a16="http://schemas.microsoft.com/office/drawing/2014/main" id="{6EF6E398-533B-4588-B35A-9CD61F5F3575}"/>
              </a:ext>
            </a:extLst>
          </p:cNvPr>
          <p:cNvPicPr>
            <a:picLocks noChangeAspect="1"/>
          </p:cNvPicPr>
          <p:nvPr/>
        </p:nvPicPr>
        <p:blipFill rotWithShape="1">
          <a:blip r:embed="rId2"/>
          <a:srcRect l="5871" t="15402" r="28257" b="12610"/>
          <a:stretch/>
        </p:blipFill>
        <p:spPr>
          <a:xfrm>
            <a:off x="1786855" y="3144296"/>
            <a:ext cx="5570290" cy="3424283"/>
          </a:xfrm>
          <a:prstGeom prst="rect">
            <a:avLst/>
          </a:prstGeom>
        </p:spPr>
      </p:pic>
    </p:spTree>
    <p:extLst>
      <p:ext uri="{BB962C8B-B14F-4D97-AF65-F5344CB8AC3E}">
        <p14:creationId xmlns:p14="http://schemas.microsoft.com/office/powerpoint/2010/main" val="17749545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92012-9490-4186-AD76-E2AD5924F2CF}"/>
              </a:ext>
            </a:extLst>
          </p:cNvPr>
          <p:cNvSpPr>
            <a:spLocks noGrp="1"/>
          </p:cNvSpPr>
          <p:nvPr>
            <p:ph type="title"/>
          </p:nvPr>
        </p:nvSpPr>
        <p:spPr>
          <a:xfrm>
            <a:off x="628650" y="365127"/>
            <a:ext cx="7886700" cy="859666"/>
          </a:xfrm>
        </p:spPr>
        <p:txBody>
          <a:bodyPr>
            <a:normAutofit/>
          </a:bodyPr>
          <a:lstStyle/>
          <a:p>
            <a:r>
              <a:rPr lang="en-US" sz="2000" b="1" i="0" strike="noStrike" baseline="0" dirty="0">
                <a:latin typeface="Times New Roman" panose="02020603050405020304" pitchFamily="18" charset="0"/>
              </a:rPr>
              <a:t>Extract sleeve pattern</a:t>
            </a:r>
            <a:endParaRPr lang="en-US" sz="2000" dirty="0"/>
          </a:p>
        </p:txBody>
      </p:sp>
      <p:sp>
        <p:nvSpPr>
          <p:cNvPr id="3" name="Content Placeholder 2">
            <a:extLst>
              <a:ext uri="{FF2B5EF4-FFF2-40B4-BE49-F238E27FC236}">
                <a16:creationId xmlns:a16="http://schemas.microsoft.com/office/drawing/2014/main" id="{2A28954E-ACD3-49C2-ADF9-7D9615D75A7A}"/>
              </a:ext>
            </a:extLst>
          </p:cNvPr>
          <p:cNvSpPr>
            <a:spLocks noGrp="1"/>
          </p:cNvSpPr>
          <p:nvPr>
            <p:ph idx="1"/>
          </p:nvPr>
        </p:nvSpPr>
        <p:spPr>
          <a:xfrm>
            <a:off x="628650" y="1825625"/>
            <a:ext cx="3037339" cy="4351338"/>
          </a:xfrm>
        </p:spPr>
        <p:txBody>
          <a:bodyPr/>
          <a:lstStyle/>
          <a:p>
            <a:pPr marL="0" marR="3000" indent="0">
              <a:buNone/>
            </a:pPr>
            <a:r>
              <a:rPr lang="en-US" sz="1800" b="0" i="0" u="none" strike="noStrike" baseline="0" dirty="0">
                <a:latin typeface="Times New Roman" panose="02020603050405020304" pitchFamily="18" charset="0"/>
              </a:rPr>
              <a:t>The following steps are just one example. Messages and procedure may be different in each case.</a:t>
            </a:r>
          </a:p>
          <a:p>
            <a:pPr marL="0" indent="0" algn="just">
              <a:buNone/>
            </a:pPr>
            <a:endParaRPr lang="en-US" sz="1800" b="0" i="0" u="none" strike="noStrike" baseline="0" dirty="0">
              <a:latin typeface="Times New Roman" panose="02020603050405020304" pitchFamily="18" charset="0"/>
            </a:endParaRPr>
          </a:p>
          <a:p>
            <a:pPr marL="0" indent="0" algn="just">
              <a:buNone/>
            </a:pPr>
            <a:r>
              <a:rPr lang="en-US" sz="1800" b="0" i="0" u="none" strike="noStrike" baseline="0" dirty="0">
                <a:latin typeface="Times New Roman" panose="02020603050405020304" pitchFamily="18" charset="0"/>
              </a:rPr>
              <a:t>Select sleeve cap. (1)</a:t>
            </a:r>
          </a:p>
          <a:p>
            <a:pPr marL="0" marR="3000" indent="0" algn="just">
              <a:buNone/>
            </a:pPr>
            <a:endParaRPr lang="en-US" sz="1800" b="0" i="0" u="none" strike="noStrike" baseline="0" dirty="0">
              <a:latin typeface="Times New Roman" panose="02020603050405020304" pitchFamily="18" charset="0"/>
            </a:endParaRPr>
          </a:p>
          <a:p>
            <a:pPr marL="0" marR="3000" indent="0" algn="just">
              <a:buNone/>
            </a:pPr>
            <a:r>
              <a:rPr lang="en-US" sz="1800" b="0" i="0" u="none" strike="noStrike" baseline="0" dirty="0">
                <a:latin typeface="Times New Roman" panose="02020603050405020304" pitchFamily="18" charset="0"/>
              </a:rPr>
              <a:t>When pattern line (2) is selected the message is shown to ask "start point," "end point" and "midway point." Select point (3), (4) and (5) for each and then select the next lines continuously.</a:t>
            </a:r>
          </a:p>
          <a:p>
            <a:pPr marR="3000" algn="just"/>
            <a:endParaRPr lang="en-US" dirty="0"/>
          </a:p>
        </p:txBody>
      </p:sp>
      <p:pic>
        <p:nvPicPr>
          <p:cNvPr id="5" name="Picture 4">
            <a:extLst>
              <a:ext uri="{FF2B5EF4-FFF2-40B4-BE49-F238E27FC236}">
                <a16:creationId xmlns:a16="http://schemas.microsoft.com/office/drawing/2014/main" id="{8820DA75-7EA0-4DAE-AE71-0E278C8361C1}"/>
              </a:ext>
            </a:extLst>
          </p:cNvPr>
          <p:cNvPicPr>
            <a:picLocks noChangeAspect="1"/>
          </p:cNvPicPr>
          <p:nvPr/>
        </p:nvPicPr>
        <p:blipFill rotWithShape="1">
          <a:blip r:embed="rId2"/>
          <a:srcRect l="10642" t="6819" r="39908" b="9837"/>
          <a:stretch/>
        </p:blipFill>
        <p:spPr>
          <a:xfrm>
            <a:off x="4219662" y="1825625"/>
            <a:ext cx="4521666" cy="4286775"/>
          </a:xfrm>
          <a:prstGeom prst="rect">
            <a:avLst/>
          </a:prstGeom>
        </p:spPr>
      </p:pic>
    </p:spTree>
    <p:extLst>
      <p:ext uri="{BB962C8B-B14F-4D97-AF65-F5344CB8AC3E}">
        <p14:creationId xmlns:p14="http://schemas.microsoft.com/office/powerpoint/2010/main" val="33583767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792A9D-3890-4256-9E98-8EA3F47C8356}"/>
              </a:ext>
            </a:extLst>
          </p:cNvPr>
          <p:cNvSpPr>
            <a:spLocks noGrp="1"/>
          </p:cNvSpPr>
          <p:nvPr>
            <p:ph idx="1"/>
          </p:nvPr>
        </p:nvSpPr>
        <p:spPr>
          <a:xfrm>
            <a:off x="4572000" y="2007635"/>
            <a:ext cx="3943350" cy="4351338"/>
          </a:xfrm>
        </p:spPr>
        <p:txBody>
          <a:bodyPr/>
          <a:lstStyle/>
          <a:p>
            <a:pPr marL="0" marR="6600" indent="0">
              <a:buNone/>
            </a:pPr>
            <a:r>
              <a:rPr lang="en-US" sz="1800" b="0" i="0" u="none" strike="noStrike" baseline="0" dirty="0">
                <a:latin typeface="Times New Roman" panose="02020603050405020304" pitchFamily="18" charset="0"/>
              </a:rPr>
              <a:t>When pattern line between (6) and (7) is selected, same message is shown.</a:t>
            </a:r>
          </a:p>
          <a:p>
            <a:pPr marL="0" marR="6600" indent="0">
              <a:buNone/>
            </a:pPr>
            <a:r>
              <a:rPr lang="en-US" sz="1800" b="0" i="0" u="none" strike="noStrike" baseline="0" dirty="0">
                <a:latin typeface="Times New Roman" panose="02020603050405020304" pitchFamily="18" charset="0"/>
              </a:rPr>
              <a:t>Select (6) and (7) for start and end points and then select (7) again for midway point.</a:t>
            </a:r>
          </a:p>
          <a:p>
            <a:pPr marR="6600"/>
            <a:endParaRPr lang="en-US" sz="1800" dirty="0">
              <a:latin typeface="Times New Roman" panose="02020603050405020304" pitchFamily="18" charset="0"/>
            </a:endParaRPr>
          </a:p>
          <a:p>
            <a:pPr marR="6600"/>
            <a:endParaRPr lang="en-US" sz="1800" dirty="0">
              <a:latin typeface="Times New Roman" panose="02020603050405020304" pitchFamily="18" charset="0"/>
            </a:endParaRPr>
          </a:p>
          <a:p>
            <a:pPr marL="0" marR="3000" indent="0" algn="just">
              <a:buNone/>
            </a:pPr>
            <a:r>
              <a:rPr lang="en-US" sz="1800" b="0" i="0" u="none" strike="noStrike" baseline="0" dirty="0">
                <a:latin typeface="Times New Roman" panose="02020603050405020304" pitchFamily="18" charset="0"/>
              </a:rPr>
              <a:t>Press "EXEC." after all the necessary lines are selected and select assist line for cuff (necessary internal line).</a:t>
            </a:r>
          </a:p>
          <a:p>
            <a:pPr marL="0" marR="3000" indent="0">
              <a:buNone/>
            </a:pPr>
            <a:r>
              <a:rPr lang="en-US" sz="1800" b="0" i="0" u="none" strike="noStrike" baseline="0" dirty="0">
                <a:latin typeface="Times New Roman" panose="02020603050405020304" pitchFamily="18" charset="0"/>
              </a:rPr>
              <a:t>And press "EXEC." to end selection. Pattern is extracted. Place it to desired position.</a:t>
            </a:r>
            <a:endParaRPr lang="en-US" sz="1800" dirty="0"/>
          </a:p>
          <a:p>
            <a:pPr marR="6600"/>
            <a:endParaRPr lang="en-US" sz="1800" dirty="0">
              <a:latin typeface="Times New Roman" panose="02020603050405020304" pitchFamily="18" charset="0"/>
            </a:endParaRPr>
          </a:p>
          <a:p>
            <a:pPr marR="6600"/>
            <a:endParaRPr lang="en-US" sz="1800" b="0" i="0" u="none" strike="noStrike" baseline="0" dirty="0">
              <a:latin typeface="Times New Roman" panose="02020603050405020304" pitchFamily="18" charset="0"/>
            </a:endParaRPr>
          </a:p>
          <a:p>
            <a:pPr marR="6600"/>
            <a:endParaRPr lang="en-US" sz="1800" b="0" i="0" u="none" strike="noStrike" baseline="0" dirty="0">
              <a:latin typeface="Times New Roman" panose="02020603050405020304" pitchFamily="18" charset="0"/>
            </a:endParaRPr>
          </a:p>
          <a:p>
            <a:pPr marR="6600"/>
            <a:endParaRPr lang="en-US" sz="1800" b="0" i="0" u="none" strike="noStrike" baseline="0" dirty="0">
              <a:latin typeface="Times New Roman" panose="02020603050405020304" pitchFamily="18" charset="0"/>
            </a:endParaRPr>
          </a:p>
        </p:txBody>
      </p:sp>
      <p:pic>
        <p:nvPicPr>
          <p:cNvPr id="5" name="Picture 4">
            <a:extLst>
              <a:ext uri="{FF2B5EF4-FFF2-40B4-BE49-F238E27FC236}">
                <a16:creationId xmlns:a16="http://schemas.microsoft.com/office/drawing/2014/main" id="{FDF88F70-BCE6-4FC6-BE1A-1D8949FF687B}"/>
              </a:ext>
            </a:extLst>
          </p:cNvPr>
          <p:cNvPicPr>
            <a:picLocks noChangeAspect="1"/>
          </p:cNvPicPr>
          <p:nvPr/>
        </p:nvPicPr>
        <p:blipFill rotWithShape="1">
          <a:blip r:embed="rId2"/>
          <a:srcRect l="9450" t="7961" r="46514" b="10978"/>
          <a:stretch/>
        </p:blipFill>
        <p:spPr>
          <a:xfrm>
            <a:off x="377505" y="2007635"/>
            <a:ext cx="4026716" cy="4169328"/>
          </a:xfrm>
          <a:prstGeom prst="rect">
            <a:avLst/>
          </a:prstGeom>
        </p:spPr>
      </p:pic>
    </p:spTree>
    <p:extLst>
      <p:ext uri="{BB962C8B-B14F-4D97-AF65-F5344CB8AC3E}">
        <p14:creationId xmlns:p14="http://schemas.microsoft.com/office/powerpoint/2010/main" val="9093206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54542-AC90-4644-8D11-3E0DFA1824F7}"/>
              </a:ext>
            </a:extLst>
          </p:cNvPr>
          <p:cNvSpPr>
            <a:spLocks noGrp="1"/>
          </p:cNvSpPr>
          <p:nvPr>
            <p:ph type="title"/>
          </p:nvPr>
        </p:nvSpPr>
        <p:spPr/>
        <p:txBody>
          <a:bodyPr>
            <a:normAutofit/>
          </a:bodyPr>
          <a:lstStyle/>
          <a:p>
            <a:r>
              <a:rPr lang="en-US" sz="2000" b="1" i="0" u="none" strike="noStrike" baseline="0" dirty="0">
                <a:latin typeface="Times New Roman" panose="02020603050405020304" pitchFamily="18" charset="0"/>
              </a:rPr>
              <a:t>Adjust armhole &amp; sleeve cap length</a:t>
            </a:r>
            <a:endParaRPr lang="en-US" sz="2000" dirty="0"/>
          </a:p>
        </p:txBody>
      </p:sp>
      <p:sp>
        <p:nvSpPr>
          <p:cNvPr id="3" name="Content Placeholder 2">
            <a:extLst>
              <a:ext uri="{FF2B5EF4-FFF2-40B4-BE49-F238E27FC236}">
                <a16:creationId xmlns:a16="http://schemas.microsoft.com/office/drawing/2014/main" id="{28CAA2AA-B63C-4243-9D15-0CECFB7F0B3B}"/>
              </a:ext>
            </a:extLst>
          </p:cNvPr>
          <p:cNvSpPr>
            <a:spLocks noGrp="1"/>
          </p:cNvSpPr>
          <p:nvPr>
            <p:ph idx="1"/>
          </p:nvPr>
        </p:nvSpPr>
        <p:spPr/>
        <p:txBody>
          <a:bodyPr/>
          <a:lstStyle/>
          <a:p>
            <a:r>
              <a:rPr lang="en-US" sz="1800" b="0" i="0" u="none" strike="noStrike" baseline="0" dirty="0">
                <a:latin typeface="Times New Roman" panose="02020603050405020304" pitchFamily="18" charset="0"/>
              </a:rPr>
              <a:t>Measure/Perimeter</a:t>
            </a:r>
          </a:p>
          <a:p>
            <a:pPr marR="4400"/>
            <a:r>
              <a:rPr lang="en-US" sz="1800" b="0" i="0" u="none" strike="noStrike" baseline="0" dirty="0">
                <a:latin typeface="Times New Roman" panose="02020603050405020304" pitchFamily="18" charset="0"/>
              </a:rPr>
              <a:t>Check the measurement of armhole for front/back and sleeve cap.</a:t>
            </a:r>
          </a:p>
          <a:p>
            <a:pPr marR="4400"/>
            <a:endParaRPr lang="en-US" dirty="0"/>
          </a:p>
        </p:txBody>
      </p:sp>
      <p:pic>
        <p:nvPicPr>
          <p:cNvPr id="5" name="Picture 4">
            <a:extLst>
              <a:ext uri="{FF2B5EF4-FFF2-40B4-BE49-F238E27FC236}">
                <a16:creationId xmlns:a16="http://schemas.microsoft.com/office/drawing/2014/main" id="{AB0EA9BB-A775-4E0D-A41D-9E044D692598}"/>
              </a:ext>
            </a:extLst>
          </p:cNvPr>
          <p:cNvPicPr>
            <a:picLocks noChangeAspect="1"/>
          </p:cNvPicPr>
          <p:nvPr/>
        </p:nvPicPr>
        <p:blipFill rotWithShape="1">
          <a:blip r:embed="rId2"/>
          <a:srcRect l="12752" t="27533" r="18624" b="25658"/>
          <a:stretch/>
        </p:blipFill>
        <p:spPr>
          <a:xfrm>
            <a:off x="928464" y="3108018"/>
            <a:ext cx="7674261" cy="2944537"/>
          </a:xfrm>
          <a:prstGeom prst="rect">
            <a:avLst/>
          </a:prstGeom>
        </p:spPr>
      </p:pic>
    </p:spTree>
    <p:extLst>
      <p:ext uri="{BB962C8B-B14F-4D97-AF65-F5344CB8AC3E}">
        <p14:creationId xmlns:p14="http://schemas.microsoft.com/office/powerpoint/2010/main" val="27903522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BA6628-8E1B-4A38-94E7-E979B7456D4A}"/>
              </a:ext>
            </a:extLst>
          </p:cNvPr>
          <p:cNvSpPr>
            <a:spLocks noGrp="1"/>
          </p:cNvSpPr>
          <p:nvPr>
            <p:ph idx="1"/>
          </p:nvPr>
        </p:nvSpPr>
        <p:spPr>
          <a:xfrm>
            <a:off x="628650" y="818691"/>
            <a:ext cx="7886700" cy="5220618"/>
          </a:xfrm>
        </p:spPr>
        <p:txBody>
          <a:bodyPr/>
          <a:lstStyle/>
          <a:p>
            <a:pPr marL="0" marR="2200" indent="0">
              <a:buNone/>
            </a:pPr>
            <a:r>
              <a:rPr lang="en-US" sz="2000" b="0" i="0" u="none" strike="noStrike" baseline="0" dirty="0">
                <a:latin typeface="Times New Roman" panose="02020603050405020304" pitchFamily="18" charset="0"/>
              </a:rPr>
              <a:t>To delete the measurement data on the screen, open "Measure" menu and select "Delete."</a:t>
            </a:r>
          </a:p>
          <a:p>
            <a:pPr marL="0" marR="2200" indent="0">
              <a:buNone/>
            </a:pPr>
            <a:r>
              <a:rPr lang="en-US" sz="2000" b="0" i="0" u="none" strike="noStrike" baseline="0" dirty="0">
                <a:latin typeface="Times New Roman" panose="02020603050405020304" pitchFamily="18" charset="0"/>
              </a:rPr>
              <a:t>Then specify area where the data needs to be deleted or just click on the data.</a:t>
            </a:r>
          </a:p>
          <a:p>
            <a:pPr marL="0" marR="3600" indent="0">
              <a:buNone/>
            </a:pPr>
            <a:r>
              <a:rPr lang="en-US" sz="2000" b="0" i="0" u="none" strike="noStrike" baseline="0" dirty="0">
                <a:latin typeface="Times New Roman" panose="02020603050405020304" pitchFamily="18" charset="0"/>
              </a:rPr>
              <a:t>In this example, the perimeter for sleeve cap is shorter than that for armhole.</a:t>
            </a:r>
          </a:p>
          <a:p>
            <a:pPr marL="0" marR="2200" indent="0">
              <a:buNone/>
            </a:pPr>
            <a:r>
              <a:rPr lang="en-US" sz="2000" b="0" i="0" u="none" strike="noStrike" baseline="0" dirty="0">
                <a:latin typeface="Times New Roman" panose="02020603050405020304" pitchFamily="18" charset="0"/>
              </a:rPr>
              <a:t>In this case the modification of sleeve cap line is </a:t>
            </a:r>
            <a:r>
              <a:rPr lang="en-US" sz="2000" b="0" i="0" u="sng" strike="noStrike" baseline="0" dirty="0">
                <a:latin typeface="Times New Roman" panose="02020603050405020304" pitchFamily="18" charset="0"/>
              </a:rPr>
              <a:t>recommended for linking or sewing.</a:t>
            </a:r>
          </a:p>
          <a:p>
            <a:pPr marR="2200"/>
            <a:endParaRPr lang="en-US" dirty="0"/>
          </a:p>
        </p:txBody>
      </p:sp>
      <p:pic>
        <p:nvPicPr>
          <p:cNvPr id="5" name="Picture 4">
            <a:extLst>
              <a:ext uri="{FF2B5EF4-FFF2-40B4-BE49-F238E27FC236}">
                <a16:creationId xmlns:a16="http://schemas.microsoft.com/office/drawing/2014/main" id="{AA7307EB-19A9-4FDE-BDA9-5F186356FDAA}"/>
              </a:ext>
            </a:extLst>
          </p:cNvPr>
          <p:cNvPicPr>
            <a:picLocks noChangeAspect="1"/>
          </p:cNvPicPr>
          <p:nvPr/>
        </p:nvPicPr>
        <p:blipFill rotWithShape="1">
          <a:blip r:embed="rId2"/>
          <a:srcRect l="4128" t="20356" r="13027" b="27779"/>
          <a:stretch/>
        </p:blipFill>
        <p:spPr>
          <a:xfrm>
            <a:off x="784371" y="3816786"/>
            <a:ext cx="7575258" cy="2667699"/>
          </a:xfrm>
          <a:prstGeom prst="rect">
            <a:avLst/>
          </a:prstGeom>
        </p:spPr>
      </p:pic>
    </p:spTree>
    <p:extLst>
      <p:ext uri="{BB962C8B-B14F-4D97-AF65-F5344CB8AC3E}">
        <p14:creationId xmlns:p14="http://schemas.microsoft.com/office/powerpoint/2010/main" val="16661812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567BD7-2170-4520-8EE7-A1910935F94D}"/>
              </a:ext>
            </a:extLst>
          </p:cNvPr>
          <p:cNvSpPr>
            <a:spLocks noGrp="1"/>
          </p:cNvSpPr>
          <p:nvPr>
            <p:ph idx="1"/>
          </p:nvPr>
        </p:nvSpPr>
        <p:spPr>
          <a:xfrm>
            <a:off x="5150838" y="855677"/>
            <a:ext cx="3791825" cy="5301842"/>
          </a:xfrm>
        </p:spPr>
        <p:txBody>
          <a:bodyPr>
            <a:normAutofit lnSpcReduction="10000"/>
          </a:bodyPr>
          <a:lstStyle/>
          <a:p>
            <a:pPr marL="0" marR="2000" indent="0">
              <a:buNone/>
            </a:pPr>
            <a:r>
              <a:rPr lang="en-US" sz="1800" b="0" i="0" u="none" strike="noStrike" baseline="0" dirty="0">
                <a:latin typeface="Times New Roman" panose="02020603050405020304" pitchFamily="18" charset="0"/>
              </a:rPr>
              <a:t>Press "DISP" on sub keyboard to move points to modify sleeve cap line for better matching to armhole line.</a:t>
            </a:r>
          </a:p>
          <a:p>
            <a:pPr marL="0" marR="2000" indent="0">
              <a:buNone/>
            </a:pPr>
            <a:endParaRPr lang="en-US" sz="1800" b="0" i="0" u="none" strike="noStrike" baseline="0" dirty="0">
              <a:latin typeface="Times New Roman" panose="02020603050405020304" pitchFamily="18" charset="0"/>
            </a:endParaRPr>
          </a:p>
          <a:p>
            <a:pPr marL="0" marR="2000" indent="0">
              <a:buNone/>
            </a:pPr>
            <a:r>
              <a:rPr lang="en-US" sz="1800" b="0" i="0" u="none" strike="noStrike" baseline="0" dirty="0">
                <a:latin typeface="Times New Roman" panose="02020603050405020304" pitchFamily="18" charset="0"/>
              </a:rPr>
              <a:t>Move the point by checking the measurement of "Perimeter Original Line" and "Change Line" in the information window.</a:t>
            </a:r>
          </a:p>
          <a:p>
            <a:pPr marL="0" marR="2000" indent="0">
              <a:buNone/>
            </a:pPr>
            <a:endParaRPr lang="en-US" sz="1800" b="0" i="0" u="none" strike="noStrike" baseline="0" dirty="0">
              <a:latin typeface="Times New Roman" panose="02020603050405020304" pitchFamily="18" charset="0"/>
            </a:endParaRPr>
          </a:p>
          <a:p>
            <a:pPr marL="0" marR="2000" indent="0">
              <a:buNone/>
            </a:pPr>
            <a:r>
              <a:rPr lang="en-US" sz="1800" b="0" i="0" u="none" strike="noStrike" baseline="0" dirty="0">
                <a:latin typeface="Times New Roman" panose="02020603050405020304" pitchFamily="18" charset="0"/>
              </a:rPr>
              <a:t>Pay attention not to move the point marked with guide point for "Sleeve cap width."</a:t>
            </a:r>
          </a:p>
          <a:p>
            <a:pPr marL="0" marR="2000" indent="0">
              <a:buNone/>
            </a:pPr>
            <a:endParaRPr lang="en-US" sz="1800" b="0" i="0" u="none" strike="noStrike" baseline="0" dirty="0">
              <a:latin typeface="Times New Roman" panose="02020603050405020304" pitchFamily="18" charset="0"/>
            </a:endParaRPr>
          </a:p>
          <a:p>
            <a:pPr marL="0" marR="2000" indent="0">
              <a:buNone/>
            </a:pPr>
            <a:r>
              <a:rPr lang="en-US" sz="1800" b="0" i="0" u="none" strike="noStrike" baseline="0" dirty="0">
                <a:latin typeface="Times New Roman" panose="02020603050405020304" pitchFamily="18" charset="0"/>
              </a:rPr>
              <a:t>In this way, both end points of curve line are fixed, then the range of movement is limited.</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This method is same as using Point/Move/Cursor.</a:t>
            </a:r>
          </a:p>
          <a:p>
            <a:endParaRPr lang="en-US" dirty="0"/>
          </a:p>
        </p:txBody>
      </p:sp>
      <p:pic>
        <p:nvPicPr>
          <p:cNvPr id="5" name="Picture 4">
            <a:extLst>
              <a:ext uri="{FF2B5EF4-FFF2-40B4-BE49-F238E27FC236}">
                <a16:creationId xmlns:a16="http://schemas.microsoft.com/office/drawing/2014/main" id="{2CB7DCE1-1F85-4F64-89ED-2FCF1F7329A7}"/>
              </a:ext>
            </a:extLst>
          </p:cNvPr>
          <p:cNvPicPr>
            <a:picLocks noChangeAspect="1"/>
          </p:cNvPicPr>
          <p:nvPr/>
        </p:nvPicPr>
        <p:blipFill rotWithShape="1">
          <a:blip r:embed="rId2"/>
          <a:srcRect l="4037" t="12038" r="47890" b="11468"/>
          <a:stretch/>
        </p:blipFill>
        <p:spPr>
          <a:xfrm>
            <a:off x="385893" y="1461781"/>
            <a:ext cx="4395831" cy="3934437"/>
          </a:xfrm>
          <a:prstGeom prst="rect">
            <a:avLst/>
          </a:prstGeom>
        </p:spPr>
      </p:pic>
      <p:sp>
        <p:nvSpPr>
          <p:cNvPr id="7" name="TextBox 6">
            <a:extLst>
              <a:ext uri="{FF2B5EF4-FFF2-40B4-BE49-F238E27FC236}">
                <a16:creationId xmlns:a16="http://schemas.microsoft.com/office/drawing/2014/main" id="{B3758F84-87CF-47A3-A304-029A9E363FE7}"/>
              </a:ext>
            </a:extLst>
          </p:cNvPr>
          <p:cNvSpPr txBox="1"/>
          <p:nvPr/>
        </p:nvSpPr>
        <p:spPr>
          <a:xfrm>
            <a:off x="411062" y="671011"/>
            <a:ext cx="4572000" cy="369332"/>
          </a:xfrm>
          <a:prstGeom prst="rect">
            <a:avLst/>
          </a:prstGeom>
          <a:noFill/>
        </p:spPr>
        <p:txBody>
          <a:bodyPr wrap="square">
            <a:spAutoFit/>
          </a:bodyPr>
          <a:lstStyle/>
          <a:p>
            <a:pPr marL="0" indent="0">
              <a:buNone/>
            </a:pPr>
            <a:r>
              <a:rPr lang="en-US" sz="1800" b="0" i="0" u="none" strike="noStrike" baseline="0" dirty="0">
                <a:latin typeface="Times New Roman" panose="02020603050405020304" pitchFamily="18" charset="0"/>
              </a:rPr>
              <a:t>Method 1</a:t>
            </a:r>
          </a:p>
        </p:txBody>
      </p:sp>
    </p:spTree>
    <p:extLst>
      <p:ext uri="{BB962C8B-B14F-4D97-AF65-F5344CB8AC3E}">
        <p14:creationId xmlns:p14="http://schemas.microsoft.com/office/powerpoint/2010/main" val="416266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EBF623-4B65-40A6-B44A-5BADB321DF90}"/>
              </a:ext>
            </a:extLst>
          </p:cNvPr>
          <p:cNvSpPr>
            <a:spLocks noGrp="1"/>
          </p:cNvSpPr>
          <p:nvPr>
            <p:ph idx="1"/>
          </p:nvPr>
        </p:nvSpPr>
        <p:spPr>
          <a:xfrm>
            <a:off x="5545123" y="1617430"/>
            <a:ext cx="3247062" cy="4351338"/>
          </a:xfrm>
        </p:spPr>
        <p:txBody>
          <a:bodyPr/>
          <a:lstStyle/>
          <a:p>
            <a:pPr marL="0" indent="0">
              <a:buNone/>
            </a:pPr>
            <a:r>
              <a:rPr lang="en-US" sz="1800" b="0" i="0" u="none" strike="noStrike" baseline="0" dirty="0">
                <a:latin typeface="Times New Roman" panose="02020603050405020304" pitchFamily="18" charset="0"/>
              </a:rPr>
              <a:t>Method 2</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Pattern Line/Modify/Perimeter Match</a:t>
            </a:r>
          </a:p>
          <a:p>
            <a:endParaRPr lang="en-US" dirty="0"/>
          </a:p>
        </p:txBody>
      </p:sp>
      <p:pic>
        <p:nvPicPr>
          <p:cNvPr id="5" name="Picture 4">
            <a:extLst>
              <a:ext uri="{FF2B5EF4-FFF2-40B4-BE49-F238E27FC236}">
                <a16:creationId xmlns:a16="http://schemas.microsoft.com/office/drawing/2014/main" id="{4D6F5632-EC08-4F84-A64D-749D8EDE9D79}"/>
              </a:ext>
            </a:extLst>
          </p:cNvPr>
          <p:cNvPicPr>
            <a:picLocks noChangeAspect="1"/>
          </p:cNvPicPr>
          <p:nvPr/>
        </p:nvPicPr>
        <p:blipFill rotWithShape="1">
          <a:blip r:embed="rId2"/>
          <a:srcRect l="15230" t="20682" r="49544" b="5270"/>
          <a:stretch/>
        </p:blipFill>
        <p:spPr>
          <a:xfrm>
            <a:off x="351815" y="461394"/>
            <a:ext cx="5101029" cy="6031480"/>
          </a:xfrm>
          <a:prstGeom prst="rect">
            <a:avLst/>
          </a:prstGeom>
        </p:spPr>
      </p:pic>
    </p:spTree>
    <p:extLst>
      <p:ext uri="{BB962C8B-B14F-4D97-AF65-F5344CB8AC3E}">
        <p14:creationId xmlns:p14="http://schemas.microsoft.com/office/powerpoint/2010/main" val="1592725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857389-F0CE-49DF-B199-B478714E41B8}"/>
              </a:ext>
            </a:extLst>
          </p:cNvPr>
          <p:cNvSpPr>
            <a:spLocks noGrp="1"/>
          </p:cNvSpPr>
          <p:nvPr>
            <p:ph idx="1"/>
          </p:nvPr>
        </p:nvSpPr>
        <p:spPr>
          <a:xfrm>
            <a:off x="5276674" y="1191237"/>
            <a:ext cx="3523379" cy="5139581"/>
          </a:xfrm>
        </p:spPr>
        <p:txBody>
          <a:bodyPr>
            <a:normAutofit/>
          </a:bodyPr>
          <a:lstStyle/>
          <a:p>
            <a:pPr marL="0" marR="5400" indent="0">
              <a:buNone/>
            </a:pPr>
            <a:r>
              <a:rPr lang="en-US" sz="1800" b="0" i="0" u="none" strike="noStrike" baseline="0" dirty="0">
                <a:latin typeface="Times New Roman" panose="02020603050405020304" pitchFamily="18" charset="0"/>
              </a:rPr>
              <a:t>Specify the area including points to be moved. Then press "EXEC."</a:t>
            </a:r>
          </a:p>
          <a:p>
            <a:pPr marL="0" marR="2000" indent="0">
              <a:buNone/>
            </a:pPr>
            <a:endParaRPr lang="en-US" sz="1800" b="0" i="0" u="none" strike="noStrike" baseline="0" dirty="0">
              <a:latin typeface="Times New Roman" panose="02020603050405020304" pitchFamily="18" charset="0"/>
            </a:endParaRPr>
          </a:p>
          <a:p>
            <a:pPr marL="0" marR="2000" indent="0">
              <a:buNone/>
            </a:pPr>
            <a:r>
              <a:rPr lang="en-US" sz="1800" b="0" i="0" u="none" strike="noStrike" baseline="0" dirty="0">
                <a:latin typeface="Times New Roman" panose="02020603050405020304" pitchFamily="18" charset="0"/>
              </a:rPr>
              <a:t>Select "Y-direction" to move whole sleeve cap points in the area downwards.</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Sleeve width is kept same as original measurement.</a:t>
            </a:r>
          </a:p>
          <a:p>
            <a:pPr marL="0" indent="0">
              <a:buNone/>
            </a:pPr>
            <a:endParaRPr lang="en-US" sz="180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To add more length to sleeve cap, give some value to "Easing."</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Press "EXEC.“</a:t>
            </a:r>
          </a:p>
        </p:txBody>
      </p:sp>
      <p:pic>
        <p:nvPicPr>
          <p:cNvPr id="5" name="Picture 4">
            <a:extLst>
              <a:ext uri="{FF2B5EF4-FFF2-40B4-BE49-F238E27FC236}">
                <a16:creationId xmlns:a16="http://schemas.microsoft.com/office/drawing/2014/main" id="{BC8A3E78-70E3-4B2D-9736-FECA1F8E6853}"/>
              </a:ext>
            </a:extLst>
          </p:cNvPr>
          <p:cNvPicPr>
            <a:picLocks noChangeAspect="1"/>
          </p:cNvPicPr>
          <p:nvPr/>
        </p:nvPicPr>
        <p:blipFill rotWithShape="1">
          <a:blip r:embed="rId2"/>
          <a:srcRect l="15229" t="15403" r="49528" b="18253"/>
          <a:stretch/>
        </p:blipFill>
        <p:spPr>
          <a:xfrm>
            <a:off x="234891" y="1191236"/>
            <a:ext cx="4853588" cy="5139581"/>
          </a:xfrm>
          <a:prstGeom prst="rect">
            <a:avLst/>
          </a:prstGeom>
        </p:spPr>
      </p:pic>
    </p:spTree>
    <p:extLst>
      <p:ext uri="{BB962C8B-B14F-4D97-AF65-F5344CB8AC3E}">
        <p14:creationId xmlns:p14="http://schemas.microsoft.com/office/powerpoint/2010/main" val="19583286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DB4BD-5682-4A4C-A7D8-582AD8456BEA}"/>
              </a:ext>
            </a:extLst>
          </p:cNvPr>
          <p:cNvSpPr>
            <a:spLocks noGrp="1"/>
          </p:cNvSpPr>
          <p:nvPr>
            <p:ph idx="1"/>
          </p:nvPr>
        </p:nvSpPr>
        <p:spPr>
          <a:xfrm>
            <a:off x="628650" y="1174459"/>
            <a:ext cx="7886700" cy="5002504"/>
          </a:xfrm>
        </p:spPr>
        <p:txBody>
          <a:bodyPr/>
          <a:lstStyle/>
          <a:p>
            <a:pPr marL="0" indent="0" algn="ctr">
              <a:buNone/>
            </a:pPr>
            <a:r>
              <a:rPr lang="en-US" sz="2400" b="1" dirty="0">
                <a:latin typeface="Times New Roman" panose="02020603050405020304" pitchFamily="18" charset="0"/>
                <a:cs typeface="Times New Roman" panose="02020603050405020304" pitchFamily="18" charset="0"/>
              </a:rPr>
              <a:t>References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hlinkClick r:id="rId2"/>
              </a:rPr>
              <a:t>https://www.shimaseiki.com</a:t>
            </a:r>
            <a:endParaRPr lang="en-US" sz="2400" dirty="0">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400" dirty="0" err="1">
                <a:latin typeface="Times New Roman" panose="02020603050405020304" pitchFamily="18" charset="0"/>
                <a:cs typeface="Times New Roman" panose="02020603050405020304" pitchFamily="18" charset="0"/>
              </a:rPr>
              <a:t>Shimaseiki</a:t>
            </a:r>
            <a:r>
              <a:rPr lang="en-US" sz="2400" dirty="0">
                <a:latin typeface="Times New Roman" panose="02020603050405020304" pitchFamily="18" charset="0"/>
                <a:cs typeface="Times New Roman" panose="02020603050405020304" pitchFamily="18" charset="0"/>
              </a:rPr>
              <a:t> training guide </a:t>
            </a:r>
          </a:p>
          <a:p>
            <a:pPr marL="514350" indent="-514350">
              <a:buFont typeface="+mj-lt"/>
              <a:buAutoNum type="arabicPeriod"/>
            </a:pPr>
            <a:endParaRPr lang="en-US" dirty="0"/>
          </a:p>
          <a:p>
            <a:endParaRPr lang="en-US" dirty="0"/>
          </a:p>
        </p:txBody>
      </p:sp>
    </p:spTree>
    <p:extLst>
      <p:ext uri="{BB962C8B-B14F-4D97-AF65-F5344CB8AC3E}">
        <p14:creationId xmlns:p14="http://schemas.microsoft.com/office/powerpoint/2010/main" val="27690962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713</TotalTime>
  <Words>1856</Words>
  <Application>Microsoft Office PowerPoint</Application>
  <PresentationFormat>On-screen Show (4:3)</PresentationFormat>
  <Paragraphs>206</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Times New Roman</vt:lpstr>
      <vt:lpstr>Office Theme</vt:lpstr>
      <vt:lpstr>PGM Pattern making</vt:lpstr>
      <vt:lpstr>PowerPoint Presentation</vt:lpstr>
      <vt:lpstr>PowerPoint Presentation</vt:lpstr>
      <vt:lpstr>PowerPoint Presentation</vt:lpstr>
      <vt:lpstr>Pattern make - front &amp; back body (M size)</vt:lpstr>
      <vt:lpstr>PowerPoint Presentation</vt:lpstr>
      <vt:lpstr>Input guide points for front/back neck drop, neck/shoulder width &amp; shoulder drop</vt:lpstr>
      <vt:lpstr>PowerPoint Presentation</vt:lpstr>
      <vt:lpstr>PowerPoint Presentation</vt:lpstr>
      <vt:lpstr>Input the neck/shoulder lines with assist line function</vt:lpstr>
      <vt:lpstr>Input armhole measurement as a reference line</vt:lpstr>
      <vt:lpstr>Input guide point for Front bust width</vt:lpstr>
      <vt:lpstr>Input armhole line</vt:lpstr>
      <vt:lpstr>Input guide points &amp; the line for hem length</vt:lpstr>
      <vt:lpstr>Extract front &amp; back body patterns</vt:lpstr>
      <vt:lpstr>PowerPoint Presentation</vt:lpstr>
      <vt:lpstr>PowerPoint Presentation</vt:lpstr>
      <vt:lpstr>PowerPoint Presentation</vt:lpstr>
      <vt:lpstr>PowerPoint Presentation</vt:lpstr>
      <vt:lpstr>Pattern make - sleeve (M size) 2. Pattern make - sleeve (M size)</vt:lpstr>
      <vt:lpstr>Input guide points for Cuff width, Cuff length and Sleeve expand width</vt:lpstr>
      <vt:lpstr>PowerPoint Presentation</vt:lpstr>
      <vt:lpstr>Reference line for sleeve cap</vt:lpstr>
      <vt:lpstr>Input a guide point for 2cm below armhole</vt:lpstr>
      <vt:lpstr>PowerPoint Presentation</vt:lpstr>
      <vt:lpstr>Input lines for the sleeve &amp; sleeve cap</vt:lpstr>
      <vt:lpstr>Input a guide point &amp; line for cuff length</vt:lpstr>
      <vt:lpstr>Input a guide point for sleeve cap width 8cm down from the top</vt:lpstr>
      <vt:lpstr>Input the line for sleeve cap</vt:lpstr>
      <vt:lpstr>Extract sleeve pattern</vt:lpstr>
      <vt:lpstr>PowerPoint Presentation</vt:lpstr>
      <vt:lpstr>Adjust armhole &amp; sleeve cap length</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Gerele tumen-Ulzii</dc:creator>
  <cp:lastModifiedBy>Gerele tumen-Ulzii</cp:lastModifiedBy>
  <cp:revision>56</cp:revision>
  <dcterms:created xsi:type="dcterms:W3CDTF">2021-04-12T15:01:02Z</dcterms:created>
  <dcterms:modified xsi:type="dcterms:W3CDTF">2021-05-30T19:48:59Z</dcterms:modified>
</cp:coreProperties>
</file>