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6" r:id="rId2"/>
    <p:sldId id="267" r:id="rId3"/>
    <p:sldId id="268" r:id="rId4"/>
    <p:sldId id="269" r:id="rId5"/>
    <p:sldId id="265" r:id="rId6"/>
    <p:sldId id="286" r:id="rId7"/>
    <p:sldId id="264" r:id="rId8"/>
    <p:sldId id="270" r:id="rId9"/>
    <p:sldId id="271" r:id="rId10"/>
    <p:sldId id="272" r:id="rId11"/>
    <p:sldId id="273" r:id="rId12"/>
    <p:sldId id="274" r:id="rId13"/>
    <p:sldId id="290" r:id="rId14"/>
    <p:sldId id="275" r:id="rId15"/>
    <p:sldId id="276" r:id="rId16"/>
    <p:sldId id="277" r:id="rId17"/>
    <p:sldId id="278" r:id="rId18"/>
    <p:sldId id="279" r:id="rId19"/>
    <p:sldId id="280" r:id="rId20"/>
    <p:sldId id="289" r:id="rId21"/>
    <p:sldId id="287" r:id="rId22"/>
    <p:sldId id="281" r:id="rId23"/>
    <p:sldId id="282" r:id="rId24"/>
    <p:sldId id="285" r:id="rId25"/>
    <p:sldId id="292" r:id="rId26"/>
    <p:sldId id="293" r:id="rId27"/>
    <p:sldId id="291" r:id="rId2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5640737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3718592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492951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22821967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2FBC473-FBC4-4E8C-883C-3FDF3CA4755B}" type="datetimeFigureOut">
              <a:rPr lang="en-US" smtClean="0"/>
              <a:t>4/15/2021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4898046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2FBC473-FBC4-4E8C-883C-3FDF3CA4755B}" type="datetimeFigureOut">
              <a:rPr lang="en-US" smtClean="0"/>
              <a:t>4/15/2021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0632728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2FBC473-FBC4-4E8C-883C-3FDF3CA4755B}" type="datetimeFigureOut">
              <a:rPr lang="en-US" smtClean="0"/>
              <a:t>4/15/2021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2703120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1150876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2FBC473-FBC4-4E8C-883C-3FDF3CA4755B}" type="datetimeFigureOut">
              <a:rPr lang="en-US" smtClean="0"/>
              <a:t>4/15/2021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23369722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40365863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2FBC473-FBC4-4E8C-883C-3FDF3CA4755B}" type="datetimeFigureOut">
              <a:rPr lang="en-US" smtClean="0"/>
              <a:t>4/15/2021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6998D82-337B-40A8-A2E3-974FB9AF4C9F}" type="slidenum">
              <a:rPr lang="en-US" smtClean="0"/>
              <a:t>‹#›</a:t>
            </a:fld>
            <a:endParaRPr lang="en-US"/>
          </a:p>
        </p:txBody>
      </p:sp>
    </p:spTree>
    <p:extLst>
      <p:ext uri="{BB962C8B-B14F-4D97-AF65-F5344CB8AC3E}">
        <p14:creationId xmlns:p14="http://schemas.microsoft.com/office/powerpoint/2010/main" val="37410512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2FBC473-FBC4-4E8C-883C-3FDF3CA4755B}" type="datetimeFigureOut">
              <a:rPr lang="en-US" smtClean="0"/>
              <a:t>4/15/2021</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998D82-337B-40A8-A2E3-974FB9AF4C9F}" type="slidenum">
              <a:rPr lang="en-US" smtClean="0"/>
              <a:t>‹#›</a:t>
            </a:fld>
            <a:endParaRPr lang="en-US"/>
          </a:p>
        </p:txBody>
      </p:sp>
    </p:spTree>
    <p:extLst>
      <p:ext uri="{BB962C8B-B14F-4D97-AF65-F5344CB8AC3E}">
        <p14:creationId xmlns:p14="http://schemas.microsoft.com/office/powerpoint/2010/main" val="23531154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21.png"/></Relationships>
</file>

<file path=ppt/slides/_rels/slide2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21.png"/></Relationships>
</file>

<file path=ppt/slides/_rels/slide27.xml.rels><?xml version="1.0" encoding="UTF-8" standalone="yes"?>
<Relationships xmlns="http://schemas.openxmlformats.org/package/2006/relationships"><Relationship Id="rId2" Type="http://schemas.openxmlformats.org/officeDocument/2006/relationships/hyperlink" Target="https://www.shimaseiki.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6DA9F90A-A80D-435B-A13B-47586809F89E}"/>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634387"/>
            <a:ext cx="9144000" cy="5715001"/>
          </a:xfrm>
        </p:spPr>
      </p:pic>
    </p:spTree>
    <p:extLst>
      <p:ext uri="{BB962C8B-B14F-4D97-AF65-F5344CB8AC3E}">
        <p14:creationId xmlns:p14="http://schemas.microsoft.com/office/powerpoint/2010/main" val="333120544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a:extLst>
              <a:ext uri="{FF2B5EF4-FFF2-40B4-BE49-F238E27FC236}">
                <a16:creationId xmlns:a16="http://schemas.microsoft.com/office/drawing/2014/main" id="{3E7FDC71-35FF-48C8-B8EF-5293467F8C88}"/>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28650" y="1775292"/>
            <a:ext cx="7729350" cy="4351338"/>
          </a:xfrm>
        </p:spPr>
      </p:pic>
      <p:pic>
        <p:nvPicPr>
          <p:cNvPr id="6" name="Picture 5">
            <a:extLst>
              <a:ext uri="{FF2B5EF4-FFF2-40B4-BE49-F238E27FC236}">
                <a16:creationId xmlns:a16="http://schemas.microsoft.com/office/drawing/2014/main" id="{8C2EDDBB-1AFD-4A08-BD49-91BBA4407E26}"/>
              </a:ext>
            </a:extLst>
          </p:cNvPr>
          <p:cNvPicPr>
            <a:picLocks noChangeAspect="1"/>
          </p:cNvPicPr>
          <p:nvPr/>
        </p:nvPicPr>
        <p:blipFill rotWithShape="1">
          <a:blip r:embed="rId3">
            <a:extLst>
              <a:ext uri="{28A0092B-C50C-407E-A947-70E740481C1C}">
                <a14:useLocalDpi xmlns:a14="http://schemas.microsoft.com/office/drawing/2010/main" val="0"/>
              </a:ext>
            </a:extLst>
          </a:blip>
          <a:srcRect l="16840" t="26544" r="26227" b="50000"/>
          <a:stretch/>
        </p:blipFill>
        <p:spPr>
          <a:xfrm>
            <a:off x="5528869" y="451508"/>
            <a:ext cx="2986481" cy="1692900"/>
          </a:xfrm>
          <a:prstGeom prst="rect">
            <a:avLst/>
          </a:prstGeom>
        </p:spPr>
      </p:pic>
    </p:spTree>
    <p:extLst>
      <p:ext uri="{BB962C8B-B14F-4D97-AF65-F5344CB8AC3E}">
        <p14:creationId xmlns:p14="http://schemas.microsoft.com/office/powerpoint/2010/main" val="41358412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Content Placeholder 13">
            <a:extLst>
              <a:ext uri="{FF2B5EF4-FFF2-40B4-BE49-F238E27FC236}">
                <a16:creationId xmlns:a16="http://schemas.microsoft.com/office/drawing/2014/main" id="{0BD7664A-05A3-4E94-B98F-D5F60F2CE1A2}"/>
              </a:ext>
            </a:extLst>
          </p:cNvPr>
          <p:cNvPicPr>
            <a:picLocks noGrp="1" noChangeAspect="1"/>
          </p:cNvPicPr>
          <p:nvPr>
            <p:ph sz="half" idx="1"/>
          </p:nvPr>
        </p:nvPicPr>
        <p:blipFill>
          <a:blip r:embed="rId2">
            <a:extLst>
              <a:ext uri="{28A0092B-C50C-407E-A947-70E740481C1C}">
                <a14:useLocalDpi xmlns:a14="http://schemas.microsoft.com/office/drawing/2010/main" val="0"/>
              </a:ext>
            </a:extLst>
          </a:blip>
          <a:stretch>
            <a:fillRect/>
          </a:stretch>
        </p:blipFill>
        <p:spPr>
          <a:xfrm>
            <a:off x="782159" y="2536154"/>
            <a:ext cx="8268104" cy="3904289"/>
          </a:xfrm>
        </p:spPr>
      </p:pic>
      <p:sp>
        <p:nvSpPr>
          <p:cNvPr id="2" name="Title 1">
            <a:extLst>
              <a:ext uri="{FF2B5EF4-FFF2-40B4-BE49-F238E27FC236}">
                <a16:creationId xmlns:a16="http://schemas.microsoft.com/office/drawing/2014/main" id="{DE113778-899C-402A-93EB-A55FB9360350}"/>
              </a:ext>
            </a:extLst>
          </p:cNvPr>
          <p:cNvSpPr>
            <a:spLocks noGrp="1"/>
          </p:cNvSpPr>
          <p:nvPr>
            <p:ph type="title"/>
          </p:nvPr>
        </p:nvSpPr>
        <p:spPr/>
        <p:txBody>
          <a:bodyPr>
            <a:normAutofit/>
          </a:bodyPr>
          <a:lstStyle/>
          <a:p>
            <a:r>
              <a:rPr lang="en-US" sz="3200" b="0" i="0" u="none" strike="noStrike" spc="0" dirty="0">
                <a:effectLst/>
                <a:latin typeface="Times New Roman" panose="02020603050405020304" pitchFamily="18" charset="0"/>
                <a:ea typeface="Arial" panose="020B0604020202020204" pitchFamily="34" charset="0"/>
                <a:cs typeface="Times New Roman" panose="02020603050405020304" pitchFamily="18" charset="0"/>
              </a:rPr>
              <a:t>System Configuration</a:t>
            </a:r>
            <a:endParaRPr lang="en-US" sz="3200" dirty="0">
              <a:latin typeface="Times New Roman" panose="02020603050405020304" pitchFamily="18" charset="0"/>
              <a:cs typeface="Times New Roman" panose="02020603050405020304" pitchFamily="18" charset="0"/>
            </a:endParaRPr>
          </a:p>
        </p:txBody>
      </p:sp>
      <p:sp>
        <p:nvSpPr>
          <p:cNvPr id="19" name="TextBox 18">
            <a:extLst>
              <a:ext uri="{FF2B5EF4-FFF2-40B4-BE49-F238E27FC236}">
                <a16:creationId xmlns:a16="http://schemas.microsoft.com/office/drawing/2014/main" id="{225A26F8-5262-439A-AB9D-3025D2766D6A}"/>
              </a:ext>
            </a:extLst>
          </p:cNvPr>
          <p:cNvSpPr txBox="1"/>
          <p:nvPr/>
        </p:nvSpPr>
        <p:spPr>
          <a:xfrm>
            <a:off x="7423583" y="2267611"/>
            <a:ext cx="1091767"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Body</a:t>
            </a:r>
          </a:p>
        </p:txBody>
      </p:sp>
      <p:sp>
        <p:nvSpPr>
          <p:cNvPr id="21" name="TextBox 20">
            <a:extLst>
              <a:ext uri="{FF2B5EF4-FFF2-40B4-BE49-F238E27FC236}">
                <a16:creationId xmlns:a16="http://schemas.microsoft.com/office/drawing/2014/main" id="{2C4EC5D3-D490-4050-BE62-63618E157E30}"/>
              </a:ext>
            </a:extLst>
          </p:cNvPr>
          <p:cNvSpPr txBox="1"/>
          <p:nvPr/>
        </p:nvSpPr>
        <p:spPr>
          <a:xfrm>
            <a:off x="4211798" y="2209036"/>
            <a:ext cx="140882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Monitor</a:t>
            </a:r>
          </a:p>
        </p:txBody>
      </p:sp>
      <p:sp>
        <p:nvSpPr>
          <p:cNvPr id="23" name="TextBox 22">
            <a:extLst>
              <a:ext uri="{FF2B5EF4-FFF2-40B4-BE49-F238E27FC236}">
                <a16:creationId xmlns:a16="http://schemas.microsoft.com/office/drawing/2014/main" id="{A246A9EF-A62F-48DD-8CE4-3B6ECDA8E203}"/>
              </a:ext>
            </a:extLst>
          </p:cNvPr>
          <p:cNvSpPr txBox="1"/>
          <p:nvPr/>
        </p:nvSpPr>
        <p:spPr>
          <a:xfrm>
            <a:off x="1010873" y="4920081"/>
            <a:ext cx="1614881" cy="400110"/>
          </a:xfrm>
          <a:prstGeom prst="rect">
            <a:avLst/>
          </a:prstGeom>
          <a:noFill/>
        </p:spPr>
        <p:txBody>
          <a:bodyPr wrap="square">
            <a:spAutoFit/>
          </a:bodyPr>
          <a:lstStyle/>
          <a:p>
            <a:pPr marL="0" indent="0">
              <a:buNone/>
            </a:pPr>
            <a:r>
              <a:rPr lang="en-US" sz="2000" dirty="0">
                <a:latin typeface="Times New Roman" panose="02020603050405020304" pitchFamily="18" charset="0"/>
                <a:cs typeface="Times New Roman" panose="02020603050405020304" pitchFamily="18" charset="0"/>
              </a:rPr>
              <a:t>Sub-keyboard</a:t>
            </a:r>
          </a:p>
        </p:txBody>
      </p:sp>
      <p:sp>
        <p:nvSpPr>
          <p:cNvPr id="25" name="TextBox 24">
            <a:extLst>
              <a:ext uri="{FF2B5EF4-FFF2-40B4-BE49-F238E27FC236}">
                <a16:creationId xmlns:a16="http://schemas.microsoft.com/office/drawing/2014/main" id="{762AD76D-0AE8-445B-85EA-527CEB787274}"/>
              </a:ext>
            </a:extLst>
          </p:cNvPr>
          <p:cNvSpPr txBox="1"/>
          <p:nvPr/>
        </p:nvSpPr>
        <p:spPr>
          <a:xfrm>
            <a:off x="4354410" y="6097637"/>
            <a:ext cx="1846776" cy="461665"/>
          </a:xfrm>
          <a:prstGeom prst="rect">
            <a:avLst/>
          </a:prstGeom>
          <a:noFill/>
        </p:spPr>
        <p:txBody>
          <a:bodyPr wrap="square">
            <a:spAutoFit/>
          </a:bodyPr>
          <a:lstStyle/>
          <a:p>
            <a:r>
              <a:rPr lang="en-US" sz="2400" dirty="0">
                <a:latin typeface="Times New Roman" panose="02020603050405020304" pitchFamily="18" charset="0"/>
                <a:cs typeface="Times New Roman" panose="02020603050405020304" pitchFamily="18" charset="0"/>
              </a:rPr>
              <a:t>Digitizer</a:t>
            </a:r>
          </a:p>
        </p:txBody>
      </p:sp>
      <p:sp>
        <p:nvSpPr>
          <p:cNvPr id="27" name="TextBox 26">
            <a:extLst>
              <a:ext uri="{FF2B5EF4-FFF2-40B4-BE49-F238E27FC236}">
                <a16:creationId xmlns:a16="http://schemas.microsoft.com/office/drawing/2014/main" id="{CC967306-5EDD-4110-92C3-76732E76B817}"/>
              </a:ext>
            </a:extLst>
          </p:cNvPr>
          <p:cNvSpPr txBox="1"/>
          <p:nvPr/>
        </p:nvSpPr>
        <p:spPr>
          <a:xfrm>
            <a:off x="6430686" y="6308829"/>
            <a:ext cx="1278797" cy="369332"/>
          </a:xfrm>
          <a:prstGeom prst="rect">
            <a:avLst/>
          </a:prstGeom>
          <a:noFill/>
        </p:spPr>
        <p:txBody>
          <a:bodyPr wrap="square">
            <a:spAutoFit/>
          </a:bodyPr>
          <a:lstStyle/>
          <a:p>
            <a:r>
              <a:rPr lang="en-US" sz="1800" dirty="0">
                <a:latin typeface="Times New Roman" panose="02020603050405020304" pitchFamily="18" charset="0"/>
                <a:cs typeface="Times New Roman" panose="02020603050405020304" pitchFamily="18" charset="0"/>
              </a:rPr>
              <a:t>Stylus pen</a:t>
            </a:r>
          </a:p>
        </p:txBody>
      </p:sp>
    </p:spTree>
    <p:extLst>
      <p:ext uri="{BB962C8B-B14F-4D97-AF65-F5344CB8AC3E}">
        <p14:creationId xmlns:p14="http://schemas.microsoft.com/office/powerpoint/2010/main" val="39079282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C03BCB59-20D1-45D4-B9A5-994AD924C334}"/>
              </a:ext>
            </a:extLst>
          </p:cNvPr>
          <p:cNvSpPr>
            <a:spLocks noGrp="1"/>
          </p:cNvSpPr>
          <p:nvPr>
            <p:ph type="title"/>
          </p:nvPr>
        </p:nvSpPr>
        <p:spPr/>
        <p:txBody>
          <a:bodyPr/>
          <a:lstStyle/>
          <a:p>
            <a:r>
              <a:rPr lang="en-US" sz="3200" dirty="0">
                <a:latin typeface="Times New Roman" panose="02020603050405020304" pitchFamily="18" charset="0"/>
                <a:cs typeface="Times New Roman" panose="02020603050405020304" pitchFamily="18" charset="0"/>
              </a:rPr>
              <a:t>Stylus Pen</a:t>
            </a:r>
            <a:r>
              <a:rPr lang="mn-MN" sz="3200" dirty="0">
                <a:latin typeface="Times New Roman" panose="02020603050405020304" pitchFamily="18" charset="0"/>
                <a:cs typeface="Times New Roman" panose="02020603050405020304" pitchFamily="18" charset="0"/>
              </a:rPr>
              <a:t> </a:t>
            </a:r>
            <a:r>
              <a:rPr lang="en-US" sz="3200" dirty="0">
                <a:latin typeface="Times New Roman" panose="02020603050405020304" pitchFamily="18" charset="0"/>
                <a:cs typeface="Times New Roman" panose="02020603050405020304" pitchFamily="18" charset="0"/>
              </a:rPr>
              <a:t>/ Digitizer</a:t>
            </a:r>
            <a:br>
              <a:rPr lang="en-US" dirty="0"/>
            </a:br>
            <a:endParaRPr lang="en-US" dirty="0"/>
          </a:p>
        </p:txBody>
      </p:sp>
      <p:sp>
        <p:nvSpPr>
          <p:cNvPr id="7" name="Content Placeholder 6">
            <a:extLst>
              <a:ext uri="{FF2B5EF4-FFF2-40B4-BE49-F238E27FC236}">
                <a16:creationId xmlns:a16="http://schemas.microsoft.com/office/drawing/2014/main" id="{F5EFA5E6-E2F3-4DEA-B809-3B821F3C520C}"/>
              </a:ext>
            </a:extLst>
          </p:cNvPr>
          <p:cNvSpPr>
            <a:spLocks noGrp="1"/>
          </p:cNvSpPr>
          <p:nvPr>
            <p:ph idx="1"/>
          </p:nvPr>
        </p:nvSpPr>
        <p:spPr>
          <a:xfrm>
            <a:off x="628650" y="1451295"/>
            <a:ext cx="7886700" cy="4566277"/>
          </a:xfrm>
        </p:spPr>
        <p:txBody>
          <a:bodyPr>
            <a:normAutofit/>
          </a:bodyPr>
          <a:lstStyle/>
          <a:p>
            <a:r>
              <a:rPr lang="en-US" sz="2400" b="0" i="0" u="none" strike="noStrike" baseline="0" dirty="0">
                <a:latin typeface="Times New Roman" panose="02020603050405020304" pitchFamily="18" charset="0"/>
                <a:cs typeface="Times New Roman" panose="02020603050405020304" pitchFamily="18" charset="0"/>
              </a:rPr>
              <a:t>The stylus pen can be used on the digitizer.</a:t>
            </a:r>
          </a:p>
          <a:p>
            <a:pPr marR="2600"/>
            <a:r>
              <a:rPr lang="en-US" sz="2400" b="0" i="0" u="none" strike="noStrike" baseline="0" dirty="0">
                <a:latin typeface="Times New Roman" panose="02020603050405020304" pitchFamily="18" charset="0"/>
                <a:cs typeface="Times New Roman" panose="02020603050405020304" pitchFamily="18" charset="0"/>
              </a:rPr>
              <a:t>When the desk is a digitizer-built-in type, the pen stroke is recognized in the area outlined by the dotted red line.</a:t>
            </a:r>
            <a:endParaRPr lang="en-US" sz="2400" dirty="0">
              <a:latin typeface="Times New Roman" panose="02020603050405020304" pitchFamily="18" charset="0"/>
              <a:cs typeface="Times New Roman" panose="02020603050405020304" pitchFamily="18" charset="0"/>
            </a:endParaRPr>
          </a:p>
        </p:txBody>
      </p:sp>
      <p:pic>
        <p:nvPicPr>
          <p:cNvPr id="11" name="Picture 10">
            <a:extLst>
              <a:ext uri="{FF2B5EF4-FFF2-40B4-BE49-F238E27FC236}">
                <a16:creationId xmlns:a16="http://schemas.microsoft.com/office/drawing/2014/main" id="{E2811226-CE19-4FC7-855F-5371019A587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86125"/>
            <a:ext cx="9144000" cy="3571875"/>
          </a:xfrm>
          <a:prstGeom prst="rect">
            <a:avLst/>
          </a:prstGeom>
        </p:spPr>
      </p:pic>
    </p:spTree>
    <p:extLst>
      <p:ext uri="{BB962C8B-B14F-4D97-AF65-F5344CB8AC3E}">
        <p14:creationId xmlns:p14="http://schemas.microsoft.com/office/powerpoint/2010/main" val="27986598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8DB7BB-A318-4E32-A476-FE50BA2E3BB5}"/>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Sub-keyboard</a:t>
            </a:r>
          </a:p>
        </p:txBody>
      </p:sp>
      <p:pic>
        <p:nvPicPr>
          <p:cNvPr id="5" name="Content Placeholder 4">
            <a:extLst>
              <a:ext uri="{FF2B5EF4-FFF2-40B4-BE49-F238E27FC236}">
                <a16:creationId xmlns:a16="http://schemas.microsoft.com/office/drawing/2014/main" id="{E214FDFF-B83B-4F28-97E3-6504B4B70E52}"/>
              </a:ext>
            </a:extLst>
          </p:cNvPr>
          <p:cNvPicPr>
            <a:picLocks noGrp="1" noChangeAspect="1"/>
          </p:cNvPicPr>
          <p:nvPr>
            <p:ph idx="1"/>
          </p:nvPr>
        </p:nvPicPr>
        <p:blipFill rotWithShape="1">
          <a:blip r:embed="rId2">
            <a:extLst>
              <a:ext uri="{28A0092B-C50C-407E-A947-70E740481C1C}">
                <a14:useLocalDpi xmlns:a14="http://schemas.microsoft.com/office/drawing/2010/main" val="0"/>
              </a:ext>
            </a:extLst>
          </a:blip>
          <a:srcRect l="13454" t="11037" r="17915" b="57628"/>
          <a:stretch/>
        </p:blipFill>
        <p:spPr>
          <a:xfrm>
            <a:off x="4572000" y="197243"/>
            <a:ext cx="3592261" cy="2256639"/>
          </a:xfrm>
        </p:spPr>
      </p:pic>
      <p:pic>
        <p:nvPicPr>
          <p:cNvPr id="7" name="Picture 6">
            <a:extLst>
              <a:ext uri="{FF2B5EF4-FFF2-40B4-BE49-F238E27FC236}">
                <a16:creationId xmlns:a16="http://schemas.microsoft.com/office/drawing/2014/main" id="{4FFBB48F-E56B-4C29-A44E-8681E6D1B177}"/>
              </a:ext>
            </a:extLst>
          </p:cNvPr>
          <p:cNvPicPr>
            <a:picLocks noChangeAspect="1"/>
          </p:cNvPicPr>
          <p:nvPr/>
        </p:nvPicPr>
        <p:blipFill rotWithShape="1">
          <a:blip r:embed="rId3">
            <a:extLst>
              <a:ext uri="{28A0092B-C50C-407E-A947-70E740481C1C}">
                <a14:useLocalDpi xmlns:a14="http://schemas.microsoft.com/office/drawing/2010/main" val="0"/>
              </a:ext>
            </a:extLst>
          </a:blip>
          <a:srcRect l="47139" t="42137" r="10644" b="17496"/>
          <a:stretch/>
        </p:blipFill>
        <p:spPr>
          <a:xfrm>
            <a:off x="4711694" y="2488829"/>
            <a:ext cx="3317601" cy="4364682"/>
          </a:xfrm>
          <a:prstGeom prst="rect">
            <a:avLst/>
          </a:prstGeom>
        </p:spPr>
      </p:pic>
      <p:pic>
        <p:nvPicPr>
          <p:cNvPr id="8" name="Picture 7">
            <a:extLst>
              <a:ext uri="{FF2B5EF4-FFF2-40B4-BE49-F238E27FC236}">
                <a16:creationId xmlns:a16="http://schemas.microsoft.com/office/drawing/2014/main" id="{9566DCB4-C461-4170-BF84-02053B0F7D77}"/>
              </a:ext>
            </a:extLst>
          </p:cNvPr>
          <p:cNvPicPr>
            <a:picLocks noChangeAspect="1"/>
          </p:cNvPicPr>
          <p:nvPr/>
        </p:nvPicPr>
        <p:blipFill rotWithShape="1">
          <a:blip r:embed="rId3">
            <a:extLst>
              <a:ext uri="{28A0092B-C50C-407E-A947-70E740481C1C}">
                <a14:useLocalDpi xmlns:a14="http://schemas.microsoft.com/office/drawing/2010/main" val="0"/>
              </a:ext>
            </a:extLst>
          </a:blip>
          <a:srcRect l="4067" t="42240" r="53717" b="14454"/>
          <a:stretch/>
        </p:blipFill>
        <p:spPr>
          <a:xfrm>
            <a:off x="451283" y="2055815"/>
            <a:ext cx="3399264" cy="4797696"/>
          </a:xfrm>
          <a:prstGeom prst="rect">
            <a:avLst/>
          </a:prstGeom>
        </p:spPr>
      </p:pic>
    </p:spTree>
    <p:extLst>
      <p:ext uri="{BB962C8B-B14F-4D97-AF65-F5344CB8AC3E}">
        <p14:creationId xmlns:p14="http://schemas.microsoft.com/office/powerpoint/2010/main" val="9271801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DC626-B805-48DE-A749-D8103E79FA78}"/>
              </a:ext>
            </a:extLst>
          </p:cNvPr>
          <p:cNvSpPr>
            <a:spLocks noGrp="1"/>
          </p:cNvSpPr>
          <p:nvPr>
            <p:ph type="title"/>
          </p:nvPr>
        </p:nvSpPr>
        <p:spPr>
          <a:xfrm>
            <a:off x="628650" y="583239"/>
            <a:ext cx="7886700" cy="1325563"/>
          </a:xfrm>
        </p:spPr>
        <p:txBody>
          <a:bodyPr>
            <a:normAutofit/>
          </a:bodyPr>
          <a:lstStyle/>
          <a:p>
            <a:r>
              <a:rPr lang="en-US" sz="3200" dirty="0">
                <a:latin typeface="Times New Roman" panose="02020603050405020304" pitchFamily="18" charset="0"/>
                <a:cs typeface="Times New Roman" panose="02020603050405020304" pitchFamily="18" charset="0"/>
              </a:rPr>
              <a:t>Sub-keyboard</a:t>
            </a:r>
            <a:br>
              <a:rPr lang="en-US" sz="3200" dirty="0">
                <a:latin typeface="Times New Roman" panose="02020603050405020304" pitchFamily="18" charset="0"/>
                <a:cs typeface="Times New Roman" panose="02020603050405020304" pitchFamily="18" charset="0"/>
              </a:rPr>
            </a:br>
            <a:endParaRPr lang="en-US" sz="3200" dirty="0"/>
          </a:p>
        </p:txBody>
      </p:sp>
      <p:sp>
        <p:nvSpPr>
          <p:cNvPr id="3" name="Content Placeholder 2">
            <a:extLst>
              <a:ext uri="{FF2B5EF4-FFF2-40B4-BE49-F238E27FC236}">
                <a16:creationId xmlns:a16="http://schemas.microsoft.com/office/drawing/2014/main" id="{A5A6E793-19AA-4312-AFB8-AA8F4EC3345D}"/>
              </a:ext>
            </a:extLst>
          </p:cNvPr>
          <p:cNvSpPr>
            <a:spLocks noGrp="1"/>
          </p:cNvSpPr>
          <p:nvPr>
            <p:ph idx="1"/>
          </p:nvPr>
        </p:nvSpPr>
        <p:spPr/>
        <p:txBody>
          <a:bodyPr>
            <a:normAutofit/>
          </a:bodyPr>
          <a:lstStyle/>
          <a:p>
            <a:pPr marR="2600"/>
            <a:r>
              <a:rPr lang="en-US" sz="2400" b="0" i="0" u="none" strike="noStrike" baseline="0" dirty="0">
                <a:latin typeface="Times New Roman" panose="02020603050405020304" pitchFamily="18" charset="0"/>
                <a:cs typeface="Times New Roman" panose="02020603050405020304" pitchFamily="18" charset="0"/>
              </a:rPr>
              <a:t>Frequently-used functions are duplicated. A trackball can move and scroll the image easily. Refer to the final page</a:t>
            </a:r>
          </a:p>
          <a:p>
            <a:pPr marR="2600" algn="just"/>
            <a:r>
              <a:rPr lang="en-US" sz="2400" b="0" i="0" u="none" strike="noStrike" baseline="0" dirty="0">
                <a:latin typeface="Times New Roman" panose="02020603050405020304" pitchFamily="18" charset="0"/>
                <a:cs typeface="Times New Roman" panose="02020603050405020304" pitchFamily="18" charset="0"/>
              </a:rPr>
              <a:t>For maximum productivity, users can work with both hands. One hand can use the pen or mouse, and the other hand can use the sub-keyboard.</a:t>
            </a:r>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8497724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2C4B37-2D99-47F4-955F-573BF0E7FC25}"/>
              </a:ext>
            </a:extLst>
          </p:cNvPr>
          <p:cNvSpPr>
            <a:spLocks noGrp="1"/>
          </p:cNvSpPr>
          <p:nvPr>
            <p:ph type="title"/>
          </p:nvPr>
        </p:nvSpPr>
        <p:spPr>
          <a:xfrm>
            <a:off x="628650" y="592393"/>
            <a:ext cx="7886700" cy="1325563"/>
          </a:xfrm>
        </p:spPr>
        <p:txBody>
          <a:bodyPr/>
          <a:lstStyle/>
          <a:p>
            <a:r>
              <a:rPr lang="en-US" sz="3200" dirty="0">
                <a:latin typeface="Times New Roman" panose="02020603050405020304" pitchFamily="18" charset="0"/>
                <a:cs typeface="Times New Roman" panose="02020603050405020304" pitchFamily="18" charset="0"/>
              </a:rPr>
              <a:t>Stylus pen</a:t>
            </a:r>
            <a:br>
              <a:rPr lang="en-US" sz="4400" dirty="0">
                <a:latin typeface="Times New Roman" panose="02020603050405020304" pitchFamily="18" charset="0"/>
                <a:cs typeface="Times New Roman" panose="02020603050405020304" pitchFamily="18" charset="0"/>
              </a:rPr>
            </a:br>
            <a:endParaRPr lang="en-US" dirty="0"/>
          </a:p>
        </p:txBody>
      </p:sp>
      <p:sp>
        <p:nvSpPr>
          <p:cNvPr id="11" name="Content Placeholder 10">
            <a:extLst>
              <a:ext uri="{FF2B5EF4-FFF2-40B4-BE49-F238E27FC236}">
                <a16:creationId xmlns:a16="http://schemas.microsoft.com/office/drawing/2014/main" id="{5179DA4C-9CE6-4943-BE1C-2E24D264B330}"/>
              </a:ext>
            </a:extLst>
          </p:cNvPr>
          <p:cNvSpPr>
            <a:spLocks noGrp="1"/>
          </p:cNvSpPr>
          <p:nvPr>
            <p:ph idx="1"/>
          </p:nvPr>
        </p:nvSpPr>
        <p:spPr>
          <a:xfrm>
            <a:off x="628650" y="1532010"/>
            <a:ext cx="7886700" cy="4351338"/>
          </a:xfrm>
        </p:spPr>
        <p:txBody>
          <a:bodyPr>
            <a:normAutofit/>
          </a:bodyPr>
          <a:lstStyle/>
          <a:p>
            <a:pPr marR="2600" algn="just"/>
            <a:endParaRPr lang="en-US" sz="2000" dirty="0">
              <a:latin typeface="Times New Roman" panose="02020603050405020304" pitchFamily="18" charset="0"/>
              <a:cs typeface="Times New Roman" panose="02020603050405020304" pitchFamily="18" charset="0"/>
            </a:endParaRPr>
          </a:p>
        </p:txBody>
      </p:sp>
      <p:pic>
        <p:nvPicPr>
          <p:cNvPr id="15" name="Picture 14">
            <a:extLst>
              <a:ext uri="{FF2B5EF4-FFF2-40B4-BE49-F238E27FC236}">
                <a16:creationId xmlns:a16="http://schemas.microsoft.com/office/drawing/2014/main" id="{D2544750-FD7B-4A3E-80F5-3FEED8CE1BC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3789" y="2769864"/>
            <a:ext cx="4491551" cy="3669242"/>
          </a:xfrm>
          <a:prstGeom prst="rect">
            <a:avLst/>
          </a:prstGeom>
        </p:spPr>
      </p:pic>
    </p:spTree>
    <p:extLst>
      <p:ext uri="{BB962C8B-B14F-4D97-AF65-F5344CB8AC3E}">
        <p14:creationId xmlns:p14="http://schemas.microsoft.com/office/powerpoint/2010/main" val="36556068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7ED0A1-D08C-42BF-BA65-749CB5216F13}"/>
              </a:ext>
            </a:extLst>
          </p:cNvPr>
          <p:cNvSpPr>
            <a:spLocks noGrp="1"/>
          </p:cNvSpPr>
          <p:nvPr>
            <p:ph type="title"/>
          </p:nvPr>
        </p:nvSpPr>
        <p:spPr>
          <a:xfrm>
            <a:off x="5549892" y="780573"/>
            <a:ext cx="2433332" cy="918570"/>
          </a:xfrm>
        </p:spPr>
        <p:txBody>
          <a:bodyPr>
            <a:normAutofit/>
          </a:bodyPr>
          <a:lstStyle/>
          <a:p>
            <a:r>
              <a:rPr lang="en-US" sz="3600" dirty="0">
                <a:latin typeface="Times New Roman" panose="02020603050405020304" pitchFamily="18" charset="0"/>
                <a:cs typeface="Times New Roman" panose="02020603050405020304" pitchFamily="18" charset="0"/>
              </a:rPr>
              <a:t>Eye-ONE2</a:t>
            </a:r>
          </a:p>
        </p:txBody>
      </p:sp>
      <p:pic>
        <p:nvPicPr>
          <p:cNvPr id="5" name="Picture 4">
            <a:extLst>
              <a:ext uri="{FF2B5EF4-FFF2-40B4-BE49-F238E27FC236}">
                <a16:creationId xmlns:a16="http://schemas.microsoft.com/office/drawing/2014/main" id="{DDC3C576-F3A8-43DC-B4DD-D25BBD4603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3455" y="3572872"/>
            <a:ext cx="4222137" cy="3079393"/>
          </a:xfrm>
          <a:prstGeom prst="rect">
            <a:avLst/>
          </a:prstGeom>
        </p:spPr>
      </p:pic>
      <p:pic>
        <p:nvPicPr>
          <p:cNvPr id="6" name="Content Placeholder 4">
            <a:extLst>
              <a:ext uri="{FF2B5EF4-FFF2-40B4-BE49-F238E27FC236}">
                <a16:creationId xmlns:a16="http://schemas.microsoft.com/office/drawing/2014/main" id="{D06783EB-2AEE-4D60-8717-271788403DC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65592" y="2298583"/>
            <a:ext cx="4559417" cy="4559417"/>
          </a:xfrm>
          <a:prstGeom prst="rect">
            <a:avLst/>
          </a:prstGeom>
        </p:spPr>
      </p:pic>
      <p:sp>
        <p:nvSpPr>
          <p:cNvPr id="3" name="Content Placeholder 2">
            <a:extLst>
              <a:ext uri="{FF2B5EF4-FFF2-40B4-BE49-F238E27FC236}">
                <a16:creationId xmlns:a16="http://schemas.microsoft.com/office/drawing/2014/main" id="{C0D65AA4-B529-4C2B-B77B-85FF11680268}"/>
              </a:ext>
            </a:extLst>
          </p:cNvPr>
          <p:cNvSpPr>
            <a:spLocks noGrp="1"/>
          </p:cNvSpPr>
          <p:nvPr>
            <p:ph idx="1"/>
          </p:nvPr>
        </p:nvSpPr>
        <p:spPr>
          <a:xfrm>
            <a:off x="413755" y="545681"/>
            <a:ext cx="4094352" cy="4795739"/>
          </a:xfrm>
        </p:spPr>
        <p:txBody>
          <a:bodyPr>
            <a:normAutofit/>
          </a:bodyPr>
          <a:lstStyle/>
          <a:p>
            <a:pPr marR="2600" algn="just"/>
            <a:r>
              <a:rPr lang="en-US" sz="2400" b="0" i="0" u="none" strike="noStrike" baseline="0" dirty="0">
                <a:latin typeface="Times New Roman" panose="02020603050405020304" pitchFamily="18" charset="0"/>
                <a:cs typeface="Times New Roman" panose="02020603050405020304" pitchFamily="18" charset="0"/>
              </a:rPr>
              <a:t>This is the color reader that can pick up colors directly from color samples.</a:t>
            </a:r>
          </a:p>
          <a:p>
            <a:pPr algn="just"/>
            <a:r>
              <a:rPr lang="en-US" sz="2400" b="0" i="0" u="none" strike="noStrike" baseline="0" dirty="0">
                <a:latin typeface="Times New Roman" panose="02020603050405020304" pitchFamily="18" charset="0"/>
                <a:cs typeface="Times New Roman" panose="02020603050405020304" pitchFamily="18" charset="0"/>
              </a:rPr>
              <a:t>To read a color, select "Reader" in the color menu.</a:t>
            </a:r>
          </a:p>
          <a:p>
            <a:pPr marR="2600" algn="just"/>
            <a:r>
              <a:rPr lang="en-US" sz="2400" b="0" i="0" u="none" strike="noStrike" baseline="0" dirty="0">
                <a:latin typeface="Times New Roman" panose="02020603050405020304" pitchFamily="18" charset="0"/>
                <a:cs typeface="Times New Roman" panose="02020603050405020304" pitchFamily="18" charset="0"/>
              </a:rPr>
              <a:t>Press the color reader's head onto the color sample and then click the black button located on the side of the color reader.</a:t>
            </a:r>
            <a:endParaRPr lang="en-US" sz="2400" dirty="0">
              <a:latin typeface="Times New Roman" panose="02020603050405020304" pitchFamily="18" charset="0"/>
              <a:cs typeface="Times New Roman" panose="02020603050405020304" pitchFamily="18" charset="0"/>
            </a:endParaRPr>
          </a:p>
          <a:p>
            <a:endParaRPr lang="en-US" sz="24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62915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2B72F-D59B-431D-9E65-50B766D20E81}"/>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Design software-Standard Screen</a:t>
            </a:r>
          </a:p>
        </p:txBody>
      </p:sp>
      <p:pic>
        <p:nvPicPr>
          <p:cNvPr id="5" name="Content Placeholder 4">
            <a:extLst>
              <a:ext uri="{FF2B5EF4-FFF2-40B4-BE49-F238E27FC236}">
                <a16:creationId xmlns:a16="http://schemas.microsoft.com/office/drawing/2014/main" id="{7CF19205-288F-4B19-B524-C934F245106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91590" y="2287150"/>
            <a:ext cx="6560820" cy="4283964"/>
          </a:xfrm>
        </p:spPr>
      </p:pic>
    </p:spTree>
    <p:extLst>
      <p:ext uri="{BB962C8B-B14F-4D97-AF65-F5344CB8AC3E}">
        <p14:creationId xmlns:p14="http://schemas.microsoft.com/office/powerpoint/2010/main" val="23790514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A7532B-9524-4A95-8580-64244FB89245}"/>
              </a:ext>
            </a:extLst>
          </p:cNvPr>
          <p:cNvSpPr>
            <a:spLocks noGrp="1"/>
          </p:cNvSpPr>
          <p:nvPr>
            <p:ph type="title"/>
          </p:nvPr>
        </p:nvSpPr>
        <p:spPr>
          <a:xfrm>
            <a:off x="628650" y="18255"/>
            <a:ext cx="7886700" cy="1325563"/>
          </a:xfrm>
        </p:spPr>
        <p:txBody>
          <a:bodyPr>
            <a:normAutofit/>
          </a:bodyPr>
          <a:lstStyle/>
          <a:p>
            <a:r>
              <a:rPr lang="en-US" sz="3200" dirty="0">
                <a:latin typeface="Times New Roman" panose="02020603050405020304" pitchFamily="18" charset="0"/>
                <a:cs typeface="Times New Roman" panose="02020603050405020304" pitchFamily="18" charset="0"/>
              </a:rPr>
              <a:t>Page list</a:t>
            </a:r>
          </a:p>
        </p:txBody>
      </p:sp>
      <p:sp>
        <p:nvSpPr>
          <p:cNvPr id="9" name="Content Placeholder 8">
            <a:extLst>
              <a:ext uri="{FF2B5EF4-FFF2-40B4-BE49-F238E27FC236}">
                <a16:creationId xmlns:a16="http://schemas.microsoft.com/office/drawing/2014/main" id="{B6D53613-E0A5-450B-A8D2-1C1484AC4D4C}"/>
              </a:ext>
            </a:extLst>
          </p:cNvPr>
          <p:cNvSpPr>
            <a:spLocks noGrp="1"/>
          </p:cNvSpPr>
          <p:nvPr>
            <p:ph idx="1"/>
          </p:nvPr>
        </p:nvSpPr>
        <p:spPr>
          <a:xfrm>
            <a:off x="628650" y="1149292"/>
            <a:ext cx="7886700" cy="5690453"/>
          </a:xfrm>
        </p:spPr>
        <p:txBody>
          <a:bodyPr>
            <a:noAutofit/>
          </a:bodyPr>
          <a:lstStyle/>
          <a:p>
            <a:pPr marL="0" indent="0">
              <a:buNone/>
            </a:pPr>
            <a:r>
              <a:rPr lang="en-US" sz="2400" b="0" i="0" u="none" strike="noStrike" baseline="0" dirty="0">
                <a:latin typeface="Times New Roman" panose="02020603050405020304" pitchFamily="18" charset="0"/>
                <a:cs typeface="Times New Roman" panose="02020603050405020304" pitchFamily="18" charset="0"/>
              </a:rPr>
              <a:t>A page is an opened window of an image file.</a:t>
            </a:r>
          </a:p>
          <a:p>
            <a:pPr marL="0" marR="2000" indent="0">
              <a:buNone/>
            </a:pPr>
            <a:r>
              <a:rPr lang="en-US" sz="2400" b="0" i="0" u="none" strike="noStrike" baseline="0" dirty="0">
                <a:latin typeface="Times New Roman" panose="02020603050405020304" pitchFamily="18" charset="0"/>
                <a:cs typeface="Times New Roman" panose="02020603050405020304" pitchFamily="18" charset="0"/>
              </a:rPr>
              <a:t>Even if many image files are opened, Page List allows users to switch pages easily, just like turning the pages of a book.</a:t>
            </a: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en-US"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indent="0">
              <a:buNone/>
            </a:pPr>
            <a:endParaRPr lang="mn-MN" sz="2400" dirty="0">
              <a:latin typeface="Times New Roman" panose="02020603050405020304" pitchFamily="18" charset="0"/>
              <a:cs typeface="Times New Roman" panose="02020603050405020304" pitchFamily="18" charset="0"/>
            </a:endParaRPr>
          </a:p>
          <a:p>
            <a:pPr marL="0" marR="3000" indent="0">
              <a:buNone/>
            </a:pPr>
            <a:endParaRPr lang="en-US" sz="2400" b="0" i="0" u="none" strike="noStrike" baseline="0" dirty="0">
              <a:latin typeface="Times New Roman" panose="02020603050405020304" pitchFamily="18" charset="0"/>
              <a:cs typeface="Times New Roman" panose="02020603050405020304" pitchFamily="18" charset="0"/>
            </a:endParaRPr>
          </a:p>
          <a:p>
            <a:pPr marL="0" marR="3000" indent="0">
              <a:buNone/>
            </a:pPr>
            <a:endParaRPr lang="en-US" sz="2400" b="0" i="0" u="none" strike="noStrike" baseline="0" dirty="0">
              <a:latin typeface="Times New Roman" panose="02020603050405020304" pitchFamily="18" charset="0"/>
              <a:cs typeface="Times New Roman" panose="02020603050405020304" pitchFamily="18" charset="0"/>
            </a:endParaRPr>
          </a:p>
          <a:p>
            <a:pPr marL="0" marR="3000" indent="0">
              <a:buNone/>
            </a:pPr>
            <a:r>
              <a:rPr lang="en-US" sz="2400" b="0" i="0" u="none" strike="noStrike" baseline="0" dirty="0">
                <a:latin typeface="Times New Roman" panose="02020603050405020304" pitchFamily="18" charset="0"/>
                <a:cs typeface="Times New Roman" panose="02020603050405020304" pitchFamily="18" charset="0"/>
              </a:rPr>
              <a:t>To display/hide the menu, select the bottom left corner of the screen.</a:t>
            </a:r>
            <a:endParaRPr lang="en-US" sz="2400" dirty="0">
              <a:latin typeface="Times New Roman" panose="02020603050405020304" pitchFamily="18" charset="0"/>
              <a:cs typeface="Times New Roman" panose="02020603050405020304" pitchFamily="18" charset="0"/>
            </a:endParaRPr>
          </a:p>
        </p:txBody>
      </p:sp>
      <p:pic>
        <p:nvPicPr>
          <p:cNvPr id="10" name="Content Placeholder 4">
            <a:extLst>
              <a:ext uri="{FF2B5EF4-FFF2-40B4-BE49-F238E27FC236}">
                <a16:creationId xmlns:a16="http://schemas.microsoft.com/office/drawing/2014/main" id="{A270EC0F-C45A-4453-8B26-1A10FE4A5D08}"/>
              </a:ext>
            </a:extLst>
          </p:cNvPr>
          <p:cNvPicPr>
            <a:picLocks noChangeAspect="1"/>
          </p:cNvPicPr>
          <p:nvPr/>
        </p:nvPicPr>
        <p:blipFill rotWithShape="1">
          <a:blip r:embed="rId2">
            <a:extLst>
              <a:ext uri="{28A0092B-C50C-407E-A947-70E740481C1C}">
                <a14:useLocalDpi xmlns:a14="http://schemas.microsoft.com/office/drawing/2010/main" val="0"/>
              </a:ext>
            </a:extLst>
          </a:blip>
          <a:srcRect l="4906" t="9905" r="52387" b="71008"/>
          <a:stretch/>
        </p:blipFill>
        <p:spPr>
          <a:xfrm>
            <a:off x="2077584" y="2640967"/>
            <a:ext cx="4988832" cy="3067741"/>
          </a:xfrm>
          <a:prstGeom prst="rect">
            <a:avLst/>
          </a:prstGeom>
        </p:spPr>
      </p:pic>
    </p:spTree>
    <p:extLst>
      <p:ext uri="{BB962C8B-B14F-4D97-AF65-F5344CB8AC3E}">
        <p14:creationId xmlns:p14="http://schemas.microsoft.com/office/powerpoint/2010/main" val="3113476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1FA2AE-3FC2-4064-8B7B-14D73C28939A}"/>
              </a:ext>
            </a:extLst>
          </p:cNvPr>
          <p:cNvSpPr>
            <a:spLocks noGrp="1"/>
          </p:cNvSpPr>
          <p:nvPr>
            <p:ph type="title"/>
          </p:nvPr>
        </p:nvSpPr>
        <p:spPr/>
        <p:txBody>
          <a:bodyPr>
            <a:normAutofit/>
          </a:bodyPr>
          <a:lstStyle/>
          <a:p>
            <a:r>
              <a:rPr lang="en-US" sz="3200" dirty="0">
                <a:latin typeface="Times New Roman" panose="02020603050405020304" pitchFamily="18" charset="0"/>
                <a:cs typeface="Times New Roman" panose="02020603050405020304" pitchFamily="18" charset="0"/>
              </a:rPr>
              <a:t>Color menu</a:t>
            </a:r>
          </a:p>
        </p:txBody>
      </p:sp>
      <p:sp>
        <p:nvSpPr>
          <p:cNvPr id="6" name="Content Placeholder 5">
            <a:extLst>
              <a:ext uri="{FF2B5EF4-FFF2-40B4-BE49-F238E27FC236}">
                <a16:creationId xmlns:a16="http://schemas.microsoft.com/office/drawing/2014/main" id="{7DA5CF1C-B87B-47DF-B11C-8D1B754C63A4}"/>
              </a:ext>
            </a:extLst>
          </p:cNvPr>
          <p:cNvSpPr>
            <a:spLocks noGrp="1"/>
          </p:cNvSpPr>
          <p:nvPr>
            <p:ph idx="1"/>
          </p:nvPr>
        </p:nvSpPr>
        <p:spPr/>
        <p:txBody>
          <a:bodyPr/>
          <a:lstStyle/>
          <a:p>
            <a:pPr marL="0" indent="0">
              <a:buNone/>
            </a:pPr>
            <a:r>
              <a:rPr lang="en-US" sz="2400" b="0" i="0" u="none" strike="noStrike" baseline="0" dirty="0">
                <a:latin typeface="Times New Roman" panose="02020603050405020304" pitchFamily="18" charset="0"/>
                <a:cs typeface="Times New Roman" panose="02020603050405020304" pitchFamily="18" charset="0"/>
              </a:rPr>
              <a:t>The color value can be switched between RGB, CMY, and HLS in the pulldown menu</a:t>
            </a:r>
            <a:endParaRPr lang="mn-MN" sz="2400" dirty="0">
              <a:latin typeface="Times New Roman" panose="02020603050405020304" pitchFamily="18" charset="0"/>
              <a:cs typeface="Times New Roman" panose="02020603050405020304" pitchFamily="18" charset="0"/>
            </a:endParaRPr>
          </a:p>
          <a:p>
            <a:endParaRPr lang="en-US" dirty="0"/>
          </a:p>
        </p:txBody>
      </p:sp>
      <p:pic>
        <p:nvPicPr>
          <p:cNvPr id="10" name="Picture 9">
            <a:extLst>
              <a:ext uri="{FF2B5EF4-FFF2-40B4-BE49-F238E27FC236}">
                <a16:creationId xmlns:a16="http://schemas.microsoft.com/office/drawing/2014/main" id="{A5258821-63D1-4E3B-B7AF-005054301B44}"/>
              </a:ext>
            </a:extLst>
          </p:cNvPr>
          <p:cNvPicPr>
            <a:picLocks noChangeAspect="1"/>
          </p:cNvPicPr>
          <p:nvPr/>
        </p:nvPicPr>
        <p:blipFill rotWithShape="1">
          <a:blip r:embed="rId2">
            <a:extLst>
              <a:ext uri="{28A0092B-C50C-407E-A947-70E740481C1C}">
                <a14:useLocalDpi xmlns:a14="http://schemas.microsoft.com/office/drawing/2010/main" val="0"/>
              </a:ext>
            </a:extLst>
          </a:blip>
          <a:srcRect l="3379" t="28991" r="52525" b="55107"/>
          <a:stretch/>
        </p:blipFill>
        <p:spPr>
          <a:xfrm>
            <a:off x="908226" y="2857063"/>
            <a:ext cx="7327548" cy="3635811"/>
          </a:xfrm>
          <a:prstGeom prst="rect">
            <a:avLst/>
          </a:prstGeom>
        </p:spPr>
      </p:pic>
    </p:spTree>
    <p:extLst>
      <p:ext uri="{BB962C8B-B14F-4D97-AF65-F5344CB8AC3E}">
        <p14:creationId xmlns:p14="http://schemas.microsoft.com/office/powerpoint/2010/main" val="4987281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AD146D-3658-4E06-BFE9-912B5137FB63}"/>
              </a:ext>
            </a:extLst>
          </p:cNvPr>
          <p:cNvSpPr>
            <a:spLocks noGrp="1"/>
          </p:cNvSpPr>
          <p:nvPr>
            <p:ph type="title"/>
          </p:nvPr>
        </p:nvSpPr>
        <p:spPr/>
        <p:txBody>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Brush Menu</a:t>
            </a:r>
            <a:br>
              <a:rPr lang="en-US" sz="1800" dirty="0">
                <a:solidFill>
                  <a:srgbClr val="000000"/>
                </a:solidFill>
                <a:effectLst/>
                <a:latin typeface="Microsoft Sans Serif" panose="020B0604020202020204" pitchFamily="34" charset="0"/>
                <a:ea typeface="Microsoft Sans Serif" panose="020B0604020202020204" pitchFamily="34" charset="0"/>
              </a:rPr>
            </a:br>
            <a:endParaRPr lang="en-US" dirty="0"/>
          </a:p>
        </p:txBody>
      </p:sp>
      <p:sp>
        <p:nvSpPr>
          <p:cNvPr id="3" name="Content Placeholder 2">
            <a:extLst>
              <a:ext uri="{FF2B5EF4-FFF2-40B4-BE49-F238E27FC236}">
                <a16:creationId xmlns:a16="http://schemas.microsoft.com/office/drawing/2014/main" id="{7D8C5505-E57C-4DD3-A040-08E8DA7B79FF}"/>
              </a:ext>
            </a:extLst>
          </p:cNvPr>
          <p:cNvSpPr>
            <a:spLocks noGrp="1"/>
          </p:cNvSpPr>
          <p:nvPr>
            <p:ph idx="1"/>
          </p:nvPr>
        </p:nvSpPr>
        <p:spPr>
          <a:xfrm>
            <a:off x="695761" y="1312054"/>
            <a:ext cx="7886700" cy="4351338"/>
          </a:xfrm>
        </p:spPr>
        <p:txBody>
          <a:bodyPr>
            <a:normAutofit/>
          </a:bodyPr>
          <a:lstStyle/>
          <a:p>
            <a:pPr marL="0" indent="0">
              <a:buNone/>
            </a:pPr>
            <a:r>
              <a:rPr lang="en-US" sz="2000" b="0" i="0" u="none" strike="noStrike" baseline="0" dirty="0">
                <a:latin typeface="Times New Roman" panose="02020603050405020304" pitchFamily="18" charset="0"/>
                <a:cs typeface="Times New Roman" panose="02020603050405020304" pitchFamily="18" charset="0"/>
              </a:rPr>
              <a:t>Set the drawing mode, brush type, width, and density.</a:t>
            </a:r>
          </a:p>
          <a:p>
            <a:pPr marL="0" indent="0">
              <a:buNone/>
            </a:pPr>
            <a:r>
              <a:rPr lang="en-US" sz="2000" b="0" i="0" u="none" strike="noStrike" baseline="0" dirty="0">
                <a:latin typeface="Times New Roman" panose="02020603050405020304" pitchFamily="18" charset="0"/>
                <a:cs typeface="Times New Roman" panose="02020603050405020304" pitchFamily="18" charset="0"/>
              </a:rPr>
              <a:t>Frequently-used Brush Types...</a:t>
            </a:r>
          </a:p>
          <a:p>
            <a:r>
              <a:rPr lang="en-US" sz="2000" b="0" i="0" u="none" strike="noStrike" baseline="0" dirty="0">
                <a:latin typeface="Times New Roman" panose="02020603050405020304" pitchFamily="18" charset="0"/>
                <a:cs typeface="Times New Roman" panose="02020603050405020304" pitchFamily="18" charset="0"/>
              </a:rPr>
              <a:t>Dot: Paints only the selected color without any blur</a:t>
            </a:r>
          </a:p>
          <a:p>
            <a:r>
              <a:rPr lang="en-US" sz="2000" b="0" i="0" u="none" strike="noStrike" baseline="0" dirty="0">
                <a:latin typeface="Times New Roman" panose="02020603050405020304" pitchFamily="18" charset="0"/>
                <a:cs typeface="Times New Roman" panose="02020603050405020304" pitchFamily="18" charset="0"/>
              </a:rPr>
              <a:t>Paint: Paints smoothly with a blurred edge</a:t>
            </a:r>
          </a:p>
          <a:p>
            <a:r>
              <a:rPr lang="en-US" sz="2000" b="0" i="0" u="none" strike="noStrike" baseline="0" dirty="0">
                <a:latin typeface="Times New Roman" panose="02020603050405020304" pitchFamily="18" charset="0"/>
                <a:cs typeface="Times New Roman" panose="02020603050405020304" pitchFamily="18" charset="0"/>
              </a:rPr>
              <a:t>Air Brush: Paints with small particles, like mist</a:t>
            </a: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29BFF0C6-3E65-4C89-82E4-6D61DFB91ADE}"/>
              </a:ext>
            </a:extLst>
          </p:cNvPr>
          <p:cNvPicPr>
            <a:picLocks noChangeAspect="1"/>
          </p:cNvPicPr>
          <p:nvPr/>
        </p:nvPicPr>
        <p:blipFill rotWithShape="1">
          <a:blip r:embed="rId2">
            <a:extLst>
              <a:ext uri="{28A0092B-C50C-407E-A947-70E740481C1C}">
                <a14:useLocalDpi xmlns:a14="http://schemas.microsoft.com/office/drawing/2010/main" val="0"/>
              </a:ext>
            </a:extLst>
          </a:blip>
          <a:srcRect l="1865" t="44892" r="51515" b="34680"/>
          <a:stretch/>
        </p:blipFill>
        <p:spPr>
          <a:xfrm>
            <a:off x="1870092" y="3336721"/>
            <a:ext cx="5538038" cy="3338820"/>
          </a:xfrm>
          <a:prstGeom prst="rect">
            <a:avLst/>
          </a:prstGeom>
        </p:spPr>
      </p:pic>
    </p:spTree>
    <p:extLst>
      <p:ext uri="{BB962C8B-B14F-4D97-AF65-F5344CB8AC3E}">
        <p14:creationId xmlns:p14="http://schemas.microsoft.com/office/powerpoint/2010/main" val="108699710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DA271A-5634-4116-B66D-821CEBE0C3E3}"/>
              </a:ext>
            </a:extLst>
          </p:cNvPr>
          <p:cNvSpPr>
            <a:spLocks noGrp="1"/>
          </p:cNvSpPr>
          <p:nvPr>
            <p:ph type="title"/>
          </p:nvPr>
        </p:nvSpPr>
        <p:spPr/>
        <p:txBody>
          <a:bodyPr>
            <a:normAutofit/>
          </a:bodyPr>
          <a:lstStyle/>
          <a:p>
            <a:r>
              <a:rPr lang="en-US" sz="3200" b="0" i="0" u="none" strike="noStrike" baseline="0" dirty="0">
                <a:latin typeface="Times New Roman" panose="02020603050405020304" pitchFamily="18" charset="0"/>
                <a:cs typeface="Times New Roman" panose="02020603050405020304" pitchFamily="18" charset="0"/>
              </a:rPr>
              <a:t>Colorway</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1BF706-B3A9-4816-899B-A92AE93AA16B}"/>
              </a:ext>
            </a:extLst>
          </p:cNvPr>
          <p:cNvSpPr>
            <a:spLocks noGrp="1"/>
          </p:cNvSpPr>
          <p:nvPr>
            <p:ph idx="1"/>
          </p:nvPr>
        </p:nvSpPr>
        <p:spPr>
          <a:xfrm>
            <a:off x="628650" y="2141536"/>
            <a:ext cx="2374609" cy="4351338"/>
          </a:xfrm>
        </p:spPr>
        <p:txBody>
          <a:bodyPr/>
          <a:lstStyle/>
          <a:p>
            <a:pPr marL="0" indent="0">
              <a:buNone/>
            </a:pPr>
            <a:r>
              <a:rPr lang="en-US" sz="2400" b="0" i="0" u="none" strike="noStrike" baseline="0" dirty="0">
                <a:latin typeface="Times New Roman" panose="02020603050405020304" pitchFamily="18" charset="0"/>
                <a:cs typeface="Times New Roman" panose="02020603050405020304" pitchFamily="18" charset="0"/>
              </a:rPr>
              <a:t>Only a single sample is needed to develop a full range of high-quality colorway simulations that maintain the original sense of texture and material.</a:t>
            </a:r>
            <a:endParaRPr lang="mn-MN" sz="2400" b="0" i="0" u="none" strike="noStrike" baseline="0" dirty="0">
              <a:latin typeface="Times New Roman" panose="02020603050405020304" pitchFamily="18" charset="0"/>
              <a:cs typeface="Times New Roman" panose="02020603050405020304" pitchFamily="18" charset="0"/>
            </a:endParaRPr>
          </a:p>
          <a:p>
            <a:pPr marL="0" indent="0">
              <a:buNone/>
            </a:pPr>
            <a:endParaRPr lang="en-US" dirty="0"/>
          </a:p>
        </p:txBody>
      </p:sp>
      <p:pic>
        <p:nvPicPr>
          <p:cNvPr id="5" name="Picture 4">
            <a:extLst>
              <a:ext uri="{FF2B5EF4-FFF2-40B4-BE49-F238E27FC236}">
                <a16:creationId xmlns:a16="http://schemas.microsoft.com/office/drawing/2014/main" id="{72FBACE9-758A-439C-BD31-7DC8138AEC6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21182" y="0"/>
            <a:ext cx="5922818" cy="6858000"/>
          </a:xfrm>
          <a:prstGeom prst="rect">
            <a:avLst/>
          </a:prstGeom>
        </p:spPr>
      </p:pic>
    </p:spTree>
    <p:extLst>
      <p:ext uri="{BB962C8B-B14F-4D97-AF65-F5344CB8AC3E}">
        <p14:creationId xmlns:p14="http://schemas.microsoft.com/office/powerpoint/2010/main" val="9145791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C38BC-6570-4AB9-8B31-1B77D6BAFE6F}"/>
              </a:ext>
            </a:extLst>
          </p:cNvPr>
          <p:cNvSpPr>
            <a:spLocks noGrp="1"/>
          </p:cNvSpPr>
          <p:nvPr>
            <p:ph type="title"/>
          </p:nvPr>
        </p:nvSpPr>
        <p:spPr>
          <a:xfrm>
            <a:off x="628650" y="365126"/>
            <a:ext cx="7886700" cy="758999"/>
          </a:xfrm>
        </p:spPr>
        <p:txBody>
          <a:bodyPr>
            <a:normAutofit/>
          </a:bodyPr>
          <a:lstStyle/>
          <a:p>
            <a:r>
              <a:rPr lang="en-US" sz="3200" dirty="0">
                <a:latin typeface="Times New Roman" panose="02020603050405020304" pitchFamily="18" charset="0"/>
                <a:cs typeface="Times New Roman" panose="02020603050405020304" pitchFamily="18" charset="0"/>
              </a:rPr>
              <a:t>Layer Menu</a:t>
            </a:r>
          </a:p>
        </p:txBody>
      </p:sp>
      <p:sp>
        <p:nvSpPr>
          <p:cNvPr id="3" name="Content Placeholder 2">
            <a:extLst>
              <a:ext uri="{FF2B5EF4-FFF2-40B4-BE49-F238E27FC236}">
                <a16:creationId xmlns:a16="http://schemas.microsoft.com/office/drawing/2014/main" id="{A980449F-6F2C-4425-9C05-A2776B50B2D8}"/>
              </a:ext>
            </a:extLst>
          </p:cNvPr>
          <p:cNvSpPr>
            <a:spLocks noGrp="1"/>
          </p:cNvSpPr>
          <p:nvPr>
            <p:ph idx="1"/>
          </p:nvPr>
        </p:nvSpPr>
        <p:spPr>
          <a:xfrm>
            <a:off x="628650" y="1253331"/>
            <a:ext cx="7886700" cy="4351338"/>
          </a:xfrm>
        </p:spPr>
        <p:txBody>
          <a:bodyPr>
            <a:normAutofit/>
          </a:bodyPr>
          <a:lstStyle/>
          <a:p>
            <a:pPr marL="0" marR="2000" indent="0">
              <a:buNone/>
            </a:pPr>
            <a:r>
              <a:rPr lang="en-US" sz="2000" b="0" i="0" u="none" strike="noStrike" baseline="0" dirty="0">
                <a:latin typeface="Times New Roman" panose="02020603050405020304" pitchFamily="18" charset="0"/>
                <a:cs typeface="Times New Roman" panose="02020603050405020304" pitchFamily="18" charset="0"/>
              </a:rPr>
              <a:t>Layers are like multiple sheets that create a complete image when combined.</a:t>
            </a:r>
          </a:p>
          <a:p>
            <a:pPr marL="0" indent="0">
              <a:buNone/>
            </a:pPr>
            <a:r>
              <a:rPr lang="en-US" sz="2000" b="0" i="0" u="none" strike="noStrike" baseline="0" dirty="0">
                <a:latin typeface="Times New Roman" panose="02020603050405020304" pitchFamily="18" charset="0"/>
                <a:cs typeface="Times New Roman" panose="02020603050405020304" pitchFamily="18" charset="0"/>
              </a:rPr>
              <a:t>Each layer can be edited individually.</a:t>
            </a:r>
          </a:p>
          <a:p>
            <a:pPr marL="0" marR="2000" indent="0">
              <a:buNone/>
            </a:pPr>
            <a:r>
              <a:rPr lang="en-US" sz="2000" b="0" i="0" u="none" strike="noStrike" baseline="0" dirty="0">
                <a:latin typeface="Times New Roman" panose="02020603050405020304" pitchFamily="18" charset="0"/>
                <a:cs typeface="Times New Roman" panose="02020603050405020304" pitchFamily="18" charset="0"/>
              </a:rPr>
              <a:t>Move / Copy / Size Change / Rotate / Color Change / Transparency etc.</a:t>
            </a: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43AC2F5A-B848-4BDE-8FA5-555FD576B346}"/>
              </a:ext>
            </a:extLst>
          </p:cNvPr>
          <p:cNvPicPr>
            <a:picLocks noChangeAspect="1"/>
          </p:cNvPicPr>
          <p:nvPr/>
        </p:nvPicPr>
        <p:blipFill rotWithShape="1">
          <a:blip r:embed="rId2">
            <a:extLst>
              <a:ext uri="{28A0092B-C50C-407E-A947-70E740481C1C}">
                <a14:useLocalDpi xmlns:a14="http://schemas.microsoft.com/office/drawing/2010/main" val="0"/>
              </a:ext>
            </a:extLst>
          </a:blip>
          <a:srcRect l="4053" t="64587" r="80439" b="14618"/>
          <a:stretch/>
        </p:blipFill>
        <p:spPr>
          <a:xfrm>
            <a:off x="1904302" y="2715934"/>
            <a:ext cx="2097248" cy="3869423"/>
          </a:xfrm>
          <a:prstGeom prst="rect">
            <a:avLst/>
          </a:prstGeom>
        </p:spPr>
      </p:pic>
      <p:pic>
        <p:nvPicPr>
          <p:cNvPr id="7" name="Picture 6">
            <a:extLst>
              <a:ext uri="{FF2B5EF4-FFF2-40B4-BE49-F238E27FC236}">
                <a16:creationId xmlns:a16="http://schemas.microsoft.com/office/drawing/2014/main" id="{2E56D0D8-CCDA-40A7-A52D-F7DAF8979AB5}"/>
              </a:ext>
            </a:extLst>
          </p:cNvPr>
          <p:cNvPicPr>
            <a:picLocks noChangeAspect="1"/>
          </p:cNvPicPr>
          <p:nvPr/>
        </p:nvPicPr>
        <p:blipFill rotWithShape="1">
          <a:blip r:embed="rId3">
            <a:extLst>
              <a:ext uri="{28A0092B-C50C-407E-A947-70E740481C1C}">
                <a14:useLocalDpi xmlns:a14="http://schemas.microsoft.com/office/drawing/2010/main" val="0"/>
              </a:ext>
            </a:extLst>
          </a:blip>
          <a:srcRect l="20734" t="7261" r="61284" b="65582"/>
          <a:stretch/>
        </p:blipFill>
        <p:spPr>
          <a:xfrm>
            <a:off x="4572000" y="2715934"/>
            <a:ext cx="3586505" cy="3659699"/>
          </a:xfrm>
          <a:prstGeom prst="rect">
            <a:avLst/>
          </a:prstGeom>
        </p:spPr>
      </p:pic>
    </p:spTree>
    <p:extLst>
      <p:ext uri="{BB962C8B-B14F-4D97-AF65-F5344CB8AC3E}">
        <p14:creationId xmlns:p14="http://schemas.microsoft.com/office/powerpoint/2010/main" val="16281797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88E9FF-2D78-4807-AF9D-9EC3433A132B}"/>
              </a:ext>
            </a:extLst>
          </p:cNvPr>
          <p:cNvSpPr>
            <a:spLocks noGrp="1"/>
          </p:cNvSpPr>
          <p:nvPr>
            <p:ph type="title"/>
          </p:nvPr>
        </p:nvSpPr>
        <p:spPr>
          <a:xfrm>
            <a:off x="628650" y="365126"/>
            <a:ext cx="1770601" cy="1325563"/>
          </a:xfrm>
        </p:spPr>
        <p:txBody>
          <a:bodyPr>
            <a:normAutofit/>
          </a:bodyPr>
          <a:lstStyle/>
          <a:p>
            <a:r>
              <a:rPr lang="en-US" sz="32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Stencil</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D433C271-7001-413B-9D01-46EDC3CB0C50}"/>
              </a:ext>
            </a:extLst>
          </p:cNvPr>
          <p:cNvSpPr>
            <a:spLocks noGrp="1"/>
          </p:cNvSpPr>
          <p:nvPr>
            <p:ph sz="half" idx="1"/>
          </p:nvPr>
        </p:nvSpPr>
        <p:spPr>
          <a:xfrm>
            <a:off x="628650" y="1333850"/>
            <a:ext cx="3886200" cy="4843113"/>
          </a:xfrm>
        </p:spPr>
        <p:txBody>
          <a:bodyPr>
            <a:normAutofit/>
          </a:bodyPr>
          <a:lstStyle/>
          <a:p>
            <a:pPr marR="1600"/>
            <a:r>
              <a:rPr lang="en-US" sz="2000" b="0" i="0" u="none" strike="noStrike" baseline="0" dirty="0">
                <a:latin typeface="Times New Roman" panose="02020603050405020304" pitchFamily="18" charset="0"/>
                <a:cs typeface="Times New Roman" panose="02020603050405020304" pitchFamily="18" charset="0"/>
              </a:rPr>
              <a:t>Generally, a stencil refers to a sheet with a design cut out j of it.</a:t>
            </a:r>
          </a:p>
          <a:p>
            <a:pPr marR="1600"/>
            <a:r>
              <a:rPr lang="en-US" sz="2000" b="0" i="0" u="none" strike="noStrike" baseline="0" dirty="0">
                <a:latin typeface="Times New Roman" panose="02020603050405020304" pitchFamily="18" charset="0"/>
                <a:cs typeface="Times New Roman" panose="02020603050405020304" pitchFamily="18" charset="0"/>
              </a:rPr>
              <a:t>In the Design software, the Stencil tool is used to mask an area that users do not want to display when making a layer.</a:t>
            </a:r>
          </a:p>
          <a:p>
            <a:pPr marR="1600"/>
            <a:r>
              <a:rPr lang="en-US" sz="2000" b="0" i="0" u="none" strike="noStrike" baseline="0" dirty="0">
                <a:latin typeface="Times New Roman" panose="02020603050405020304" pitchFamily="18" charset="0"/>
                <a:cs typeface="Times New Roman" panose="02020603050405020304" pitchFamily="18" charset="0"/>
              </a:rPr>
              <a:t>In the example, a stencil is drawn on the background of the image to cut out the model from the </a:t>
            </a:r>
            <a:r>
              <a:rPr lang="en-US" sz="1800" b="0" i="0" u="none" strike="noStrike" baseline="0" dirty="0">
                <a:latin typeface="Arial" panose="020B0604020202020204" pitchFamily="34" charset="0"/>
              </a:rPr>
              <a:t>background.</a:t>
            </a:r>
            <a:endParaRPr lang="en-US" sz="2400"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13B7BC85-7387-4E3E-B82B-90145B9E0803}"/>
              </a:ext>
            </a:extLst>
          </p:cNvPr>
          <p:cNvSpPr>
            <a:spLocks noGrp="1"/>
          </p:cNvSpPr>
          <p:nvPr>
            <p:ph sz="half" idx="2"/>
          </p:nvPr>
        </p:nvSpPr>
        <p:spPr>
          <a:xfrm>
            <a:off x="4629150" y="1333850"/>
            <a:ext cx="3886200" cy="4843113"/>
          </a:xfrm>
        </p:spPr>
        <p:txBody>
          <a:bodyPr>
            <a:normAutofit/>
          </a:bodyPr>
          <a:lstStyle/>
          <a:p>
            <a:pPr marR="1600"/>
            <a:r>
              <a:rPr lang="en-US" sz="2000" b="0" i="0" u="none" strike="noStrike" baseline="0" dirty="0">
                <a:latin typeface="Times New Roman" panose="02020603050405020304" pitchFamily="18" charset="0"/>
                <a:cs typeface="Times New Roman" panose="02020603050405020304" pitchFamily="18" charset="0"/>
              </a:rPr>
              <a:t>Image resolution describes the detail an image holds. The unit is dpi (dot per inch).</a:t>
            </a:r>
          </a:p>
          <a:p>
            <a:pPr marR="1600"/>
            <a:r>
              <a:rPr lang="en-US" sz="2000" b="0" i="0" u="none" strike="noStrike" baseline="0" dirty="0">
                <a:latin typeface="Times New Roman" panose="02020603050405020304" pitchFamily="18" charset="0"/>
                <a:cs typeface="Times New Roman" panose="02020603050405020304" pitchFamily="18" charset="0"/>
              </a:rPr>
              <a:t>The higher the image resolution, the higher the quality, and the larger the file size.</a:t>
            </a:r>
          </a:p>
          <a:p>
            <a:r>
              <a:rPr lang="en-US" sz="2000" b="0" i="0" u="none" strike="noStrike" baseline="0" dirty="0">
                <a:latin typeface="Times New Roman" panose="02020603050405020304" pitchFamily="18" charset="0"/>
                <a:cs typeface="Times New Roman" panose="02020603050405020304" pitchFamily="18" charset="0"/>
              </a:rPr>
              <a:t>The standard resolution in Design is 200 dpi.</a:t>
            </a: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59310A34-CBD8-465D-9A89-26170861A0DE}"/>
              </a:ext>
            </a:extLst>
          </p:cNvPr>
          <p:cNvPicPr>
            <a:picLocks noChangeAspect="1"/>
          </p:cNvPicPr>
          <p:nvPr/>
        </p:nvPicPr>
        <p:blipFill rotWithShape="1">
          <a:blip r:embed="rId2">
            <a:extLst>
              <a:ext uri="{28A0092B-C50C-407E-A947-70E740481C1C}">
                <a14:useLocalDpi xmlns:a14="http://schemas.microsoft.com/office/drawing/2010/main" val="0"/>
              </a:ext>
            </a:extLst>
          </a:blip>
          <a:srcRect l="4857" t="10502" r="55811" b="69787"/>
          <a:stretch/>
        </p:blipFill>
        <p:spPr>
          <a:xfrm>
            <a:off x="628650" y="4360948"/>
            <a:ext cx="3621546" cy="2497052"/>
          </a:xfrm>
          <a:prstGeom prst="rect">
            <a:avLst/>
          </a:prstGeom>
        </p:spPr>
      </p:pic>
      <p:sp>
        <p:nvSpPr>
          <p:cNvPr id="7" name="Title 1">
            <a:extLst>
              <a:ext uri="{FF2B5EF4-FFF2-40B4-BE49-F238E27FC236}">
                <a16:creationId xmlns:a16="http://schemas.microsoft.com/office/drawing/2014/main" id="{6706B26A-FFF8-48F7-80E4-7A0F41586116}"/>
              </a:ext>
            </a:extLst>
          </p:cNvPr>
          <p:cNvSpPr txBox="1">
            <a:spLocks/>
          </p:cNvSpPr>
          <p:nvPr/>
        </p:nvSpPr>
        <p:spPr>
          <a:xfrm>
            <a:off x="5686949" y="362535"/>
            <a:ext cx="22406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12700" marR="0" indent="0">
              <a:lnSpc>
                <a:spcPts val="900"/>
              </a:lnSpc>
              <a:spcBef>
                <a:spcPts val="0"/>
              </a:spcBef>
              <a:spcAft>
                <a:spcPts val="495"/>
              </a:spcAft>
            </a:pPr>
            <a:r>
              <a:rPr lang="en-US" sz="32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Resolution</a:t>
            </a:r>
            <a:endParaRPr lang="en-US" sz="3200"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B1F209F6-4105-4824-B574-A3EA0F366F40}"/>
              </a:ext>
            </a:extLst>
          </p:cNvPr>
          <p:cNvPicPr>
            <a:picLocks noChangeAspect="1"/>
          </p:cNvPicPr>
          <p:nvPr/>
        </p:nvPicPr>
        <p:blipFill rotWithShape="1">
          <a:blip r:embed="rId2">
            <a:extLst>
              <a:ext uri="{28A0092B-C50C-407E-A947-70E740481C1C}">
                <a14:useLocalDpi xmlns:a14="http://schemas.microsoft.com/office/drawing/2010/main" val="0"/>
              </a:ext>
            </a:extLst>
          </a:blip>
          <a:srcRect l="6410" t="30459" r="54162" b="51437"/>
          <a:stretch/>
        </p:blipFill>
        <p:spPr>
          <a:xfrm>
            <a:off x="4956936" y="3795126"/>
            <a:ext cx="3987825" cy="2519364"/>
          </a:xfrm>
          <a:prstGeom prst="rect">
            <a:avLst/>
          </a:prstGeom>
        </p:spPr>
      </p:pic>
    </p:spTree>
    <p:extLst>
      <p:ext uri="{BB962C8B-B14F-4D97-AF65-F5344CB8AC3E}">
        <p14:creationId xmlns:p14="http://schemas.microsoft.com/office/powerpoint/2010/main" val="33571830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BA751A-5D68-4452-BA1F-7F90060A0DDB}"/>
              </a:ext>
            </a:extLst>
          </p:cNvPr>
          <p:cNvSpPr>
            <a:spLocks noGrp="1"/>
          </p:cNvSpPr>
          <p:nvPr>
            <p:ph type="title"/>
          </p:nvPr>
        </p:nvSpPr>
        <p:spPr>
          <a:xfrm>
            <a:off x="562062" y="356737"/>
            <a:ext cx="4009938" cy="1325563"/>
          </a:xfrm>
        </p:spPr>
        <p:txBody>
          <a:bodyPr>
            <a:normAutofit/>
          </a:bodyPr>
          <a:lstStyle/>
          <a:p>
            <a:r>
              <a:rPr lang="en-US" sz="2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Save and Transfer Data</a:t>
            </a:r>
            <a:endParaRPr lang="en-US" sz="28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CE2C253C-6760-4419-BC3B-8307FA20D854}"/>
              </a:ext>
            </a:extLst>
          </p:cNvPr>
          <p:cNvSpPr>
            <a:spLocks noGrp="1"/>
          </p:cNvSpPr>
          <p:nvPr>
            <p:ph sz="half" idx="1"/>
          </p:nvPr>
        </p:nvSpPr>
        <p:spPr/>
        <p:txBody>
          <a:bodyPr>
            <a:normAutofit/>
          </a:bodyPr>
          <a:lstStyle/>
          <a:p>
            <a:pPr marR="1600"/>
            <a:r>
              <a:rPr lang="en-US" sz="2000" b="0" i="0" u="none" strike="noStrike" baseline="0" dirty="0">
                <a:latin typeface="Times New Roman" panose="02020603050405020304" pitchFamily="18" charset="0"/>
                <a:cs typeface="Times New Roman" panose="02020603050405020304" pitchFamily="18" charset="0"/>
              </a:rPr>
              <a:t>Data is saved in </a:t>
            </a:r>
            <a:r>
              <a:rPr lang="en-US" sz="2000" b="0" i="0" u="none" strike="noStrike" baseline="0" dirty="0" err="1">
                <a:latin typeface="Times New Roman" panose="02020603050405020304" pitchFamily="18" charset="0"/>
                <a:cs typeface="Times New Roman" panose="02020603050405020304" pitchFamily="18" charset="0"/>
              </a:rPr>
              <a:t>Shima</a:t>
            </a:r>
            <a:r>
              <a:rPr lang="en-US" sz="2000" b="0" i="0" u="none" strike="noStrike" baseline="0" dirty="0">
                <a:latin typeface="Times New Roman" panose="02020603050405020304" pitchFamily="18" charset="0"/>
                <a:cs typeface="Times New Roman" panose="02020603050405020304" pitchFamily="18" charset="0"/>
              </a:rPr>
              <a:t> Seiki format, such as Colorway, Knit, Textile, Layer, etc.</a:t>
            </a:r>
          </a:p>
          <a:p>
            <a:pPr marR="1600"/>
            <a:r>
              <a:rPr lang="en-US" sz="2000" b="0" i="0" u="none" strike="noStrike" baseline="0" dirty="0">
                <a:latin typeface="Times New Roman" panose="02020603050405020304" pitchFamily="18" charset="0"/>
                <a:cs typeface="Times New Roman" panose="02020603050405020304" pitchFamily="18" charset="0"/>
              </a:rPr>
              <a:t>Users can transfer the created data to a normal PC as a I general image format, like JPEG.</a:t>
            </a:r>
            <a:endParaRPr lang="en-US" sz="2000" dirty="0">
              <a:latin typeface="Times New Roman" panose="02020603050405020304" pitchFamily="18" charset="0"/>
              <a:cs typeface="Times New Roman" panose="02020603050405020304" pitchFamily="18" charset="0"/>
            </a:endParaRPr>
          </a:p>
        </p:txBody>
      </p:sp>
      <p:sp>
        <p:nvSpPr>
          <p:cNvPr id="4" name="Content Placeholder 3">
            <a:extLst>
              <a:ext uri="{FF2B5EF4-FFF2-40B4-BE49-F238E27FC236}">
                <a16:creationId xmlns:a16="http://schemas.microsoft.com/office/drawing/2014/main" id="{00A469AC-A4D6-4745-B65A-28B9D4B00E0D}"/>
              </a:ext>
            </a:extLst>
          </p:cNvPr>
          <p:cNvSpPr>
            <a:spLocks noGrp="1"/>
          </p:cNvSpPr>
          <p:nvPr>
            <p:ph sz="half" idx="2"/>
          </p:nvPr>
        </p:nvSpPr>
        <p:spPr/>
        <p:txBody>
          <a:bodyPr>
            <a:normAutofit/>
          </a:bodyPr>
          <a:lstStyle/>
          <a:p>
            <a:pPr marR="1800"/>
            <a:r>
              <a:rPr lang="en-US" sz="2000" b="0" i="0" u="none" strike="noStrike" baseline="0" dirty="0">
                <a:latin typeface="Times New Roman" panose="02020603050405020304" pitchFamily="18" charset="0"/>
                <a:cs typeface="Times New Roman" panose="02020603050405020304" pitchFamily="18" charset="0"/>
              </a:rPr>
              <a:t>Local Disk (C): Only for programs </a:t>
            </a:r>
            <a:r>
              <a:rPr lang="en-US" sz="2000" b="0" i="0" u="none" strike="noStrike" baseline="0" dirty="0">
                <a:solidFill>
                  <a:srgbClr val="EF3B32"/>
                </a:solidFill>
                <a:latin typeface="Times New Roman" panose="02020603050405020304" pitchFamily="18" charset="0"/>
                <a:cs typeface="Times New Roman" panose="02020603050405020304" pitchFamily="18" charset="0"/>
              </a:rPr>
              <a:t>*DO NOT USE</a:t>
            </a:r>
            <a:r>
              <a:rPr lang="en-US" sz="2000" b="0" i="0" u="none" strike="noStrike" baseline="0" dirty="0">
                <a:solidFill>
                  <a:srgbClr val="EA3831"/>
                </a:solidFill>
                <a:latin typeface="Times New Roman" panose="02020603050405020304" pitchFamily="18" charset="0"/>
                <a:cs typeface="Times New Roman" panose="02020603050405020304" pitchFamily="18" charset="0"/>
              </a:rPr>
              <a:t> </a:t>
            </a:r>
          </a:p>
          <a:p>
            <a:pPr marR="1800"/>
            <a:r>
              <a:rPr lang="en-US" sz="2000" b="0" i="0" u="none" strike="noStrike" baseline="0" dirty="0">
                <a:latin typeface="Times New Roman" panose="02020603050405020304" pitchFamily="18" charset="0"/>
                <a:cs typeface="Times New Roman" panose="02020603050405020304" pitchFamily="18" charset="0"/>
              </a:rPr>
              <a:t>Local Disk (D) </a:t>
            </a:r>
          </a:p>
          <a:p>
            <a:pPr marR="1800"/>
            <a:r>
              <a:rPr lang="en-US" sz="2000" b="0" i="0" u="none" strike="noStrike" baseline="0" dirty="0">
                <a:latin typeface="Times New Roman" panose="02020603050405020304" pitchFamily="18" charset="0"/>
                <a:cs typeface="Times New Roman" panose="02020603050405020304" pitchFamily="18" charset="0"/>
              </a:rPr>
              <a:t>Local Disk (E)</a:t>
            </a:r>
          </a:p>
          <a:p>
            <a:pPr marR="1800"/>
            <a:r>
              <a:rPr lang="en-US" sz="2000" b="0" i="0" u="none" strike="noStrike" baseline="0" dirty="0">
                <a:latin typeface="Times New Roman" panose="02020603050405020304" pitchFamily="18" charset="0"/>
                <a:cs typeface="Times New Roman" panose="02020603050405020304" pitchFamily="18" charset="0"/>
              </a:rPr>
              <a:t>Removable Disk (G): USB plug-in device (e.g., digital camera)</a:t>
            </a:r>
            <a:endParaRPr lang="en-US" sz="2000" dirty="0">
              <a:latin typeface="Times New Roman" panose="02020603050405020304" pitchFamily="18" charset="0"/>
              <a:cs typeface="Times New Roman" panose="02020603050405020304" pitchFamily="18" charset="0"/>
            </a:endParaRPr>
          </a:p>
        </p:txBody>
      </p:sp>
      <p:sp>
        <p:nvSpPr>
          <p:cNvPr id="5" name="Title 1">
            <a:extLst>
              <a:ext uri="{FF2B5EF4-FFF2-40B4-BE49-F238E27FC236}">
                <a16:creationId xmlns:a16="http://schemas.microsoft.com/office/drawing/2014/main" id="{A16E8FFB-22B7-4863-928B-7C90E9BF2CB0}"/>
              </a:ext>
            </a:extLst>
          </p:cNvPr>
          <p:cNvSpPr txBox="1">
            <a:spLocks/>
          </p:cNvSpPr>
          <p:nvPr/>
        </p:nvSpPr>
        <p:spPr>
          <a:xfrm>
            <a:off x="4641126" y="470905"/>
            <a:ext cx="3943350"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indent="0">
              <a:lnSpc>
                <a:spcPts val="900"/>
              </a:lnSpc>
              <a:spcBef>
                <a:spcPts val="0"/>
              </a:spcBef>
              <a:spcAft>
                <a:spcPts val="795"/>
              </a:spcAft>
            </a:pPr>
            <a:r>
              <a:rPr lang="en-US" sz="280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Drive to Save Data</a:t>
            </a:r>
            <a:endParaRPr lang="en-US" sz="2800" dirty="0">
              <a:effectLst/>
              <a:latin typeface="Times New Roman" panose="02020603050405020304" pitchFamily="18" charset="0"/>
              <a:ea typeface="Arial" panose="020B0604020202020204" pitchFamily="34" charset="0"/>
              <a:cs typeface="Times New Roman" panose="02020603050405020304" pitchFamily="18" charset="0"/>
            </a:endParaRPr>
          </a:p>
        </p:txBody>
      </p:sp>
      <p:pic>
        <p:nvPicPr>
          <p:cNvPr id="7" name="Picture 6">
            <a:extLst>
              <a:ext uri="{FF2B5EF4-FFF2-40B4-BE49-F238E27FC236}">
                <a16:creationId xmlns:a16="http://schemas.microsoft.com/office/drawing/2014/main" id="{A263A8A2-E41E-4337-A192-70A79D344D26}"/>
              </a:ext>
            </a:extLst>
          </p:cNvPr>
          <p:cNvPicPr>
            <a:picLocks noChangeAspect="1"/>
          </p:cNvPicPr>
          <p:nvPr/>
        </p:nvPicPr>
        <p:blipFill rotWithShape="1">
          <a:blip r:embed="rId2">
            <a:extLst>
              <a:ext uri="{28A0092B-C50C-407E-A947-70E740481C1C}">
                <a14:useLocalDpi xmlns:a14="http://schemas.microsoft.com/office/drawing/2010/main" val="0"/>
              </a:ext>
            </a:extLst>
          </a:blip>
          <a:srcRect l="11795" t="50000" r="61445" b="32966"/>
          <a:stretch/>
        </p:blipFill>
        <p:spPr>
          <a:xfrm>
            <a:off x="1166069" y="4001294"/>
            <a:ext cx="2647901" cy="2318994"/>
          </a:xfrm>
          <a:prstGeom prst="rect">
            <a:avLst/>
          </a:prstGeom>
        </p:spPr>
      </p:pic>
      <p:pic>
        <p:nvPicPr>
          <p:cNvPr id="9" name="Picture 8">
            <a:extLst>
              <a:ext uri="{FF2B5EF4-FFF2-40B4-BE49-F238E27FC236}">
                <a16:creationId xmlns:a16="http://schemas.microsoft.com/office/drawing/2014/main" id="{96B3CD5E-787D-48E1-9954-9635F157040B}"/>
              </a:ext>
            </a:extLst>
          </p:cNvPr>
          <p:cNvPicPr>
            <a:picLocks noChangeAspect="1"/>
          </p:cNvPicPr>
          <p:nvPr/>
        </p:nvPicPr>
        <p:blipFill rotWithShape="1">
          <a:blip r:embed="rId2">
            <a:extLst>
              <a:ext uri="{28A0092B-C50C-407E-A947-70E740481C1C}">
                <a14:useLocalDpi xmlns:a14="http://schemas.microsoft.com/office/drawing/2010/main" val="0"/>
              </a:ext>
            </a:extLst>
          </a:blip>
          <a:srcRect l="7756" t="71437" r="57742" b="9930"/>
          <a:stretch/>
        </p:blipFill>
        <p:spPr>
          <a:xfrm>
            <a:off x="5052269" y="4001294"/>
            <a:ext cx="3121064" cy="2318994"/>
          </a:xfrm>
          <a:prstGeom prst="rect">
            <a:avLst/>
          </a:prstGeom>
        </p:spPr>
      </p:pic>
    </p:spTree>
    <p:extLst>
      <p:ext uri="{BB962C8B-B14F-4D97-AF65-F5344CB8AC3E}">
        <p14:creationId xmlns:p14="http://schemas.microsoft.com/office/powerpoint/2010/main" val="2232002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38415F11-E122-4C31-863C-20E38B52DEAE}"/>
              </a:ext>
            </a:extLst>
          </p:cNvPr>
          <p:cNvSpPr>
            <a:spLocks noGrp="1"/>
          </p:cNvSpPr>
          <p:nvPr>
            <p:ph type="title"/>
          </p:nvPr>
        </p:nvSpPr>
        <p:spPr/>
        <p:txBody>
          <a:bodyPr>
            <a:normAutofit/>
          </a:bodyPr>
          <a:lstStyle/>
          <a:p>
            <a:r>
              <a:rPr lang="en-US" sz="3200" b="0" i="0" u="none" strike="noStrike" spc="0" dirty="0">
                <a:effectLst/>
                <a:latin typeface="Times New Roman" panose="02020603050405020304" pitchFamily="18" charset="0"/>
                <a:ea typeface="Tahoma" panose="020B0604030504040204" pitchFamily="34" charset="0"/>
                <a:cs typeface="Times New Roman" panose="02020603050405020304" pitchFamily="18" charset="0"/>
              </a:rPr>
              <a:t>Assistant Menu</a:t>
            </a:r>
            <a:endParaRPr lang="en-US" sz="3200" dirty="0">
              <a:latin typeface="Times New Roman" panose="02020603050405020304" pitchFamily="18" charset="0"/>
              <a:cs typeface="Times New Roman" panose="02020603050405020304" pitchFamily="18" charset="0"/>
            </a:endParaRPr>
          </a:p>
        </p:txBody>
      </p:sp>
      <p:sp>
        <p:nvSpPr>
          <p:cNvPr id="6" name="Content Placeholder 5">
            <a:extLst>
              <a:ext uri="{FF2B5EF4-FFF2-40B4-BE49-F238E27FC236}">
                <a16:creationId xmlns:a16="http://schemas.microsoft.com/office/drawing/2014/main" id="{946A48FA-CECC-46B4-8AF8-0F42E7205DFD}"/>
              </a:ext>
            </a:extLst>
          </p:cNvPr>
          <p:cNvSpPr>
            <a:spLocks noGrp="1"/>
          </p:cNvSpPr>
          <p:nvPr>
            <p:ph idx="1"/>
          </p:nvPr>
        </p:nvSpPr>
        <p:spPr>
          <a:xfrm>
            <a:off x="628650" y="1825625"/>
            <a:ext cx="3825904" cy="4351338"/>
          </a:xfrm>
        </p:spPr>
        <p:txBody>
          <a:bodyPr>
            <a:noAutofit/>
          </a:bodyPr>
          <a:lstStyle/>
          <a:p>
            <a:pPr marR="1400" algn="just"/>
            <a:r>
              <a:rPr lang="en-US" sz="2000" b="0" i="0" u="none" strike="noStrike" baseline="0" dirty="0">
                <a:latin typeface="Times New Roman" panose="02020603050405020304" pitchFamily="18" charset="0"/>
                <a:cs typeface="Times New Roman" panose="02020603050405020304" pitchFamily="18" charset="0"/>
              </a:rPr>
              <a:t>This menu is the operation manual of the Design software.</a:t>
            </a:r>
          </a:p>
          <a:p>
            <a:pPr marR="1400" algn="just"/>
            <a:r>
              <a:rPr lang="en-US" sz="2000" b="0" i="0" u="none" strike="noStrike" baseline="0" dirty="0">
                <a:latin typeface="Times New Roman" panose="02020603050405020304" pitchFamily="18" charset="0"/>
                <a:cs typeface="Times New Roman" panose="02020603050405020304" pitchFamily="18" charset="0"/>
              </a:rPr>
              <a:t>Design functions, including descriptions with visual contents, are introduced to beginners.</a:t>
            </a:r>
          </a:p>
          <a:p>
            <a:pPr algn="just"/>
            <a:r>
              <a:rPr lang="en-US" sz="2000" b="0" i="0" u="none" strike="noStrike" baseline="0" dirty="0">
                <a:latin typeface="Times New Roman" panose="02020603050405020304" pitchFamily="18" charset="0"/>
                <a:cs typeface="Times New Roman" panose="02020603050405020304" pitchFamily="18" charset="0"/>
              </a:rPr>
              <a:t>To display/hide the Assistant Menu, select the</a:t>
            </a:r>
          </a:p>
          <a:p>
            <a:pPr marR="1400" algn="just"/>
            <a:r>
              <a:rPr lang="en-US" sz="2000" b="0" i="0" u="none" strike="noStrike" baseline="0" dirty="0">
                <a:latin typeface="Times New Roman" panose="02020603050405020304" pitchFamily="18" charset="0"/>
                <a:cs typeface="Times New Roman" panose="02020603050405020304" pitchFamily="18" charset="0"/>
              </a:rPr>
              <a:t>Select a category from the list on the left side of the Assistant Menu, and choose the work you desire.</a:t>
            </a:r>
          </a:p>
          <a:p>
            <a:pPr marR="1400" algn="just"/>
            <a:r>
              <a:rPr lang="en-US" sz="2000" b="0" i="0" u="none" strike="noStrike" baseline="0" dirty="0">
                <a:latin typeface="Times New Roman" panose="02020603050405020304" pitchFamily="18" charset="0"/>
                <a:cs typeface="Times New Roman" panose="02020603050405020304" pitchFamily="18" charset="0"/>
              </a:rPr>
              <a:t>Users can work while following the Assistant Menu displayed on the right side of the screen.</a:t>
            </a:r>
            <a:endParaRPr lang="en-US" sz="2000" dirty="0">
              <a:latin typeface="Times New Roman" panose="02020603050405020304" pitchFamily="18" charset="0"/>
              <a:cs typeface="Times New Roman" panose="02020603050405020304" pitchFamily="18" charset="0"/>
            </a:endParaRPr>
          </a:p>
        </p:txBody>
      </p:sp>
      <p:pic>
        <p:nvPicPr>
          <p:cNvPr id="8" name="Picture 7">
            <a:extLst>
              <a:ext uri="{FF2B5EF4-FFF2-40B4-BE49-F238E27FC236}">
                <a16:creationId xmlns:a16="http://schemas.microsoft.com/office/drawing/2014/main" id="{A3354653-7706-4454-B032-8536248A815B}"/>
              </a:ext>
            </a:extLst>
          </p:cNvPr>
          <p:cNvPicPr>
            <a:picLocks noChangeAspect="1"/>
          </p:cNvPicPr>
          <p:nvPr/>
        </p:nvPicPr>
        <p:blipFill rotWithShape="1">
          <a:blip r:embed="rId2">
            <a:extLst>
              <a:ext uri="{28A0092B-C50C-407E-A947-70E740481C1C}">
                <a14:useLocalDpi xmlns:a14="http://schemas.microsoft.com/office/drawing/2010/main" val="0"/>
              </a:ext>
            </a:extLst>
          </a:blip>
          <a:srcRect l="4726" t="12477" r="55722" b="50000"/>
          <a:stretch/>
        </p:blipFill>
        <p:spPr>
          <a:xfrm>
            <a:off x="4689448" y="815829"/>
            <a:ext cx="4003878" cy="5226341"/>
          </a:xfrm>
          <a:prstGeom prst="rect">
            <a:avLst/>
          </a:prstGeom>
        </p:spPr>
      </p:pic>
    </p:spTree>
    <p:extLst>
      <p:ext uri="{BB962C8B-B14F-4D97-AF65-F5344CB8AC3E}">
        <p14:creationId xmlns:p14="http://schemas.microsoft.com/office/powerpoint/2010/main" val="16746139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238DB-3615-438F-AE14-77ED5E97A3B7}"/>
              </a:ext>
            </a:extLst>
          </p:cNvPr>
          <p:cNvSpPr>
            <a:spLocks noGrp="1"/>
          </p:cNvSpPr>
          <p:nvPr>
            <p:ph type="title"/>
          </p:nvPr>
        </p:nvSpPr>
        <p:spPr>
          <a:xfrm>
            <a:off x="69556" y="86183"/>
            <a:ext cx="7886700" cy="540885"/>
          </a:xfrm>
        </p:spPr>
        <p:txBody>
          <a:bodyPr>
            <a:normAutofit fontScale="90000"/>
          </a:bodyPr>
          <a:lstStyle/>
          <a:p>
            <a:r>
              <a:rPr lang="en-US" sz="4400" b="0" i="0" u="none" strike="noStrike" spc="0" dirty="0">
                <a:effectLst/>
                <a:latin typeface="Times New Roman" panose="02020603050405020304" pitchFamily="18" charset="0"/>
                <a:ea typeface="Tahoma" panose="020B0604030504040204" pitchFamily="34" charset="0"/>
                <a:cs typeface="Times New Roman" panose="02020603050405020304" pitchFamily="18" charset="0"/>
              </a:rPr>
              <a:t>Assistant Menu</a:t>
            </a:r>
            <a:endParaRPr lang="en-US" dirty="0"/>
          </a:p>
        </p:txBody>
      </p:sp>
      <p:pic>
        <p:nvPicPr>
          <p:cNvPr id="5" name="Content Placeholder 4">
            <a:extLst>
              <a:ext uri="{FF2B5EF4-FFF2-40B4-BE49-F238E27FC236}">
                <a16:creationId xmlns:a16="http://schemas.microsoft.com/office/drawing/2014/main" id="{C75BDC30-A955-4977-905D-7A3698CCB209}"/>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702569"/>
            <a:ext cx="9144000" cy="6155432"/>
          </a:xfrm>
        </p:spPr>
      </p:pic>
    </p:spTree>
    <p:extLst>
      <p:ext uri="{BB962C8B-B14F-4D97-AF65-F5344CB8AC3E}">
        <p14:creationId xmlns:p14="http://schemas.microsoft.com/office/powerpoint/2010/main" val="34897489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9EAC3E-F1E1-482E-BA9F-7D8631A6F9BA}"/>
              </a:ext>
            </a:extLst>
          </p:cNvPr>
          <p:cNvSpPr>
            <a:spLocks noGrp="1"/>
          </p:cNvSpPr>
          <p:nvPr>
            <p:ph type="title"/>
          </p:nvPr>
        </p:nvSpPr>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Work Menu</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3110DC2-6176-45E0-A93E-A3B1F282EC04}"/>
              </a:ext>
            </a:extLst>
          </p:cNvPr>
          <p:cNvSpPr>
            <a:spLocks noGrp="1"/>
          </p:cNvSpPr>
          <p:nvPr>
            <p:ph idx="1"/>
          </p:nvPr>
        </p:nvSpPr>
        <p:spPr>
          <a:xfrm>
            <a:off x="4865615" y="365126"/>
            <a:ext cx="3649735" cy="4351338"/>
          </a:xfrm>
        </p:spPr>
        <p:txBody>
          <a:bodyPr>
            <a:noAutofit/>
          </a:bodyPr>
          <a:lstStyle/>
          <a:p>
            <a:pPr marR="2800"/>
            <a:r>
              <a:rPr lang="en-US" sz="2000" b="0" i="0" u="none" strike="noStrike" baseline="0" dirty="0">
                <a:latin typeface="Times New Roman" panose="02020603050405020304" pitchFamily="18" charset="0"/>
                <a:cs typeface="Times New Roman" panose="02020603050405020304" pitchFamily="18" charset="0"/>
              </a:rPr>
              <a:t>This menu provides the necessary functions of Design arranged according to the workflow.</a:t>
            </a:r>
          </a:p>
          <a:p>
            <a:pPr marR="2800"/>
            <a:r>
              <a:rPr lang="en-US" sz="2000" b="0" i="0" u="none" strike="noStrike" baseline="0" dirty="0">
                <a:latin typeface="Times New Roman" panose="02020603050405020304" pitchFamily="18" charset="0"/>
                <a:cs typeface="Times New Roman" panose="02020603050405020304" pitchFamily="18" charset="0"/>
              </a:rPr>
              <a:t>Although there are no visual contents like the Assistant Menu, it is unnecessary to switch pages during one Design subject.</a:t>
            </a:r>
          </a:p>
          <a:p>
            <a:pPr marR="2800"/>
            <a:r>
              <a:rPr lang="en-US" sz="2000" b="0" i="0" u="none" strike="noStrike" baseline="0" dirty="0">
                <a:latin typeface="Times New Roman" panose="02020603050405020304" pitchFamily="18" charset="0"/>
                <a:cs typeface="Times New Roman" panose="02020603050405020304" pitchFamily="18" charset="0"/>
              </a:rPr>
              <a:t>This menu allows users quick access to the desired function.</a:t>
            </a:r>
          </a:p>
          <a:p>
            <a:r>
              <a:rPr lang="en-US" sz="2000" b="0" i="0" u="none" strike="noStrike" baseline="0" dirty="0">
                <a:latin typeface="Times New Roman" panose="02020603050405020304" pitchFamily="18" charset="0"/>
                <a:cs typeface="Times New Roman" panose="02020603050405020304" pitchFamily="18" charset="0"/>
              </a:rPr>
              <a:t>To display/hide the Work Menu, click the </a:t>
            </a:r>
            <a:r>
              <a:rPr lang="en-US" sz="2000" b="1" i="0" u="sng" strike="noStrike" baseline="0" dirty="0">
                <a:latin typeface="Times New Roman" panose="02020603050405020304" pitchFamily="18" charset="0"/>
                <a:cs typeface="Times New Roman" panose="02020603050405020304" pitchFamily="18" charset="0"/>
              </a:rPr>
              <a:t>Work Menu</a:t>
            </a:r>
          </a:p>
          <a:p>
            <a:r>
              <a:rPr lang="en-US" sz="2000" b="0" i="0" u="none" strike="noStrike" baseline="0" dirty="0">
                <a:latin typeface="Times New Roman" panose="02020603050405020304" pitchFamily="18" charset="0"/>
                <a:cs typeface="Times New Roman" panose="02020603050405020304" pitchFamily="18" charset="0"/>
              </a:rPr>
              <a:t>located in the bottom right corner of the screen.</a:t>
            </a:r>
          </a:p>
          <a:p>
            <a:pPr marR="2800" algn="just"/>
            <a:r>
              <a:rPr lang="en-US" sz="2000" b="0" i="0" u="none" strike="noStrike" baseline="0" dirty="0">
                <a:latin typeface="Times New Roman" panose="02020603050405020304" pitchFamily="18" charset="0"/>
                <a:cs typeface="Times New Roman" panose="02020603050405020304" pitchFamily="18" charset="0"/>
              </a:rPr>
              <a:t>Users can choose their work from the Work Menu List, and then follow the Work Menu displayed on the right side of the screen.</a:t>
            </a:r>
            <a:endParaRPr lang="en-US" sz="2000" dirty="0">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13552A36-5537-4148-BD63-787136CEDAF4}"/>
              </a:ext>
            </a:extLst>
          </p:cNvPr>
          <p:cNvPicPr>
            <a:picLocks noChangeAspect="1"/>
          </p:cNvPicPr>
          <p:nvPr/>
        </p:nvPicPr>
        <p:blipFill rotWithShape="1">
          <a:blip r:embed="rId2">
            <a:extLst>
              <a:ext uri="{28A0092B-C50C-407E-A947-70E740481C1C}">
                <a14:useLocalDpi xmlns:a14="http://schemas.microsoft.com/office/drawing/2010/main" val="0"/>
              </a:ext>
            </a:extLst>
          </a:blip>
          <a:srcRect l="3380" t="49052" r="50000" b="9931"/>
          <a:stretch/>
        </p:blipFill>
        <p:spPr>
          <a:xfrm>
            <a:off x="628650" y="1600201"/>
            <a:ext cx="3966998" cy="4802185"/>
          </a:xfrm>
          <a:prstGeom prst="rect">
            <a:avLst/>
          </a:prstGeom>
        </p:spPr>
      </p:pic>
    </p:spTree>
    <p:extLst>
      <p:ext uri="{BB962C8B-B14F-4D97-AF65-F5344CB8AC3E}">
        <p14:creationId xmlns:p14="http://schemas.microsoft.com/office/powerpoint/2010/main" val="12166248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F3727D-49AD-4EAD-8853-78D1417E0C2A}"/>
              </a:ext>
            </a:extLst>
          </p:cNvPr>
          <p:cNvSpPr>
            <a:spLocks noGrp="1"/>
          </p:cNvSpPr>
          <p:nvPr>
            <p:ph type="title"/>
          </p:nvPr>
        </p:nvSpPr>
        <p:spPr/>
        <p:txBody>
          <a:bodyPr>
            <a:normAutofit/>
          </a:bodyPr>
          <a:lstStyle/>
          <a:p>
            <a:r>
              <a:rPr lang="en-US" sz="3200" b="0" i="0" u="none" strike="noStrike" baseline="0" dirty="0">
                <a:latin typeface="Times New Roman" panose="02020603050405020304" pitchFamily="18" charset="0"/>
                <a:cs typeface="Times New Roman" panose="02020603050405020304" pitchFamily="18" charset="0"/>
              </a:rPr>
              <a:t>O Convert to Stitch</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557D78F8-E975-4521-AC2E-294EDC0202EC}"/>
              </a:ext>
            </a:extLst>
          </p:cNvPr>
          <p:cNvSpPr>
            <a:spLocks noGrp="1"/>
          </p:cNvSpPr>
          <p:nvPr>
            <p:ph idx="1"/>
          </p:nvPr>
        </p:nvSpPr>
        <p:spPr>
          <a:xfrm>
            <a:off x="569927" y="2026961"/>
            <a:ext cx="7886700" cy="4351338"/>
          </a:xfrm>
        </p:spPr>
        <p:txBody>
          <a:bodyPr>
            <a:normAutofit/>
          </a:bodyPr>
          <a:lstStyle/>
          <a:p>
            <a:pPr marL="0" indent="0">
              <a:buNone/>
            </a:pPr>
            <a:r>
              <a:rPr lang="en-US" sz="2400" b="0" i="0" u="none" strike="noStrike" baseline="0" dirty="0">
                <a:latin typeface="Times New Roman" panose="02020603050405020304" pitchFamily="18" charset="0"/>
                <a:cs typeface="Times New Roman" panose="02020603050405020304" pitchFamily="18" charset="0"/>
              </a:rPr>
              <a:t>Illustrations and photographs can be converted into stitches according to gauge. Taking into account the vertical to horizontal ratio of knitted loops, accurate evaluation can be made of the final product size.</a:t>
            </a:r>
            <a:endParaRPr lang="en-US" sz="24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A68E7BFC-4E15-4566-AD1B-D1859E1D0802}"/>
              </a:ext>
            </a:extLst>
          </p:cNvPr>
          <p:cNvPicPr>
            <a:picLocks noChangeAspect="1"/>
          </p:cNvPicPr>
          <p:nvPr/>
        </p:nvPicPr>
        <p:blipFill rotWithShape="1">
          <a:blip r:embed="rId2">
            <a:extLst>
              <a:ext uri="{28A0092B-C50C-407E-A947-70E740481C1C}">
                <a14:useLocalDpi xmlns:a14="http://schemas.microsoft.com/office/drawing/2010/main" val="0"/>
              </a:ext>
            </a:extLst>
          </a:blip>
          <a:srcRect l="39929" t="38965" r="41651" b="33238"/>
          <a:stretch/>
        </p:blipFill>
        <p:spPr>
          <a:xfrm>
            <a:off x="5536734" y="3565321"/>
            <a:ext cx="2978616" cy="3007766"/>
          </a:xfrm>
          <a:prstGeom prst="rect">
            <a:avLst/>
          </a:prstGeom>
        </p:spPr>
      </p:pic>
    </p:spTree>
    <p:extLst>
      <p:ext uri="{BB962C8B-B14F-4D97-AF65-F5344CB8AC3E}">
        <p14:creationId xmlns:p14="http://schemas.microsoft.com/office/powerpoint/2010/main" val="69223523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C7A57E1-4B48-4EAB-8A90-5FD1AD5F41D4}"/>
              </a:ext>
            </a:extLst>
          </p:cNvPr>
          <p:cNvSpPr>
            <a:spLocks noGrp="1"/>
          </p:cNvSpPr>
          <p:nvPr>
            <p:ph idx="1"/>
          </p:nvPr>
        </p:nvSpPr>
        <p:spPr>
          <a:xfrm>
            <a:off x="553149" y="374330"/>
            <a:ext cx="7886700" cy="4351338"/>
          </a:xfrm>
        </p:spPr>
        <p:txBody>
          <a:bodyPr/>
          <a:lstStyle/>
          <a:p>
            <a:pPr marL="0" marR="0" indent="0">
              <a:buNone/>
            </a:pPr>
            <a:r>
              <a:rPr lang="en-US" sz="2400" dirty="0">
                <a:effectLst/>
                <a:latin typeface="Times New Roman" panose="02020603050405020304" pitchFamily="18" charset="0"/>
                <a:ea typeface="Times New Roman" panose="02020603050405020304" pitchFamily="18" charset="0"/>
              </a:rPr>
              <a:t>Data downloaded from </a:t>
            </a:r>
            <a:r>
              <a:rPr lang="en-US" sz="2400" dirty="0" err="1">
                <a:effectLst/>
                <a:latin typeface="Times New Roman" panose="02020603050405020304" pitchFamily="18" charset="0"/>
                <a:ea typeface="Times New Roman" panose="02020603050405020304" pitchFamily="18" charset="0"/>
              </a:rPr>
              <a:t>staf</a:t>
            </a:r>
            <a:r>
              <a:rPr lang="en-US" sz="2400" dirty="0">
                <a:effectLst/>
                <a:latin typeface="Times New Roman" panose="02020603050405020304" pitchFamily="18" charset="0"/>
                <a:ea typeface="Times New Roman" panose="02020603050405020304" pitchFamily="18" charset="0"/>
              </a:rPr>
              <a:t> can be used to create and edit stripe sequence, weave structure and colorway using APEX3.</a:t>
            </a:r>
          </a:p>
          <a:p>
            <a:pPr marL="0" marR="0" indent="0">
              <a:buNone/>
            </a:pPr>
            <a:r>
              <a:rPr lang="en-US" sz="2400" dirty="0">
                <a:effectLst/>
                <a:latin typeface="Times New Roman" panose="02020603050405020304" pitchFamily="18" charset="0"/>
                <a:ea typeface="Times New Roman" panose="02020603050405020304" pitchFamily="18" charset="0"/>
              </a:rPr>
              <a:t>Data can be converted to high-resolution textile simulation images and super realistic weave simulations to output for instruction sheets.</a:t>
            </a:r>
          </a:p>
          <a:p>
            <a:pPr marL="0" marR="0" indent="0">
              <a:buNone/>
            </a:pPr>
            <a:r>
              <a:rPr lang="en-US" sz="2400" dirty="0">
                <a:effectLst/>
                <a:latin typeface="Times New Roman" panose="02020603050405020304" pitchFamily="18" charset="0"/>
                <a:ea typeface="Times New Roman" panose="02020603050405020304" pitchFamily="18" charset="0"/>
              </a:rPr>
              <a:t>You can output textile planning paper based on design data.</a:t>
            </a:r>
          </a:p>
          <a:p>
            <a:pPr marL="0" indent="0">
              <a:buNone/>
            </a:pPr>
            <a:endParaRPr lang="en-US" dirty="0"/>
          </a:p>
        </p:txBody>
      </p:sp>
      <p:pic>
        <p:nvPicPr>
          <p:cNvPr id="4" name="Picture 3">
            <a:extLst>
              <a:ext uri="{FF2B5EF4-FFF2-40B4-BE49-F238E27FC236}">
                <a16:creationId xmlns:a16="http://schemas.microsoft.com/office/drawing/2014/main" id="{B014600B-6818-4CF3-9CF0-A28BA2CD8A7E}"/>
              </a:ext>
            </a:extLst>
          </p:cNvPr>
          <p:cNvPicPr>
            <a:picLocks noChangeAspect="1"/>
          </p:cNvPicPr>
          <p:nvPr/>
        </p:nvPicPr>
        <p:blipFill rotWithShape="1">
          <a:blip r:embed="rId2">
            <a:extLst>
              <a:ext uri="{28A0092B-C50C-407E-A947-70E740481C1C}">
                <a14:useLocalDpi xmlns:a14="http://schemas.microsoft.com/office/drawing/2010/main" val="0"/>
              </a:ext>
            </a:extLst>
          </a:blip>
          <a:srcRect l="2741" t="4100" r="1871" b="5092"/>
          <a:stretch/>
        </p:blipFill>
        <p:spPr>
          <a:xfrm>
            <a:off x="1772305" y="2748661"/>
            <a:ext cx="5599389" cy="3954013"/>
          </a:xfrm>
          <a:prstGeom prst="rect">
            <a:avLst/>
          </a:prstGeom>
        </p:spPr>
      </p:pic>
    </p:spTree>
    <p:extLst>
      <p:ext uri="{BB962C8B-B14F-4D97-AF65-F5344CB8AC3E}">
        <p14:creationId xmlns:p14="http://schemas.microsoft.com/office/powerpoint/2010/main" val="8534304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C1CCD-ADD7-49BB-9EF7-6876B0FBA3F1}"/>
              </a:ext>
            </a:extLst>
          </p:cNvPr>
          <p:cNvSpPr>
            <a:spLocks noGrp="1"/>
          </p:cNvSpPr>
          <p:nvPr>
            <p:ph type="title"/>
          </p:nvPr>
        </p:nvSpPr>
        <p:spPr/>
        <p:txBody>
          <a:bodyPr>
            <a:normAutofit/>
          </a:bodyPr>
          <a:lstStyle/>
          <a:p>
            <a:r>
              <a:rPr lang="en-US" sz="3200" b="0" i="0" u="none" strike="noStrike" spc="0" dirty="0">
                <a:effectLst/>
                <a:latin typeface="Times New Roman" panose="02020603050405020304" pitchFamily="18" charset="0"/>
                <a:ea typeface="Arial" panose="020B0604020202020204" pitchFamily="34" charset="0"/>
                <a:cs typeface="Times New Roman" panose="02020603050405020304" pitchFamily="18" charset="0"/>
              </a:rPr>
              <a:t>Troubleshooting</a:t>
            </a:r>
            <a:br>
              <a:rPr lang="mn-MN" sz="3200" b="0" i="0" u="none" strike="noStrike" spc="0" dirty="0">
                <a:effectLst/>
                <a:latin typeface="Times New Roman" panose="02020603050405020304" pitchFamily="18" charset="0"/>
                <a:ea typeface="Arial" panose="020B0604020202020204" pitchFamily="34" charset="0"/>
                <a:cs typeface="Times New Roman" panose="02020603050405020304" pitchFamily="18" charset="0"/>
              </a:rPr>
            </a:br>
            <a:r>
              <a:rPr lang="en-US" sz="3200" dirty="0">
                <a:effectLst/>
                <a:latin typeface="Times New Roman" panose="02020603050405020304" pitchFamily="18" charset="0"/>
                <a:ea typeface="Arial" panose="020B0604020202020204" pitchFamily="34" charset="0"/>
                <a:cs typeface="Times New Roman" panose="02020603050405020304" pitchFamily="18" charset="0"/>
              </a:rPr>
              <a:t>HELP Menu</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263C4FAC-B5F3-4C9B-8E58-66B62CF5C53F}"/>
              </a:ext>
            </a:extLst>
          </p:cNvPr>
          <p:cNvSpPr>
            <a:spLocks noGrp="1"/>
          </p:cNvSpPr>
          <p:nvPr>
            <p:ph idx="1"/>
          </p:nvPr>
        </p:nvSpPr>
        <p:spPr/>
        <p:txBody>
          <a:bodyPr>
            <a:normAutofit/>
          </a:bodyPr>
          <a:lstStyle/>
          <a:p>
            <a:r>
              <a:rPr lang="en-US" sz="2000" b="0" i="0" u="none" strike="noStrike" baseline="0" dirty="0">
                <a:latin typeface="Times New Roman" panose="02020603050405020304" pitchFamily="18" charset="0"/>
                <a:cs typeface="Times New Roman" panose="02020603050405020304" pitchFamily="18" charset="0"/>
              </a:rPr>
              <a:t>Design HELP describes each function in detail.</a:t>
            </a:r>
          </a:p>
          <a:p>
            <a:pPr marR="2600"/>
            <a:r>
              <a:rPr lang="en-US" sz="2000" b="0" i="0" u="none" strike="noStrike" baseline="0" dirty="0">
                <a:latin typeface="Times New Roman" panose="02020603050405020304" pitchFamily="18" charset="0"/>
                <a:cs typeface="Times New Roman" panose="02020603050405020304" pitchFamily="18" charset="0"/>
              </a:rPr>
              <a:t>To open the HELP menu, click </a:t>
            </a:r>
            <a:r>
              <a:rPr lang="en-US" sz="2000" b="0" i="0" strike="noStrike" baseline="0" dirty="0">
                <a:latin typeface="Times New Roman" panose="02020603050405020304" pitchFamily="18" charset="0"/>
                <a:cs typeface="Times New Roman" panose="02020603050405020304" pitchFamily="18" charset="0"/>
              </a:rPr>
              <a:t>F1 </a:t>
            </a:r>
            <a:r>
              <a:rPr lang="en-US" sz="2000" b="0" i="0" u="none" strike="noStrike" baseline="0" dirty="0">
                <a:latin typeface="Times New Roman" panose="02020603050405020304" pitchFamily="18" charset="0"/>
                <a:cs typeface="Times New Roman" panose="02020603050405020304" pitchFamily="18" charset="0"/>
              </a:rPr>
              <a:t>directly on top of any function to see a detailed explanation.</a:t>
            </a: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01549EA0-A089-4127-9BAD-DA51FB973A6B}"/>
              </a:ext>
            </a:extLst>
          </p:cNvPr>
          <p:cNvPicPr>
            <a:picLocks noChangeAspect="1"/>
          </p:cNvPicPr>
          <p:nvPr/>
        </p:nvPicPr>
        <p:blipFill rotWithShape="1">
          <a:blip r:embed="rId2">
            <a:extLst>
              <a:ext uri="{28A0092B-C50C-407E-A947-70E740481C1C}">
                <a14:useLocalDpi xmlns:a14="http://schemas.microsoft.com/office/drawing/2010/main" val="0"/>
              </a:ext>
            </a:extLst>
          </a:blip>
          <a:srcRect l="5904" t="9931" r="57743" b="69419"/>
          <a:stretch/>
        </p:blipFill>
        <p:spPr>
          <a:xfrm>
            <a:off x="2080469" y="2963417"/>
            <a:ext cx="4983061" cy="3894583"/>
          </a:xfrm>
          <a:prstGeom prst="rect">
            <a:avLst/>
          </a:prstGeom>
        </p:spPr>
      </p:pic>
    </p:spTree>
    <p:extLst>
      <p:ext uri="{BB962C8B-B14F-4D97-AF65-F5344CB8AC3E}">
        <p14:creationId xmlns:p14="http://schemas.microsoft.com/office/powerpoint/2010/main" val="348726687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6B1958A-664A-45C2-9454-6B7B868CD228}"/>
              </a:ext>
            </a:extLst>
          </p:cNvPr>
          <p:cNvPicPr>
            <a:picLocks noChangeAspect="1"/>
          </p:cNvPicPr>
          <p:nvPr/>
        </p:nvPicPr>
        <p:blipFill rotWithShape="1">
          <a:blip r:embed="rId2">
            <a:extLst>
              <a:ext uri="{28A0092B-C50C-407E-A947-70E740481C1C}">
                <a14:useLocalDpi xmlns:a14="http://schemas.microsoft.com/office/drawing/2010/main" val="0"/>
              </a:ext>
            </a:extLst>
          </a:blip>
          <a:srcRect l="1360" t="33395" r="50000" b="40061"/>
          <a:stretch/>
        </p:blipFill>
        <p:spPr>
          <a:xfrm>
            <a:off x="4446453" y="3330773"/>
            <a:ext cx="4697547" cy="3527227"/>
          </a:xfrm>
          <a:prstGeom prst="rect">
            <a:avLst/>
          </a:prstGeom>
        </p:spPr>
      </p:pic>
      <p:sp>
        <p:nvSpPr>
          <p:cNvPr id="2" name="Title 1">
            <a:extLst>
              <a:ext uri="{FF2B5EF4-FFF2-40B4-BE49-F238E27FC236}">
                <a16:creationId xmlns:a16="http://schemas.microsoft.com/office/drawing/2014/main" id="{6A92B390-5291-49C3-9609-F84D10CA3D8C}"/>
              </a:ext>
            </a:extLst>
          </p:cNvPr>
          <p:cNvSpPr>
            <a:spLocks noGrp="1"/>
          </p:cNvSpPr>
          <p:nvPr>
            <p:ph type="title"/>
          </p:nvPr>
        </p:nvSpPr>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The Cursor is Frozen</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3F2C1D0B-06F9-4B1C-B74B-F7E700C55063}"/>
              </a:ext>
            </a:extLst>
          </p:cNvPr>
          <p:cNvSpPr>
            <a:spLocks noGrp="1"/>
          </p:cNvSpPr>
          <p:nvPr>
            <p:ph idx="1"/>
          </p:nvPr>
        </p:nvSpPr>
        <p:spPr>
          <a:xfrm>
            <a:off x="628650" y="1875959"/>
            <a:ext cx="7886700" cy="4351338"/>
          </a:xfrm>
        </p:spPr>
        <p:txBody>
          <a:bodyPr/>
          <a:lstStyle/>
          <a:p>
            <a:pPr marL="0" marR="0" lvl="0" indent="0">
              <a:lnSpc>
                <a:spcPts val="2300"/>
              </a:lnSpc>
              <a:spcBef>
                <a:spcPts val="0"/>
              </a:spcBef>
              <a:spcAft>
                <a:spcPts val="0"/>
              </a:spcAft>
              <a:buClr>
                <a:srgbClr val="000000"/>
              </a:buClr>
              <a:buSzPts val="900"/>
              <a:buNone/>
              <a:tabLst>
                <a:tab pos="243205" algn="l"/>
              </a:tabLst>
            </a:pPr>
            <a:r>
              <a:rPr lang="en-US" sz="2000" b="0" i="0" u="none" strike="noStrike" baseline="0" dirty="0">
                <a:solidFill>
                  <a:srgbClr val="1E58BB"/>
                </a:solidFill>
                <a:latin typeface="Times New Roman" panose="02020603050405020304" pitchFamily="18" charset="0"/>
                <a:cs typeface="Times New Roman" panose="02020603050405020304" pitchFamily="18" charset="0"/>
              </a:rPr>
              <a:t>The Cursor is Frozen</a:t>
            </a:r>
            <a:r>
              <a:rPr lang="en-US" sz="2000" b="0" i="0" u="none" strike="noStrike" baseline="0" dirty="0">
                <a:solidFill>
                  <a:srgbClr val="1E55B2"/>
                </a:solidFill>
                <a:latin typeface="Times New Roman" panose="02020603050405020304" pitchFamily="18" charset="0"/>
                <a:cs typeface="Times New Roman" panose="02020603050405020304" pitchFamily="18" charset="0"/>
              </a:rPr>
              <a:t> </a:t>
            </a:r>
            <a:r>
              <a:rPr lang="en-US" sz="2000" b="0" i="0" u="none" strike="noStrike" baseline="0" dirty="0">
                <a:solidFill>
                  <a:srgbClr val="EF3B32"/>
                </a:solidFill>
                <a:latin typeface="Times New Roman" panose="02020603050405020304" pitchFamily="18" charset="0"/>
                <a:cs typeface="Times New Roman" panose="02020603050405020304" pitchFamily="18" charset="0"/>
              </a:rPr>
              <a:t>* Force quit the Design software</a:t>
            </a:r>
          </a:p>
          <a:p>
            <a:pPr marL="0" marR="0" lvl="0" indent="0">
              <a:lnSpc>
                <a:spcPts val="2300"/>
              </a:lnSpc>
              <a:spcBef>
                <a:spcPts val="0"/>
              </a:spcBef>
              <a:spcAft>
                <a:spcPts val="0"/>
              </a:spcAft>
              <a:buClr>
                <a:srgbClr val="000000"/>
              </a:buClr>
              <a:buSzPts val="900"/>
              <a:buNone/>
              <a:tabLst>
                <a:tab pos="243205" algn="l"/>
              </a:tabLst>
            </a:pPr>
            <a:endParaRPr lang="mn-MN"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marR="0" lvl="0" indent="0">
              <a:lnSpc>
                <a:spcPts val="2300"/>
              </a:lnSpc>
              <a:spcBef>
                <a:spcPts val="0"/>
              </a:spcBef>
              <a:spcAft>
                <a:spcPts val="0"/>
              </a:spcAft>
              <a:buClr>
                <a:srgbClr val="000000"/>
              </a:buClr>
              <a:buSzPts val="900"/>
              <a:buNone/>
              <a:tabLst>
                <a:tab pos="243205" algn="l"/>
              </a:tabLst>
            </a:pP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Press the keys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Ctrl</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Alt</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Delete</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together.</a:t>
            </a:r>
          </a:p>
          <a:p>
            <a:pPr marL="0" marR="0" lvl="0" indent="0">
              <a:lnSpc>
                <a:spcPts val="2300"/>
              </a:lnSpc>
              <a:spcBef>
                <a:spcPts val="0"/>
              </a:spcBef>
              <a:spcAft>
                <a:spcPts val="1420"/>
              </a:spcAft>
              <a:buClr>
                <a:srgbClr val="000000"/>
              </a:buClr>
              <a:buSzPts val="900"/>
              <a:buNone/>
              <a:tabLst>
                <a:tab pos="247015" algn="l"/>
              </a:tabLst>
            </a:pP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Select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Task Manager</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from the menu.</a:t>
            </a:r>
          </a:p>
          <a:p>
            <a:pPr marL="0" marR="0" lvl="0" indent="0">
              <a:lnSpc>
                <a:spcPts val="900"/>
              </a:lnSpc>
              <a:spcBef>
                <a:spcPts val="0"/>
              </a:spcBef>
              <a:spcAft>
                <a:spcPts val="1700"/>
              </a:spcAft>
              <a:buClr>
                <a:srgbClr val="000000"/>
              </a:buClr>
              <a:buSzPts val="900"/>
              <a:buNone/>
              <a:tabLst>
                <a:tab pos="243205" algn="l"/>
              </a:tabLst>
            </a:pP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Select </a:t>
            </a:r>
            <a:r>
              <a:rPr lang="en-US" sz="1800" strike="noStrike" spc="0" dirty="0">
                <a:solidFill>
                  <a:srgbClr val="000000"/>
                </a:solidFill>
                <a:effectLst/>
                <a:latin typeface="Arial" panose="020B0604020202020204" pitchFamily="34" charset="0"/>
                <a:ea typeface="Arial" panose="020B0604020202020204" pitchFamily="34" charset="0"/>
                <a:cs typeface="Arial" panose="020B0604020202020204" pitchFamily="34" charset="0"/>
              </a:rPr>
              <a:t>SDS-ONE Design</a:t>
            </a:r>
            <a:r>
              <a:rPr lang="en-US" sz="1800" strike="noStrike" spc="0" dirty="0">
                <a:effectLst/>
                <a:latin typeface="Arial" panose="020B0604020202020204" pitchFamily="34" charset="0"/>
                <a:ea typeface="Arial" panose="020B0604020202020204" pitchFamily="34" charset="0"/>
                <a:cs typeface="Arial" panose="020B0604020202020204" pitchFamily="34" charset="0"/>
              </a:rPr>
              <a:t> </a:t>
            </a: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from the application list.</a:t>
            </a:r>
          </a:p>
          <a:p>
            <a:pPr marL="0" marR="0" lvl="0" indent="0">
              <a:lnSpc>
                <a:spcPts val="900"/>
              </a:lnSpc>
              <a:spcBef>
                <a:spcPts val="0"/>
              </a:spcBef>
              <a:spcAft>
                <a:spcPts val="0"/>
              </a:spcAft>
              <a:buClr>
                <a:srgbClr val="000000"/>
              </a:buClr>
              <a:buSzPts val="900"/>
              <a:buNone/>
              <a:tabLst>
                <a:tab pos="247015" algn="l"/>
              </a:tabLst>
            </a:pPr>
            <a:r>
              <a:rPr lang="en-US" sz="1800" u="none" strike="noStrike" spc="0" dirty="0">
                <a:effectLst/>
                <a:latin typeface="Arial" panose="020B0604020202020204" pitchFamily="34" charset="0"/>
                <a:ea typeface="Arial" panose="020B0604020202020204" pitchFamily="34" charset="0"/>
                <a:cs typeface="Arial" panose="020B0604020202020204" pitchFamily="34" charset="0"/>
              </a:rPr>
              <a:t>Click End Task twice and then select End now</a:t>
            </a:r>
          </a:p>
          <a:p>
            <a:pPr marL="0" marR="0" lvl="0" indent="0">
              <a:lnSpc>
                <a:spcPts val="900"/>
              </a:lnSpc>
              <a:spcBef>
                <a:spcPts val="0"/>
              </a:spcBef>
              <a:spcAft>
                <a:spcPts val="0"/>
              </a:spcAft>
              <a:buClr>
                <a:srgbClr val="000000"/>
              </a:buClr>
              <a:buSzPts val="900"/>
              <a:buNone/>
              <a:tabLst>
                <a:tab pos="247015" algn="l"/>
              </a:tabLst>
            </a:pPr>
            <a:endParaRPr lang="en-US" sz="1800" u="none" strike="noStrike" spc="0" dirty="0">
              <a:effectLst/>
              <a:latin typeface="Arial" panose="020B0604020202020204" pitchFamily="34" charset="0"/>
              <a:ea typeface="Arial" panose="020B0604020202020204" pitchFamily="34" charset="0"/>
              <a:cs typeface="Arial" panose="020B0604020202020204" pitchFamily="34" charset="0"/>
            </a:endParaRPr>
          </a:p>
          <a:p>
            <a:pPr marL="0" indent="0">
              <a:buNone/>
            </a:pPr>
            <a:br>
              <a:rPr lang="en-US" sz="1800" dirty="0">
                <a:effectLst/>
                <a:latin typeface="Arial" panose="020B0604020202020204" pitchFamily="34" charset="0"/>
                <a:ea typeface="Arial" panose="020B0604020202020204" pitchFamily="34" charset="0"/>
              </a:rPr>
            </a:br>
            <a:endParaRPr lang="en-US" dirty="0"/>
          </a:p>
        </p:txBody>
      </p:sp>
    </p:spTree>
    <p:extLst>
      <p:ext uri="{BB962C8B-B14F-4D97-AF65-F5344CB8AC3E}">
        <p14:creationId xmlns:p14="http://schemas.microsoft.com/office/powerpoint/2010/main" val="48053937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E4C848-EC26-46A3-90E9-A337FDDAFAB0}"/>
              </a:ext>
            </a:extLst>
          </p:cNvPr>
          <p:cNvSpPr>
            <a:spLocks noGrp="1"/>
          </p:cNvSpPr>
          <p:nvPr>
            <p:ph type="title"/>
          </p:nvPr>
        </p:nvSpPr>
        <p:spPr>
          <a:xfrm>
            <a:off x="603482" y="124830"/>
            <a:ext cx="7886700" cy="935680"/>
          </a:xfrm>
        </p:spPr>
        <p:txBody>
          <a:bodyPr>
            <a:normAutofit/>
          </a:bodyPr>
          <a:lstStyle/>
          <a:p>
            <a:r>
              <a:rPr lang="en-US" sz="3200" b="0" i="0" u="none" strike="noStrike" spc="0" dirty="0">
                <a:solidFill>
                  <a:srgbClr val="000000"/>
                </a:solidFill>
                <a:effectLst/>
                <a:latin typeface="Times New Roman" panose="02020603050405020304" pitchFamily="18" charset="0"/>
                <a:ea typeface="Arial" panose="020B0604020202020204" pitchFamily="34" charset="0"/>
                <a:cs typeface="Times New Roman" panose="02020603050405020304" pitchFamily="18" charset="0"/>
              </a:rPr>
              <a:t>The Cursor is Frozen</a:t>
            </a:r>
            <a:endParaRPr lang="en-US" sz="3200" dirty="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F84164F0-5A81-4A3E-8755-429F06EC1144}"/>
              </a:ext>
            </a:extLst>
          </p:cNvPr>
          <p:cNvSpPr>
            <a:spLocks noGrp="1"/>
          </p:cNvSpPr>
          <p:nvPr>
            <p:ph idx="1"/>
          </p:nvPr>
        </p:nvSpPr>
        <p:spPr>
          <a:xfrm>
            <a:off x="603482" y="1253331"/>
            <a:ext cx="7886700" cy="4351338"/>
          </a:xfrm>
        </p:spPr>
        <p:txBody>
          <a:bodyPr>
            <a:normAutofit/>
          </a:bodyPr>
          <a:lstStyle/>
          <a:p>
            <a:pPr marL="0" indent="0">
              <a:buNone/>
            </a:pPr>
            <a:r>
              <a:rPr lang="en-US" sz="2000" b="0" i="0" u="none" strike="noStrike" baseline="0" dirty="0">
                <a:solidFill>
                  <a:srgbClr val="1E58BB"/>
                </a:solidFill>
                <a:latin typeface="Times New Roman" panose="02020603050405020304" pitchFamily="18" charset="0"/>
                <a:cs typeface="Times New Roman" panose="02020603050405020304" pitchFamily="18" charset="0"/>
              </a:rPr>
              <a:t>The Cursor is Frozen</a:t>
            </a:r>
            <a:r>
              <a:rPr lang="en-US" sz="2000" dirty="0">
                <a:solidFill>
                  <a:srgbClr val="1E58BB"/>
                </a:solidFill>
                <a:latin typeface="Times New Roman" panose="02020603050405020304" pitchFamily="18" charset="0"/>
                <a:cs typeface="Times New Roman" panose="02020603050405020304" pitchFamily="18" charset="0"/>
              </a:rPr>
              <a:t> </a:t>
            </a:r>
            <a:r>
              <a:rPr lang="en-US" sz="2000" b="0" i="0" u="none" strike="noStrike" baseline="0" dirty="0">
                <a:solidFill>
                  <a:srgbClr val="EF3B32"/>
                </a:solidFill>
                <a:latin typeface="Times New Roman" panose="02020603050405020304" pitchFamily="18" charset="0"/>
                <a:cs typeface="Times New Roman" panose="02020603050405020304" pitchFamily="18" charset="0"/>
              </a:rPr>
              <a:t>Force quit Windows</a:t>
            </a:r>
          </a:p>
          <a:p>
            <a:pPr marL="0" marR="1400" indent="0">
              <a:buNone/>
            </a:pPr>
            <a:r>
              <a:rPr lang="en-US" sz="2000" b="0" i="0" u="none" strike="noStrike" baseline="0" dirty="0">
                <a:latin typeface="Times New Roman" panose="02020603050405020304" pitchFamily="18" charset="0"/>
                <a:cs typeface="Times New Roman" panose="02020603050405020304" pitchFamily="18" charset="0"/>
              </a:rPr>
              <a:t>If you cannot force quit the Design software as described above, push the</a:t>
            </a:r>
            <a:r>
              <a:rPr lang="en-US" sz="2000" b="0" i="0" u="sng" strike="noStrike" baseline="0" dirty="0">
                <a:latin typeface="Times New Roman" panose="02020603050405020304" pitchFamily="18" charset="0"/>
                <a:cs typeface="Times New Roman" panose="02020603050405020304" pitchFamily="18" charset="0"/>
              </a:rPr>
              <a:t> Reset </a:t>
            </a:r>
            <a:r>
              <a:rPr lang="en-US" sz="2000" b="0" i="0" u="none" strike="noStrike" baseline="0" dirty="0">
                <a:latin typeface="Times New Roman" panose="02020603050405020304" pitchFamily="18" charset="0"/>
                <a:cs typeface="Times New Roman" panose="02020603050405020304" pitchFamily="18" charset="0"/>
              </a:rPr>
              <a:t>button on the hardware to restart Windows.</a:t>
            </a:r>
          </a:p>
          <a:p>
            <a:pPr marL="0" indent="0">
              <a:buNone/>
            </a:pPr>
            <a:r>
              <a:rPr lang="en-US" sz="2000" b="0" i="0" u="none" strike="noStrike" baseline="0" dirty="0">
                <a:latin typeface="Times New Roman" panose="02020603050405020304" pitchFamily="18" charset="0"/>
                <a:cs typeface="Times New Roman" panose="02020603050405020304" pitchFamily="18" charset="0"/>
              </a:rPr>
              <a:t>This process may take a minute.</a:t>
            </a:r>
          </a:p>
          <a:p>
            <a:pPr marL="0" marR="1400" indent="0">
              <a:buNone/>
            </a:pPr>
            <a:r>
              <a:rPr lang="en-US" sz="2000" b="0" i="0" u="none" strike="noStrike" baseline="0" dirty="0">
                <a:latin typeface="Times New Roman" panose="02020603050405020304" pitchFamily="18" charset="0"/>
                <a:cs typeface="Times New Roman" panose="02020603050405020304" pitchFamily="18" charset="0"/>
              </a:rPr>
              <a:t>After restarting and opening the Design software, the data will be restored.</a:t>
            </a:r>
          </a:p>
          <a:p>
            <a:pPr>
              <a:buChar char="*"/>
            </a:pPr>
            <a:r>
              <a:rPr lang="en-US" sz="2000" b="0" i="0" u="none" strike="noStrike" baseline="0" dirty="0">
                <a:latin typeface="Times New Roman" panose="02020603050405020304" pitchFamily="18" charset="0"/>
                <a:cs typeface="Times New Roman" panose="02020603050405020304" pitchFamily="18" charset="0"/>
              </a:rPr>
              <a:t>Data may not be restored depending on the condition.</a:t>
            </a:r>
            <a:endParaRPr lang="en-US" sz="2000" dirty="0">
              <a:latin typeface="Times New Roman" panose="02020603050405020304" pitchFamily="18" charset="0"/>
              <a:cs typeface="Times New Roman" panose="02020603050405020304" pitchFamily="18" charset="0"/>
            </a:endParaRPr>
          </a:p>
        </p:txBody>
      </p:sp>
      <p:pic>
        <p:nvPicPr>
          <p:cNvPr id="5" name="Picture 4">
            <a:extLst>
              <a:ext uri="{FF2B5EF4-FFF2-40B4-BE49-F238E27FC236}">
                <a16:creationId xmlns:a16="http://schemas.microsoft.com/office/drawing/2014/main" id="{92E33E36-B70D-4489-88FE-808A22DA04AE}"/>
              </a:ext>
            </a:extLst>
          </p:cNvPr>
          <p:cNvPicPr>
            <a:picLocks noChangeAspect="1"/>
          </p:cNvPicPr>
          <p:nvPr/>
        </p:nvPicPr>
        <p:blipFill rotWithShape="1">
          <a:blip r:embed="rId2">
            <a:extLst>
              <a:ext uri="{28A0092B-C50C-407E-A947-70E740481C1C}">
                <a14:useLocalDpi xmlns:a14="http://schemas.microsoft.com/office/drawing/2010/main" val="0"/>
              </a:ext>
            </a:extLst>
          </a:blip>
          <a:srcRect l="6241" t="64220" r="53366" b="15352"/>
          <a:stretch/>
        </p:blipFill>
        <p:spPr>
          <a:xfrm>
            <a:off x="385893" y="3674124"/>
            <a:ext cx="4256144" cy="2961568"/>
          </a:xfrm>
          <a:prstGeom prst="rect">
            <a:avLst/>
          </a:prstGeom>
        </p:spPr>
      </p:pic>
    </p:spTree>
    <p:extLst>
      <p:ext uri="{BB962C8B-B14F-4D97-AF65-F5344CB8AC3E}">
        <p14:creationId xmlns:p14="http://schemas.microsoft.com/office/powerpoint/2010/main" val="219166793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85347D-F621-4131-9FC0-571D7E94FCF0}"/>
              </a:ext>
            </a:extLst>
          </p:cNvPr>
          <p:cNvSpPr>
            <a:spLocks noGrp="1"/>
          </p:cNvSpPr>
          <p:nvPr>
            <p:ph type="title"/>
          </p:nvPr>
        </p:nvSpPr>
        <p:spPr>
          <a:xfrm>
            <a:off x="1090613" y="365126"/>
            <a:ext cx="6962776" cy="1325563"/>
          </a:xfrm>
        </p:spPr>
        <p:txBody>
          <a:bodyPr>
            <a:normAutofit/>
          </a:bodyPr>
          <a:lstStyle/>
          <a:p>
            <a:r>
              <a:rPr lang="en-US" sz="3600" dirty="0">
                <a:latin typeface="Times New Roman" panose="02020603050405020304" pitchFamily="18" charset="0"/>
                <a:cs typeface="Times New Roman" panose="02020603050405020304" pitchFamily="18" charset="0"/>
              </a:rPr>
              <a:t>Design video</a:t>
            </a:r>
          </a:p>
        </p:txBody>
      </p:sp>
      <p:pic>
        <p:nvPicPr>
          <p:cNvPr id="4" name="New Apex 3D - PatternLibrary">
            <a:hlinkClick r:id="" action="ppaction://media"/>
            <a:extLst>
              <a:ext uri="{FF2B5EF4-FFF2-40B4-BE49-F238E27FC236}">
                <a16:creationId xmlns:a16="http://schemas.microsoft.com/office/drawing/2014/main" id="{37A0707B-61E8-4F9B-A88C-EE44D84F0747}"/>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998780" y="1690689"/>
            <a:ext cx="7146440" cy="4466118"/>
          </a:xfrm>
        </p:spPr>
      </p:pic>
    </p:spTree>
    <p:extLst>
      <p:ext uri="{BB962C8B-B14F-4D97-AF65-F5344CB8AC3E}">
        <p14:creationId xmlns:p14="http://schemas.microsoft.com/office/powerpoint/2010/main" val="3385088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0364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6704D-6779-431A-8217-3C8BBBD3B3D4}"/>
              </a:ext>
            </a:extLst>
          </p:cNvPr>
          <p:cNvSpPr>
            <a:spLocks noGrp="1"/>
          </p:cNvSpPr>
          <p:nvPr>
            <p:ph type="title"/>
          </p:nvPr>
        </p:nvSpPr>
        <p:spPr>
          <a:xfrm>
            <a:off x="1090613" y="365126"/>
            <a:ext cx="6962776" cy="1325563"/>
          </a:xfrm>
        </p:spPr>
        <p:txBody>
          <a:bodyPr>
            <a:normAutofit/>
          </a:bodyPr>
          <a:lstStyle/>
          <a:p>
            <a:r>
              <a:rPr lang="en-US" sz="3600" dirty="0">
                <a:latin typeface="Times New Roman" panose="02020603050405020304" pitchFamily="18" charset="0"/>
                <a:cs typeface="Times New Roman" panose="02020603050405020304" pitchFamily="18" charset="0"/>
              </a:rPr>
              <a:t>Design video</a:t>
            </a:r>
            <a:endParaRPr lang="en-US" sz="3600" dirty="0"/>
          </a:p>
        </p:txBody>
      </p:sp>
      <p:pic>
        <p:nvPicPr>
          <p:cNvPr id="4" name="New Apex 3D- Print Design using PatternTools">
            <a:hlinkClick r:id="" action="ppaction://media"/>
            <a:extLst>
              <a:ext uri="{FF2B5EF4-FFF2-40B4-BE49-F238E27FC236}">
                <a16:creationId xmlns:a16="http://schemas.microsoft.com/office/drawing/2014/main" id="{D2615C64-3D05-40CC-A138-016C56B095F2}"/>
              </a:ext>
            </a:extLst>
          </p:cNvPr>
          <p:cNvPicPr>
            <a:picLocks noGrp="1" noChangeAspect="1"/>
          </p:cNvPicPr>
          <p:nvPr>
            <p:ph idx="1"/>
            <a:videoFile r:link="rId2"/>
            <p:extLst>
              <p:ext uri="{DAA4B4D4-6D71-4841-9C94-3DE7FCFB9230}">
                <p14:media xmlns:p14="http://schemas.microsoft.com/office/powerpoint/2010/main" r:embed="rId1"/>
              </p:ext>
            </p:extLst>
          </p:nvPr>
        </p:nvPicPr>
        <p:blipFill>
          <a:blip r:embed="rId4"/>
          <a:stretch>
            <a:fillRect/>
          </a:stretch>
        </p:blipFill>
        <p:spPr>
          <a:xfrm>
            <a:off x="1090613" y="1825625"/>
            <a:ext cx="6962775" cy="4351338"/>
          </a:xfrm>
        </p:spPr>
      </p:pic>
    </p:spTree>
    <p:extLst>
      <p:ext uri="{BB962C8B-B14F-4D97-AF65-F5344CB8AC3E}">
        <p14:creationId xmlns:p14="http://schemas.microsoft.com/office/powerpoint/2010/main" val="39143609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4450"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DB4BD-5682-4A4C-A7D8-582AD8456BEA}"/>
              </a:ext>
            </a:extLst>
          </p:cNvPr>
          <p:cNvSpPr>
            <a:spLocks noGrp="1"/>
          </p:cNvSpPr>
          <p:nvPr>
            <p:ph idx="1"/>
          </p:nvPr>
        </p:nvSpPr>
        <p:spPr>
          <a:xfrm>
            <a:off x="628650" y="1174459"/>
            <a:ext cx="7886700" cy="5002504"/>
          </a:xfrm>
        </p:spPr>
        <p:txBody>
          <a:bodyPr/>
          <a:lstStyle/>
          <a:p>
            <a:pPr marL="0" indent="0" algn="ctr">
              <a:buNone/>
            </a:pPr>
            <a:r>
              <a:rPr lang="en-US" sz="2400" b="1" dirty="0">
                <a:latin typeface="Times New Roman" panose="02020603050405020304" pitchFamily="18" charset="0"/>
                <a:cs typeface="Times New Roman" panose="02020603050405020304" pitchFamily="18" charset="0"/>
              </a:rPr>
              <a:t>References</a:t>
            </a:r>
          </a:p>
          <a:p>
            <a:pPr marL="514350" indent="-514350">
              <a:buFont typeface="+mj-lt"/>
              <a:buAutoNum type="arabicPeriod"/>
            </a:pPr>
            <a:r>
              <a:rPr lang="en-US" sz="2400" dirty="0">
                <a:latin typeface="Times New Roman" panose="02020603050405020304" pitchFamily="18" charset="0"/>
                <a:cs typeface="Times New Roman" panose="02020603050405020304" pitchFamily="18" charset="0"/>
                <a:hlinkClick r:id="rId2"/>
              </a:rPr>
              <a:t>https://www.shimaseiki.com</a:t>
            </a:r>
            <a:endParaRPr lang="en-US" sz="2400" dirty="0">
              <a:latin typeface="Times New Roman" panose="02020603050405020304" pitchFamily="18" charset="0"/>
              <a:cs typeface="Times New Roman" panose="02020603050405020304" pitchFamily="18" charset="0"/>
            </a:endParaRPr>
          </a:p>
          <a:p>
            <a:pPr marL="514350" indent="-514350">
              <a:buFont typeface="+mj-lt"/>
              <a:buAutoNum type="arabicPeriod"/>
            </a:pPr>
            <a:r>
              <a:rPr lang="en-US" sz="2400" dirty="0" err="1">
                <a:latin typeface="Times New Roman" panose="02020603050405020304" pitchFamily="18" charset="0"/>
                <a:cs typeface="Times New Roman" panose="02020603050405020304" pitchFamily="18" charset="0"/>
              </a:rPr>
              <a:t>Shimaseiki</a:t>
            </a:r>
            <a:r>
              <a:rPr lang="en-US" sz="2400" dirty="0">
                <a:latin typeface="Times New Roman" panose="02020603050405020304" pitchFamily="18" charset="0"/>
                <a:cs typeface="Times New Roman" panose="02020603050405020304" pitchFamily="18" charset="0"/>
              </a:rPr>
              <a:t> training guide </a:t>
            </a:r>
          </a:p>
          <a:p>
            <a:pPr marL="514350" indent="-514350">
              <a:buFont typeface="+mj-lt"/>
              <a:buAutoNum type="arabicPeriod"/>
            </a:pPr>
            <a:endParaRPr lang="en-US" dirty="0"/>
          </a:p>
          <a:p>
            <a:endParaRPr lang="en-US" dirty="0"/>
          </a:p>
        </p:txBody>
      </p:sp>
    </p:spTree>
    <p:extLst>
      <p:ext uri="{BB962C8B-B14F-4D97-AF65-F5344CB8AC3E}">
        <p14:creationId xmlns:p14="http://schemas.microsoft.com/office/powerpoint/2010/main" val="2769096259"/>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433</TotalTime>
  <Words>969</Words>
  <Application>Microsoft Office PowerPoint</Application>
  <PresentationFormat>On-screen Show (4:3)</PresentationFormat>
  <Paragraphs>103</Paragraphs>
  <Slides>27</Slides>
  <Notes>0</Notes>
  <HiddenSlides>0</HiddenSlides>
  <MMClips>2</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27</vt:i4>
      </vt:variant>
    </vt:vector>
  </HeadingPairs>
  <TitlesOfParts>
    <vt:vector size="33" baseType="lpstr">
      <vt:lpstr>Arial</vt:lpstr>
      <vt:lpstr>Calibri</vt:lpstr>
      <vt:lpstr>Calibri Light</vt:lpstr>
      <vt:lpstr>Microsoft Sans Serif</vt:lpstr>
      <vt:lpstr>Times New Roman</vt:lpstr>
      <vt:lpstr>Office Theme</vt:lpstr>
      <vt:lpstr>PowerPoint Presentation</vt:lpstr>
      <vt:lpstr>PowerPoint Presentation</vt:lpstr>
      <vt:lpstr>System Configuration</vt:lpstr>
      <vt:lpstr>Stylus Pen / Digitizer </vt:lpstr>
      <vt:lpstr>Sub-keyboard</vt:lpstr>
      <vt:lpstr>Sub-keyboard </vt:lpstr>
      <vt:lpstr>Stylus pen </vt:lpstr>
      <vt:lpstr>Eye-ONE2</vt:lpstr>
      <vt:lpstr>Design software-Standard Screen</vt:lpstr>
      <vt:lpstr>Page list</vt:lpstr>
      <vt:lpstr>Color menu</vt:lpstr>
      <vt:lpstr>Brush Menu </vt:lpstr>
      <vt:lpstr>Colorway</vt:lpstr>
      <vt:lpstr>Layer Menu</vt:lpstr>
      <vt:lpstr>Stencil</vt:lpstr>
      <vt:lpstr>Save and Transfer Data</vt:lpstr>
      <vt:lpstr>Assistant Menu</vt:lpstr>
      <vt:lpstr>Assistant Menu</vt:lpstr>
      <vt:lpstr>Work Menu</vt:lpstr>
      <vt:lpstr>O Convert to Stitch</vt:lpstr>
      <vt:lpstr>PowerPoint Presentation</vt:lpstr>
      <vt:lpstr>Troubleshooting HELP Menu</vt:lpstr>
      <vt:lpstr>The Cursor is Frozen</vt:lpstr>
      <vt:lpstr>The Cursor is Frozen</vt:lpstr>
      <vt:lpstr>Design video</vt:lpstr>
      <vt:lpstr>Design video</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Gerele tumen-Ulzii</dc:creator>
  <cp:lastModifiedBy>Gerele tumen-Ulzii</cp:lastModifiedBy>
  <cp:revision>57</cp:revision>
  <dcterms:created xsi:type="dcterms:W3CDTF">2021-04-13T10:54:51Z</dcterms:created>
  <dcterms:modified xsi:type="dcterms:W3CDTF">2021-04-14T17:09:44Z</dcterms:modified>
</cp:coreProperties>
</file>