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67" r:id="rId3"/>
    <p:sldId id="268" r:id="rId4"/>
    <p:sldId id="269" r:id="rId5"/>
    <p:sldId id="265" r:id="rId6"/>
    <p:sldId id="264" r:id="rId7"/>
    <p:sldId id="270" r:id="rId8"/>
    <p:sldId id="271" r:id="rId9"/>
    <p:sldId id="272" r:id="rId10"/>
    <p:sldId id="273" r:id="rId11"/>
    <p:sldId id="274" r:id="rId12"/>
    <p:sldId id="290" r:id="rId13"/>
    <p:sldId id="275" r:id="rId14"/>
    <p:sldId id="276" r:id="rId15"/>
    <p:sldId id="277" r:id="rId16"/>
    <p:sldId id="278" r:id="rId17"/>
    <p:sldId id="279" r:id="rId18"/>
    <p:sldId id="280" r:id="rId19"/>
    <p:sldId id="287" r:id="rId20"/>
    <p:sldId id="286" r:id="rId21"/>
    <p:sldId id="281" r:id="rId22"/>
    <p:sldId id="282" r:id="rId23"/>
    <p:sldId id="285" r:id="rId24"/>
    <p:sldId id="292" r:id="rId25"/>
    <p:sldId id="293" r:id="rId26"/>
    <p:sldId id="291"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150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564073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3718592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492951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FBC473-FBC4-4E8C-883C-3FDF3CA4755B}"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228219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FBC473-FBC4-4E8C-883C-3FDF3CA4755B}" type="datetimeFigureOut">
              <a:rPr lang="en-US" smtClean="0"/>
              <a:t>4/15/2021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489804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FBC473-FBC4-4E8C-883C-3FDF3CA4755B}" type="datetimeFigureOut">
              <a:rPr lang="en-US" smtClean="0"/>
              <a:t>4/15/2021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063272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BC473-FBC4-4E8C-883C-3FDF3CA4755B}" type="datetimeFigureOut">
              <a:rPr lang="en-US" smtClean="0"/>
              <a:t>4/15/2021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2703120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FBC473-FBC4-4E8C-883C-3FDF3CA4755B}"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150876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FBC473-FBC4-4E8C-883C-3FDF3CA4755B}"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2336972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4036586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3741051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FBC473-FBC4-4E8C-883C-3FDF3CA4755B}" type="datetimeFigureOut">
              <a:rPr lang="en-US" smtClean="0"/>
              <a:t>4/15/2021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998D82-337B-40A8-A2E3-974FB9AF4C9F}" type="slidenum">
              <a:rPr lang="en-US" smtClean="0"/>
              <a:t>‹#›</a:t>
            </a:fld>
            <a:endParaRPr lang="en-US"/>
          </a:p>
        </p:txBody>
      </p:sp>
    </p:spTree>
    <p:extLst>
      <p:ext uri="{BB962C8B-B14F-4D97-AF65-F5344CB8AC3E}">
        <p14:creationId xmlns:p14="http://schemas.microsoft.com/office/powerpoint/2010/main" val="2353115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hyperlink" Target="https://www.shimaseik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DA9F90A-A80D-435B-A13B-47586809F89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634387"/>
            <a:ext cx="9144000" cy="5715001"/>
          </a:xfrm>
        </p:spPr>
      </p:pic>
    </p:spTree>
    <p:extLst>
      <p:ext uri="{BB962C8B-B14F-4D97-AF65-F5344CB8AC3E}">
        <p14:creationId xmlns:p14="http://schemas.microsoft.com/office/powerpoint/2010/main" val="3331205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E7FDC71-35FF-48C8-B8EF-5293467F8C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8650" y="1775292"/>
            <a:ext cx="7729350" cy="4351338"/>
          </a:xfrm>
        </p:spPr>
      </p:pic>
      <p:pic>
        <p:nvPicPr>
          <p:cNvPr id="6" name="Picture 5">
            <a:extLst>
              <a:ext uri="{FF2B5EF4-FFF2-40B4-BE49-F238E27FC236}">
                <a16:creationId xmlns:a16="http://schemas.microsoft.com/office/drawing/2014/main" id="{8C2EDDBB-1AFD-4A08-BD49-91BBA4407E26}"/>
              </a:ext>
            </a:extLst>
          </p:cNvPr>
          <p:cNvPicPr>
            <a:picLocks noChangeAspect="1"/>
          </p:cNvPicPr>
          <p:nvPr/>
        </p:nvPicPr>
        <p:blipFill rotWithShape="1">
          <a:blip r:embed="rId3">
            <a:extLst>
              <a:ext uri="{28A0092B-C50C-407E-A947-70E740481C1C}">
                <a14:useLocalDpi xmlns:a14="http://schemas.microsoft.com/office/drawing/2010/main" val="0"/>
              </a:ext>
            </a:extLst>
          </a:blip>
          <a:srcRect l="16840" t="26544" r="26227" b="50000"/>
          <a:stretch/>
        </p:blipFill>
        <p:spPr>
          <a:xfrm>
            <a:off x="5528869" y="451508"/>
            <a:ext cx="2986481" cy="1692900"/>
          </a:xfrm>
          <a:prstGeom prst="rect">
            <a:avLst/>
          </a:prstGeom>
        </p:spPr>
      </p:pic>
    </p:spTree>
    <p:extLst>
      <p:ext uri="{BB962C8B-B14F-4D97-AF65-F5344CB8AC3E}">
        <p14:creationId xmlns:p14="http://schemas.microsoft.com/office/powerpoint/2010/main" val="4135841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13">
            <a:extLst>
              <a:ext uri="{FF2B5EF4-FFF2-40B4-BE49-F238E27FC236}">
                <a16:creationId xmlns:a16="http://schemas.microsoft.com/office/drawing/2014/main" id="{0BD7664A-05A3-4E94-B98F-D5F60F2CE1A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82159" y="2536154"/>
            <a:ext cx="8268104" cy="3904289"/>
          </a:xfrm>
        </p:spPr>
      </p:pic>
      <p:sp>
        <p:nvSpPr>
          <p:cNvPr id="2" name="Title 1">
            <a:extLst>
              <a:ext uri="{FF2B5EF4-FFF2-40B4-BE49-F238E27FC236}">
                <a16:creationId xmlns:a16="http://schemas.microsoft.com/office/drawing/2014/main" id="{DE113778-899C-402A-93EB-A55FB9360350}"/>
              </a:ext>
            </a:extLst>
          </p:cNvPr>
          <p:cNvSpPr>
            <a:spLocks noGrp="1"/>
          </p:cNvSpPr>
          <p:nvPr>
            <p:ph type="title"/>
          </p:nvPr>
        </p:nvSpPr>
        <p:spPr/>
        <p:txBody>
          <a:bodyPr>
            <a:normAutofit/>
          </a:bodyPr>
          <a:lstStyle/>
          <a:p>
            <a:r>
              <a:rPr lang="mn-MN" sz="3200" dirty="0">
                <a:latin typeface="Times New Roman" panose="02020603050405020304" pitchFamily="18" charset="0"/>
                <a:cs typeface="Times New Roman" panose="02020603050405020304" pitchFamily="18" charset="0"/>
              </a:rPr>
              <a:t>Системийн тохиргоо</a:t>
            </a:r>
            <a:endParaRPr lang="en-US" sz="32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25A26F8-5262-439A-AB9D-3025D2766D6A}"/>
              </a:ext>
            </a:extLst>
          </p:cNvPr>
          <p:cNvSpPr txBox="1"/>
          <p:nvPr/>
        </p:nvSpPr>
        <p:spPr>
          <a:xfrm>
            <a:off x="7423583" y="2267611"/>
            <a:ext cx="1091767"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Body</a:t>
            </a:r>
          </a:p>
        </p:txBody>
      </p:sp>
      <p:sp>
        <p:nvSpPr>
          <p:cNvPr id="21" name="TextBox 20">
            <a:extLst>
              <a:ext uri="{FF2B5EF4-FFF2-40B4-BE49-F238E27FC236}">
                <a16:creationId xmlns:a16="http://schemas.microsoft.com/office/drawing/2014/main" id="{2C4EC5D3-D490-4050-BE62-63618E157E30}"/>
              </a:ext>
            </a:extLst>
          </p:cNvPr>
          <p:cNvSpPr txBox="1"/>
          <p:nvPr/>
        </p:nvSpPr>
        <p:spPr>
          <a:xfrm>
            <a:off x="4211798" y="2209036"/>
            <a:ext cx="140882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Monitor</a:t>
            </a:r>
          </a:p>
        </p:txBody>
      </p:sp>
      <p:sp>
        <p:nvSpPr>
          <p:cNvPr id="23" name="TextBox 22">
            <a:extLst>
              <a:ext uri="{FF2B5EF4-FFF2-40B4-BE49-F238E27FC236}">
                <a16:creationId xmlns:a16="http://schemas.microsoft.com/office/drawing/2014/main" id="{A246A9EF-A62F-48DD-8CE4-3B6ECDA8E203}"/>
              </a:ext>
            </a:extLst>
          </p:cNvPr>
          <p:cNvSpPr txBox="1"/>
          <p:nvPr/>
        </p:nvSpPr>
        <p:spPr>
          <a:xfrm>
            <a:off x="1010873" y="4920081"/>
            <a:ext cx="1614881" cy="400110"/>
          </a:xfrm>
          <a:prstGeom prst="rect">
            <a:avLst/>
          </a:prstGeom>
          <a:noFill/>
        </p:spPr>
        <p:txBody>
          <a:bodyPr wrap="square">
            <a:spAutoFit/>
          </a:bodyPr>
          <a:lstStyle/>
          <a:p>
            <a:pPr marL="0" indent="0">
              <a:buNone/>
            </a:pPr>
            <a:r>
              <a:rPr lang="en-US" sz="2000" dirty="0">
                <a:latin typeface="Times New Roman" panose="02020603050405020304" pitchFamily="18" charset="0"/>
                <a:cs typeface="Times New Roman" panose="02020603050405020304" pitchFamily="18" charset="0"/>
              </a:rPr>
              <a:t>Sub-keyboard</a:t>
            </a:r>
          </a:p>
        </p:txBody>
      </p:sp>
      <p:sp>
        <p:nvSpPr>
          <p:cNvPr id="25" name="TextBox 24">
            <a:extLst>
              <a:ext uri="{FF2B5EF4-FFF2-40B4-BE49-F238E27FC236}">
                <a16:creationId xmlns:a16="http://schemas.microsoft.com/office/drawing/2014/main" id="{762AD76D-0AE8-445B-85EA-527CEB787274}"/>
              </a:ext>
            </a:extLst>
          </p:cNvPr>
          <p:cNvSpPr txBox="1"/>
          <p:nvPr/>
        </p:nvSpPr>
        <p:spPr>
          <a:xfrm>
            <a:off x="4354410" y="6097637"/>
            <a:ext cx="184677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Digitizer</a:t>
            </a:r>
          </a:p>
        </p:txBody>
      </p:sp>
      <p:sp>
        <p:nvSpPr>
          <p:cNvPr id="27" name="TextBox 26">
            <a:extLst>
              <a:ext uri="{FF2B5EF4-FFF2-40B4-BE49-F238E27FC236}">
                <a16:creationId xmlns:a16="http://schemas.microsoft.com/office/drawing/2014/main" id="{CC967306-5EDD-4110-92C3-76732E76B817}"/>
              </a:ext>
            </a:extLst>
          </p:cNvPr>
          <p:cNvSpPr txBox="1"/>
          <p:nvPr/>
        </p:nvSpPr>
        <p:spPr>
          <a:xfrm>
            <a:off x="6430686" y="6308829"/>
            <a:ext cx="1278797"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Stylus pen</a:t>
            </a:r>
          </a:p>
        </p:txBody>
      </p:sp>
    </p:spTree>
    <p:extLst>
      <p:ext uri="{BB962C8B-B14F-4D97-AF65-F5344CB8AC3E}">
        <p14:creationId xmlns:p14="http://schemas.microsoft.com/office/powerpoint/2010/main" val="3907928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03BCB59-20D1-45D4-B9A5-994AD924C334}"/>
              </a:ext>
            </a:extLst>
          </p:cNvPr>
          <p:cNvSpPr>
            <a:spLocks noGrp="1"/>
          </p:cNvSpPr>
          <p:nvPr>
            <p:ph type="title"/>
          </p:nvPr>
        </p:nvSpPr>
        <p:spPr/>
        <p:txBody>
          <a:bodyPr/>
          <a:lstStyle/>
          <a:p>
            <a:r>
              <a:rPr lang="en-US" sz="3200" dirty="0">
                <a:latin typeface="Times New Roman" panose="02020603050405020304" pitchFamily="18" charset="0"/>
                <a:cs typeface="Times New Roman" panose="02020603050405020304" pitchFamily="18" charset="0"/>
              </a:rPr>
              <a:t>Stylus Pen</a:t>
            </a:r>
            <a:r>
              <a:rPr lang="mn-MN"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 Digitizer</a:t>
            </a:r>
            <a:br>
              <a:rPr lang="en-US" dirty="0"/>
            </a:br>
            <a:endParaRPr lang="en-US" dirty="0"/>
          </a:p>
        </p:txBody>
      </p:sp>
      <p:sp>
        <p:nvSpPr>
          <p:cNvPr id="7" name="Content Placeholder 6">
            <a:extLst>
              <a:ext uri="{FF2B5EF4-FFF2-40B4-BE49-F238E27FC236}">
                <a16:creationId xmlns:a16="http://schemas.microsoft.com/office/drawing/2014/main" id="{F5EFA5E6-E2F3-4DEA-B809-3B821F3C520C}"/>
              </a:ext>
            </a:extLst>
          </p:cNvPr>
          <p:cNvSpPr>
            <a:spLocks noGrp="1"/>
          </p:cNvSpPr>
          <p:nvPr>
            <p:ph idx="1"/>
          </p:nvPr>
        </p:nvSpPr>
        <p:spPr/>
        <p:txBody>
          <a:bodyPr/>
          <a:lstStyle/>
          <a:p>
            <a:pPr marL="0" indent="0">
              <a:buNone/>
            </a:pPr>
            <a:r>
              <a:rPr lang="mn-MN" sz="2400" dirty="0">
                <a:latin typeface="Times New Roman" panose="02020603050405020304" pitchFamily="18" charset="0"/>
                <a:cs typeface="Times New Roman" panose="02020603050405020304" pitchFamily="18" charset="0"/>
              </a:rPr>
              <a:t>Үзэг нь дижитайзерын доторхи улаан хүрээнд мэдэрч ажиллана.  </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11" name="Picture 10">
            <a:extLst>
              <a:ext uri="{FF2B5EF4-FFF2-40B4-BE49-F238E27FC236}">
                <a16:creationId xmlns:a16="http://schemas.microsoft.com/office/drawing/2014/main" id="{E2811226-CE19-4FC7-855F-5371019A58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6125"/>
            <a:ext cx="9144000" cy="3571875"/>
          </a:xfrm>
          <a:prstGeom prst="rect">
            <a:avLst/>
          </a:prstGeom>
        </p:spPr>
      </p:pic>
    </p:spTree>
    <p:extLst>
      <p:ext uri="{BB962C8B-B14F-4D97-AF65-F5344CB8AC3E}">
        <p14:creationId xmlns:p14="http://schemas.microsoft.com/office/powerpoint/2010/main" val="2798659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DB7BB-A318-4E32-A476-FE50BA2E3BB5}"/>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Sub-keyboard</a:t>
            </a:r>
          </a:p>
        </p:txBody>
      </p:sp>
      <p:pic>
        <p:nvPicPr>
          <p:cNvPr id="5" name="Content Placeholder 4">
            <a:extLst>
              <a:ext uri="{FF2B5EF4-FFF2-40B4-BE49-F238E27FC236}">
                <a16:creationId xmlns:a16="http://schemas.microsoft.com/office/drawing/2014/main" id="{E214FDFF-B83B-4F28-97E3-6504B4B70E5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3454" t="11037" r="17915" b="57628"/>
          <a:stretch/>
        </p:blipFill>
        <p:spPr>
          <a:xfrm>
            <a:off x="4572000" y="197243"/>
            <a:ext cx="3592261" cy="2256639"/>
          </a:xfrm>
        </p:spPr>
      </p:pic>
      <p:pic>
        <p:nvPicPr>
          <p:cNvPr id="7" name="Picture 6">
            <a:extLst>
              <a:ext uri="{FF2B5EF4-FFF2-40B4-BE49-F238E27FC236}">
                <a16:creationId xmlns:a16="http://schemas.microsoft.com/office/drawing/2014/main" id="{4FFBB48F-E56B-4C29-A44E-8681E6D1B177}"/>
              </a:ext>
            </a:extLst>
          </p:cNvPr>
          <p:cNvPicPr>
            <a:picLocks noChangeAspect="1"/>
          </p:cNvPicPr>
          <p:nvPr/>
        </p:nvPicPr>
        <p:blipFill rotWithShape="1">
          <a:blip r:embed="rId3">
            <a:extLst>
              <a:ext uri="{28A0092B-C50C-407E-A947-70E740481C1C}">
                <a14:useLocalDpi xmlns:a14="http://schemas.microsoft.com/office/drawing/2010/main" val="0"/>
              </a:ext>
            </a:extLst>
          </a:blip>
          <a:srcRect l="47139" t="42137" r="10644" b="17496"/>
          <a:stretch/>
        </p:blipFill>
        <p:spPr>
          <a:xfrm>
            <a:off x="4711694" y="2488829"/>
            <a:ext cx="3317601" cy="4364682"/>
          </a:xfrm>
          <a:prstGeom prst="rect">
            <a:avLst/>
          </a:prstGeom>
        </p:spPr>
      </p:pic>
      <p:pic>
        <p:nvPicPr>
          <p:cNvPr id="8" name="Picture 7">
            <a:extLst>
              <a:ext uri="{FF2B5EF4-FFF2-40B4-BE49-F238E27FC236}">
                <a16:creationId xmlns:a16="http://schemas.microsoft.com/office/drawing/2014/main" id="{9566DCB4-C461-4170-BF84-02053B0F7D77}"/>
              </a:ext>
            </a:extLst>
          </p:cNvPr>
          <p:cNvPicPr>
            <a:picLocks noChangeAspect="1"/>
          </p:cNvPicPr>
          <p:nvPr/>
        </p:nvPicPr>
        <p:blipFill rotWithShape="1">
          <a:blip r:embed="rId3">
            <a:extLst>
              <a:ext uri="{28A0092B-C50C-407E-A947-70E740481C1C}">
                <a14:useLocalDpi xmlns:a14="http://schemas.microsoft.com/office/drawing/2010/main" val="0"/>
              </a:ext>
            </a:extLst>
          </a:blip>
          <a:srcRect l="4067" t="42240" r="53717" b="14454"/>
          <a:stretch/>
        </p:blipFill>
        <p:spPr>
          <a:xfrm>
            <a:off x="451283" y="2055815"/>
            <a:ext cx="3399264" cy="4797696"/>
          </a:xfrm>
          <a:prstGeom prst="rect">
            <a:avLst/>
          </a:prstGeom>
        </p:spPr>
      </p:pic>
    </p:spTree>
    <p:extLst>
      <p:ext uri="{BB962C8B-B14F-4D97-AF65-F5344CB8AC3E}">
        <p14:creationId xmlns:p14="http://schemas.microsoft.com/office/powerpoint/2010/main" val="927180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C4B37-2D99-47F4-955F-573BF0E7FC25}"/>
              </a:ext>
            </a:extLst>
          </p:cNvPr>
          <p:cNvSpPr>
            <a:spLocks noGrp="1"/>
          </p:cNvSpPr>
          <p:nvPr>
            <p:ph type="title"/>
          </p:nvPr>
        </p:nvSpPr>
        <p:spPr>
          <a:xfrm>
            <a:off x="628650" y="592393"/>
            <a:ext cx="7886700" cy="1325563"/>
          </a:xfrm>
        </p:spPr>
        <p:txBody>
          <a:bodyPr/>
          <a:lstStyle/>
          <a:p>
            <a:r>
              <a:rPr lang="en-US" sz="3200" dirty="0">
                <a:latin typeface="Times New Roman" panose="02020603050405020304" pitchFamily="18" charset="0"/>
                <a:cs typeface="Times New Roman" panose="02020603050405020304" pitchFamily="18" charset="0"/>
              </a:rPr>
              <a:t>Stylus pen</a:t>
            </a:r>
            <a:br>
              <a:rPr lang="en-US" sz="4400" dirty="0">
                <a:latin typeface="Times New Roman" panose="02020603050405020304" pitchFamily="18" charset="0"/>
                <a:cs typeface="Times New Roman" panose="02020603050405020304" pitchFamily="18" charset="0"/>
              </a:rPr>
            </a:br>
            <a:endParaRPr lang="en-US" dirty="0"/>
          </a:p>
        </p:txBody>
      </p:sp>
      <p:sp>
        <p:nvSpPr>
          <p:cNvPr id="11" name="Content Placeholder 10">
            <a:extLst>
              <a:ext uri="{FF2B5EF4-FFF2-40B4-BE49-F238E27FC236}">
                <a16:creationId xmlns:a16="http://schemas.microsoft.com/office/drawing/2014/main" id="{5179DA4C-9CE6-4943-BE1C-2E24D264B330}"/>
              </a:ext>
            </a:extLst>
          </p:cNvPr>
          <p:cNvSpPr>
            <a:spLocks noGrp="1"/>
          </p:cNvSpPr>
          <p:nvPr>
            <p:ph idx="1"/>
          </p:nvPr>
        </p:nvSpPr>
        <p:spPr>
          <a:xfrm>
            <a:off x="628650" y="1573955"/>
            <a:ext cx="7886700" cy="4351338"/>
          </a:xfrm>
        </p:spPr>
        <p:txBody>
          <a:bodyPr/>
          <a:lstStyle/>
          <a:p>
            <a:pPr marL="0" indent="0">
              <a:buNone/>
            </a:pPr>
            <a:r>
              <a:rPr lang="mn-MN" sz="2400" dirty="0">
                <a:latin typeface="Times New Roman" panose="02020603050405020304" pitchFamily="18" charset="0"/>
                <a:cs typeface="Times New Roman" panose="02020603050405020304" pitchFamily="18" charset="0"/>
              </a:rPr>
              <a:t>Үзэгний хошууг хэрэглээндээ тохируулан сольж болдог. </a:t>
            </a:r>
          </a:p>
          <a:p>
            <a:pPr marL="0" indent="0">
              <a:buNone/>
            </a:pPr>
            <a:endParaRPr lang="en-US" dirty="0"/>
          </a:p>
        </p:txBody>
      </p:sp>
      <p:pic>
        <p:nvPicPr>
          <p:cNvPr id="15" name="Picture 14">
            <a:extLst>
              <a:ext uri="{FF2B5EF4-FFF2-40B4-BE49-F238E27FC236}">
                <a16:creationId xmlns:a16="http://schemas.microsoft.com/office/drawing/2014/main" id="{D2544750-FD7B-4A3E-80F5-3FEED8CE1B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2185055"/>
            <a:ext cx="5347752" cy="4368691"/>
          </a:xfrm>
          <a:prstGeom prst="rect">
            <a:avLst/>
          </a:prstGeom>
        </p:spPr>
      </p:pic>
    </p:spTree>
    <p:extLst>
      <p:ext uri="{BB962C8B-B14F-4D97-AF65-F5344CB8AC3E}">
        <p14:creationId xmlns:p14="http://schemas.microsoft.com/office/powerpoint/2010/main" val="3655606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ED0A1-D08C-42BF-BA65-749CB5216F13}"/>
              </a:ext>
            </a:extLst>
          </p:cNvPr>
          <p:cNvSpPr>
            <a:spLocks noGrp="1"/>
          </p:cNvSpPr>
          <p:nvPr>
            <p:ph type="title"/>
          </p:nvPr>
        </p:nvSpPr>
        <p:spPr>
          <a:xfrm>
            <a:off x="5549892" y="780573"/>
            <a:ext cx="2433332" cy="918570"/>
          </a:xfrm>
        </p:spPr>
        <p:txBody>
          <a:bodyPr>
            <a:normAutofit/>
          </a:bodyPr>
          <a:lstStyle/>
          <a:p>
            <a:r>
              <a:rPr lang="en-US" sz="3600" dirty="0">
                <a:latin typeface="Times New Roman" panose="02020603050405020304" pitchFamily="18" charset="0"/>
                <a:cs typeface="Times New Roman" panose="02020603050405020304" pitchFamily="18" charset="0"/>
              </a:rPr>
              <a:t>Eye-ONE2</a:t>
            </a:r>
          </a:p>
        </p:txBody>
      </p:sp>
      <p:pic>
        <p:nvPicPr>
          <p:cNvPr id="5" name="Picture 4">
            <a:extLst>
              <a:ext uri="{FF2B5EF4-FFF2-40B4-BE49-F238E27FC236}">
                <a16:creationId xmlns:a16="http://schemas.microsoft.com/office/drawing/2014/main" id="{DDC3C576-F3A8-43DC-B4DD-D25BBD460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455" y="3572872"/>
            <a:ext cx="4222137" cy="3079393"/>
          </a:xfrm>
          <a:prstGeom prst="rect">
            <a:avLst/>
          </a:prstGeom>
        </p:spPr>
      </p:pic>
      <p:pic>
        <p:nvPicPr>
          <p:cNvPr id="6" name="Content Placeholder 4">
            <a:extLst>
              <a:ext uri="{FF2B5EF4-FFF2-40B4-BE49-F238E27FC236}">
                <a16:creationId xmlns:a16="http://schemas.microsoft.com/office/drawing/2014/main" id="{D06783EB-2AEE-4D60-8717-271788403D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5592" y="2298583"/>
            <a:ext cx="4559417" cy="4559417"/>
          </a:xfrm>
          <a:prstGeom prst="rect">
            <a:avLst/>
          </a:prstGeom>
        </p:spPr>
      </p:pic>
      <p:sp>
        <p:nvSpPr>
          <p:cNvPr id="3" name="Content Placeholder 2">
            <a:extLst>
              <a:ext uri="{FF2B5EF4-FFF2-40B4-BE49-F238E27FC236}">
                <a16:creationId xmlns:a16="http://schemas.microsoft.com/office/drawing/2014/main" id="{C0D65AA4-B529-4C2B-B77B-85FF11680268}"/>
              </a:ext>
            </a:extLst>
          </p:cNvPr>
          <p:cNvSpPr>
            <a:spLocks noGrp="1"/>
          </p:cNvSpPr>
          <p:nvPr>
            <p:ph idx="1"/>
          </p:nvPr>
        </p:nvSpPr>
        <p:spPr>
          <a:xfrm>
            <a:off x="413755" y="545681"/>
            <a:ext cx="4094352" cy="4795739"/>
          </a:xfrm>
        </p:spPr>
        <p:txBody>
          <a:bodyPr>
            <a:normAutofit/>
          </a:bodyPr>
          <a:lstStyle/>
          <a:p>
            <a:r>
              <a:rPr lang="en-US" sz="2400" dirty="0">
                <a:latin typeface="Times New Roman" panose="02020603050405020304" pitchFamily="18" charset="0"/>
                <a:cs typeface="Times New Roman" panose="02020603050405020304" pitchFamily="18" charset="0"/>
              </a:rPr>
              <a:t>Color reader/</a:t>
            </a:r>
            <a:r>
              <a:rPr lang="mn-MN" sz="2400" dirty="0">
                <a:latin typeface="Times New Roman" panose="02020603050405020304" pitchFamily="18" charset="0"/>
                <a:cs typeface="Times New Roman" panose="02020603050405020304" pitchFamily="18" charset="0"/>
              </a:rPr>
              <a:t>Өнгө уншигч</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Color menu-</a:t>
            </a:r>
            <a:r>
              <a:rPr lang="mn-MN" sz="2400" dirty="0">
                <a:latin typeface="Times New Roman" panose="02020603050405020304" pitchFamily="18" charset="0"/>
                <a:cs typeface="Times New Roman" panose="02020603050405020304" pitchFamily="18" charset="0"/>
              </a:rPr>
              <a:t>ны</a:t>
            </a:r>
            <a:r>
              <a:rPr lang="en-US" sz="2400" dirty="0">
                <a:latin typeface="Times New Roman" panose="02020603050405020304" pitchFamily="18" charset="0"/>
                <a:cs typeface="Times New Roman" panose="02020603050405020304" pitchFamily="18" charset="0"/>
              </a:rPr>
              <a:t> Reader</a:t>
            </a:r>
            <a:r>
              <a:rPr lang="mn-MN" sz="2400" dirty="0">
                <a:latin typeface="Times New Roman" panose="02020603050405020304" pitchFamily="18" charset="0"/>
                <a:cs typeface="Times New Roman" panose="02020603050405020304" pitchFamily="18" charset="0"/>
              </a:rPr>
              <a:t> цэснээс өнгө уншигчийг гаргаж ажиллууна. </a:t>
            </a:r>
          </a:p>
          <a:p>
            <a:r>
              <a:rPr lang="mn-MN" sz="2400" dirty="0">
                <a:latin typeface="Times New Roman" panose="02020603050405020304" pitchFamily="18" charset="0"/>
                <a:cs typeface="Times New Roman" panose="02020603050405020304" pitchFamily="18" charset="0"/>
              </a:rPr>
              <a:t>Толгойн хэсгийн унших өнгөн дээрээ байрлуулж хажуугийн хар товчин дээр дарснаар тэр өнгө компьютерт ордог. </a:t>
            </a:r>
            <a:r>
              <a:rPr lang="en-US" sz="2400" dirty="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2915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2B72F-D59B-431D-9E65-50B766D20E81}"/>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Design software-Standard Screen</a:t>
            </a:r>
          </a:p>
        </p:txBody>
      </p:sp>
      <p:pic>
        <p:nvPicPr>
          <p:cNvPr id="5" name="Content Placeholder 4">
            <a:extLst>
              <a:ext uri="{FF2B5EF4-FFF2-40B4-BE49-F238E27FC236}">
                <a16:creationId xmlns:a16="http://schemas.microsoft.com/office/drawing/2014/main" id="{7CF19205-288F-4B19-B524-C934F245106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1590" y="2287150"/>
            <a:ext cx="6560820" cy="4283964"/>
          </a:xfrm>
        </p:spPr>
      </p:pic>
    </p:spTree>
    <p:extLst>
      <p:ext uri="{BB962C8B-B14F-4D97-AF65-F5344CB8AC3E}">
        <p14:creationId xmlns:p14="http://schemas.microsoft.com/office/powerpoint/2010/main" val="2379051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7532B-9524-4A95-8580-64244FB89245}"/>
              </a:ext>
            </a:extLst>
          </p:cNvPr>
          <p:cNvSpPr>
            <a:spLocks noGrp="1"/>
          </p:cNvSpPr>
          <p:nvPr>
            <p:ph type="title"/>
          </p:nvPr>
        </p:nvSpPr>
        <p:spPr>
          <a:xfrm>
            <a:off x="628650" y="18255"/>
            <a:ext cx="7886700" cy="1325563"/>
          </a:xfrm>
        </p:spPr>
        <p:txBody>
          <a:bodyPr>
            <a:normAutofit/>
          </a:bodyPr>
          <a:lstStyle/>
          <a:p>
            <a:r>
              <a:rPr lang="en-US" sz="3200" dirty="0">
                <a:latin typeface="Times New Roman" panose="02020603050405020304" pitchFamily="18" charset="0"/>
                <a:cs typeface="Times New Roman" panose="02020603050405020304" pitchFamily="18" charset="0"/>
              </a:rPr>
              <a:t>Page list</a:t>
            </a:r>
          </a:p>
        </p:txBody>
      </p:sp>
      <p:sp>
        <p:nvSpPr>
          <p:cNvPr id="9" name="Content Placeholder 8">
            <a:extLst>
              <a:ext uri="{FF2B5EF4-FFF2-40B4-BE49-F238E27FC236}">
                <a16:creationId xmlns:a16="http://schemas.microsoft.com/office/drawing/2014/main" id="{B6D53613-E0A5-450B-A8D2-1C1484AC4D4C}"/>
              </a:ext>
            </a:extLst>
          </p:cNvPr>
          <p:cNvSpPr>
            <a:spLocks noGrp="1"/>
          </p:cNvSpPr>
          <p:nvPr>
            <p:ph idx="1"/>
          </p:nvPr>
        </p:nvSpPr>
        <p:spPr>
          <a:xfrm>
            <a:off x="628650" y="1451294"/>
            <a:ext cx="7886700" cy="5150841"/>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Олон тооны зургийн файл нээгдсэн байсан ч хуудасны жагсаалт нь хэрэглэгчид номын хуудсыг эргүүлэхтэй адил хуудсаа хялбархан солих боломжийг олгодог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r>
              <a:rPr lang="mn-MN" sz="2400" dirty="0">
                <a:latin typeface="Times New Roman" panose="02020603050405020304" pitchFamily="18" charset="0"/>
                <a:cs typeface="Times New Roman" panose="02020603050405020304" pitchFamily="18" charset="0"/>
              </a:rPr>
              <a:t>цэсийг гаргахдаа</a:t>
            </a:r>
            <a:r>
              <a:rPr lang="en-US" sz="2400" dirty="0">
                <a:latin typeface="Times New Roman" panose="02020603050405020304" pitchFamily="18" charset="0"/>
                <a:cs typeface="Times New Roman" panose="02020603050405020304" pitchFamily="18" charset="0"/>
              </a:rPr>
              <a:t>/</a:t>
            </a:r>
            <a:r>
              <a:rPr lang="mn-MN" sz="2400" dirty="0">
                <a:latin typeface="Times New Roman" panose="02020603050405020304" pitchFamily="18" charset="0"/>
                <a:cs typeface="Times New Roman" panose="02020603050405020304" pitchFamily="18" charset="0"/>
              </a:rPr>
              <a:t>нуухдаа дэлгэцийн зүүн доод буланд байгаа </a:t>
            </a:r>
            <a:r>
              <a:rPr lang="en-US" sz="2400" dirty="0">
                <a:latin typeface="Times New Roman" panose="02020603050405020304" pitchFamily="18" charset="0"/>
                <a:cs typeface="Times New Roman" panose="02020603050405020304" pitchFamily="18" charset="0"/>
              </a:rPr>
              <a:t>Page list</a:t>
            </a:r>
            <a:r>
              <a:rPr lang="mn-MN" sz="2400" dirty="0">
                <a:latin typeface="Times New Roman" panose="02020603050405020304" pitchFamily="18" charset="0"/>
                <a:cs typeface="Times New Roman" panose="02020603050405020304" pitchFamily="18" charset="0"/>
              </a:rPr>
              <a:t> хэсгийг сонгоно</a:t>
            </a:r>
            <a:endParaRPr lang="en-US" sz="2400" dirty="0">
              <a:latin typeface="Times New Roman" panose="02020603050405020304" pitchFamily="18" charset="0"/>
              <a:cs typeface="Times New Roman" panose="02020603050405020304" pitchFamily="18" charset="0"/>
            </a:endParaRPr>
          </a:p>
        </p:txBody>
      </p:sp>
      <p:pic>
        <p:nvPicPr>
          <p:cNvPr id="10" name="Content Placeholder 4">
            <a:extLst>
              <a:ext uri="{FF2B5EF4-FFF2-40B4-BE49-F238E27FC236}">
                <a16:creationId xmlns:a16="http://schemas.microsoft.com/office/drawing/2014/main" id="{A270EC0F-C45A-4453-8B26-1A10FE4A5D08}"/>
              </a:ext>
            </a:extLst>
          </p:cNvPr>
          <p:cNvPicPr>
            <a:picLocks noChangeAspect="1"/>
          </p:cNvPicPr>
          <p:nvPr/>
        </p:nvPicPr>
        <p:blipFill rotWithShape="1">
          <a:blip r:embed="rId2">
            <a:extLst>
              <a:ext uri="{28A0092B-C50C-407E-A947-70E740481C1C}">
                <a14:useLocalDpi xmlns:a14="http://schemas.microsoft.com/office/drawing/2010/main" val="0"/>
              </a:ext>
            </a:extLst>
          </a:blip>
          <a:srcRect l="4906" t="9905" r="52387" b="71008"/>
          <a:stretch/>
        </p:blipFill>
        <p:spPr>
          <a:xfrm>
            <a:off x="2077584" y="2544494"/>
            <a:ext cx="4988832" cy="3067741"/>
          </a:xfrm>
          <a:prstGeom prst="rect">
            <a:avLst/>
          </a:prstGeom>
        </p:spPr>
      </p:pic>
    </p:spTree>
    <p:extLst>
      <p:ext uri="{BB962C8B-B14F-4D97-AF65-F5344CB8AC3E}">
        <p14:creationId xmlns:p14="http://schemas.microsoft.com/office/powerpoint/2010/main" val="3113476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FA2AE-3FC2-4064-8B7B-14D73C28939A}"/>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Color menu</a:t>
            </a:r>
          </a:p>
        </p:txBody>
      </p:sp>
      <p:sp>
        <p:nvSpPr>
          <p:cNvPr id="6" name="Content Placeholder 5">
            <a:extLst>
              <a:ext uri="{FF2B5EF4-FFF2-40B4-BE49-F238E27FC236}">
                <a16:creationId xmlns:a16="http://schemas.microsoft.com/office/drawing/2014/main" id="{7DA5CF1C-B87B-47DF-B11C-8D1B754C63A4}"/>
              </a:ext>
            </a:extLst>
          </p:cNvPr>
          <p:cNvSpPr>
            <a:spLocks noGrp="1"/>
          </p:cNvSpPr>
          <p:nvPr>
            <p:ph idx="1"/>
          </p:nvPr>
        </p:nvSpPr>
        <p:spPr/>
        <p:txBody>
          <a:bodyPr/>
          <a:lstStyle/>
          <a:p>
            <a:pPr marL="0" indent="0">
              <a:buNone/>
            </a:pPr>
            <a:r>
              <a:rPr lang="mn-MN" sz="2400" dirty="0">
                <a:latin typeface="Times New Roman" panose="02020603050405020304" pitchFamily="18" charset="0"/>
                <a:cs typeface="Times New Roman" panose="02020603050405020304" pitchFamily="18" charset="0"/>
              </a:rPr>
              <a:t>Зурах өнгөө сонгохын тулд энэ цэсийг ашиглана. Өнгөний утгыг </a:t>
            </a:r>
            <a:r>
              <a:rPr lang="en-US" sz="2400" dirty="0">
                <a:latin typeface="Times New Roman" panose="02020603050405020304" pitchFamily="18" charset="0"/>
                <a:cs typeface="Times New Roman" panose="02020603050405020304" pitchFamily="18" charset="0"/>
              </a:rPr>
              <a:t>RGB, CMY, HLS </a:t>
            </a:r>
            <a:r>
              <a:rPr lang="mn-MN" sz="2400" dirty="0">
                <a:latin typeface="Times New Roman" panose="02020603050405020304" pitchFamily="18" charset="0"/>
                <a:cs typeface="Times New Roman" panose="02020603050405020304" pitchFamily="18" charset="0"/>
              </a:rPr>
              <a:t>хооронд шилжүүлж болдог. </a:t>
            </a:r>
          </a:p>
          <a:p>
            <a:endParaRPr lang="mn-MN" dirty="0"/>
          </a:p>
          <a:p>
            <a:endParaRPr lang="en-US" dirty="0"/>
          </a:p>
        </p:txBody>
      </p:sp>
      <p:pic>
        <p:nvPicPr>
          <p:cNvPr id="10" name="Picture 9">
            <a:extLst>
              <a:ext uri="{FF2B5EF4-FFF2-40B4-BE49-F238E27FC236}">
                <a16:creationId xmlns:a16="http://schemas.microsoft.com/office/drawing/2014/main" id="{A5258821-63D1-4E3B-B7AF-005054301B44}"/>
              </a:ext>
            </a:extLst>
          </p:cNvPr>
          <p:cNvPicPr>
            <a:picLocks noChangeAspect="1"/>
          </p:cNvPicPr>
          <p:nvPr/>
        </p:nvPicPr>
        <p:blipFill rotWithShape="1">
          <a:blip r:embed="rId2">
            <a:extLst>
              <a:ext uri="{28A0092B-C50C-407E-A947-70E740481C1C}">
                <a14:useLocalDpi xmlns:a14="http://schemas.microsoft.com/office/drawing/2010/main" val="0"/>
              </a:ext>
            </a:extLst>
          </a:blip>
          <a:srcRect l="3379" t="28991" r="52525" b="55107"/>
          <a:stretch/>
        </p:blipFill>
        <p:spPr>
          <a:xfrm>
            <a:off x="1073790" y="2676088"/>
            <a:ext cx="7327548" cy="3635811"/>
          </a:xfrm>
          <a:prstGeom prst="rect">
            <a:avLst/>
          </a:prstGeom>
        </p:spPr>
      </p:pic>
    </p:spTree>
    <p:extLst>
      <p:ext uri="{BB962C8B-B14F-4D97-AF65-F5344CB8AC3E}">
        <p14:creationId xmlns:p14="http://schemas.microsoft.com/office/powerpoint/2010/main" val="498728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D146D-3658-4E06-BFE9-912B5137FB63}"/>
              </a:ext>
            </a:extLst>
          </p:cNvPr>
          <p:cNvSpPr>
            <a:spLocks noGrp="1"/>
          </p:cNvSpPr>
          <p:nvPr>
            <p:ph type="title"/>
          </p:nvPr>
        </p:nvSpPr>
        <p:spPr/>
        <p:txBody>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Brush Menu</a:t>
            </a:r>
            <a:br>
              <a:rPr lang="en-US" sz="1800" dirty="0">
                <a:solidFill>
                  <a:srgbClr val="000000"/>
                </a:solidFill>
                <a:effectLst/>
                <a:latin typeface="Microsoft Sans Serif" panose="020B0604020202020204" pitchFamily="34" charset="0"/>
                <a:ea typeface="Microsoft Sans Serif" panose="020B0604020202020204" pitchFamily="34" charset="0"/>
              </a:rPr>
            </a:br>
            <a:endParaRPr lang="en-US" dirty="0"/>
          </a:p>
        </p:txBody>
      </p:sp>
      <p:sp>
        <p:nvSpPr>
          <p:cNvPr id="3" name="Content Placeholder 2">
            <a:extLst>
              <a:ext uri="{FF2B5EF4-FFF2-40B4-BE49-F238E27FC236}">
                <a16:creationId xmlns:a16="http://schemas.microsoft.com/office/drawing/2014/main" id="{7D8C5505-E57C-4DD3-A040-08E8DA7B79FF}"/>
              </a:ext>
            </a:extLst>
          </p:cNvPr>
          <p:cNvSpPr>
            <a:spLocks noGrp="1"/>
          </p:cNvSpPr>
          <p:nvPr>
            <p:ph idx="1"/>
          </p:nvPr>
        </p:nvSpPr>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Сойзны төрөл, өргөн, нягтыг тохируулдаг. </a:t>
            </a:r>
          </a:p>
          <a:p>
            <a:pPr marL="0" indent="0">
              <a:buNone/>
            </a:pPr>
            <a:r>
              <a:rPr lang="en-US" sz="2400" dirty="0">
                <a:latin typeface="Times New Roman" panose="02020603050405020304" pitchFamily="18" charset="0"/>
                <a:cs typeface="Times New Roman" panose="02020603050405020304" pitchFamily="18" charset="0"/>
              </a:rPr>
              <a:t>Dot, Paint, Air brush </a:t>
            </a:r>
            <a:r>
              <a:rPr lang="mn-MN" sz="2400" dirty="0">
                <a:latin typeface="Times New Roman" panose="02020603050405020304" pitchFamily="18" charset="0"/>
                <a:cs typeface="Times New Roman" panose="02020603050405020304" pitchFamily="18" charset="0"/>
              </a:rPr>
              <a:t>гэсэн төрлүүдээс өөрт хэрэгтэйг сонгож буддаг. </a:t>
            </a:r>
          </a:p>
          <a:p>
            <a:pPr marL="0" indent="0">
              <a:buNone/>
            </a:pP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9BFF0C6-3E65-4C89-82E4-6D61DFB91ADE}"/>
              </a:ext>
            </a:extLst>
          </p:cNvPr>
          <p:cNvPicPr>
            <a:picLocks noChangeAspect="1"/>
          </p:cNvPicPr>
          <p:nvPr/>
        </p:nvPicPr>
        <p:blipFill rotWithShape="1">
          <a:blip r:embed="rId2">
            <a:extLst>
              <a:ext uri="{28A0092B-C50C-407E-A947-70E740481C1C}">
                <a14:useLocalDpi xmlns:a14="http://schemas.microsoft.com/office/drawing/2010/main" val="0"/>
              </a:ext>
            </a:extLst>
          </a:blip>
          <a:srcRect l="1865" t="44892" r="51515" b="34680"/>
          <a:stretch/>
        </p:blipFill>
        <p:spPr>
          <a:xfrm>
            <a:off x="2172748" y="3221371"/>
            <a:ext cx="5538038" cy="3338820"/>
          </a:xfrm>
          <a:prstGeom prst="rect">
            <a:avLst/>
          </a:prstGeom>
        </p:spPr>
      </p:pic>
    </p:spTree>
    <p:extLst>
      <p:ext uri="{BB962C8B-B14F-4D97-AF65-F5344CB8AC3E}">
        <p14:creationId xmlns:p14="http://schemas.microsoft.com/office/powerpoint/2010/main" val="1086997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271A-5634-4116-B66D-821CEBE0C3E3}"/>
              </a:ext>
            </a:extLst>
          </p:cNvPr>
          <p:cNvSpPr>
            <a:spLocks noGrp="1"/>
          </p:cNvSpPr>
          <p:nvPr>
            <p:ph type="title"/>
          </p:nvPr>
        </p:nvSpPr>
        <p:spPr/>
        <p:txBody>
          <a:bodyPr>
            <a:normAutofit/>
          </a:bodyPr>
          <a:lstStyle/>
          <a:p>
            <a:r>
              <a:rPr lang="en-US" sz="3200" b="0" i="0" u="none" strike="noStrike" baseline="0" dirty="0">
                <a:latin typeface="Times New Roman" panose="02020603050405020304" pitchFamily="18" charset="0"/>
                <a:cs typeface="Times New Roman" panose="02020603050405020304" pitchFamily="18" charset="0"/>
              </a:rPr>
              <a:t>Colorway</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61BF706-B3A9-4816-899B-A92AE93AA16B}"/>
              </a:ext>
            </a:extLst>
          </p:cNvPr>
          <p:cNvSpPr>
            <a:spLocks noGrp="1"/>
          </p:cNvSpPr>
          <p:nvPr>
            <p:ph idx="1"/>
          </p:nvPr>
        </p:nvSpPr>
        <p:spPr>
          <a:xfrm>
            <a:off x="628650" y="2141536"/>
            <a:ext cx="2374609" cy="4351338"/>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Бүтэц, материалын анхны мэдрэмжийг хадгалсан өндөр чанартай өнгөт симуляциудыг боловсруулахад зөвхөн ганц дээж авах шаардлагатай. </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2FBACE9-758A-439C-BD31-7DC8138AEC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1182" y="0"/>
            <a:ext cx="5922818" cy="6858000"/>
          </a:xfrm>
          <a:prstGeom prst="rect">
            <a:avLst/>
          </a:prstGeom>
        </p:spPr>
      </p:pic>
    </p:spTree>
    <p:extLst>
      <p:ext uri="{BB962C8B-B14F-4D97-AF65-F5344CB8AC3E}">
        <p14:creationId xmlns:p14="http://schemas.microsoft.com/office/powerpoint/2010/main" val="914579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C38BC-6570-4AB9-8B31-1B77D6BAFE6F}"/>
              </a:ext>
            </a:extLst>
          </p:cNvPr>
          <p:cNvSpPr>
            <a:spLocks noGrp="1"/>
          </p:cNvSpPr>
          <p:nvPr>
            <p:ph type="title"/>
          </p:nvPr>
        </p:nvSpPr>
        <p:spPr>
          <a:xfrm>
            <a:off x="628650" y="365126"/>
            <a:ext cx="7886700" cy="758999"/>
          </a:xfrm>
        </p:spPr>
        <p:txBody>
          <a:bodyPr>
            <a:normAutofit/>
          </a:bodyPr>
          <a:lstStyle/>
          <a:p>
            <a:r>
              <a:rPr lang="en-US" sz="3200" dirty="0">
                <a:latin typeface="Times New Roman" panose="02020603050405020304" pitchFamily="18" charset="0"/>
                <a:cs typeface="Times New Roman" panose="02020603050405020304" pitchFamily="18" charset="0"/>
              </a:rPr>
              <a:t>Layer Menu</a:t>
            </a:r>
          </a:p>
        </p:txBody>
      </p:sp>
      <p:sp>
        <p:nvSpPr>
          <p:cNvPr id="3" name="Content Placeholder 2">
            <a:extLst>
              <a:ext uri="{FF2B5EF4-FFF2-40B4-BE49-F238E27FC236}">
                <a16:creationId xmlns:a16="http://schemas.microsoft.com/office/drawing/2014/main" id="{A980449F-6F2C-4425-9C05-A2776B50B2D8}"/>
              </a:ext>
            </a:extLst>
          </p:cNvPr>
          <p:cNvSpPr>
            <a:spLocks noGrp="1"/>
          </p:cNvSpPr>
          <p:nvPr>
            <p:ph idx="1"/>
          </p:nvPr>
        </p:nvSpPr>
        <p:spPr>
          <a:xfrm>
            <a:off x="628650" y="1253331"/>
            <a:ext cx="7886700" cy="4351338"/>
          </a:xfrm>
        </p:spPr>
        <p:txBody>
          <a:bodyPr/>
          <a:lstStyle/>
          <a:p>
            <a:pPr marL="0" indent="0">
              <a:buNone/>
            </a:pPr>
            <a:r>
              <a:rPr lang="mn-MN" sz="2400" dirty="0">
                <a:latin typeface="Times New Roman" panose="02020603050405020304" pitchFamily="18" charset="0"/>
                <a:cs typeface="Times New Roman" panose="02020603050405020304" pitchFamily="18" charset="0"/>
              </a:rPr>
              <a:t>Олон давхаргуудыг нэгтгэж нэг зураг үүсгэдэг. </a:t>
            </a:r>
          </a:p>
          <a:p>
            <a:pPr marL="0" indent="0">
              <a:buNone/>
            </a:pPr>
            <a:r>
              <a:rPr lang="mn-MN" sz="2400" dirty="0">
                <a:latin typeface="Times New Roman" panose="02020603050405020304" pitchFamily="18" charset="0"/>
                <a:cs typeface="Times New Roman" panose="02020603050405020304" pitchFamily="18" charset="0"/>
              </a:rPr>
              <a:t>Давхарга бүрийг дангаар нь засах боломжтой. Зөөх / хуулах / Хэмжээ өөрчлөх / Эргүүлэх / Өнгө өөрчлөх / гэх мэт. </a:t>
            </a:r>
          </a:p>
          <a:p>
            <a:pPr marL="0" indent="0">
              <a:buNone/>
            </a:pPr>
            <a:endParaRPr lang="en-US" dirty="0"/>
          </a:p>
        </p:txBody>
      </p:sp>
      <p:pic>
        <p:nvPicPr>
          <p:cNvPr id="5" name="Picture 4">
            <a:extLst>
              <a:ext uri="{FF2B5EF4-FFF2-40B4-BE49-F238E27FC236}">
                <a16:creationId xmlns:a16="http://schemas.microsoft.com/office/drawing/2014/main" id="{43AC2F5A-B848-4BDE-8FA5-555FD576B346}"/>
              </a:ext>
            </a:extLst>
          </p:cNvPr>
          <p:cNvPicPr>
            <a:picLocks noChangeAspect="1"/>
          </p:cNvPicPr>
          <p:nvPr/>
        </p:nvPicPr>
        <p:blipFill rotWithShape="1">
          <a:blip r:embed="rId2">
            <a:extLst>
              <a:ext uri="{28A0092B-C50C-407E-A947-70E740481C1C}">
                <a14:useLocalDpi xmlns:a14="http://schemas.microsoft.com/office/drawing/2010/main" val="0"/>
              </a:ext>
            </a:extLst>
          </a:blip>
          <a:srcRect l="4053" t="64587" r="80439" b="14618"/>
          <a:stretch/>
        </p:blipFill>
        <p:spPr>
          <a:xfrm>
            <a:off x="1904302" y="2715934"/>
            <a:ext cx="2097248" cy="3869423"/>
          </a:xfrm>
          <a:prstGeom prst="rect">
            <a:avLst/>
          </a:prstGeom>
        </p:spPr>
      </p:pic>
      <p:pic>
        <p:nvPicPr>
          <p:cNvPr id="7" name="Picture 6">
            <a:extLst>
              <a:ext uri="{FF2B5EF4-FFF2-40B4-BE49-F238E27FC236}">
                <a16:creationId xmlns:a16="http://schemas.microsoft.com/office/drawing/2014/main" id="{2E56D0D8-CCDA-40A7-A52D-F7DAF8979AB5}"/>
              </a:ext>
            </a:extLst>
          </p:cNvPr>
          <p:cNvPicPr>
            <a:picLocks noChangeAspect="1"/>
          </p:cNvPicPr>
          <p:nvPr/>
        </p:nvPicPr>
        <p:blipFill rotWithShape="1">
          <a:blip r:embed="rId3">
            <a:extLst>
              <a:ext uri="{28A0092B-C50C-407E-A947-70E740481C1C}">
                <a14:useLocalDpi xmlns:a14="http://schemas.microsoft.com/office/drawing/2010/main" val="0"/>
              </a:ext>
            </a:extLst>
          </a:blip>
          <a:srcRect l="20734" t="7261" r="61284" b="65582"/>
          <a:stretch/>
        </p:blipFill>
        <p:spPr>
          <a:xfrm>
            <a:off x="4572000" y="2715934"/>
            <a:ext cx="3586505" cy="3659699"/>
          </a:xfrm>
          <a:prstGeom prst="rect">
            <a:avLst/>
          </a:prstGeom>
        </p:spPr>
      </p:pic>
    </p:spTree>
    <p:extLst>
      <p:ext uri="{BB962C8B-B14F-4D97-AF65-F5344CB8AC3E}">
        <p14:creationId xmlns:p14="http://schemas.microsoft.com/office/powerpoint/2010/main" val="1628179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8E9FF-2D78-4807-AF9D-9EC3433A132B}"/>
              </a:ext>
            </a:extLst>
          </p:cNvPr>
          <p:cNvSpPr>
            <a:spLocks noGrp="1"/>
          </p:cNvSpPr>
          <p:nvPr>
            <p:ph type="title"/>
          </p:nvPr>
        </p:nvSpPr>
        <p:spPr>
          <a:xfrm>
            <a:off x="628650" y="365126"/>
            <a:ext cx="1770601" cy="1325563"/>
          </a:xfrm>
        </p:spPr>
        <p:txBody>
          <a:bodyPr>
            <a:normAutofit/>
          </a:bodyPr>
          <a:lstStyle/>
          <a:p>
            <a:r>
              <a:rPr lang="en-US" sz="32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Stencil</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433C271-7001-413B-9D01-46EDC3CB0C50}"/>
              </a:ext>
            </a:extLst>
          </p:cNvPr>
          <p:cNvSpPr>
            <a:spLocks noGrp="1"/>
          </p:cNvSpPr>
          <p:nvPr>
            <p:ph sz="half" idx="1"/>
          </p:nvPr>
        </p:nvSpPr>
        <p:spPr/>
        <p:txBody>
          <a:bodyPr>
            <a:normAutofit/>
          </a:bodyPr>
          <a:lstStyle/>
          <a:p>
            <a:pPr marL="0" indent="0">
              <a:buNone/>
            </a:pPr>
            <a:r>
              <a:rPr lang="en-US" sz="2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Stencil</a:t>
            </a:r>
            <a:r>
              <a:rPr lang="mn-MN" sz="24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 –ийг зургийн хэрэгтэй хэсгийг тасалж авахад ашигладаг ба </a:t>
            </a:r>
            <a:r>
              <a:rPr lang="mn-MN" sz="2400" dirty="0">
                <a:latin typeface="Times New Roman" panose="02020603050405020304" pitchFamily="18" charset="0"/>
                <a:cs typeface="Times New Roman" panose="02020603050405020304" pitchFamily="18" charset="0"/>
              </a:rPr>
              <a:t>давхарга үүсгэж арын фоныг солих хэрэггүй хэсгийг хасах зэргээр хэрэглэдэг.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13B7BC85-7387-4E3E-B82B-90145B9E0803}"/>
              </a:ext>
            </a:extLst>
          </p:cNvPr>
          <p:cNvSpPr>
            <a:spLocks noGrp="1"/>
          </p:cNvSpPr>
          <p:nvPr>
            <p:ph sz="half" idx="2"/>
          </p:nvPr>
        </p:nvSpPr>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Зургийн нягтрал өндөр байх тусам чанар өндөр, файлын хэмжээ том болно. Дизайн дахь стандарт нягтрал нь 200 </a:t>
            </a:r>
            <a:r>
              <a:rPr lang="en-US" sz="2400" dirty="0">
                <a:latin typeface="Times New Roman" panose="02020603050405020304" pitchFamily="18" charset="0"/>
                <a:cs typeface="Times New Roman" panose="02020603050405020304" pitchFamily="18" charset="0"/>
              </a:rPr>
              <a:t>dpi</a:t>
            </a:r>
            <a:r>
              <a:rPr lang="mn-MN" sz="2400" dirty="0">
                <a:latin typeface="Times New Roman" panose="02020603050405020304" pitchFamily="18" charset="0"/>
                <a:cs typeface="Times New Roman" panose="02020603050405020304" pitchFamily="18" charset="0"/>
              </a:rPr>
              <a:t> байдаг. </a:t>
            </a:r>
          </a:p>
          <a:p>
            <a:pPr marL="0" indent="0">
              <a:buNone/>
            </a:pP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9310A34-CBD8-465D-9A89-26170861A0DE}"/>
              </a:ext>
            </a:extLst>
          </p:cNvPr>
          <p:cNvPicPr>
            <a:picLocks noChangeAspect="1"/>
          </p:cNvPicPr>
          <p:nvPr/>
        </p:nvPicPr>
        <p:blipFill rotWithShape="1">
          <a:blip r:embed="rId2">
            <a:extLst>
              <a:ext uri="{28A0092B-C50C-407E-A947-70E740481C1C}">
                <a14:useLocalDpi xmlns:a14="http://schemas.microsoft.com/office/drawing/2010/main" val="0"/>
              </a:ext>
            </a:extLst>
          </a:blip>
          <a:srcRect l="4857" t="10502" r="55811" b="69787"/>
          <a:stretch/>
        </p:blipFill>
        <p:spPr>
          <a:xfrm>
            <a:off x="628650" y="4360948"/>
            <a:ext cx="3621546" cy="2497052"/>
          </a:xfrm>
          <a:prstGeom prst="rect">
            <a:avLst/>
          </a:prstGeom>
        </p:spPr>
      </p:pic>
      <p:sp>
        <p:nvSpPr>
          <p:cNvPr id="7" name="Title 1">
            <a:extLst>
              <a:ext uri="{FF2B5EF4-FFF2-40B4-BE49-F238E27FC236}">
                <a16:creationId xmlns:a16="http://schemas.microsoft.com/office/drawing/2014/main" id="{6706B26A-FFF8-48F7-80E4-7A0F41586116}"/>
              </a:ext>
            </a:extLst>
          </p:cNvPr>
          <p:cNvSpPr txBox="1">
            <a:spLocks/>
          </p:cNvSpPr>
          <p:nvPr/>
        </p:nvSpPr>
        <p:spPr>
          <a:xfrm>
            <a:off x="5686949" y="362535"/>
            <a:ext cx="22406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marR="0" indent="0">
              <a:lnSpc>
                <a:spcPts val="900"/>
              </a:lnSpc>
              <a:spcBef>
                <a:spcPts val="0"/>
              </a:spcBef>
              <a:spcAft>
                <a:spcPts val="495"/>
              </a:spcAft>
            </a:pPr>
            <a:r>
              <a:rPr lang="en-US" sz="32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Resolution</a:t>
            </a:r>
            <a:endParaRPr lang="en-US" sz="3200"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B1F209F6-4105-4824-B574-A3EA0F366F40}"/>
              </a:ext>
            </a:extLst>
          </p:cNvPr>
          <p:cNvPicPr>
            <a:picLocks noChangeAspect="1"/>
          </p:cNvPicPr>
          <p:nvPr/>
        </p:nvPicPr>
        <p:blipFill rotWithShape="1">
          <a:blip r:embed="rId2">
            <a:extLst>
              <a:ext uri="{28A0092B-C50C-407E-A947-70E740481C1C}">
                <a14:useLocalDpi xmlns:a14="http://schemas.microsoft.com/office/drawing/2010/main" val="0"/>
              </a:ext>
            </a:extLst>
          </a:blip>
          <a:srcRect l="6410" t="30459" r="54162" b="51437"/>
          <a:stretch/>
        </p:blipFill>
        <p:spPr>
          <a:xfrm>
            <a:off x="4956936" y="3795126"/>
            <a:ext cx="3987825" cy="2519364"/>
          </a:xfrm>
          <a:prstGeom prst="rect">
            <a:avLst/>
          </a:prstGeom>
        </p:spPr>
      </p:pic>
    </p:spTree>
    <p:extLst>
      <p:ext uri="{BB962C8B-B14F-4D97-AF65-F5344CB8AC3E}">
        <p14:creationId xmlns:p14="http://schemas.microsoft.com/office/powerpoint/2010/main" val="3357183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A751A-5D68-4452-BA1F-7F90060A0DDB}"/>
              </a:ext>
            </a:extLst>
          </p:cNvPr>
          <p:cNvSpPr>
            <a:spLocks noGrp="1"/>
          </p:cNvSpPr>
          <p:nvPr>
            <p:ph type="title"/>
          </p:nvPr>
        </p:nvSpPr>
        <p:spPr>
          <a:xfrm>
            <a:off x="562062" y="356737"/>
            <a:ext cx="4009938" cy="1325563"/>
          </a:xfrm>
        </p:spPr>
        <p:txBody>
          <a:bodyPr>
            <a:normAutofit/>
          </a:bodyPr>
          <a:lstStyle/>
          <a:p>
            <a:r>
              <a:rPr lang="en-US" sz="2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Save and Transfer Data</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E2C253C-6760-4419-BC3B-8307FA20D854}"/>
              </a:ext>
            </a:extLst>
          </p:cNvPr>
          <p:cNvSpPr>
            <a:spLocks noGrp="1"/>
          </p:cNvSpPr>
          <p:nvPr>
            <p:ph sz="half" idx="1"/>
          </p:nvPr>
        </p:nvSpPr>
        <p:spPr/>
        <p:txBody>
          <a:bodyPr>
            <a:normAutofit/>
          </a:bodyPr>
          <a:lstStyle/>
          <a:p>
            <a:pPr marL="0" indent="0">
              <a:buNone/>
            </a:pPr>
            <a:r>
              <a:rPr lang="mn-MN" sz="2000" dirty="0">
                <a:latin typeface="Times New Roman" panose="02020603050405020304" pitchFamily="18" charset="0"/>
                <a:cs typeface="Times New Roman" panose="02020603050405020304" pitchFamily="18" charset="0"/>
              </a:rPr>
              <a:t>Өгөгдлийг </a:t>
            </a:r>
            <a:r>
              <a:rPr lang="en-US" sz="2000" dirty="0">
                <a:latin typeface="Times New Roman" panose="02020603050405020304" pitchFamily="18" charset="0"/>
                <a:cs typeface="Times New Roman" panose="02020603050405020304" pitchFamily="18" charset="0"/>
              </a:rPr>
              <a:t>Colorway, Knit, Textile, Layer </a:t>
            </a:r>
            <a:r>
              <a:rPr lang="mn-MN" sz="2000" dirty="0">
                <a:latin typeface="Times New Roman" panose="02020603050405020304" pitchFamily="18" charset="0"/>
                <a:cs typeface="Times New Roman" panose="02020603050405020304" pitchFamily="18" charset="0"/>
              </a:rPr>
              <a:t>гэх мэт </a:t>
            </a:r>
            <a:r>
              <a:rPr lang="en-US" sz="2000" dirty="0" err="1">
                <a:latin typeface="Times New Roman" panose="02020603050405020304" pitchFamily="18" charset="0"/>
                <a:cs typeface="Times New Roman" panose="02020603050405020304" pitchFamily="18" charset="0"/>
              </a:rPr>
              <a:t>Shima</a:t>
            </a:r>
            <a:r>
              <a:rPr lang="en-US" sz="2000" dirty="0">
                <a:latin typeface="Times New Roman" panose="02020603050405020304" pitchFamily="18" charset="0"/>
                <a:cs typeface="Times New Roman" panose="02020603050405020304" pitchFamily="18" charset="0"/>
              </a:rPr>
              <a:t> Seiki </a:t>
            </a:r>
            <a:r>
              <a:rPr lang="mn-MN" sz="2000" dirty="0">
                <a:latin typeface="Times New Roman" panose="02020603050405020304" pitchFamily="18" charset="0"/>
                <a:cs typeface="Times New Roman" panose="02020603050405020304" pitchFamily="18" charset="0"/>
              </a:rPr>
              <a:t>форматаар хадгалдаг. Хэрэглэгчид үүсгэсэн өгөгдлийг ердийн компьютерт </a:t>
            </a:r>
            <a:r>
              <a:rPr lang="en-US" sz="2000" dirty="0">
                <a:latin typeface="Times New Roman" panose="02020603050405020304" pitchFamily="18" charset="0"/>
                <a:cs typeface="Times New Roman" panose="02020603050405020304" pitchFamily="18" charset="0"/>
              </a:rPr>
              <a:t>JPEG </a:t>
            </a:r>
            <a:r>
              <a:rPr lang="mn-MN" sz="2000" dirty="0">
                <a:latin typeface="Times New Roman" panose="02020603050405020304" pitchFamily="18" charset="0"/>
                <a:cs typeface="Times New Roman" panose="02020603050405020304" pitchFamily="18" charset="0"/>
              </a:rPr>
              <a:t>гэх мэт ердийн зургийн формат хэлбэрээр хадгалах, дамжуулах боломжтой. </a:t>
            </a:r>
          </a:p>
          <a:p>
            <a:endParaRPr lang="en-US" dirty="0"/>
          </a:p>
        </p:txBody>
      </p:sp>
      <p:sp>
        <p:nvSpPr>
          <p:cNvPr id="4" name="Content Placeholder 3">
            <a:extLst>
              <a:ext uri="{FF2B5EF4-FFF2-40B4-BE49-F238E27FC236}">
                <a16:creationId xmlns:a16="http://schemas.microsoft.com/office/drawing/2014/main" id="{00A469AC-A4D6-4745-B65A-28B9D4B00E0D}"/>
              </a:ext>
            </a:extLst>
          </p:cNvPr>
          <p:cNvSpPr>
            <a:spLocks noGrp="1"/>
          </p:cNvSpPr>
          <p:nvPr>
            <p:ph sz="half" idx="2"/>
          </p:nvPr>
        </p:nvSpPr>
        <p:spPr/>
        <p:txBody>
          <a:bodyPr>
            <a:normAutofit/>
          </a:bodyPr>
          <a:lstStyle/>
          <a:p>
            <a:pPr marL="0" indent="0">
              <a:buNone/>
            </a:pPr>
            <a:r>
              <a:rPr lang="mn-MN" sz="2000" dirty="0">
                <a:latin typeface="Times New Roman" panose="02020603050405020304" pitchFamily="18" charset="0"/>
                <a:cs typeface="Times New Roman" panose="02020603050405020304" pitchFamily="18" charset="0"/>
              </a:rPr>
              <a:t>Өгөгдлийг хадгалахдаа диск (</a:t>
            </a:r>
            <a:r>
              <a:rPr lang="en-US" sz="2000" dirty="0">
                <a:latin typeface="Times New Roman" panose="02020603050405020304" pitchFamily="18" charset="0"/>
                <a:cs typeface="Times New Roman" panose="02020603050405020304" pitchFamily="18" charset="0"/>
              </a:rPr>
              <a:t>C)</a:t>
            </a:r>
            <a:r>
              <a:rPr lang="mn-MN" sz="2000" dirty="0">
                <a:latin typeface="Times New Roman" panose="02020603050405020304" pitchFamily="18" charset="0"/>
                <a:cs typeface="Times New Roman" panose="02020603050405020304" pitchFamily="18" charset="0"/>
              </a:rPr>
              <a:t> дээр хадгалж болохгүй. (</a:t>
            </a:r>
            <a:r>
              <a:rPr lang="en-US" sz="2000" dirty="0">
                <a:latin typeface="Times New Roman" panose="02020603050405020304" pitchFamily="18" charset="0"/>
                <a:cs typeface="Times New Roman" panose="02020603050405020304" pitchFamily="18" charset="0"/>
              </a:rPr>
              <a:t>C)</a:t>
            </a:r>
            <a:r>
              <a:rPr lang="mn-MN" sz="2000" dirty="0">
                <a:latin typeface="Times New Roman" panose="02020603050405020304" pitchFamily="18" charset="0"/>
                <a:cs typeface="Times New Roman" panose="02020603050405020304" pitchFamily="18" charset="0"/>
              </a:rPr>
              <a:t> зөвхөн програмд зориулагдсан. (</a:t>
            </a:r>
            <a:r>
              <a:rPr lang="en-US" sz="2000" dirty="0">
                <a:latin typeface="Times New Roman" panose="02020603050405020304" pitchFamily="18" charset="0"/>
                <a:cs typeface="Times New Roman" panose="02020603050405020304" pitchFamily="18" charset="0"/>
              </a:rPr>
              <a:t>D) </a:t>
            </a:r>
            <a:r>
              <a:rPr lang="mn-MN"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E) </a:t>
            </a:r>
            <a:r>
              <a:rPr lang="mn-MN" sz="2000" dirty="0">
                <a:latin typeface="Times New Roman" panose="02020603050405020304" pitchFamily="18" charset="0"/>
                <a:cs typeface="Times New Roman" panose="02020603050405020304" pitchFamily="18" charset="0"/>
              </a:rPr>
              <a:t>Зөөврийн диск (</a:t>
            </a:r>
            <a:r>
              <a:rPr lang="en-US" sz="2000" dirty="0">
                <a:latin typeface="Times New Roman" panose="02020603050405020304" pitchFamily="18" charset="0"/>
                <a:cs typeface="Times New Roman" panose="02020603050405020304" pitchFamily="18" charset="0"/>
              </a:rPr>
              <a:t>G): USB </a:t>
            </a:r>
            <a:r>
              <a:rPr lang="mn-MN" sz="2000" dirty="0">
                <a:latin typeface="Times New Roman" panose="02020603050405020304" pitchFamily="18" charset="0"/>
                <a:cs typeface="Times New Roman" panose="02020603050405020304" pitchFamily="18" charset="0"/>
              </a:rPr>
              <a:t>залгуур төхөөрөмж (жишээлбэл, дижитал камер) зэрэгт хадгална. </a:t>
            </a:r>
            <a:endParaRPr lang="en-US" sz="2000" dirty="0">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A16E8FFB-22B7-4863-928B-7C90E9BF2CB0}"/>
              </a:ext>
            </a:extLst>
          </p:cNvPr>
          <p:cNvSpPr txBox="1">
            <a:spLocks/>
          </p:cNvSpPr>
          <p:nvPr/>
        </p:nvSpPr>
        <p:spPr>
          <a:xfrm>
            <a:off x="4641126" y="470905"/>
            <a:ext cx="394335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indent="0">
              <a:lnSpc>
                <a:spcPts val="900"/>
              </a:lnSpc>
              <a:spcBef>
                <a:spcPts val="0"/>
              </a:spcBef>
              <a:spcAft>
                <a:spcPts val="795"/>
              </a:spcAft>
            </a:pPr>
            <a:r>
              <a:rPr lang="en-US" sz="2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Drive to Save Data</a:t>
            </a:r>
            <a:endParaRPr lang="en-US" sz="2800"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A263A8A2-E41E-4337-A192-70A79D344D26}"/>
              </a:ext>
            </a:extLst>
          </p:cNvPr>
          <p:cNvPicPr>
            <a:picLocks noChangeAspect="1"/>
          </p:cNvPicPr>
          <p:nvPr/>
        </p:nvPicPr>
        <p:blipFill rotWithShape="1">
          <a:blip r:embed="rId2">
            <a:extLst>
              <a:ext uri="{28A0092B-C50C-407E-A947-70E740481C1C}">
                <a14:useLocalDpi xmlns:a14="http://schemas.microsoft.com/office/drawing/2010/main" val="0"/>
              </a:ext>
            </a:extLst>
          </a:blip>
          <a:srcRect l="11795" t="50000" r="61445" b="32966"/>
          <a:stretch/>
        </p:blipFill>
        <p:spPr>
          <a:xfrm>
            <a:off x="1166069" y="4001294"/>
            <a:ext cx="2647901" cy="2318994"/>
          </a:xfrm>
          <a:prstGeom prst="rect">
            <a:avLst/>
          </a:prstGeom>
        </p:spPr>
      </p:pic>
      <p:pic>
        <p:nvPicPr>
          <p:cNvPr id="9" name="Picture 8">
            <a:extLst>
              <a:ext uri="{FF2B5EF4-FFF2-40B4-BE49-F238E27FC236}">
                <a16:creationId xmlns:a16="http://schemas.microsoft.com/office/drawing/2014/main" id="{96B3CD5E-787D-48E1-9954-9635F157040B}"/>
              </a:ext>
            </a:extLst>
          </p:cNvPr>
          <p:cNvPicPr>
            <a:picLocks noChangeAspect="1"/>
          </p:cNvPicPr>
          <p:nvPr/>
        </p:nvPicPr>
        <p:blipFill rotWithShape="1">
          <a:blip r:embed="rId2">
            <a:extLst>
              <a:ext uri="{28A0092B-C50C-407E-A947-70E740481C1C}">
                <a14:useLocalDpi xmlns:a14="http://schemas.microsoft.com/office/drawing/2010/main" val="0"/>
              </a:ext>
            </a:extLst>
          </a:blip>
          <a:srcRect l="7756" t="71437" r="57742" b="9930"/>
          <a:stretch/>
        </p:blipFill>
        <p:spPr>
          <a:xfrm>
            <a:off x="5052269" y="4001294"/>
            <a:ext cx="3121064" cy="2318994"/>
          </a:xfrm>
          <a:prstGeom prst="rect">
            <a:avLst/>
          </a:prstGeom>
        </p:spPr>
      </p:pic>
    </p:spTree>
    <p:extLst>
      <p:ext uri="{BB962C8B-B14F-4D97-AF65-F5344CB8AC3E}">
        <p14:creationId xmlns:p14="http://schemas.microsoft.com/office/powerpoint/2010/main" val="2232002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8415F11-E122-4C31-863C-20E38B52DEAE}"/>
              </a:ext>
            </a:extLst>
          </p:cNvPr>
          <p:cNvSpPr>
            <a:spLocks noGrp="1"/>
          </p:cNvSpPr>
          <p:nvPr>
            <p:ph type="title"/>
          </p:nvPr>
        </p:nvSpPr>
        <p:spPr/>
        <p:txBody>
          <a:bodyPr>
            <a:normAutofit/>
          </a:bodyPr>
          <a:lstStyle/>
          <a:p>
            <a:r>
              <a:rPr lang="en-US" sz="3200" b="0" i="0" u="none" strike="noStrike" spc="0" dirty="0">
                <a:effectLst/>
                <a:latin typeface="Times New Roman" panose="02020603050405020304" pitchFamily="18" charset="0"/>
                <a:ea typeface="Tahoma" panose="020B0604030504040204" pitchFamily="34" charset="0"/>
                <a:cs typeface="Times New Roman" panose="02020603050405020304" pitchFamily="18" charset="0"/>
              </a:rPr>
              <a:t>Assistant Menu</a:t>
            </a:r>
            <a:endParaRPr lang="en-US" sz="3200"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946A48FA-CECC-46B4-8AF8-0F42E7205DFD}"/>
              </a:ext>
            </a:extLst>
          </p:cNvPr>
          <p:cNvSpPr>
            <a:spLocks noGrp="1"/>
          </p:cNvSpPr>
          <p:nvPr>
            <p:ph idx="1"/>
          </p:nvPr>
        </p:nvSpPr>
        <p:spPr>
          <a:xfrm>
            <a:off x="628650" y="1825625"/>
            <a:ext cx="3825904" cy="4351338"/>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Энэ цэс нь Дизайн програм хангамжийн ашиглалтын гарын авлага юм. Дизайны анхан шатны дадлага ажлыг энэ цэсийн тусламжтай хийх боломжтой. Цэсэн дотор байх загвар зурагнаас сонгож зааврын дагуу дагаж ажилладаг. </a:t>
            </a:r>
            <a:endParaRPr lang="en-US" sz="24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3354653-7706-4454-B032-8536248A815B}"/>
              </a:ext>
            </a:extLst>
          </p:cNvPr>
          <p:cNvPicPr>
            <a:picLocks noChangeAspect="1"/>
          </p:cNvPicPr>
          <p:nvPr/>
        </p:nvPicPr>
        <p:blipFill rotWithShape="1">
          <a:blip r:embed="rId2">
            <a:extLst>
              <a:ext uri="{28A0092B-C50C-407E-A947-70E740481C1C}">
                <a14:useLocalDpi xmlns:a14="http://schemas.microsoft.com/office/drawing/2010/main" val="0"/>
              </a:ext>
            </a:extLst>
          </a:blip>
          <a:srcRect l="4726" t="12477" r="55722" b="50000"/>
          <a:stretch/>
        </p:blipFill>
        <p:spPr>
          <a:xfrm>
            <a:off x="4689448" y="815829"/>
            <a:ext cx="4003878" cy="5226341"/>
          </a:xfrm>
          <a:prstGeom prst="rect">
            <a:avLst/>
          </a:prstGeom>
        </p:spPr>
      </p:pic>
    </p:spTree>
    <p:extLst>
      <p:ext uri="{BB962C8B-B14F-4D97-AF65-F5344CB8AC3E}">
        <p14:creationId xmlns:p14="http://schemas.microsoft.com/office/powerpoint/2010/main" val="167461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238DB-3615-438F-AE14-77ED5E97A3B7}"/>
              </a:ext>
            </a:extLst>
          </p:cNvPr>
          <p:cNvSpPr>
            <a:spLocks noGrp="1"/>
          </p:cNvSpPr>
          <p:nvPr>
            <p:ph type="title"/>
          </p:nvPr>
        </p:nvSpPr>
        <p:spPr>
          <a:xfrm>
            <a:off x="69556" y="86183"/>
            <a:ext cx="7886700" cy="540885"/>
          </a:xfrm>
        </p:spPr>
        <p:txBody>
          <a:bodyPr>
            <a:normAutofit fontScale="90000"/>
          </a:bodyPr>
          <a:lstStyle/>
          <a:p>
            <a:r>
              <a:rPr lang="en-US" sz="4400" b="0" i="0" u="none" strike="noStrike" spc="0" dirty="0">
                <a:effectLst/>
                <a:latin typeface="Times New Roman" panose="02020603050405020304" pitchFamily="18" charset="0"/>
                <a:ea typeface="Tahoma" panose="020B0604030504040204" pitchFamily="34" charset="0"/>
                <a:cs typeface="Times New Roman" panose="02020603050405020304" pitchFamily="18" charset="0"/>
              </a:rPr>
              <a:t>Assistant Menu</a:t>
            </a:r>
            <a:endParaRPr lang="en-US" dirty="0"/>
          </a:p>
        </p:txBody>
      </p:sp>
      <p:pic>
        <p:nvPicPr>
          <p:cNvPr id="5" name="Content Placeholder 4">
            <a:extLst>
              <a:ext uri="{FF2B5EF4-FFF2-40B4-BE49-F238E27FC236}">
                <a16:creationId xmlns:a16="http://schemas.microsoft.com/office/drawing/2014/main" id="{C75BDC30-A955-4977-905D-7A3698CCB20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02569"/>
            <a:ext cx="9144000" cy="6155432"/>
          </a:xfrm>
        </p:spPr>
      </p:pic>
    </p:spTree>
    <p:extLst>
      <p:ext uri="{BB962C8B-B14F-4D97-AF65-F5344CB8AC3E}">
        <p14:creationId xmlns:p14="http://schemas.microsoft.com/office/powerpoint/2010/main" val="3489748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EAC3E-F1E1-482E-BA9F-7D8631A6F9BA}"/>
              </a:ext>
            </a:extLst>
          </p:cNvPr>
          <p:cNvSpPr>
            <a:spLocks noGrp="1"/>
          </p:cNvSpPr>
          <p:nvPr>
            <p:ph type="title"/>
          </p:nvPr>
        </p:nvSpPr>
        <p:spPr/>
        <p:txBody>
          <a:bodyPr>
            <a:normAutofit/>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Work Menu</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3110DC2-6176-45E0-A93E-A3B1F282EC04}"/>
              </a:ext>
            </a:extLst>
          </p:cNvPr>
          <p:cNvSpPr>
            <a:spLocks noGrp="1"/>
          </p:cNvSpPr>
          <p:nvPr>
            <p:ph idx="1"/>
          </p:nvPr>
        </p:nvSpPr>
        <p:spPr>
          <a:xfrm>
            <a:off x="4865614" y="1825625"/>
            <a:ext cx="3649735" cy="4351338"/>
          </a:xfrm>
        </p:spPr>
        <p:txBody>
          <a:bodyPr>
            <a:normAutofit/>
          </a:bodyPr>
          <a:lstStyle/>
          <a:p>
            <a:pPr marL="0" indent="0">
              <a:buNone/>
            </a:pPr>
            <a:r>
              <a:rPr lang="mn-MN" sz="2400" dirty="0">
                <a:latin typeface="Times New Roman" panose="02020603050405020304" pitchFamily="18" charset="0"/>
                <a:cs typeface="Times New Roman" panose="02020603050405020304" pitchFamily="18" charset="0"/>
              </a:rPr>
              <a:t>Энэхүү цэс нь хэрэглэгчдэд хүссэн функцэд хурдан нэвтрэх боломжийг олгодог. </a:t>
            </a:r>
          </a:p>
          <a:p>
            <a:pPr marL="0" indent="0">
              <a:buNone/>
            </a:pPr>
            <a:r>
              <a:rPr lang="mn-MN" sz="2400" dirty="0">
                <a:latin typeface="Times New Roman" panose="02020603050405020304" pitchFamily="18" charset="0"/>
                <a:cs typeface="Times New Roman" panose="02020603050405020304" pitchFamily="18" charset="0"/>
              </a:rPr>
              <a:t>Ажлын цэсийг харуулах / нуухын тулд дэлгэцийн баруун доод буланд байрладаг</a:t>
            </a:r>
            <a:r>
              <a:rPr lang="en-US" sz="24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Work Menu</a:t>
            </a:r>
            <a:r>
              <a:rPr lang="mn-MN" sz="2400" dirty="0">
                <a:latin typeface="Times New Roman" panose="02020603050405020304" pitchFamily="18" charset="0"/>
                <a:cs typeface="Times New Roman" panose="02020603050405020304" pitchFamily="18" charset="0"/>
              </a:rPr>
              <a:t> товчийг дарна.  </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13552A36-5537-4148-BD63-787136CEDAF4}"/>
              </a:ext>
            </a:extLst>
          </p:cNvPr>
          <p:cNvPicPr>
            <a:picLocks noChangeAspect="1"/>
          </p:cNvPicPr>
          <p:nvPr/>
        </p:nvPicPr>
        <p:blipFill rotWithShape="1">
          <a:blip r:embed="rId2">
            <a:extLst>
              <a:ext uri="{28A0092B-C50C-407E-A947-70E740481C1C}">
                <a14:useLocalDpi xmlns:a14="http://schemas.microsoft.com/office/drawing/2010/main" val="0"/>
              </a:ext>
            </a:extLst>
          </a:blip>
          <a:srcRect l="3380" t="49052" r="50000" b="9931"/>
          <a:stretch/>
        </p:blipFill>
        <p:spPr>
          <a:xfrm>
            <a:off x="628650" y="1600201"/>
            <a:ext cx="3966998" cy="4802185"/>
          </a:xfrm>
          <a:prstGeom prst="rect">
            <a:avLst/>
          </a:prstGeom>
        </p:spPr>
      </p:pic>
    </p:spTree>
    <p:extLst>
      <p:ext uri="{BB962C8B-B14F-4D97-AF65-F5344CB8AC3E}">
        <p14:creationId xmlns:p14="http://schemas.microsoft.com/office/powerpoint/2010/main" val="1216624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3727D-49AD-4EAD-8853-78D1417E0C2A}"/>
              </a:ext>
            </a:extLst>
          </p:cNvPr>
          <p:cNvSpPr>
            <a:spLocks noGrp="1"/>
          </p:cNvSpPr>
          <p:nvPr>
            <p:ph type="title"/>
          </p:nvPr>
        </p:nvSpPr>
        <p:spPr/>
        <p:txBody>
          <a:bodyPr>
            <a:normAutofit/>
          </a:bodyPr>
          <a:lstStyle/>
          <a:p>
            <a:r>
              <a:rPr lang="en-US" sz="3200" b="0" i="0" u="none" strike="noStrike" baseline="0" dirty="0">
                <a:latin typeface="Times New Roman" panose="02020603050405020304" pitchFamily="18" charset="0"/>
                <a:cs typeface="Times New Roman" panose="02020603050405020304" pitchFamily="18" charset="0"/>
              </a:rPr>
              <a:t>O Convert to Stitch</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57D78F8-E975-4521-AC2E-294EDC0202EC}"/>
              </a:ext>
            </a:extLst>
          </p:cNvPr>
          <p:cNvSpPr>
            <a:spLocks noGrp="1"/>
          </p:cNvSpPr>
          <p:nvPr>
            <p:ph idx="1"/>
          </p:nvPr>
        </p:nvSpPr>
        <p:spPr>
          <a:xfrm>
            <a:off x="569927" y="2026961"/>
            <a:ext cx="7886700" cy="4351338"/>
          </a:xfrm>
        </p:spPr>
        <p:txBody>
          <a:bodyPr/>
          <a:lstStyle/>
          <a:p>
            <a:pPr marL="0" indent="0">
              <a:buNone/>
            </a:pPr>
            <a:r>
              <a:rPr lang="mn-MN" sz="2400" dirty="0">
                <a:latin typeface="Times New Roman" panose="02020603050405020304" pitchFamily="18" charset="0"/>
                <a:cs typeface="Times New Roman" panose="02020603050405020304" pitchFamily="18" charset="0"/>
              </a:rPr>
              <a:t>Зураг, гэрэл зургийг оёдол болгон хувиргаж болно. Сүлжмэл гогцоонуудын босоо ба хэвтээ харьцааг харгалзан эцсийн бүтээгдэхүүний хэмжээг үнэн зөв үнэлэх боломжтой. </a:t>
            </a:r>
            <a:endParaRPr lang="en-US" sz="2400" dirty="0">
              <a:latin typeface="Times New Roman" panose="02020603050405020304" pitchFamily="18" charset="0"/>
              <a:cs typeface="Times New Roman" panose="02020603050405020304" pitchFamily="18" charset="0"/>
            </a:endParaRPr>
          </a:p>
          <a:p>
            <a:endParaRPr lang="en-US" dirty="0"/>
          </a:p>
        </p:txBody>
      </p:sp>
      <p:pic>
        <p:nvPicPr>
          <p:cNvPr id="5" name="Picture 4">
            <a:extLst>
              <a:ext uri="{FF2B5EF4-FFF2-40B4-BE49-F238E27FC236}">
                <a16:creationId xmlns:a16="http://schemas.microsoft.com/office/drawing/2014/main" id="{A68E7BFC-4E15-4566-AD1B-D1859E1D0802}"/>
              </a:ext>
            </a:extLst>
          </p:cNvPr>
          <p:cNvPicPr>
            <a:picLocks noChangeAspect="1"/>
          </p:cNvPicPr>
          <p:nvPr/>
        </p:nvPicPr>
        <p:blipFill rotWithShape="1">
          <a:blip r:embed="rId2">
            <a:extLst>
              <a:ext uri="{28A0092B-C50C-407E-A947-70E740481C1C}">
                <a14:useLocalDpi xmlns:a14="http://schemas.microsoft.com/office/drawing/2010/main" val="0"/>
              </a:ext>
            </a:extLst>
          </a:blip>
          <a:srcRect l="39929" t="38965" r="41651" b="33238"/>
          <a:stretch/>
        </p:blipFill>
        <p:spPr>
          <a:xfrm>
            <a:off x="5536734" y="3565321"/>
            <a:ext cx="2978616" cy="3007766"/>
          </a:xfrm>
          <a:prstGeom prst="rect">
            <a:avLst/>
          </a:prstGeom>
        </p:spPr>
      </p:pic>
    </p:spTree>
    <p:extLst>
      <p:ext uri="{BB962C8B-B14F-4D97-AF65-F5344CB8AC3E}">
        <p14:creationId xmlns:p14="http://schemas.microsoft.com/office/powerpoint/2010/main" val="6922352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94718-721C-45F0-8993-EF2CD98C52D6}"/>
              </a:ext>
            </a:extLst>
          </p:cNvPr>
          <p:cNvSpPr>
            <a:spLocks noGrp="1"/>
          </p:cNvSpPr>
          <p:nvPr>
            <p:ph idx="1"/>
          </p:nvPr>
        </p:nvSpPr>
        <p:spPr>
          <a:xfrm>
            <a:off x="687373" y="282051"/>
            <a:ext cx="7886700" cy="4351338"/>
          </a:xfrm>
        </p:spPr>
        <p:txBody>
          <a:bodyPr/>
          <a:lstStyle/>
          <a:p>
            <a:pPr marL="0" indent="0">
              <a:buNone/>
            </a:pPr>
            <a:r>
              <a:rPr lang="en-US" sz="2400" dirty="0" err="1">
                <a:latin typeface="Times New Roman" panose="02020603050405020304" pitchFamily="18" charset="0"/>
                <a:cs typeface="Times New Roman" panose="02020603050405020304" pitchFamily="18" charset="0"/>
              </a:rPr>
              <a:t>Staf</a:t>
            </a:r>
            <a:r>
              <a:rPr lang="en-US" sz="2400" dirty="0">
                <a:latin typeface="Times New Roman" panose="02020603050405020304" pitchFamily="18" charset="0"/>
                <a:cs typeface="Times New Roman" panose="02020603050405020304" pitchFamily="18" charset="0"/>
              </a:rPr>
              <a:t>-</a:t>
            </a:r>
            <a:r>
              <a:rPr lang="mn-MN" sz="2400" dirty="0">
                <a:latin typeface="Times New Roman" panose="02020603050405020304" pitchFamily="18" charset="0"/>
                <a:cs typeface="Times New Roman" panose="02020603050405020304" pitchFamily="18" charset="0"/>
              </a:rPr>
              <a:t>аас татаж авсан өгөгдлийг </a:t>
            </a:r>
            <a:r>
              <a:rPr lang="en-US" sz="2400" dirty="0">
                <a:latin typeface="Times New Roman" panose="02020603050405020304" pitchFamily="18" charset="0"/>
                <a:cs typeface="Times New Roman" panose="02020603050405020304" pitchFamily="18" charset="0"/>
              </a:rPr>
              <a:t>APEX3 </a:t>
            </a:r>
            <a:r>
              <a:rPr lang="mn-MN" sz="2400" dirty="0">
                <a:latin typeface="Times New Roman" panose="02020603050405020304" pitchFamily="18" charset="0"/>
                <a:cs typeface="Times New Roman" panose="02020603050405020304" pitchFamily="18" charset="0"/>
              </a:rPr>
              <a:t>ашиглан судлын дараалал, нэхэх бүтэц,өнгийг өөрчлөх, засах боломжтой. Мэдээллийг өндөр нарийвчлалтай нэхмэлийн симуляцийн зураг болгох болон бодит нэхэх симуляц болгон хөрвүүлж гаргана. Та дизайны өгөгдөлд үндэслэн нэхмэлийн төлөвлөлтийн цэс гаргаж болно. </a:t>
            </a:r>
          </a:p>
          <a:p>
            <a:endParaRPr lang="en-US" dirty="0"/>
          </a:p>
        </p:txBody>
      </p:sp>
      <p:pic>
        <p:nvPicPr>
          <p:cNvPr id="6" name="Picture 5">
            <a:extLst>
              <a:ext uri="{FF2B5EF4-FFF2-40B4-BE49-F238E27FC236}">
                <a16:creationId xmlns:a16="http://schemas.microsoft.com/office/drawing/2014/main" id="{61079232-8820-4083-B77A-46CEEEF10112}"/>
              </a:ext>
            </a:extLst>
          </p:cNvPr>
          <p:cNvPicPr>
            <a:picLocks noChangeAspect="1"/>
          </p:cNvPicPr>
          <p:nvPr/>
        </p:nvPicPr>
        <p:blipFill rotWithShape="1">
          <a:blip r:embed="rId2">
            <a:extLst>
              <a:ext uri="{28A0092B-C50C-407E-A947-70E740481C1C}">
                <a14:useLocalDpi xmlns:a14="http://schemas.microsoft.com/office/drawing/2010/main" val="0"/>
              </a:ext>
            </a:extLst>
          </a:blip>
          <a:srcRect l="2741" t="4100" r="1871" b="5092"/>
          <a:stretch/>
        </p:blipFill>
        <p:spPr>
          <a:xfrm>
            <a:off x="1539642" y="2368244"/>
            <a:ext cx="6064715" cy="4282603"/>
          </a:xfrm>
          <a:prstGeom prst="rect">
            <a:avLst/>
          </a:prstGeom>
        </p:spPr>
      </p:pic>
    </p:spTree>
    <p:extLst>
      <p:ext uri="{BB962C8B-B14F-4D97-AF65-F5344CB8AC3E}">
        <p14:creationId xmlns:p14="http://schemas.microsoft.com/office/powerpoint/2010/main" val="867865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C1CCD-ADD7-49BB-9EF7-6876B0FBA3F1}"/>
              </a:ext>
            </a:extLst>
          </p:cNvPr>
          <p:cNvSpPr>
            <a:spLocks noGrp="1"/>
          </p:cNvSpPr>
          <p:nvPr>
            <p:ph type="title"/>
          </p:nvPr>
        </p:nvSpPr>
        <p:spPr/>
        <p:txBody>
          <a:bodyPr>
            <a:normAutofit/>
          </a:bodyPr>
          <a:lstStyle/>
          <a:p>
            <a:r>
              <a:rPr lang="en-US" sz="3200" b="0" i="0" u="none" strike="noStrike" spc="0" dirty="0">
                <a:effectLst/>
                <a:latin typeface="Times New Roman" panose="02020603050405020304" pitchFamily="18" charset="0"/>
                <a:ea typeface="Arial" panose="020B0604020202020204" pitchFamily="34" charset="0"/>
                <a:cs typeface="Times New Roman" panose="02020603050405020304" pitchFamily="18" charset="0"/>
              </a:rPr>
              <a:t>Troubleshooting</a:t>
            </a:r>
            <a:br>
              <a:rPr lang="mn-MN" sz="3200" b="0" i="0" u="none" strike="noStrike" spc="0" dirty="0">
                <a:effectLst/>
                <a:latin typeface="Times New Roman" panose="02020603050405020304" pitchFamily="18" charset="0"/>
                <a:ea typeface="Arial" panose="020B0604020202020204" pitchFamily="34" charset="0"/>
                <a:cs typeface="Times New Roman" panose="02020603050405020304" pitchFamily="18" charset="0"/>
              </a:rPr>
            </a:br>
            <a:r>
              <a:rPr lang="en-US" sz="3200" dirty="0">
                <a:effectLst/>
                <a:latin typeface="Times New Roman" panose="02020603050405020304" pitchFamily="18" charset="0"/>
                <a:ea typeface="Arial" panose="020B0604020202020204" pitchFamily="34" charset="0"/>
                <a:cs typeface="Times New Roman" panose="02020603050405020304" pitchFamily="18" charset="0"/>
              </a:rPr>
              <a:t>HELP Menu</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63C4FAC-B5F3-4C9B-8E58-66B62CF5C53F}"/>
              </a:ext>
            </a:extLst>
          </p:cNvPr>
          <p:cNvSpPr>
            <a:spLocks noGrp="1"/>
          </p:cNvSpPr>
          <p:nvPr>
            <p:ph idx="1"/>
          </p:nvPr>
        </p:nvSpPr>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Design HELP </a:t>
            </a:r>
            <a:r>
              <a:rPr lang="mn-MN" sz="2400" dirty="0">
                <a:latin typeface="Times New Roman" panose="02020603050405020304" pitchFamily="18" charset="0"/>
                <a:cs typeface="Times New Roman" panose="02020603050405020304" pitchFamily="18" charset="0"/>
              </a:rPr>
              <a:t>-ийн функц бүрийг нарийвчлан тайлбарласан болно.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HELP</a:t>
            </a:r>
            <a:r>
              <a:rPr lang="mn-MN" sz="2400" dirty="0">
                <a:latin typeface="Times New Roman" panose="02020603050405020304" pitchFamily="18" charset="0"/>
                <a:cs typeface="Times New Roman" panose="02020603050405020304" pitchFamily="18" charset="0"/>
              </a:rPr>
              <a:t> цэсийг нээхийн тулд ямар ч функцийн дээр шууд </a:t>
            </a:r>
            <a:r>
              <a:rPr lang="en-US" sz="2400" dirty="0">
                <a:latin typeface="Times New Roman" panose="02020603050405020304" pitchFamily="18" charset="0"/>
                <a:cs typeface="Times New Roman" panose="02020603050405020304" pitchFamily="18" charset="0"/>
              </a:rPr>
              <a:t>F1 </a:t>
            </a:r>
            <a:r>
              <a:rPr lang="mn-MN" sz="2400" dirty="0">
                <a:latin typeface="Times New Roman" panose="02020603050405020304" pitchFamily="18" charset="0"/>
                <a:cs typeface="Times New Roman" panose="02020603050405020304" pitchFamily="18" charset="0"/>
              </a:rPr>
              <a:t>дээр дарж дэлгэрэнгүй тайлбарыг үзэж болно.  </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1549EA0-A089-4127-9BAD-DA51FB973A6B}"/>
              </a:ext>
            </a:extLst>
          </p:cNvPr>
          <p:cNvPicPr>
            <a:picLocks noChangeAspect="1"/>
          </p:cNvPicPr>
          <p:nvPr/>
        </p:nvPicPr>
        <p:blipFill rotWithShape="1">
          <a:blip r:embed="rId2">
            <a:extLst>
              <a:ext uri="{28A0092B-C50C-407E-A947-70E740481C1C}">
                <a14:useLocalDpi xmlns:a14="http://schemas.microsoft.com/office/drawing/2010/main" val="0"/>
              </a:ext>
            </a:extLst>
          </a:blip>
          <a:srcRect l="5904" t="9931" r="57743" b="69419"/>
          <a:stretch/>
        </p:blipFill>
        <p:spPr>
          <a:xfrm>
            <a:off x="2080469" y="2963417"/>
            <a:ext cx="4983061" cy="3894583"/>
          </a:xfrm>
          <a:prstGeom prst="rect">
            <a:avLst/>
          </a:prstGeom>
        </p:spPr>
      </p:pic>
    </p:spTree>
    <p:extLst>
      <p:ext uri="{BB962C8B-B14F-4D97-AF65-F5344CB8AC3E}">
        <p14:creationId xmlns:p14="http://schemas.microsoft.com/office/powerpoint/2010/main" val="348726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B1958A-664A-45C2-9454-6B7B868CD228}"/>
              </a:ext>
            </a:extLst>
          </p:cNvPr>
          <p:cNvPicPr>
            <a:picLocks noChangeAspect="1"/>
          </p:cNvPicPr>
          <p:nvPr/>
        </p:nvPicPr>
        <p:blipFill rotWithShape="1">
          <a:blip r:embed="rId2">
            <a:extLst>
              <a:ext uri="{28A0092B-C50C-407E-A947-70E740481C1C}">
                <a14:useLocalDpi xmlns:a14="http://schemas.microsoft.com/office/drawing/2010/main" val="0"/>
              </a:ext>
            </a:extLst>
          </a:blip>
          <a:srcRect l="1360" t="33395" r="50000" b="40061"/>
          <a:stretch/>
        </p:blipFill>
        <p:spPr>
          <a:xfrm>
            <a:off x="4446453" y="3330773"/>
            <a:ext cx="4697547" cy="3527227"/>
          </a:xfrm>
          <a:prstGeom prst="rect">
            <a:avLst/>
          </a:prstGeom>
        </p:spPr>
      </p:pic>
      <p:sp>
        <p:nvSpPr>
          <p:cNvPr id="2" name="Title 1">
            <a:extLst>
              <a:ext uri="{FF2B5EF4-FFF2-40B4-BE49-F238E27FC236}">
                <a16:creationId xmlns:a16="http://schemas.microsoft.com/office/drawing/2014/main" id="{6A92B390-5291-49C3-9609-F84D10CA3D8C}"/>
              </a:ext>
            </a:extLst>
          </p:cNvPr>
          <p:cNvSpPr>
            <a:spLocks noGrp="1"/>
          </p:cNvSpPr>
          <p:nvPr>
            <p:ph type="title"/>
          </p:nvPr>
        </p:nvSpPr>
        <p:spPr/>
        <p:txBody>
          <a:bodyPr>
            <a:normAutofit/>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The Cursor is Frozen</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F2C1D0B-06F9-4B1C-B74B-F7E700C55063}"/>
              </a:ext>
            </a:extLst>
          </p:cNvPr>
          <p:cNvSpPr>
            <a:spLocks noGrp="1"/>
          </p:cNvSpPr>
          <p:nvPr>
            <p:ph idx="1"/>
          </p:nvPr>
        </p:nvSpPr>
        <p:spPr>
          <a:xfrm>
            <a:off x="628650" y="1875959"/>
            <a:ext cx="7886700" cy="4351338"/>
          </a:xfrm>
        </p:spPr>
        <p:txBody>
          <a:bodyPr/>
          <a:lstStyle/>
          <a:p>
            <a:pPr marL="0" marR="0" lvl="0" indent="0">
              <a:lnSpc>
                <a:spcPts val="2300"/>
              </a:lnSpc>
              <a:spcBef>
                <a:spcPts val="0"/>
              </a:spcBef>
              <a:spcAft>
                <a:spcPts val="0"/>
              </a:spcAft>
              <a:buClr>
                <a:srgbClr val="000000"/>
              </a:buClr>
              <a:buSzPts val="900"/>
              <a:buNone/>
              <a:tabLst>
                <a:tab pos="243205" algn="l"/>
              </a:tabLst>
            </a:pPr>
            <a:r>
              <a:rPr lang="mn-MN" sz="1800" dirty="0">
                <a:latin typeface="Arial" panose="020B0604020202020204" pitchFamily="34" charset="0"/>
                <a:cs typeface="Arial" panose="020B0604020202020204" pitchFamily="34" charset="0"/>
              </a:rPr>
              <a:t>Курсор гацвал дизайны програмаас хүчээр гарах хэрэгтэй. </a:t>
            </a:r>
          </a:p>
          <a:p>
            <a:pPr marL="0" marR="0" lvl="0" indent="0">
              <a:lnSpc>
                <a:spcPts val="2300"/>
              </a:lnSpc>
              <a:spcBef>
                <a:spcPts val="0"/>
              </a:spcBef>
              <a:spcAft>
                <a:spcPts val="0"/>
              </a:spcAft>
              <a:buClr>
                <a:srgbClr val="000000"/>
              </a:buClr>
              <a:buSzPts val="900"/>
              <a:buNone/>
              <a:tabLst>
                <a:tab pos="243205" algn="l"/>
              </a:tabLst>
            </a:pPr>
            <a:endParaRPr lang="mn-MN"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marR="0" lvl="0" indent="0">
              <a:lnSpc>
                <a:spcPts val="2300"/>
              </a:lnSpc>
              <a:spcBef>
                <a:spcPts val="0"/>
              </a:spcBef>
              <a:spcAft>
                <a:spcPts val="0"/>
              </a:spcAft>
              <a:buClr>
                <a:srgbClr val="000000"/>
              </a:buClr>
              <a:buSzPts val="900"/>
              <a:buNone/>
              <a:tabLst>
                <a:tab pos="243205" algn="l"/>
              </a:tabLst>
            </a:pP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Ctrl</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Alt</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Delete</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a:t>
            </a:r>
            <a:r>
              <a:rPr lang="mn-MN" sz="1800" strike="noStrike" spc="0" dirty="0">
                <a:effectLst/>
                <a:latin typeface="Arial" panose="020B0604020202020204" pitchFamily="34" charset="0"/>
                <a:ea typeface="Arial" panose="020B0604020202020204" pitchFamily="34" charset="0"/>
                <a:cs typeface="Arial" panose="020B0604020202020204" pitchFamily="34" charset="0"/>
              </a:rPr>
              <a:t>зэрэг дарна</a:t>
            </a:r>
            <a:endParaRPr lang="en-US"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marR="0" lvl="0" indent="0">
              <a:lnSpc>
                <a:spcPts val="2300"/>
              </a:lnSpc>
              <a:spcBef>
                <a:spcPts val="0"/>
              </a:spcBef>
              <a:spcAft>
                <a:spcPts val="1420"/>
              </a:spcAft>
              <a:buClr>
                <a:srgbClr val="000000"/>
              </a:buClr>
              <a:buSzPts val="900"/>
              <a:buNone/>
              <a:tabLst>
                <a:tab pos="247015" algn="l"/>
              </a:tabLst>
            </a:pPr>
            <a:r>
              <a:rPr lang="en-US" sz="1800" dirty="0">
                <a:latin typeface="Arial" panose="020B0604020202020204" pitchFamily="34" charset="0"/>
                <a:ea typeface="Arial" panose="020B0604020202020204" pitchFamily="34" charset="0"/>
                <a:cs typeface="Arial" panose="020B0604020202020204" pitchFamily="34" charset="0"/>
              </a:rPr>
              <a:t>Menu</a:t>
            </a:r>
            <a:r>
              <a:rPr lang="mn-MN" sz="1800" dirty="0">
                <a:latin typeface="Arial" panose="020B0604020202020204" pitchFamily="34" charset="0"/>
                <a:ea typeface="Arial" panose="020B0604020202020204" pitchFamily="34" charset="0"/>
                <a:cs typeface="Arial" panose="020B0604020202020204" pitchFamily="34" charset="0"/>
              </a:rPr>
              <a:t> хэсгээс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Task Manager</a:t>
            </a:r>
            <a:r>
              <a:rPr lang="mn-MN"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 цэсийг сонгоно</a:t>
            </a:r>
            <a:endParaRPr lang="en-US"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marR="0" lvl="0" indent="0">
              <a:lnSpc>
                <a:spcPts val="900"/>
              </a:lnSpc>
              <a:spcBef>
                <a:spcPts val="0"/>
              </a:spcBef>
              <a:spcAft>
                <a:spcPts val="1700"/>
              </a:spcAft>
              <a:buClr>
                <a:srgbClr val="000000"/>
              </a:buClr>
              <a:buSzPts val="900"/>
              <a:buNone/>
              <a:tabLst>
                <a:tab pos="243205" algn="l"/>
              </a:tabLst>
            </a:pPr>
            <a:r>
              <a:rPr lang="en-US" sz="1800" dirty="0">
                <a:latin typeface="Arial" panose="020B0604020202020204" pitchFamily="34" charset="0"/>
                <a:ea typeface="Arial" panose="020B0604020202020204" pitchFamily="34" charset="0"/>
                <a:cs typeface="Arial" panose="020B0604020202020204" pitchFamily="34" charset="0"/>
              </a:rPr>
              <a:t>application list</a:t>
            </a:r>
            <a:r>
              <a:rPr lang="mn-MN" sz="1800" dirty="0">
                <a:latin typeface="Arial" panose="020B0604020202020204" pitchFamily="34" charset="0"/>
                <a:ea typeface="Arial" panose="020B0604020202020204" pitchFamily="34" charset="0"/>
                <a:cs typeface="Arial" panose="020B0604020202020204" pitchFamily="34" charset="0"/>
              </a:rPr>
              <a:t> хэсгээс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SDS-ONE</a:t>
            </a:r>
            <a:r>
              <a:rPr lang="mn-MN"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 </a:t>
            </a:r>
            <a:r>
              <a:rPr lang="en-US" sz="1800" dirty="0">
                <a:solidFill>
                  <a:srgbClr val="000000"/>
                </a:solidFill>
                <a:latin typeface="Arial" panose="020B0604020202020204" pitchFamily="34" charset="0"/>
                <a:ea typeface="Arial" panose="020B0604020202020204" pitchFamily="34" charset="0"/>
                <a:cs typeface="Arial" panose="020B0604020202020204" pitchFamily="34" charset="0"/>
              </a:rPr>
              <a:t>Design</a:t>
            </a:r>
            <a:r>
              <a:rPr lang="mn-MN" sz="1800" dirty="0">
                <a:solidFill>
                  <a:srgbClr val="000000"/>
                </a:solidFill>
                <a:latin typeface="Arial" panose="020B0604020202020204" pitchFamily="34" charset="0"/>
                <a:ea typeface="Arial" panose="020B0604020202020204" pitchFamily="34" charset="0"/>
                <a:cs typeface="Arial" panose="020B0604020202020204" pitchFamily="34" charset="0"/>
              </a:rPr>
              <a:t> цэсийг сонгоно</a:t>
            </a:r>
            <a:endParaRPr lang="en-US"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marR="0" lvl="0" indent="0">
              <a:lnSpc>
                <a:spcPts val="900"/>
              </a:lnSpc>
              <a:spcBef>
                <a:spcPts val="0"/>
              </a:spcBef>
              <a:spcAft>
                <a:spcPts val="0"/>
              </a:spcAft>
              <a:buClr>
                <a:srgbClr val="000000"/>
              </a:buClr>
              <a:buSzPts val="900"/>
              <a:buNone/>
              <a:tabLst>
                <a:tab pos="247015" algn="l"/>
              </a:tabLst>
            </a:pP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End Task </a:t>
            </a:r>
            <a:r>
              <a:rPr lang="mn-MN" sz="1800" u="none" strike="noStrike" spc="0" dirty="0">
                <a:effectLst/>
                <a:latin typeface="Arial" panose="020B0604020202020204" pitchFamily="34" charset="0"/>
                <a:ea typeface="Arial" panose="020B0604020202020204" pitchFamily="34" charset="0"/>
                <a:cs typeface="Arial" panose="020B0604020202020204" pitchFamily="34" charset="0"/>
              </a:rPr>
              <a:t>цэсийг дарах ба дараа нь </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End now</a:t>
            </a:r>
            <a:r>
              <a:rPr lang="mn-MN" sz="1800" u="none" strike="noStrike" spc="0" dirty="0">
                <a:effectLst/>
                <a:latin typeface="Arial" panose="020B0604020202020204" pitchFamily="34" charset="0"/>
                <a:ea typeface="Arial" panose="020B0604020202020204" pitchFamily="34" charset="0"/>
                <a:cs typeface="Arial" panose="020B0604020202020204" pitchFamily="34" charset="0"/>
              </a:rPr>
              <a:t> дарна</a:t>
            </a:r>
          </a:p>
          <a:p>
            <a:pPr marL="0" marR="0" lvl="0" indent="0">
              <a:lnSpc>
                <a:spcPts val="900"/>
              </a:lnSpc>
              <a:spcBef>
                <a:spcPts val="0"/>
              </a:spcBef>
              <a:spcAft>
                <a:spcPts val="0"/>
              </a:spcAft>
              <a:buClr>
                <a:srgbClr val="000000"/>
              </a:buClr>
              <a:buSzPts val="900"/>
              <a:buNone/>
              <a:tabLst>
                <a:tab pos="247015" algn="l"/>
              </a:tabLst>
            </a:pPr>
            <a:endParaRPr lang="en-US"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indent="0">
              <a:buNone/>
            </a:pPr>
            <a:br>
              <a:rPr lang="en-US" sz="1800" dirty="0">
                <a:effectLst/>
                <a:latin typeface="Arial" panose="020B0604020202020204" pitchFamily="34" charset="0"/>
                <a:ea typeface="Arial" panose="020B0604020202020204" pitchFamily="34" charset="0"/>
              </a:rPr>
            </a:br>
            <a:endParaRPr lang="en-US" dirty="0"/>
          </a:p>
        </p:txBody>
      </p:sp>
    </p:spTree>
    <p:extLst>
      <p:ext uri="{BB962C8B-B14F-4D97-AF65-F5344CB8AC3E}">
        <p14:creationId xmlns:p14="http://schemas.microsoft.com/office/powerpoint/2010/main" val="4805393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4C848-EC26-46A3-90E9-A337FDDAFAB0}"/>
              </a:ext>
            </a:extLst>
          </p:cNvPr>
          <p:cNvSpPr>
            <a:spLocks noGrp="1"/>
          </p:cNvSpPr>
          <p:nvPr>
            <p:ph type="title"/>
          </p:nvPr>
        </p:nvSpPr>
        <p:spPr>
          <a:xfrm>
            <a:off x="603482" y="124830"/>
            <a:ext cx="7886700" cy="935680"/>
          </a:xfrm>
        </p:spPr>
        <p:txBody>
          <a:bodyPr>
            <a:normAutofit/>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The Cursor is Frozen</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84164F0-5A81-4A3E-8755-429F06EC1144}"/>
              </a:ext>
            </a:extLst>
          </p:cNvPr>
          <p:cNvSpPr>
            <a:spLocks noGrp="1"/>
          </p:cNvSpPr>
          <p:nvPr>
            <p:ph idx="1"/>
          </p:nvPr>
        </p:nvSpPr>
        <p:spPr>
          <a:xfrm>
            <a:off x="628650" y="969057"/>
            <a:ext cx="7886700" cy="4351338"/>
          </a:xfrm>
        </p:spPr>
        <p:txBody>
          <a:bodyPr>
            <a:normAutofit/>
          </a:bodyPr>
          <a:lstStyle/>
          <a:p>
            <a:r>
              <a:rPr lang="mn-MN" sz="2400" dirty="0">
                <a:latin typeface="Times New Roman" panose="02020603050405020304" pitchFamily="18" charset="0"/>
                <a:cs typeface="Times New Roman" panose="02020603050405020304" pitchFamily="18" charset="0"/>
              </a:rPr>
              <a:t>Курсор гацвал</a:t>
            </a:r>
            <a:r>
              <a:rPr lang="en-US" sz="2400" dirty="0">
                <a:latin typeface="Times New Roman" panose="02020603050405020304" pitchFamily="18" charset="0"/>
                <a:cs typeface="Times New Roman" panose="02020603050405020304" pitchFamily="18" charset="0"/>
              </a:rPr>
              <a:t> Windows-</a:t>
            </a:r>
            <a:r>
              <a:rPr lang="mn-MN" sz="2400" dirty="0">
                <a:latin typeface="Times New Roman" panose="02020603050405020304" pitchFamily="18" charset="0"/>
                <a:cs typeface="Times New Roman" panose="02020603050405020304" pitchFamily="18" charset="0"/>
              </a:rPr>
              <a:t>оос хүчээр гарах хэрэгтэй </a:t>
            </a:r>
          </a:p>
          <a:p>
            <a:r>
              <a:rPr lang="mn-MN" sz="2400" dirty="0">
                <a:latin typeface="Times New Roman" panose="02020603050405020304" pitchFamily="18" charset="0"/>
                <a:cs typeface="Times New Roman" panose="02020603050405020304" pitchFamily="18" charset="0"/>
              </a:rPr>
              <a:t>Хэрэв та дээр дурдсанчлан дизайны програмаас хүчээр гарах боломжгүй бол </a:t>
            </a:r>
            <a:r>
              <a:rPr lang="en-US" sz="2400" dirty="0">
                <a:latin typeface="Times New Roman" panose="02020603050405020304" pitchFamily="18" charset="0"/>
                <a:cs typeface="Times New Roman" panose="02020603050405020304" pitchFamily="18" charset="0"/>
              </a:rPr>
              <a:t>RESET</a:t>
            </a:r>
            <a:r>
              <a:rPr lang="mn-MN" sz="2400" dirty="0">
                <a:latin typeface="Times New Roman" panose="02020603050405020304" pitchFamily="18" charset="0"/>
                <a:cs typeface="Times New Roman" panose="02020603050405020304" pitchFamily="18" charset="0"/>
              </a:rPr>
              <a:t> дээр дарна</a:t>
            </a:r>
            <a:r>
              <a:rPr lang="en-US" sz="2400" dirty="0">
                <a:latin typeface="Times New Roman" panose="02020603050405020304" pitchFamily="18" charset="0"/>
                <a:cs typeface="Times New Roman" panose="02020603050405020304" pitchFamily="18" charset="0"/>
              </a:rPr>
              <a:t>. </a:t>
            </a:r>
            <a:r>
              <a:rPr lang="mn-MN" sz="2400" dirty="0">
                <a:latin typeface="Times New Roman" panose="02020603050405020304" pitchFamily="18" charset="0"/>
                <a:cs typeface="Times New Roman" panose="02020603050405020304" pitchFamily="18" charset="0"/>
              </a:rPr>
              <a:t>Энэ процесс нэг минут болно. </a:t>
            </a:r>
            <a:endParaRPr lang="en-US" sz="2400" dirty="0">
              <a:latin typeface="Times New Roman" panose="02020603050405020304" pitchFamily="18" charset="0"/>
              <a:cs typeface="Times New Roman" panose="02020603050405020304" pitchFamily="18" charset="0"/>
            </a:endParaRPr>
          </a:p>
          <a:p>
            <a:r>
              <a:rPr lang="mn-MN" sz="2400" dirty="0">
                <a:latin typeface="Times New Roman" panose="02020603050405020304" pitchFamily="18" charset="0"/>
                <a:cs typeface="Times New Roman" panose="02020603050405020304" pitchFamily="18" charset="0"/>
              </a:rPr>
              <a:t>Дизайн програмыг дахин эхлүүлж нээсний дараа өгөгдлийг сэргээнэ. </a:t>
            </a:r>
            <a:endParaRPr lang="en-US" sz="2400" dirty="0">
              <a:latin typeface="Times New Roman" panose="02020603050405020304" pitchFamily="18" charset="0"/>
              <a:cs typeface="Times New Roman" panose="02020603050405020304" pitchFamily="18" charset="0"/>
            </a:endParaRPr>
          </a:p>
          <a:p>
            <a:r>
              <a:rPr lang="mn-MN" sz="2400" dirty="0">
                <a:latin typeface="Times New Roman" panose="02020603050405020304" pitchFamily="18" charset="0"/>
                <a:cs typeface="Times New Roman" panose="02020603050405020304" pitchFamily="18" charset="0"/>
              </a:rPr>
              <a:t>Нөхцөл байдлаас шалтгаалан өгөгдлийг сэргээхгүй байж болно. </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2E33E36-B70D-4489-88FE-808A22DA04AE}"/>
              </a:ext>
            </a:extLst>
          </p:cNvPr>
          <p:cNvPicPr>
            <a:picLocks noChangeAspect="1"/>
          </p:cNvPicPr>
          <p:nvPr/>
        </p:nvPicPr>
        <p:blipFill rotWithShape="1">
          <a:blip r:embed="rId2">
            <a:extLst>
              <a:ext uri="{28A0092B-C50C-407E-A947-70E740481C1C}">
                <a14:useLocalDpi xmlns:a14="http://schemas.microsoft.com/office/drawing/2010/main" val="0"/>
              </a:ext>
            </a:extLst>
          </a:blip>
          <a:srcRect l="6241" t="64220" r="53366" b="15352"/>
          <a:stretch/>
        </p:blipFill>
        <p:spPr>
          <a:xfrm>
            <a:off x="83889" y="4001294"/>
            <a:ext cx="3926048" cy="2731876"/>
          </a:xfrm>
          <a:prstGeom prst="rect">
            <a:avLst/>
          </a:prstGeom>
        </p:spPr>
      </p:pic>
    </p:spTree>
    <p:extLst>
      <p:ext uri="{BB962C8B-B14F-4D97-AF65-F5344CB8AC3E}">
        <p14:creationId xmlns:p14="http://schemas.microsoft.com/office/powerpoint/2010/main" val="21916679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32E67-496D-4676-92CA-03BF972581A3}"/>
              </a:ext>
            </a:extLst>
          </p:cNvPr>
          <p:cNvSpPr>
            <a:spLocks noGrp="1"/>
          </p:cNvSpPr>
          <p:nvPr>
            <p:ph type="title"/>
          </p:nvPr>
        </p:nvSpPr>
        <p:spPr>
          <a:xfrm>
            <a:off x="1090613" y="365126"/>
            <a:ext cx="6962776" cy="1325563"/>
          </a:xfrm>
        </p:spPr>
        <p:txBody>
          <a:bodyPr>
            <a:normAutofit/>
          </a:bodyPr>
          <a:lstStyle/>
          <a:p>
            <a:r>
              <a:rPr lang="en-US" sz="3600" dirty="0">
                <a:latin typeface="Times New Roman" panose="02020603050405020304" pitchFamily="18" charset="0"/>
                <a:cs typeface="Times New Roman" panose="02020603050405020304" pitchFamily="18" charset="0"/>
              </a:rPr>
              <a:t>Design video</a:t>
            </a:r>
            <a:endParaRPr lang="en-US" sz="3600" dirty="0"/>
          </a:p>
        </p:txBody>
      </p:sp>
      <p:pic>
        <p:nvPicPr>
          <p:cNvPr id="4" name="New Apex 3D - PatternLibrary">
            <a:hlinkClick r:id="" action="ppaction://media"/>
            <a:extLst>
              <a:ext uri="{FF2B5EF4-FFF2-40B4-BE49-F238E27FC236}">
                <a16:creationId xmlns:a16="http://schemas.microsoft.com/office/drawing/2014/main" id="{9150A52A-F502-40B1-BB57-23781DAFC03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090613" y="1825625"/>
            <a:ext cx="6962775" cy="4351338"/>
          </a:xfrm>
        </p:spPr>
      </p:pic>
    </p:spTree>
    <p:extLst>
      <p:ext uri="{BB962C8B-B14F-4D97-AF65-F5344CB8AC3E}">
        <p14:creationId xmlns:p14="http://schemas.microsoft.com/office/powerpoint/2010/main" val="67836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36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79605-BB18-4797-82CF-B624A7C14BDF}"/>
              </a:ext>
            </a:extLst>
          </p:cNvPr>
          <p:cNvSpPr>
            <a:spLocks noGrp="1"/>
          </p:cNvSpPr>
          <p:nvPr>
            <p:ph type="title"/>
          </p:nvPr>
        </p:nvSpPr>
        <p:spPr>
          <a:xfrm>
            <a:off x="1090613" y="365126"/>
            <a:ext cx="6962776" cy="1325563"/>
          </a:xfrm>
        </p:spPr>
        <p:txBody>
          <a:bodyPr/>
          <a:lstStyle/>
          <a:p>
            <a:r>
              <a:rPr lang="en-US" sz="4400" dirty="0">
                <a:latin typeface="Times New Roman" panose="02020603050405020304" pitchFamily="18" charset="0"/>
                <a:cs typeface="Times New Roman" panose="02020603050405020304" pitchFamily="18" charset="0"/>
              </a:rPr>
              <a:t>Design video</a:t>
            </a:r>
            <a:endParaRPr lang="en-US" dirty="0"/>
          </a:p>
        </p:txBody>
      </p:sp>
      <p:pic>
        <p:nvPicPr>
          <p:cNvPr id="4" name="New Apex 3D- Print Design using PatternTools">
            <a:hlinkClick r:id="" action="ppaction://media"/>
            <a:extLst>
              <a:ext uri="{FF2B5EF4-FFF2-40B4-BE49-F238E27FC236}">
                <a16:creationId xmlns:a16="http://schemas.microsoft.com/office/drawing/2014/main" id="{4850AED3-99C7-4240-99F8-9872AADA3EF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090613" y="1825625"/>
            <a:ext cx="6962775" cy="4351338"/>
          </a:xfrm>
        </p:spPr>
      </p:pic>
    </p:spTree>
    <p:extLst>
      <p:ext uri="{BB962C8B-B14F-4D97-AF65-F5344CB8AC3E}">
        <p14:creationId xmlns:p14="http://schemas.microsoft.com/office/powerpoint/2010/main" val="424825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4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hlinkClick r:id="rId2"/>
              </a:rPr>
              <a:t>https://www.shimaseiki.com</a:t>
            </a:r>
            <a:endParaRPr lang="en-US" sz="24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27690962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483</TotalTime>
  <Words>597</Words>
  <Application>Microsoft Office PowerPoint</Application>
  <PresentationFormat>On-screen Show (4:3)</PresentationFormat>
  <Paragraphs>74</Paragraphs>
  <Slides>26</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Microsoft Sans Serif</vt:lpstr>
      <vt:lpstr>Times New Roman</vt:lpstr>
      <vt:lpstr>Office Theme</vt:lpstr>
      <vt:lpstr>PowerPoint Presentation</vt:lpstr>
      <vt:lpstr>PowerPoint Presentation</vt:lpstr>
      <vt:lpstr>Системийн тохиргоо</vt:lpstr>
      <vt:lpstr>Stylus Pen / Digitizer </vt:lpstr>
      <vt:lpstr>Sub-keyboard</vt:lpstr>
      <vt:lpstr>Stylus pen </vt:lpstr>
      <vt:lpstr>Eye-ONE2</vt:lpstr>
      <vt:lpstr>Design software-Standard Screen</vt:lpstr>
      <vt:lpstr>Page list</vt:lpstr>
      <vt:lpstr>Color menu</vt:lpstr>
      <vt:lpstr>Brush Menu </vt:lpstr>
      <vt:lpstr>Colorway</vt:lpstr>
      <vt:lpstr>Layer Menu</vt:lpstr>
      <vt:lpstr>Stencil</vt:lpstr>
      <vt:lpstr>Save and Transfer Data</vt:lpstr>
      <vt:lpstr>Assistant Menu</vt:lpstr>
      <vt:lpstr>Assistant Menu</vt:lpstr>
      <vt:lpstr>Work Menu</vt:lpstr>
      <vt:lpstr>O Convert to Stitch</vt:lpstr>
      <vt:lpstr>PowerPoint Presentation</vt:lpstr>
      <vt:lpstr>Troubleshooting HELP Menu</vt:lpstr>
      <vt:lpstr>The Cursor is Frozen</vt:lpstr>
      <vt:lpstr>The Cursor is Frozen</vt:lpstr>
      <vt:lpstr>Design video</vt:lpstr>
      <vt:lpstr>Design video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Gerele tumen-Ulzii</dc:creator>
  <cp:lastModifiedBy>Gerele tumen-Ulzii</cp:lastModifiedBy>
  <cp:revision>42</cp:revision>
  <dcterms:created xsi:type="dcterms:W3CDTF">2021-04-13T10:54:51Z</dcterms:created>
  <dcterms:modified xsi:type="dcterms:W3CDTF">2021-04-14T17:44:59Z</dcterms:modified>
</cp:coreProperties>
</file>