
<file path=[Content_Types].xml><?xml version="1.0" encoding="utf-8"?>
<Types xmlns="http://schemas.openxmlformats.org/package/2006/content-types">
  <Default Extension="gif" ContentType="image/gif"/>
  <Default Extension="jpeg" ContentType="image/jpeg"/>
  <Default Extension="jpg" ContentType="image/jpeg"/>
  <Default Extension="MOV" ContentType="video/quicktime"/>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24" r:id="rId2"/>
    <p:sldId id="307" r:id="rId3"/>
    <p:sldId id="264" r:id="rId4"/>
    <p:sldId id="259" r:id="rId5"/>
    <p:sldId id="320" r:id="rId6"/>
    <p:sldId id="322" r:id="rId7"/>
    <p:sldId id="286" r:id="rId8"/>
    <p:sldId id="317" r:id="rId9"/>
    <p:sldId id="308" r:id="rId10"/>
    <p:sldId id="329" r:id="rId11"/>
    <p:sldId id="328" r:id="rId12"/>
    <p:sldId id="327" r:id="rId13"/>
    <p:sldId id="316" r:id="rId14"/>
    <p:sldId id="326" r:id="rId15"/>
    <p:sldId id="313" r:id="rId16"/>
    <p:sldId id="310" r:id="rId17"/>
    <p:sldId id="319" r:id="rId18"/>
    <p:sldId id="321" r:id="rId19"/>
    <p:sldId id="315" r:id="rId20"/>
    <p:sldId id="260" r:id="rId21"/>
    <p:sldId id="303" r:id="rId22"/>
    <p:sldId id="298" r:id="rId23"/>
    <p:sldId id="299" r:id="rId24"/>
    <p:sldId id="300" r:id="rId25"/>
    <p:sldId id="279" r:id="rId26"/>
    <p:sldId id="281" r:id="rId27"/>
    <p:sldId id="282" r:id="rId28"/>
    <p:sldId id="283" r:id="rId29"/>
    <p:sldId id="284" r:id="rId30"/>
    <p:sldId id="285" r:id="rId31"/>
    <p:sldId id="266" r:id="rId32"/>
    <p:sldId id="287" r:id="rId33"/>
    <p:sldId id="289" r:id="rId34"/>
    <p:sldId id="272" r:id="rId35"/>
    <p:sldId id="291" r:id="rId36"/>
    <p:sldId id="292" r:id="rId37"/>
    <p:sldId id="293" r:id="rId38"/>
    <p:sldId id="294" r:id="rId39"/>
    <p:sldId id="333" r:id="rId40"/>
    <p:sldId id="295" r:id="rId41"/>
    <p:sldId id="296" r:id="rId42"/>
    <p:sldId id="297" r:id="rId43"/>
    <p:sldId id="330" r:id="rId44"/>
    <p:sldId id="332"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89" autoAdjust="0"/>
    <p:restoredTop sz="94660"/>
  </p:normalViewPr>
  <p:slideViewPr>
    <p:cSldViewPr snapToGrid="0">
      <p:cViewPr varScale="1">
        <p:scale>
          <a:sx n="114" d="100"/>
          <a:sy n="114" d="100"/>
        </p:scale>
        <p:origin x="143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79FDECD-0654-42A4-87E4-428DEB8766AA}"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2636511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9FDECD-0654-42A4-87E4-428DEB8766AA}"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3544543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9FDECD-0654-42A4-87E4-428DEB8766AA}"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30168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79FDECD-0654-42A4-87E4-428DEB8766AA}"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4158048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79FDECD-0654-42A4-87E4-428DEB8766AA}" type="datetimeFigureOut">
              <a:rPr lang="en-US" smtClean="0"/>
              <a:t>4/15/2021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1947629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9FDECD-0654-42A4-87E4-428DEB8766AA}" type="datetimeFigureOut">
              <a:rPr lang="en-US" smtClean="0"/>
              <a:t>4/15/2021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764834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9FDECD-0654-42A4-87E4-428DEB8766AA}" type="datetimeFigureOut">
              <a:rPr lang="en-US" smtClean="0"/>
              <a:t>4/15/2021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3693117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FDECD-0654-42A4-87E4-428DEB8766AA}"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2830931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FDECD-0654-42A4-87E4-428DEB8766AA}"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3548403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9FDECD-0654-42A4-87E4-428DEB8766AA}"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2865017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9FDECD-0654-42A4-87E4-428DEB8766AA}"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05A350-C815-41DE-9247-15EBE309397A}" type="slidenum">
              <a:rPr lang="en-US" smtClean="0"/>
              <a:t>‹#›</a:t>
            </a:fld>
            <a:endParaRPr lang="en-US"/>
          </a:p>
        </p:txBody>
      </p:sp>
    </p:spTree>
    <p:extLst>
      <p:ext uri="{BB962C8B-B14F-4D97-AF65-F5344CB8AC3E}">
        <p14:creationId xmlns:p14="http://schemas.microsoft.com/office/powerpoint/2010/main" val="2110807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9FDECD-0654-42A4-87E4-428DEB8766AA}" type="datetimeFigureOut">
              <a:rPr lang="en-US" smtClean="0"/>
              <a:t>4/15/2021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5A350-C815-41DE-9247-15EBE309397A}" type="slidenum">
              <a:rPr lang="en-US" smtClean="0"/>
              <a:t>‹#›</a:t>
            </a:fld>
            <a:endParaRPr lang="en-US"/>
          </a:p>
        </p:txBody>
      </p:sp>
    </p:spTree>
    <p:extLst>
      <p:ext uri="{BB962C8B-B14F-4D97-AF65-F5344CB8AC3E}">
        <p14:creationId xmlns:p14="http://schemas.microsoft.com/office/powerpoint/2010/main" val="29693640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7.jp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OV"/><Relationship Id="rId1" Type="http://schemas.microsoft.com/office/2007/relationships/media" Target="../media/media3.MOV"/><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www.shimaseiki.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E17D8-F929-467F-9663-B9FCD8EC8472}"/>
              </a:ext>
            </a:extLst>
          </p:cNvPr>
          <p:cNvSpPr>
            <a:spLocks noGrp="1"/>
          </p:cNvSpPr>
          <p:nvPr>
            <p:ph type="ctrTitle"/>
          </p:nvPr>
        </p:nvSpPr>
        <p:spPr>
          <a:xfrm>
            <a:off x="760476" y="464312"/>
            <a:ext cx="7772400" cy="2186609"/>
          </a:xfrm>
        </p:spPr>
        <p:txBody>
          <a:bodyPr>
            <a:normAutofit/>
          </a:bodyPr>
          <a:lstStyle/>
          <a:p>
            <a:r>
              <a:rPr lang="mn-MN" sz="4400" dirty="0">
                <a:solidFill>
                  <a:schemeClr val="bg1">
                    <a:lumMod val="50000"/>
                  </a:schemeClr>
                </a:solidFill>
                <a:latin typeface="Times New Roman" panose="02020603050405020304" pitchFamily="18" charset="0"/>
                <a:cs typeface="Times New Roman" panose="02020603050405020304" pitchFamily="18" charset="0"/>
              </a:rPr>
              <a:t>Шима сейки </a:t>
            </a:r>
            <a:r>
              <a:rPr lang="en-US" sz="4400" dirty="0">
                <a:solidFill>
                  <a:schemeClr val="bg1">
                    <a:lumMod val="50000"/>
                  </a:schemeClr>
                </a:solidFill>
                <a:latin typeface="Times New Roman" panose="02020603050405020304" pitchFamily="18" charset="0"/>
                <a:cs typeface="Times New Roman" panose="02020603050405020304" pitchFamily="18" charset="0"/>
              </a:rPr>
              <a:t>SDS-ONE APEX</a:t>
            </a:r>
            <a:r>
              <a:rPr lang="en-US" sz="4400" dirty="0">
                <a:latin typeface="Times New Roman" panose="02020603050405020304" pitchFamily="18" charset="0"/>
                <a:cs typeface="Times New Roman" panose="02020603050405020304" pitchFamily="18" charset="0"/>
              </a:rPr>
              <a:t> </a:t>
            </a:r>
            <a:r>
              <a:rPr lang="mn-MN" sz="4400" dirty="0">
                <a:solidFill>
                  <a:schemeClr val="bg1">
                    <a:lumMod val="50000"/>
                  </a:schemeClr>
                </a:solidFill>
                <a:latin typeface="Times New Roman" panose="02020603050405020304" pitchFamily="18" charset="0"/>
                <a:cs typeface="Times New Roman" panose="02020603050405020304" pitchFamily="18" charset="0"/>
              </a:rPr>
              <a:t>программын танилцуулга</a:t>
            </a:r>
            <a:endParaRPr lang="en-US" sz="44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DF4FCD99-0045-4512-84B1-641DD041F6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5688" y="3429000"/>
            <a:ext cx="6123185" cy="2837261"/>
          </a:xfrm>
          <a:prstGeom prst="rect">
            <a:avLst/>
          </a:prstGeom>
        </p:spPr>
      </p:pic>
    </p:spTree>
    <p:extLst>
      <p:ext uri="{BB962C8B-B14F-4D97-AF65-F5344CB8AC3E}">
        <p14:creationId xmlns:p14="http://schemas.microsoft.com/office/powerpoint/2010/main" val="4281544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E4230-B2CF-415E-AF6D-06BD714CE28B}"/>
              </a:ext>
            </a:extLst>
          </p:cNvPr>
          <p:cNvSpPr>
            <a:spLocks noGrp="1"/>
          </p:cNvSpPr>
          <p:nvPr>
            <p:ph type="title"/>
          </p:nvPr>
        </p:nvSpPr>
        <p:spPr>
          <a:xfrm>
            <a:off x="628650" y="515923"/>
            <a:ext cx="7886700" cy="3032620"/>
          </a:xfrm>
        </p:spPr>
        <p:txBody>
          <a:bodyPr>
            <a:normAutofit fontScale="90000"/>
          </a:bodyPr>
          <a:lstStyle/>
          <a:p>
            <a:r>
              <a:rPr lang="en-US" sz="2200" dirty="0">
                <a:latin typeface="Times New Roman" panose="02020603050405020304" pitchFamily="18" charset="0"/>
                <a:cs typeface="Times New Roman" panose="02020603050405020304" pitchFamily="18" charset="0"/>
              </a:rPr>
              <a:t>"SDS-ONE APEX" </a:t>
            </a:r>
            <a:r>
              <a:rPr lang="mn-MN" sz="2200" dirty="0">
                <a:latin typeface="Times New Roman" panose="02020603050405020304" pitchFamily="18" charset="0"/>
                <a:cs typeface="Times New Roman" panose="02020603050405020304" pitchFamily="18" charset="0"/>
              </a:rPr>
              <a:t>систем нь төлөвлөлт, зураг төсөл боловсруулахаас эхлээд бүх зүйлийг дэмжиж ажилладаг.</a:t>
            </a:r>
            <a:br>
              <a:rPr lang="mn-MN" sz="2200" dirty="0">
                <a:latin typeface="Times New Roman" panose="02020603050405020304" pitchFamily="18" charset="0"/>
                <a:cs typeface="Times New Roman" panose="02020603050405020304" pitchFamily="18" charset="0"/>
              </a:rPr>
            </a:br>
            <a:br>
              <a:rPr lang="mn-MN" sz="2200" dirty="0">
                <a:latin typeface="Times New Roman" panose="02020603050405020304" pitchFamily="18" charset="0"/>
                <a:cs typeface="Times New Roman" panose="02020603050405020304" pitchFamily="18" charset="0"/>
              </a:rPr>
            </a:br>
            <a:r>
              <a:rPr lang="mn-MN" sz="2200" dirty="0">
                <a:latin typeface="Times New Roman" panose="02020603050405020304" pitchFamily="18" charset="0"/>
                <a:cs typeface="Times New Roman" panose="02020603050405020304" pitchFamily="18" charset="0"/>
              </a:rPr>
              <a:t>- 3</a:t>
            </a:r>
            <a:r>
              <a:rPr lang="en-US" sz="2200" dirty="0">
                <a:latin typeface="Times New Roman" panose="02020603050405020304" pitchFamily="18" charset="0"/>
                <a:cs typeface="Times New Roman" panose="02020603050405020304" pitchFamily="18" charset="0"/>
              </a:rPr>
              <a:t>D </a:t>
            </a:r>
            <a:r>
              <a:rPr lang="mn-MN" sz="2200" dirty="0">
                <a:latin typeface="Times New Roman" panose="02020603050405020304" pitchFamily="18" charset="0"/>
                <a:cs typeface="Times New Roman" panose="02020603050405020304" pitchFamily="18" charset="0"/>
              </a:rPr>
              <a:t>виртуал, өндөр нарийвчлалтай загварчлал /бодит мэт харагдах/</a:t>
            </a:r>
            <a:br>
              <a:rPr lang="mn-MN" sz="2200" dirty="0">
                <a:latin typeface="Times New Roman" panose="02020603050405020304" pitchFamily="18" charset="0"/>
                <a:cs typeface="Times New Roman" panose="02020603050405020304" pitchFamily="18" charset="0"/>
              </a:rPr>
            </a:br>
            <a:r>
              <a:rPr lang="mn-MN" sz="2200" dirty="0">
                <a:latin typeface="Times New Roman" panose="02020603050405020304" pitchFamily="18" charset="0"/>
                <a:cs typeface="Times New Roman" panose="02020603050405020304" pitchFamily="18" charset="0"/>
              </a:rPr>
              <a:t>- Дээж авах, өнгө хувиргах</a:t>
            </a:r>
            <a:br>
              <a:rPr lang="mn-MN" sz="2200" dirty="0">
                <a:latin typeface="Times New Roman" panose="02020603050405020304" pitchFamily="18" charset="0"/>
                <a:cs typeface="Times New Roman" panose="02020603050405020304" pitchFamily="18" charset="0"/>
              </a:rPr>
            </a:br>
            <a:r>
              <a:rPr lang="mn-MN" sz="2200" dirty="0">
                <a:latin typeface="Times New Roman" panose="02020603050405020304" pitchFamily="18" charset="0"/>
                <a:cs typeface="Times New Roman" panose="02020603050405020304" pitchFamily="18" charset="0"/>
              </a:rPr>
              <a:t>- Жинхэнэ утсыг сканнердаж симуляци хийх</a:t>
            </a:r>
            <a:br>
              <a:rPr lang="mn-MN" sz="2200" dirty="0">
                <a:latin typeface="Times New Roman" panose="02020603050405020304" pitchFamily="18" charset="0"/>
                <a:cs typeface="Times New Roman" panose="02020603050405020304" pitchFamily="18" charset="0"/>
              </a:rPr>
            </a:br>
            <a:r>
              <a:rPr lang="mn-MN" sz="2200" dirty="0">
                <a:latin typeface="Times New Roman" panose="02020603050405020304" pitchFamily="18" charset="0"/>
                <a:cs typeface="Times New Roman" panose="02020603050405020304" pitchFamily="18" charset="0"/>
              </a:rPr>
              <a:t>- Бүтээгдэхүүний боловсруулалтын хугацааг богиносгох </a:t>
            </a:r>
            <a:br>
              <a:rPr lang="mn-MN" sz="2200" dirty="0">
                <a:latin typeface="Times New Roman" panose="02020603050405020304" pitchFamily="18" charset="0"/>
                <a:cs typeface="Times New Roman" panose="02020603050405020304" pitchFamily="18" charset="0"/>
              </a:rPr>
            </a:br>
            <a:r>
              <a:rPr lang="mn-MN" sz="2200" dirty="0">
                <a:latin typeface="Times New Roman" panose="02020603050405020304" pitchFamily="18" charset="0"/>
                <a:cs typeface="Times New Roman" panose="02020603050405020304" pitchFamily="18" charset="0"/>
              </a:rPr>
              <a:t>- Бүтээгдэхүүний төлөвлөлт, </a:t>
            </a:r>
            <a:r>
              <a:rPr lang="en-US" sz="2200" dirty="0">
                <a:latin typeface="Times New Roman" panose="02020603050405020304" pitchFamily="18" charset="0"/>
                <a:cs typeface="Times New Roman" panose="02020603050405020304" pitchFamily="18" charset="0"/>
              </a:rPr>
              <a:t>EC </a:t>
            </a:r>
            <a:r>
              <a:rPr lang="mn-MN" sz="2200" dirty="0">
                <a:latin typeface="Times New Roman" panose="02020603050405020304" pitchFamily="18" charset="0"/>
                <a:cs typeface="Times New Roman" panose="02020603050405020304" pitchFamily="18" charset="0"/>
              </a:rPr>
              <a:t>борлуулалтыг сайжруулах </a:t>
            </a:r>
            <a:br>
              <a:rPr lang="en-US" sz="4400" dirty="0">
                <a:latin typeface="Times New Roman" panose="02020603050405020304" pitchFamily="18" charset="0"/>
                <a:cs typeface="Times New Roman" panose="02020603050405020304" pitchFamily="18" charset="0"/>
              </a:rPr>
            </a:br>
            <a:endParaRPr lang="en-US" dirty="0"/>
          </a:p>
        </p:txBody>
      </p:sp>
      <p:pic>
        <p:nvPicPr>
          <p:cNvPr id="5" name="Content Placeholder 4">
            <a:extLst>
              <a:ext uri="{FF2B5EF4-FFF2-40B4-BE49-F238E27FC236}">
                <a16:creationId xmlns:a16="http://schemas.microsoft.com/office/drawing/2014/main" id="{321FEF8B-F085-4D35-925D-BCB98663F02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130" r="4130"/>
          <a:stretch/>
        </p:blipFill>
        <p:spPr>
          <a:xfrm>
            <a:off x="0" y="3548543"/>
            <a:ext cx="9144000" cy="3309457"/>
          </a:xfrm>
        </p:spPr>
      </p:pic>
    </p:spTree>
    <p:extLst>
      <p:ext uri="{BB962C8B-B14F-4D97-AF65-F5344CB8AC3E}">
        <p14:creationId xmlns:p14="http://schemas.microsoft.com/office/powerpoint/2010/main" val="783682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99296-9635-4D7A-A01B-65E4C57A2620}"/>
              </a:ext>
            </a:extLst>
          </p:cNvPr>
          <p:cNvSpPr>
            <a:spLocks noGrp="1"/>
          </p:cNvSpPr>
          <p:nvPr>
            <p:ph type="title"/>
          </p:nvPr>
        </p:nvSpPr>
        <p:spPr/>
        <p:txBody>
          <a:bodyPr>
            <a:normAutofit/>
          </a:bodyPr>
          <a:lstStyle/>
          <a:p>
            <a:br>
              <a:rPr lang="en-US" dirty="0"/>
            </a:br>
            <a:endParaRPr lang="en-US" dirty="0"/>
          </a:p>
        </p:txBody>
      </p:sp>
      <p:sp>
        <p:nvSpPr>
          <p:cNvPr id="3" name="Content Placeholder 2">
            <a:extLst>
              <a:ext uri="{FF2B5EF4-FFF2-40B4-BE49-F238E27FC236}">
                <a16:creationId xmlns:a16="http://schemas.microsoft.com/office/drawing/2014/main" id="{2672737B-E677-48FF-B84C-8BB5C248D58B}"/>
              </a:ext>
            </a:extLst>
          </p:cNvPr>
          <p:cNvSpPr>
            <a:spLocks noGrp="1"/>
          </p:cNvSpPr>
          <p:nvPr>
            <p:ph idx="1"/>
          </p:nvPr>
        </p:nvSpPr>
        <p:spPr>
          <a:xfrm>
            <a:off x="628650" y="1690689"/>
            <a:ext cx="7886700" cy="4918614"/>
          </a:xfrm>
        </p:spPr>
        <p:txBody>
          <a:bodyPr>
            <a:normAutofit fontScale="92500" lnSpcReduction="20000"/>
          </a:bodyPr>
          <a:lstStyle/>
          <a:p>
            <a:r>
              <a:rPr lang="mn-MN" sz="2600" dirty="0">
                <a:latin typeface="Times New Roman" panose="02020603050405020304" pitchFamily="18" charset="0"/>
                <a:cs typeface="Times New Roman" panose="02020603050405020304" pitchFamily="18" charset="0"/>
              </a:rPr>
              <a:t>1981 онд гаргасан </a:t>
            </a:r>
            <a:r>
              <a:rPr lang="en-US" sz="2600" dirty="0">
                <a:latin typeface="Times New Roman" panose="02020603050405020304" pitchFamily="18" charset="0"/>
                <a:cs typeface="Times New Roman" panose="02020603050405020304" pitchFamily="18" charset="0"/>
              </a:rPr>
              <a:t>SDS-1000</a:t>
            </a:r>
            <a:r>
              <a:rPr lang="mn-MN" sz="2600" dirty="0">
                <a:latin typeface="Times New Roman" panose="02020603050405020304" pitchFamily="18" charset="0"/>
                <a:cs typeface="Times New Roman" panose="02020603050405020304" pitchFamily="18" charset="0"/>
              </a:rPr>
              <a:t> загвараас эхлэн </a:t>
            </a:r>
            <a:r>
              <a:rPr lang="en-US" sz="2600" dirty="0">
                <a:latin typeface="Times New Roman" panose="02020603050405020304" pitchFamily="18" charset="0"/>
                <a:cs typeface="Times New Roman" panose="02020603050405020304" pitchFamily="18" charset="0"/>
              </a:rPr>
              <a:t>SHIMA SEIKI </a:t>
            </a:r>
            <a:r>
              <a:rPr lang="mn-MN" sz="2600" dirty="0">
                <a:latin typeface="Times New Roman" panose="02020603050405020304" pitchFamily="18" charset="0"/>
                <a:cs typeface="Times New Roman" panose="02020603050405020304" pitchFamily="18" charset="0"/>
              </a:rPr>
              <a:t>дизайны систем тасралтгүй хөгжиж, 2007 онд анхны </a:t>
            </a:r>
            <a:r>
              <a:rPr lang="en-US" sz="2600" dirty="0">
                <a:latin typeface="Times New Roman" panose="02020603050405020304" pitchFamily="18" charset="0"/>
                <a:cs typeface="Times New Roman" panose="02020603050405020304" pitchFamily="18" charset="0"/>
              </a:rPr>
              <a:t>SDS-ONE APEX </a:t>
            </a:r>
            <a:r>
              <a:rPr lang="mn-MN" sz="2600" dirty="0">
                <a:latin typeface="Times New Roman" panose="02020603050405020304" pitchFamily="18" charset="0"/>
                <a:cs typeface="Times New Roman" panose="02020603050405020304" pitchFamily="18" charset="0"/>
              </a:rPr>
              <a:t>системд хүрсэн.</a:t>
            </a:r>
          </a:p>
          <a:p>
            <a:pPr marL="0" indent="0">
              <a:buNone/>
            </a:pPr>
            <a:endParaRPr lang="mn-MN" sz="2600" dirty="0">
              <a:latin typeface="Times New Roman" panose="02020603050405020304" pitchFamily="18" charset="0"/>
              <a:cs typeface="Times New Roman" panose="02020603050405020304" pitchFamily="18" charset="0"/>
            </a:endParaRPr>
          </a:p>
          <a:p>
            <a:r>
              <a:rPr lang="mn-MN" sz="2600" dirty="0">
                <a:latin typeface="Times New Roman" panose="02020603050405020304" pitchFamily="18" charset="0"/>
                <a:cs typeface="Times New Roman" panose="02020603050405020304" pitchFamily="18" charset="0"/>
              </a:rPr>
              <a:t>Төлөвлөлт, дизайн хийхээс эхлээд үйлдвэрлэл, тэр ч байтугай борлуулалтыг дэмжих хүртэл бүгдийг нэг дор дэмжих Процесс бүрхий </a:t>
            </a:r>
            <a:r>
              <a:rPr lang="en-US" sz="2600" dirty="0">
                <a:latin typeface="Times New Roman" panose="02020603050405020304" pitchFamily="18" charset="0"/>
                <a:cs typeface="Times New Roman" panose="02020603050405020304" pitchFamily="18" charset="0"/>
              </a:rPr>
              <a:t>APEX-</a:t>
            </a:r>
            <a:r>
              <a:rPr lang="mn-MN" sz="2600" dirty="0">
                <a:latin typeface="Times New Roman" panose="02020603050405020304" pitchFamily="18" charset="0"/>
                <a:cs typeface="Times New Roman" panose="02020603050405020304" pitchFamily="18" charset="0"/>
              </a:rPr>
              <a:t>ийг ашигласнаар утас ээрдэг, хувцас үйлдвэрлэдэг брэндүүд, үйлдвэрлэгчээс эхлээд нийлүүлэлтийн гинжин хэлхээний бүтцэд бүгд тоон байдлаар холбогдож хамгийн бага хаягдал, хамгийн их ашиг олох боломжтой. </a:t>
            </a:r>
          </a:p>
          <a:p>
            <a:endParaRPr lang="mn-MN" sz="2600" dirty="0">
              <a:latin typeface="Times New Roman" panose="02020603050405020304" pitchFamily="18" charset="0"/>
              <a:cs typeface="Times New Roman" panose="02020603050405020304" pitchFamily="18" charset="0"/>
            </a:endParaRPr>
          </a:p>
          <a:p>
            <a:r>
              <a:rPr lang="mn-MN" sz="2600" dirty="0">
                <a:latin typeface="Times New Roman" panose="02020603050405020304" pitchFamily="18" charset="0"/>
                <a:cs typeface="Times New Roman" panose="02020603050405020304" pitchFamily="18" charset="0"/>
              </a:rPr>
              <a:t>Мэргэшсэн функцууд нь ерөнхий зориулалтын программ хангамжаас илүү үр ашгийг дээшлүүлэх боломжийг олгодог тул хүссэн загварыг цөөн алхамаар хийж гүйцэтгэдэг. </a:t>
            </a:r>
            <a:endParaRPr lang="en-US" sz="26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75863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F675D4-093A-4BF1-8BC9-31440454AF39}"/>
              </a:ext>
            </a:extLst>
          </p:cNvPr>
          <p:cNvSpPr>
            <a:spLocks noGrp="1"/>
          </p:cNvSpPr>
          <p:nvPr>
            <p:ph idx="1"/>
          </p:nvPr>
        </p:nvSpPr>
        <p:spPr/>
        <p:txBody>
          <a:bodyPr>
            <a:normAutofit/>
          </a:bodyPr>
          <a:lstStyle/>
          <a:p>
            <a:endParaRPr lang="en-US" dirty="0"/>
          </a:p>
          <a:p>
            <a:pPr marL="0" indent="0">
              <a:buNone/>
            </a:pPr>
            <a:r>
              <a:rPr lang="mn-MN" sz="2400" dirty="0">
                <a:latin typeface="Times New Roman" panose="02020603050405020304" pitchFamily="18" charset="0"/>
                <a:cs typeface="Times New Roman" panose="02020603050405020304" pitchFamily="18" charset="0"/>
              </a:rPr>
              <a:t>Үйлдвэрлэлд холбогдсон</a:t>
            </a:r>
          </a:p>
          <a:p>
            <a:pPr marL="0" indent="0">
              <a:buNone/>
            </a:pPr>
            <a:r>
              <a:rPr lang="en-US" sz="2400" dirty="0">
                <a:latin typeface="Times New Roman" panose="02020603050405020304" pitchFamily="18" charset="0"/>
                <a:cs typeface="Times New Roman" panose="02020603050405020304" pitchFamily="18" charset="0"/>
              </a:rPr>
              <a:t>SDS-ONE APEX </a:t>
            </a:r>
            <a:r>
              <a:rPr lang="mn-MN" sz="2400" dirty="0">
                <a:latin typeface="Times New Roman" panose="02020603050405020304" pitchFamily="18" charset="0"/>
                <a:cs typeface="Times New Roman" panose="02020603050405020304" pitchFamily="18" charset="0"/>
              </a:rPr>
              <a:t>цуврал дээр үүсгэсэн өгөгдлийг шууд машины үйлдвэрлэлд холбодог. Жишээлбэл, сүлжмэлийн хувьд хавтгай нэхэх машины өгөгдлийг зураг төсөл боловсруулах явцад бодит цаг хугацаанд бий болгодог бөгөөд хоёулаа нэгэн зэрэг дуусдаг. Дараа нь энэ өгөгдлийг бодит сүлжмэлийн програмчлалын өгөгдөл болгон хувиргаж болно.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216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79D8C38-7D3C-4C61-8263-5B33126069B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571499"/>
            <a:ext cx="9144000" cy="5715001"/>
          </a:xfrm>
        </p:spPr>
      </p:pic>
    </p:spTree>
    <p:extLst>
      <p:ext uri="{BB962C8B-B14F-4D97-AF65-F5344CB8AC3E}">
        <p14:creationId xmlns:p14="http://schemas.microsoft.com/office/powerpoint/2010/main" val="376372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58051EF-3A33-4BEF-8EE4-49CD22FC6B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571500"/>
            <a:ext cx="9144000" cy="5715000"/>
          </a:xfrm>
        </p:spPr>
      </p:pic>
    </p:spTree>
    <p:extLst>
      <p:ext uri="{BB962C8B-B14F-4D97-AF65-F5344CB8AC3E}">
        <p14:creationId xmlns:p14="http://schemas.microsoft.com/office/powerpoint/2010/main" val="3925431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94718-721C-45F0-8993-EF2CD98C52D6}"/>
              </a:ext>
            </a:extLst>
          </p:cNvPr>
          <p:cNvSpPr>
            <a:spLocks noGrp="1"/>
          </p:cNvSpPr>
          <p:nvPr>
            <p:ph idx="1"/>
          </p:nvPr>
        </p:nvSpPr>
        <p:spPr>
          <a:xfrm>
            <a:off x="687373" y="282051"/>
            <a:ext cx="7886700" cy="4351338"/>
          </a:xfrm>
        </p:spPr>
        <p:txBody>
          <a:bodyPr/>
          <a:lstStyle/>
          <a:p>
            <a:pPr marL="0" indent="0">
              <a:buNone/>
            </a:pPr>
            <a:r>
              <a:rPr lang="en-US" sz="2400" dirty="0" err="1">
                <a:latin typeface="Times New Roman" panose="02020603050405020304" pitchFamily="18" charset="0"/>
                <a:cs typeface="Times New Roman" panose="02020603050405020304" pitchFamily="18" charset="0"/>
              </a:rPr>
              <a:t>Staf</a:t>
            </a:r>
            <a:r>
              <a:rPr lang="en-US" sz="2400" dirty="0">
                <a:latin typeface="Times New Roman" panose="02020603050405020304" pitchFamily="18" charset="0"/>
                <a:cs typeface="Times New Roman" panose="02020603050405020304" pitchFamily="18" charset="0"/>
              </a:rPr>
              <a:t>-</a:t>
            </a:r>
            <a:r>
              <a:rPr lang="mn-MN" sz="2400" dirty="0">
                <a:latin typeface="Times New Roman" panose="02020603050405020304" pitchFamily="18" charset="0"/>
                <a:cs typeface="Times New Roman" panose="02020603050405020304" pitchFamily="18" charset="0"/>
              </a:rPr>
              <a:t>аас татаж авсан өгөгдлийг </a:t>
            </a:r>
            <a:r>
              <a:rPr lang="en-US" sz="2400" dirty="0">
                <a:latin typeface="Times New Roman" panose="02020603050405020304" pitchFamily="18" charset="0"/>
                <a:cs typeface="Times New Roman" panose="02020603050405020304" pitchFamily="18" charset="0"/>
              </a:rPr>
              <a:t>APEX3 </a:t>
            </a:r>
            <a:r>
              <a:rPr lang="mn-MN" sz="2400" dirty="0">
                <a:latin typeface="Times New Roman" panose="02020603050405020304" pitchFamily="18" charset="0"/>
                <a:cs typeface="Times New Roman" panose="02020603050405020304" pitchFamily="18" charset="0"/>
              </a:rPr>
              <a:t>ашиглан судлын дараалал, нэхэх бүтэц,өнгийг өөрчлөх, засах боломжтой. Мэдээллийг өндөр нарийвчлалтай нэхмэлийн симуляцийн зураг болгох болон бодит нэхэх симуляц болгон хөрвүүлж гаргана. Та дизайны өгөгдөлд үндэслэн нэхмэлийн төлөвлөлтийн цэс гаргаж болно. </a:t>
            </a:r>
          </a:p>
          <a:p>
            <a:endParaRPr lang="en-US" dirty="0"/>
          </a:p>
        </p:txBody>
      </p:sp>
      <p:pic>
        <p:nvPicPr>
          <p:cNvPr id="6" name="Picture 5">
            <a:extLst>
              <a:ext uri="{FF2B5EF4-FFF2-40B4-BE49-F238E27FC236}">
                <a16:creationId xmlns:a16="http://schemas.microsoft.com/office/drawing/2014/main" id="{61079232-8820-4083-B77A-46CEEEF10112}"/>
              </a:ext>
            </a:extLst>
          </p:cNvPr>
          <p:cNvPicPr>
            <a:picLocks noChangeAspect="1"/>
          </p:cNvPicPr>
          <p:nvPr/>
        </p:nvPicPr>
        <p:blipFill rotWithShape="1">
          <a:blip r:embed="rId2">
            <a:extLst>
              <a:ext uri="{28A0092B-C50C-407E-A947-70E740481C1C}">
                <a14:useLocalDpi xmlns:a14="http://schemas.microsoft.com/office/drawing/2010/main" val="0"/>
              </a:ext>
            </a:extLst>
          </a:blip>
          <a:srcRect l="2741" t="4100" r="1871" b="5092"/>
          <a:stretch/>
        </p:blipFill>
        <p:spPr>
          <a:xfrm>
            <a:off x="1539642" y="2368244"/>
            <a:ext cx="6064715" cy="4282603"/>
          </a:xfrm>
          <a:prstGeom prst="rect">
            <a:avLst/>
          </a:prstGeom>
        </p:spPr>
      </p:pic>
    </p:spTree>
    <p:extLst>
      <p:ext uri="{BB962C8B-B14F-4D97-AF65-F5344CB8AC3E}">
        <p14:creationId xmlns:p14="http://schemas.microsoft.com/office/powerpoint/2010/main" val="8678657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1B15D80-7D57-40B3-AB20-0B6ABF4A76E8}"/>
              </a:ext>
            </a:extLst>
          </p:cNvPr>
          <p:cNvSpPr>
            <a:spLocks noGrp="1"/>
          </p:cNvSpPr>
          <p:nvPr>
            <p:ph type="title"/>
          </p:nvPr>
        </p:nvSpPr>
        <p:spPr>
          <a:xfrm>
            <a:off x="142089" y="4677067"/>
            <a:ext cx="7886700" cy="1325563"/>
          </a:xfrm>
        </p:spPr>
        <p:txBody>
          <a:bodyPr>
            <a:normAutofit/>
          </a:bodyPr>
          <a:lstStyle/>
          <a:p>
            <a:r>
              <a:rPr lang="en-US" sz="3200" dirty="0">
                <a:latin typeface="Times New Roman" panose="02020603050405020304" pitchFamily="18" charset="0"/>
                <a:cs typeface="Times New Roman" panose="02020603050405020304" pitchFamily="18" charset="0"/>
              </a:rPr>
              <a:t>video</a:t>
            </a:r>
          </a:p>
        </p:txBody>
      </p:sp>
      <p:pic>
        <p:nvPicPr>
          <p:cNvPr id="5" name="virtual sampling">
            <a:hlinkClick r:id="" action="ppaction://media"/>
            <a:extLst>
              <a:ext uri="{FF2B5EF4-FFF2-40B4-BE49-F238E27FC236}">
                <a16:creationId xmlns:a16="http://schemas.microsoft.com/office/drawing/2014/main" id="{2D1E53C9-A597-4AE3-9DED-7CAF656ACED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552700" y="1858963"/>
            <a:ext cx="5867400" cy="4351337"/>
          </a:xfrm>
        </p:spPr>
      </p:pic>
      <p:pic>
        <p:nvPicPr>
          <p:cNvPr id="4" name="Content Placeholder 4">
            <a:extLst>
              <a:ext uri="{FF2B5EF4-FFF2-40B4-BE49-F238E27FC236}">
                <a16:creationId xmlns:a16="http://schemas.microsoft.com/office/drawing/2014/main" id="{10B3D3E6-7583-43EE-BEFD-8AD2AC4BAE0E}"/>
              </a:ext>
            </a:extLst>
          </p:cNvPr>
          <p:cNvPicPr>
            <a:picLocks noChangeAspect="1"/>
          </p:cNvPicPr>
          <p:nvPr/>
        </p:nvPicPr>
        <p:blipFill rotWithShape="1">
          <a:blip r:embed="rId5">
            <a:extLst>
              <a:ext uri="{28A0092B-C50C-407E-A947-70E740481C1C}">
                <a14:useLocalDpi xmlns:a14="http://schemas.microsoft.com/office/drawing/2010/main" val="0"/>
              </a:ext>
            </a:extLst>
          </a:blip>
          <a:srcRect b="77848"/>
          <a:stretch/>
        </p:blipFill>
        <p:spPr>
          <a:xfrm>
            <a:off x="0" y="0"/>
            <a:ext cx="9145724" cy="1266228"/>
          </a:xfrm>
          <a:prstGeom prst="rect">
            <a:avLst/>
          </a:prstGeom>
        </p:spPr>
      </p:pic>
      <p:sp>
        <p:nvSpPr>
          <p:cNvPr id="7" name="Arrow: Curved Down 6">
            <a:extLst>
              <a:ext uri="{FF2B5EF4-FFF2-40B4-BE49-F238E27FC236}">
                <a16:creationId xmlns:a16="http://schemas.microsoft.com/office/drawing/2014/main" id="{A76FB15A-C72F-4611-BE6E-CB2A9A537915}"/>
              </a:ext>
            </a:extLst>
          </p:cNvPr>
          <p:cNvSpPr/>
          <p:nvPr/>
        </p:nvSpPr>
        <p:spPr>
          <a:xfrm rot="18729774">
            <a:off x="1163975" y="4938917"/>
            <a:ext cx="952184" cy="553894"/>
          </a:xfrm>
          <a:prstGeom prst="curvedDown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29332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02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Content Placeholder 24">
            <a:extLst>
              <a:ext uri="{FF2B5EF4-FFF2-40B4-BE49-F238E27FC236}">
                <a16:creationId xmlns:a16="http://schemas.microsoft.com/office/drawing/2014/main" id="{8C665946-7EB2-42D1-9136-4EF4B4E3AD8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78128"/>
          <a:stretch/>
        </p:blipFill>
        <p:spPr>
          <a:xfrm>
            <a:off x="0" y="1"/>
            <a:ext cx="9144000" cy="1249960"/>
          </a:xfrm>
        </p:spPr>
      </p:pic>
      <p:pic>
        <p:nvPicPr>
          <p:cNvPr id="29" name="Picture 28">
            <a:extLst>
              <a:ext uri="{FF2B5EF4-FFF2-40B4-BE49-F238E27FC236}">
                <a16:creationId xmlns:a16="http://schemas.microsoft.com/office/drawing/2014/main" id="{D99D2C86-54D0-4177-AC57-E4BA134462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33756"/>
            <a:ext cx="4980963" cy="4980963"/>
          </a:xfrm>
          <a:prstGeom prst="rect">
            <a:avLst/>
          </a:prstGeom>
        </p:spPr>
      </p:pic>
    </p:spTree>
    <p:extLst>
      <p:ext uri="{BB962C8B-B14F-4D97-AF65-F5344CB8AC3E}">
        <p14:creationId xmlns:p14="http://schemas.microsoft.com/office/powerpoint/2010/main" val="2551200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C3E1C-3BE0-48F0-861E-A12A1F63A35D}"/>
              </a:ext>
            </a:extLst>
          </p:cNvPr>
          <p:cNvSpPr>
            <a:spLocks noGrp="1"/>
          </p:cNvSpPr>
          <p:nvPr>
            <p:ph type="title"/>
          </p:nvPr>
        </p:nvSpPr>
        <p:spPr/>
        <p:txBody>
          <a:bodyPr/>
          <a:lstStyle/>
          <a:p>
            <a:endParaRPr lang="en-US"/>
          </a:p>
        </p:txBody>
      </p:sp>
      <p:pic>
        <p:nvPicPr>
          <p:cNvPr id="6" name="Content Placeholder 5">
            <a:extLst>
              <a:ext uri="{FF2B5EF4-FFF2-40B4-BE49-F238E27FC236}">
                <a16:creationId xmlns:a16="http://schemas.microsoft.com/office/drawing/2014/main" id="{AB2C2F3F-81F3-4A67-9781-69DED25D22D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976" r="728"/>
          <a:stretch/>
        </p:blipFill>
        <p:spPr>
          <a:xfrm>
            <a:off x="0" y="365126"/>
            <a:ext cx="9152630" cy="6188773"/>
          </a:xfrm>
        </p:spPr>
      </p:pic>
    </p:spTree>
    <p:extLst>
      <p:ext uri="{BB962C8B-B14F-4D97-AF65-F5344CB8AC3E}">
        <p14:creationId xmlns:p14="http://schemas.microsoft.com/office/powerpoint/2010/main" val="112377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9E892-C183-4728-A307-ACCBF89596FC}"/>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0D5671D2-5F37-44BB-BB7A-159F4CCDA7F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9161755" cy="6858000"/>
          </a:xfrm>
          <a:prstGeom prst="rect">
            <a:avLst/>
          </a:prstGeom>
        </p:spPr>
      </p:pic>
    </p:spTree>
    <p:extLst>
      <p:ext uri="{BB962C8B-B14F-4D97-AF65-F5344CB8AC3E}">
        <p14:creationId xmlns:p14="http://schemas.microsoft.com/office/powerpoint/2010/main" val="32168078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7BEE8D-057C-4710-81EC-065347C780D9}"/>
              </a:ext>
            </a:extLst>
          </p:cNvPr>
          <p:cNvSpPr>
            <a:spLocks noGrp="1"/>
          </p:cNvSpPr>
          <p:nvPr>
            <p:ph idx="1"/>
          </p:nvPr>
        </p:nvSpPr>
        <p:spPr>
          <a:xfrm>
            <a:off x="628650" y="894447"/>
            <a:ext cx="7886700" cy="4351338"/>
          </a:xfrm>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Компьютерт өгөгдсөн утасны цэснээс сонгож утасны өнгө, нэхээсний төрөл зэргийг загвартаа тааруулан симуляци хийх боломжтой.  </a:t>
            </a: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0B45A17A-92EA-4405-9C79-FF7792C99C2E}"/>
              </a:ext>
            </a:extLst>
          </p:cNvPr>
          <p:cNvPicPr>
            <a:picLocks noChangeAspect="1"/>
          </p:cNvPicPr>
          <p:nvPr/>
        </p:nvPicPr>
        <p:blipFill rotWithShape="1">
          <a:blip r:embed="rId2">
            <a:extLst>
              <a:ext uri="{28A0092B-C50C-407E-A947-70E740481C1C}">
                <a14:useLocalDpi xmlns:a14="http://schemas.microsoft.com/office/drawing/2010/main" val="0"/>
              </a:ext>
            </a:extLst>
          </a:blip>
          <a:srcRect r="642"/>
          <a:stretch/>
        </p:blipFill>
        <p:spPr>
          <a:xfrm>
            <a:off x="29361" y="2521837"/>
            <a:ext cx="9085277" cy="3844462"/>
          </a:xfrm>
          <a:prstGeom prst="rect">
            <a:avLst/>
          </a:prstGeom>
        </p:spPr>
      </p:pic>
    </p:spTree>
    <p:extLst>
      <p:ext uri="{BB962C8B-B14F-4D97-AF65-F5344CB8AC3E}">
        <p14:creationId xmlns:p14="http://schemas.microsoft.com/office/powerpoint/2010/main" val="1236480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98C6F1-8367-4B4B-B37D-888C83BD3014}"/>
              </a:ext>
            </a:extLst>
          </p:cNvPr>
          <p:cNvPicPr>
            <a:picLocks noChangeAspect="1"/>
          </p:cNvPicPr>
          <p:nvPr/>
        </p:nvPicPr>
        <p:blipFill rotWithShape="1">
          <a:blip r:embed="rId2">
            <a:extLst>
              <a:ext uri="{28A0092B-C50C-407E-A947-70E740481C1C}">
                <a14:useLocalDpi xmlns:a14="http://schemas.microsoft.com/office/drawing/2010/main" val="0"/>
              </a:ext>
            </a:extLst>
          </a:blip>
          <a:srcRect b="77844"/>
          <a:stretch/>
        </p:blipFill>
        <p:spPr>
          <a:xfrm>
            <a:off x="0" y="0"/>
            <a:ext cx="9144000" cy="1266228"/>
          </a:xfrm>
          <a:prstGeom prst="rect">
            <a:avLst/>
          </a:prstGeom>
        </p:spPr>
      </p:pic>
      <p:pic>
        <p:nvPicPr>
          <p:cNvPr id="24" name="Content Placeholder 4">
            <a:extLst>
              <a:ext uri="{FF2B5EF4-FFF2-40B4-BE49-F238E27FC236}">
                <a16:creationId xmlns:a16="http://schemas.microsoft.com/office/drawing/2014/main" id="{3C8742CC-DFF7-4DA9-9B55-81F5E1BA2DA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08823" y="1788871"/>
            <a:ext cx="8326354" cy="4687429"/>
          </a:xfrm>
        </p:spPr>
      </p:pic>
    </p:spTree>
    <p:extLst>
      <p:ext uri="{BB962C8B-B14F-4D97-AF65-F5344CB8AC3E}">
        <p14:creationId xmlns:p14="http://schemas.microsoft.com/office/powerpoint/2010/main" val="237857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047665-0E6B-4E32-9B71-C164F09861A3}"/>
              </a:ext>
            </a:extLst>
          </p:cNvPr>
          <p:cNvSpPr>
            <a:spLocks noGrp="1"/>
          </p:cNvSpPr>
          <p:nvPr>
            <p:ph idx="1"/>
          </p:nvPr>
        </p:nvSpPr>
        <p:spPr>
          <a:xfrm>
            <a:off x="628650" y="491775"/>
            <a:ext cx="7886700" cy="4351338"/>
          </a:xfrm>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Та </a:t>
            </a:r>
            <a:r>
              <a:rPr lang="en-US" sz="2400" dirty="0" err="1">
                <a:latin typeface="Times New Roman" panose="02020603050405020304" pitchFamily="18" charset="0"/>
                <a:cs typeface="Times New Roman" panose="02020603050405020304" pitchFamily="18" charset="0"/>
              </a:rPr>
              <a:t>staf</a:t>
            </a:r>
            <a:r>
              <a:rPr lang="en-US" sz="2400" dirty="0">
                <a:latin typeface="Times New Roman" panose="02020603050405020304" pitchFamily="18" charset="0"/>
                <a:cs typeface="Times New Roman" panose="02020603050405020304" pitchFamily="18" charset="0"/>
              </a:rPr>
              <a:t> </a:t>
            </a:r>
            <a:r>
              <a:rPr lang="mn-MN" sz="2400" dirty="0">
                <a:latin typeface="Times New Roman" panose="02020603050405020304" pitchFamily="18" charset="0"/>
                <a:cs typeface="Times New Roman" panose="02020603050405020304" pitchFamily="18" charset="0"/>
              </a:rPr>
              <a:t>хэлбэрээр сонгосон сүлжмэл даавууны нэхэх загварын өгөгдлийг татаж авах боломжтой. Та </a:t>
            </a:r>
            <a:r>
              <a:rPr lang="en-US" sz="2400" dirty="0">
                <a:latin typeface="Times New Roman" panose="02020603050405020304" pitchFamily="18" charset="0"/>
                <a:cs typeface="Times New Roman" panose="02020603050405020304" pitchFamily="18" charset="0"/>
              </a:rPr>
              <a:t>APEX3 </a:t>
            </a:r>
            <a:r>
              <a:rPr lang="mn-MN" sz="2400" dirty="0">
                <a:latin typeface="Times New Roman" panose="02020603050405020304" pitchFamily="18" charset="0"/>
                <a:cs typeface="Times New Roman" panose="02020603050405020304" pitchFamily="18" charset="0"/>
              </a:rPr>
              <a:t>ашиглан загварыг хэвлэх, хуулах, өнгийг өөрчлөх, засах боломжтой. Засварласан өгөгдлийг бодит сүлжмэл загварчлалд хөрвүүлэх боломжтой. </a:t>
            </a:r>
            <a:r>
              <a:rPr lang="en-US" sz="2400" dirty="0">
                <a:latin typeface="Times New Roman" panose="02020603050405020304" pitchFamily="18" charset="0"/>
                <a:cs typeface="Times New Roman" panose="02020603050405020304" pitchFamily="18" charset="0"/>
              </a:rPr>
              <a:t>APEX3 </a:t>
            </a:r>
            <a:r>
              <a:rPr lang="mn-MN" sz="2400" dirty="0">
                <a:latin typeface="Times New Roman" panose="02020603050405020304" pitchFamily="18" charset="0"/>
                <a:cs typeface="Times New Roman" panose="02020603050405020304" pitchFamily="18" charset="0"/>
              </a:rPr>
              <a:t>дээр сүлжмэл программ хангамж нь дизайны ажил, бүтэц, жаккард дизайны програмчлалыг дэмждэг. </a:t>
            </a:r>
          </a:p>
          <a:p>
            <a:pPr marL="0" indent="0">
              <a:buNone/>
            </a:pPr>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BEBB3FF-FCB6-48F1-A80A-B99D3CF6646F}"/>
              </a:ext>
            </a:extLst>
          </p:cNvPr>
          <p:cNvPicPr/>
          <p:nvPr/>
        </p:nvPicPr>
        <p:blipFill rotWithShape="1">
          <a:blip r:embed="rId2">
            <a:extLst>
              <a:ext uri="{28A0092B-C50C-407E-A947-70E740481C1C}">
                <a14:useLocalDpi xmlns:a14="http://schemas.microsoft.com/office/drawing/2010/main" val="0"/>
              </a:ext>
            </a:extLst>
          </a:blip>
          <a:srcRect l="2734" t="3459" r="2010" b="4834"/>
          <a:stretch/>
        </p:blipFill>
        <p:spPr bwMode="auto">
          <a:xfrm>
            <a:off x="2057399" y="2943006"/>
            <a:ext cx="5029201" cy="3800213"/>
          </a:xfrm>
          <a:prstGeom prst="rect">
            <a:avLst/>
          </a:prstGeom>
          <a:noFill/>
          <a:ln>
            <a:noFill/>
          </a:ln>
        </p:spPr>
      </p:pic>
    </p:spTree>
    <p:extLst>
      <p:ext uri="{BB962C8B-B14F-4D97-AF65-F5344CB8AC3E}">
        <p14:creationId xmlns:p14="http://schemas.microsoft.com/office/powerpoint/2010/main" val="29178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BE6C8B2D-4677-4B4F-A56D-24205E3FE00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7634" y="1448120"/>
            <a:ext cx="5704344" cy="5265186"/>
          </a:xfrm>
        </p:spPr>
      </p:pic>
      <p:pic>
        <p:nvPicPr>
          <p:cNvPr id="5" name="Picture 4">
            <a:extLst>
              <a:ext uri="{FF2B5EF4-FFF2-40B4-BE49-F238E27FC236}">
                <a16:creationId xmlns:a16="http://schemas.microsoft.com/office/drawing/2014/main" id="{53A3B198-6499-446F-AC47-CAFB4F0360CB}"/>
              </a:ext>
            </a:extLst>
          </p:cNvPr>
          <p:cNvPicPr>
            <a:picLocks noChangeAspect="1"/>
          </p:cNvPicPr>
          <p:nvPr/>
        </p:nvPicPr>
        <p:blipFill rotWithShape="1">
          <a:blip r:embed="rId3">
            <a:extLst>
              <a:ext uri="{28A0092B-C50C-407E-A947-70E740481C1C}">
                <a14:useLocalDpi xmlns:a14="http://schemas.microsoft.com/office/drawing/2010/main" val="0"/>
              </a:ext>
            </a:extLst>
          </a:blip>
          <a:srcRect b="77844"/>
          <a:stretch/>
        </p:blipFill>
        <p:spPr>
          <a:xfrm>
            <a:off x="-10066" y="0"/>
            <a:ext cx="9144000" cy="1266228"/>
          </a:xfrm>
          <a:prstGeom prst="rect">
            <a:avLst/>
          </a:prstGeom>
        </p:spPr>
      </p:pic>
    </p:spTree>
    <p:extLst>
      <p:ext uri="{BB962C8B-B14F-4D97-AF65-F5344CB8AC3E}">
        <p14:creationId xmlns:p14="http://schemas.microsoft.com/office/powerpoint/2010/main" val="3721087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65287-72F4-4335-9057-7F5B110623C3}"/>
              </a:ext>
            </a:extLst>
          </p:cNvPr>
          <p:cNvSpPr>
            <a:spLocks noGrp="1"/>
          </p:cNvSpPr>
          <p:nvPr>
            <p:ph type="title"/>
          </p:nvPr>
        </p:nvSpPr>
        <p:spPr/>
        <p:txBody>
          <a:bodyPr/>
          <a:lstStyle/>
          <a:p>
            <a:endParaRPr lang="en-US"/>
          </a:p>
        </p:txBody>
      </p:sp>
      <p:pic>
        <p:nvPicPr>
          <p:cNvPr id="9" name="Picture 8">
            <a:extLst>
              <a:ext uri="{FF2B5EF4-FFF2-40B4-BE49-F238E27FC236}">
                <a16:creationId xmlns:a16="http://schemas.microsoft.com/office/drawing/2014/main" id="{570BA5B7-2E73-4097-BE30-F9A699A196AB}"/>
              </a:ext>
            </a:extLst>
          </p:cNvPr>
          <p:cNvPicPr>
            <a:picLocks noChangeAspect="1"/>
          </p:cNvPicPr>
          <p:nvPr/>
        </p:nvPicPr>
        <p:blipFill rotWithShape="1">
          <a:blip r:embed="rId2">
            <a:extLst>
              <a:ext uri="{28A0092B-C50C-407E-A947-70E740481C1C}">
                <a14:useLocalDpi xmlns:a14="http://schemas.microsoft.com/office/drawing/2010/main" val="0"/>
              </a:ext>
            </a:extLst>
          </a:blip>
          <a:srcRect b="78128"/>
          <a:stretch/>
        </p:blipFill>
        <p:spPr>
          <a:xfrm>
            <a:off x="0" y="0"/>
            <a:ext cx="9144000" cy="1249960"/>
          </a:xfrm>
          <a:prstGeom prst="rect">
            <a:avLst/>
          </a:prstGeom>
        </p:spPr>
      </p:pic>
      <p:pic>
        <p:nvPicPr>
          <p:cNvPr id="13" name="Content Placeholder 12">
            <a:extLst>
              <a:ext uri="{FF2B5EF4-FFF2-40B4-BE49-F238E27FC236}">
                <a16:creationId xmlns:a16="http://schemas.microsoft.com/office/drawing/2014/main" id="{9DB1CA2C-67E8-434D-8BB1-3B4ACC36F75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5568" y="1249960"/>
            <a:ext cx="8972863" cy="5608040"/>
          </a:xfrm>
        </p:spPr>
      </p:pic>
    </p:spTree>
    <p:extLst>
      <p:ext uri="{BB962C8B-B14F-4D97-AF65-F5344CB8AC3E}">
        <p14:creationId xmlns:p14="http://schemas.microsoft.com/office/powerpoint/2010/main" val="3404614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6215-BC0E-40F8-B485-8125260B5545}"/>
              </a:ext>
            </a:extLst>
          </p:cNvPr>
          <p:cNvSpPr>
            <a:spLocks noGrp="1"/>
          </p:cNvSpPr>
          <p:nvPr>
            <p:ph type="title"/>
          </p:nvPr>
        </p:nvSpPr>
        <p:spPr/>
        <p:txBody>
          <a:bodyPr/>
          <a:lstStyle/>
          <a:p>
            <a:endParaRPr lang="en-US"/>
          </a:p>
        </p:txBody>
      </p:sp>
      <p:pic>
        <p:nvPicPr>
          <p:cNvPr id="6" name="Content Placeholder 5">
            <a:extLst>
              <a:ext uri="{FF2B5EF4-FFF2-40B4-BE49-F238E27FC236}">
                <a16:creationId xmlns:a16="http://schemas.microsoft.com/office/drawing/2014/main" id="{A5F04F61-8BE6-4C9B-B997-CE48A5979CA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1597" y="1859181"/>
            <a:ext cx="7886700" cy="4351338"/>
          </a:xfrm>
        </p:spPr>
      </p:pic>
      <p:pic>
        <p:nvPicPr>
          <p:cNvPr id="4" name="Picture 3">
            <a:extLst>
              <a:ext uri="{FF2B5EF4-FFF2-40B4-BE49-F238E27FC236}">
                <a16:creationId xmlns:a16="http://schemas.microsoft.com/office/drawing/2014/main" id="{0DB62632-94E8-4CE7-A4CC-C423DF56AD57}"/>
              </a:ext>
            </a:extLst>
          </p:cNvPr>
          <p:cNvPicPr>
            <a:picLocks noChangeAspect="1"/>
          </p:cNvPicPr>
          <p:nvPr/>
        </p:nvPicPr>
        <p:blipFill rotWithShape="1">
          <a:blip r:embed="rId3">
            <a:extLst>
              <a:ext uri="{28A0092B-C50C-407E-A947-70E740481C1C}">
                <a14:useLocalDpi xmlns:a14="http://schemas.microsoft.com/office/drawing/2010/main" val="0"/>
              </a:ext>
            </a:extLst>
          </a:blip>
          <a:srcRect b="77844"/>
          <a:stretch/>
        </p:blipFill>
        <p:spPr>
          <a:xfrm>
            <a:off x="0" y="0"/>
            <a:ext cx="9144000" cy="1266228"/>
          </a:xfrm>
          <a:prstGeom prst="rect">
            <a:avLst/>
          </a:prstGeom>
        </p:spPr>
      </p:pic>
    </p:spTree>
    <p:extLst>
      <p:ext uri="{BB962C8B-B14F-4D97-AF65-F5344CB8AC3E}">
        <p14:creationId xmlns:p14="http://schemas.microsoft.com/office/powerpoint/2010/main" val="24875613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2595C-56B7-4458-9415-922C5D978B0A}"/>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B554453F-E4E7-4EF5-BB6F-FDB8AB8AA847}"/>
              </a:ext>
            </a:extLst>
          </p:cNvPr>
          <p:cNvSpPr>
            <a:spLocks noGrp="1"/>
          </p:cNvSpPr>
          <p:nvPr>
            <p:ph idx="1"/>
          </p:nvPr>
        </p:nvSpPr>
        <p:spPr>
          <a:xfrm>
            <a:off x="618584" y="4436798"/>
            <a:ext cx="7886700" cy="2325706"/>
          </a:xfrm>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Хатгамал </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SDS-ONE APEX </a:t>
            </a:r>
            <a:r>
              <a:rPr lang="mn-MN" sz="2400" dirty="0">
                <a:latin typeface="Times New Roman" panose="02020603050405020304" pitchFamily="18" charset="0"/>
                <a:cs typeface="Times New Roman" panose="02020603050405020304" pitchFamily="18" charset="0"/>
              </a:rPr>
              <a:t>цуврал дээр бүтээсэн симуляцийг бүтээгдэхүүний дүрстэй хослуулж болно. Цаашилбал, хатгамалын дууриамал дүрсийг даавуун дээр хэвлэснээр урьд өмнө хэзээ ч байгаагүй нэмүү өртөг бүхий хатгамал шиг бүтээгдэхүүнийг бий болгох боломжтой болно. </a:t>
            </a:r>
            <a:endParaRPr lang="en-US" sz="2400" dirty="0">
              <a:latin typeface="Times New Roman" panose="02020603050405020304" pitchFamily="18" charset="0"/>
              <a:cs typeface="Times New Roman" panose="02020603050405020304" pitchFamily="18" charset="0"/>
            </a:endParaRPr>
          </a:p>
        </p:txBody>
      </p:sp>
      <p:pic>
        <p:nvPicPr>
          <p:cNvPr id="4" name="Content Placeholder 4">
            <a:extLst>
              <a:ext uri="{FF2B5EF4-FFF2-40B4-BE49-F238E27FC236}">
                <a16:creationId xmlns:a16="http://schemas.microsoft.com/office/drawing/2014/main" id="{4CC1F2CB-9B84-461D-B0DB-6CE6C82B1FEB}"/>
              </a:ext>
            </a:extLst>
          </p:cNvPr>
          <p:cNvPicPr>
            <a:picLocks noChangeAspect="1"/>
          </p:cNvPicPr>
          <p:nvPr/>
        </p:nvPicPr>
        <p:blipFill rotWithShape="1">
          <a:blip r:embed="rId2">
            <a:extLst>
              <a:ext uri="{28A0092B-C50C-407E-A947-70E740481C1C}">
                <a14:useLocalDpi xmlns:a14="http://schemas.microsoft.com/office/drawing/2010/main" val="0"/>
              </a:ext>
            </a:extLst>
          </a:blip>
          <a:srcRect b="78006"/>
          <a:stretch/>
        </p:blipFill>
        <p:spPr>
          <a:xfrm>
            <a:off x="-10066" y="0"/>
            <a:ext cx="9154066" cy="1258349"/>
          </a:xfrm>
          <a:prstGeom prst="rect">
            <a:avLst/>
          </a:prstGeom>
        </p:spPr>
      </p:pic>
      <p:pic>
        <p:nvPicPr>
          <p:cNvPr id="7" name="Picture 6">
            <a:extLst>
              <a:ext uri="{FF2B5EF4-FFF2-40B4-BE49-F238E27FC236}">
                <a16:creationId xmlns:a16="http://schemas.microsoft.com/office/drawing/2014/main" id="{E7723251-6A50-46D0-B9EF-CC1381EA3B31}"/>
              </a:ext>
            </a:extLst>
          </p:cNvPr>
          <p:cNvPicPr>
            <a:picLocks noChangeAspect="1"/>
          </p:cNvPicPr>
          <p:nvPr/>
        </p:nvPicPr>
        <p:blipFill rotWithShape="1">
          <a:blip r:embed="rId3">
            <a:extLst>
              <a:ext uri="{28A0092B-C50C-407E-A947-70E740481C1C}">
                <a14:useLocalDpi xmlns:a14="http://schemas.microsoft.com/office/drawing/2010/main" val="0"/>
              </a:ext>
            </a:extLst>
          </a:blip>
          <a:srcRect t="45421" b="-7440"/>
          <a:stretch/>
        </p:blipFill>
        <p:spPr>
          <a:xfrm>
            <a:off x="-10066" y="1258349"/>
            <a:ext cx="9144000" cy="3544349"/>
          </a:xfrm>
          <a:prstGeom prst="rect">
            <a:avLst/>
          </a:prstGeom>
        </p:spPr>
      </p:pic>
    </p:spTree>
    <p:extLst>
      <p:ext uri="{BB962C8B-B14F-4D97-AF65-F5344CB8AC3E}">
        <p14:creationId xmlns:p14="http://schemas.microsoft.com/office/powerpoint/2010/main" val="3869704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D77B15-1913-4AA6-B10C-6712F9318BA3}"/>
              </a:ext>
            </a:extLst>
          </p:cNvPr>
          <p:cNvSpPr>
            <a:spLocks noGrp="1"/>
          </p:cNvSpPr>
          <p:nvPr>
            <p:ph idx="1"/>
          </p:nvPr>
        </p:nvSpPr>
        <p:spPr>
          <a:xfrm>
            <a:off x="628650" y="147827"/>
            <a:ext cx="7886700" cy="4351338"/>
          </a:xfrm>
        </p:spPr>
        <p:txBody>
          <a:bodyPr/>
          <a:lstStyle/>
          <a:p>
            <a:r>
              <a:rPr lang="en-US" b="1" dirty="0"/>
              <a:t>Auto-suggest function</a:t>
            </a:r>
          </a:p>
          <a:p>
            <a:r>
              <a:rPr lang="en-US" dirty="0"/>
              <a:t>SDS-ONE APEX series has an auto-suggest function that stimulates inspiration, including the automatic colorway function.</a:t>
            </a:r>
          </a:p>
          <a:p>
            <a:r>
              <a:rPr lang="mn-MN" dirty="0"/>
              <a:t>Автомат санал болгох функц </a:t>
            </a:r>
            <a:r>
              <a:rPr lang="en-US" dirty="0"/>
              <a:t>SDS-ONE APEX</a:t>
            </a:r>
          </a:p>
          <a:p>
            <a:endParaRPr lang="en-US" dirty="0"/>
          </a:p>
        </p:txBody>
      </p:sp>
      <p:pic>
        <p:nvPicPr>
          <p:cNvPr id="4" name="Colorway">
            <a:hlinkClick r:id="" action="ppaction://media"/>
            <a:extLst>
              <a:ext uri="{FF2B5EF4-FFF2-40B4-BE49-F238E27FC236}">
                <a16:creationId xmlns:a16="http://schemas.microsoft.com/office/drawing/2014/main" id="{60B0698F-10EC-4104-9822-A9C3401EF605}"/>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849771" y="2598181"/>
            <a:ext cx="7038363" cy="3952970"/>
          </a:xfrm>
          <a:prstGeom prst="rect">
            <a:avLst/>
          </a:prstGeom>
        </p:spPr>
      </p:pic>
      <p:sp>
        <p:nvSpPr>
          <p:cNvPr id="6" name="TextBox 5">
            <a:extLst>
              <a:ext uri="{FF2B5EF4-FFF2-40B4-BE49-F238E27FC236}">
                <a16:creationId xmlns:a16="http://schemas.microsoft.com/office/drawing/2014/main" id="{EFA21512-A3AA-4ED7-B2E2-1127F1158399}"/>
              </a:ext>
            </a:extLst>
          </p:cNvPr>
          <p:cNvSpPr txBox="1"/>
          <p:nvPr/>
        </p:nvSpPr>
        <p:spPr>
          <a:xfrm>
            <a:off x="381699" y="5528237"/>
            <a:ext cx="4572000"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video</a:t>
            </a:r>
            <a:endParaRPr lang="en-US" dirty="0"/>
          </a:p>
        </p:txBody>
      </p:sp>
      <p:sp>
        <p:nvSpPr>
          <p:cNvPr id="7" name="Arrow: Curved Down 6">
            <a:extLst>
              <a:ext uri="{FF2B5EF4-FFF2-40B4-BE49-F238E27FC236}">
                <a16:creationId xmlns:a16="http://schemas.microsoft.com/office/drawing/2014/main" id="{68F8D530-DD39-41E5-A7DB-C4F72F8491D5}"/>
              </a:ext>
            </a:extLst>
          </p:cNvPr>
          <p:cNvSpPr/>
          <p:nvPr/>
        </p:nvSpPr>
        <p:spPr>
          <a:xfrm rot="18729774">
            <a:off x="1055898" y="5485486"/>
            <a:ext cx="630879" cy="300854"/>
          </a:xfrm>
          <a:prstGeom prst="curvedDown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34311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BDBE4-F654-4BB5-9024-921DDFACA5DF}"/>
              </a:ext>
            </a:extLst>
          </p:cNvPr>
          <p:cNvSpPr>
            <a:spLocks noGrp="1"/>
          </p:cNvSpPr>
          <p:nvPr>
            <p:ph type="title"/>
          </p:nvPr>
        </p:nvSpPr>
        <p:spPr>
          <a:xfrm>
            <a:off x="729318" y="681037"/>
            <a:ext cx="7886700" cy="1325563"/>
          </a:xfrm>
        </p:spPr>
        <p:txBody>
          <a:bodyPr/>
          <a:lstStyle/>
          <a:p>
            <a:r>
              <a:rPr lang="en-US" sz="3200" dirty="0">
                <a:latin typeface="Times New Roman" panose="02020603050405020304" pitchFamily="18" charset="0"/>
                <a:cs typeface="Times New Roman" panose="02020603050405020304" pitchFamily="18" charset="0"/>
              </a:rPr>
              <a:t>3D Virtual Sample</a:t>
            </a:r>
            <a:br>
              <a:rPr lang="en-US" b="1" dirty="0"/>
            </a:br>
            <a:endParaRPr lang="en-US" dirty="0"/>
          </a:p>
        </p:txBody>
      </p:sp>
      <p:sp>
        <p:nvSpPr>
          <p:cNvPr id="3" name="Content Placeholder 2">
            <a:extLst>
              <a:ext uri="{FF2B5EF4-FFF2-40B4-BE49-F238E27FC236}">
                <a16:creationId xmlns:a16="http://schemas.microsoft.com/office/drawing/2014/main" id="{3B9FA674-DFC1-47BD-A26F-B67F3A0A8CF3}"/>
              </a:ext>
            </a:extLst>
          </p:cNvPr>
          <p:cNvSpPr>
            <a:spLocks noGrp="1"/>
          </p:cNvSpPr>
          <p:nvPr>
            <p:ph idx="1"/>
          </p:nvPr>
        </p:nvSpPr>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Ихэвчлэн бодит зүйл гэж андуурдаг маш бодитой, өндөр чанарын загварчлал хийдэг.  </a:t>
            </a:r>
            <a:r>
              <a:rPr lang="en-US" sz="2400" dirty="0">
                <a:latin typeface="Times New Roman" panose="02020603050405020304" pitchFamily="18" charset="0"/>
                <a:cs typeface="Times New Roman" panose="02020603050405020304" pitchFamily="18" charset="0"/>
              </a:rPr>
              <a:t>SHIMA SEIKI-</a:t>
            </a:r>
            <a:r>
              <a:rPr lang="mn-MN" sz="2400" dirty="0">
                <a:latin typeface="Times New Roman" panose="02020603050405020304" pitchFamily="18" charset="0"/>
                <a:cs typeface="Times New Roman" panose="02020603050405020304" pitchFamily="18" charset="0"/>
              </a:rPr>
              <a:t>ийн </a:t>
            </a:r>
            <a:r>
              <a:rPr lang="en-US" sz="2400" dirty="0">
                <a:latin typeface="Times New Roman" panose="02020603050405020304" pitchFamily="18" charset="0"/>
                <a:cs typeface="Times New Roman" panose="02020603050405020304" pitchFamily="18" charset="0"/>
              </a:rPr>
              <a:t>SDS-ONE APEX </a:t>
            </a:r>
            <a:r>
              <a:rPr lang="mn-MN" sz="2400" dirty="0">
                <a:latin typeface="Times New Roman" panose="02020603050405020304" pitchFamily="18" charset="0"/>
                <a:cs typeface="Times New Roman" panose="02020603050405020304" pitchFamily="18" charset="0"/>
              </a:rPr>
              <a:t>цуврал нь хэмжээст бүтэц бүхий хэт өндөр нарийвчлалтай 3</a:t>
            </a:r>
            <a:r>
              <a:rPr lang="en-US" sz="2400" dirty="0">
                <a:latin typeface="Times New Roman" panose="02020603050405020304" pitchFamily="18" charset="0"/>
                <a:cs typeface="Times New Roman" panose="02020603050405020304" pitchFamily="18" charset="0"/>
              </a:rPr>
              <a:t>D </a:t>
            </a:r>
            <a:r>
              <a:rPr lang="mn-MN" sz="2400" dirty="0">
                <a:latin typeface="Times New Roman" panose="02020603050405020304" pitchFamily="18" charset="0"/>
                <a:cs typeface="Times New Roman" panose="02020603050405020304" pitchFamily="18" charset="0"/>
              </a:rPr>
              <a:t>загварчлалыг хийх боломжтой.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1705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EE58454-E488-4DCF-AC04-23B5C9B360D2}"/>
              </a:ext>
            </a:extLst>
          </p:cNvPr>
          <p:cNvPicPr>
            <a:picLocks noGrp="1" noChangeAspect="1"/>
          </p:cNvPicPr>
          <p:nvPr>
            <p:ph idx="1"/>
          </p:nvPr>
        </p:nvPicPr>
        <p:blipFill>
          <a:blip r:embed="rId2"/>
          <a:stretch>
            <a:fillRect/>
          </a:stretch>
        </p:blipFill>
        <p:spPr>
          <a:xfrm>
            <a:off x="930713" y="1825625"/>
            <a:ext cx="7282574" cy="4351338"/>
          </a:xfrm>
          <a:prstGeom prst="rect">
            <a:avLst/>
          </a:prstGeom>
        </p:spPr>
      </p:pic>
      <p:sp>
        <p:nvSpPr>
          <p:cNvPr id="5" name="TextBox 4">
            <a:extLst>
              <a:ext uri="{FF2B5EF4-FFF2-40B4-BE49-F238E27FC236}">
                <a16:creationId xmlns:a16="http://schemas.microsoft.com/office/drawing/2014/main" id="{1A384655-D11D-4034-9DF8-A77E1026E87D}"/>
              </a:ext>
            </a:extLst>
          </p:cNvPr>
          <p:cNvSpPr txBox="1"/>
          <p:nvPr/>
        </p:nvSpPr>
        <p:spPr>
          <a:xfrm>
            <a:off x="1111542" y="681037"/>
            <a:ext cx="4572000" cy="584775"/>
          </a:xfrm>
          <a:prstGeom prst="rect">
            <a:avLst/>
          </a:prstGeom>
          <a:noFill/>
        </p:spPr>
        <p:txBody>
          <a:bodyPr wrap="square">
            <a:spAutoFit/>
          </a:bodyPr>
          <a:lstStyle/>
          <a:p>
            <a:r>
              <a:rPr lang="en-US" sz="3200" dirty="0">
                <a:solidFill>
                  <a:schemeClr val="accent3">
                    <a:lumMod val="50000"/>
                  </a:schemeClr>
                </a:solidFill>
                <a:latin typeface="Times New Roman" panose="02020603050405020304" pitchFamily="18" charset="0"/>
                <a:cs typeface="Times New Roman" panose="02020603050405020304" pitchFamily="18" charset="0"/>
              </a:rPr>
              <a:t>3D Virtual Sample</a:t>
            </a:r>
            <a:endParaRPr lang="en-US" sz="3200" dirty="0">
              <a:solidFill>
                <a:schemeClr val="accent3">
                  <a:lumMod val="50000"/>
                </a:schemeClr>
              </a:solidFill>
            </a:endParaRPr>
          </a:p>
        </p:txBody>
      </p:sp>
    </p:spTree>
    <p:extLst>
      <p:ext uri="{BB962C8B-B14F-4D97-AF65-F5344CB8AC3E}">
        <p14:creationId xmlns:p14="http://schemas.microsoft.com/office/powerpoint/2010/main" val="27174387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A426B-3956-42D1-A9DA-3DD2246A5DFF}"/>
              </a:ext>
            </a:extLst>
          </p:cNvPr>
          <p:cNvSpPr>
            <a:spLocks noGrp="1"/>
          </p:cNvSpPr>
          <p:nvPr>
            <p:ph type="title"/>
          </p:nvPr>
        </p:nvSpPr>
        <p:spPr/>
        <p:txBody>
          <a:bodyPr>
            <a:normAutofit/>
          </a:bodyPr>
          <a:lstStyle/>
          <a:p>
            <a:r>
              <a:rPr lang="en-US" sz="3200" dirty="0" err="1">
                <a:latin typeface="Times New Roman" panose="02020603050405020304" pitchFamily="18" charset="0"/>
                <a:cs typeface="Times New Roman" panose="02020603050405020304" pitchFamily="18" charset="0"/>
              </a:rPr>
              <a:t>Yarnbank</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287C965-E707-4977-AE0E-15B94D6D8DD6}"/>
              </a:ext>
            </a:extLst>
          </p:cNvPr>
          <p:cNvSpPr>
            <a:spLocks noGrp="1"/>
          </p:cNvSpPr>
          <p:nvPr>
            <p:ph idx="1"/>
          </p:nvPr>
        </p:nvSpPr>
        <p:spPr/>
        <p:txBody>
          <a:bodyPr>
            <a:normAutofit fontScale="85000" lnSpcReduction="20000"/>
          </a:bodyPr>
          <a:lstStyle/>
          <a:p>
            <a:r>
              <a:rPr lang="mn-MN" sz="2600" dirty="0">
                <a:latin typeface="Times New Roman" panose="02020603050405020304" pitchFamily="18" charset="0"/>
                <a:cs typeface="Times New Roman" panose="02020603050405020304" pitchFamily="18" charset="0"/>
              </a:rPr>
              <a:t>Ноос, ноолуур, хөвөн болон бусад материалыг багтаасан </a:t>
            </a:r>
            <a:r>
              <a:rPr lang="en-US" sz="2600" dirty="0" err="1">
                <a:latin typeface="Times New Roman" panose="02020603050405020304" pitchFamily="18" charset="0"/>
                <a:cs typeface="Times New Roman" panose="02020603050405020304" pitchFamily="18" charset="0"/>
              </a:rPr>
              <a:t>yarnbank</a:t>
            </a:r>
            <a:r>
              <a:rPr lang="en-US" sz="2600" dirty="0">
                <a:latin typeface="Times New Roman" panose="02020603050405020304" pitchFamily="18" charset="0"/>
                <a:cs typeface="Times New Roman" panose="02020603050405020304" pitchFamily="18" charset="0"/>
              </a:rPr>
              <a:t>-</a:t>
            </a:r>
            <a:r>
              <a:rPr lang="mn-MN" sz="2600" dirty="0">
                <a:latin typeface="Times New Roman" panose="02020603050405020304" pitchFamily="18" charset="0"/>
                <a:cs typeface="Times New Roman" panose="02020603050405020304" pitchFamily="18" charset="0"/>
              </a:rPr>
              <a:t>ны өргөн өгөгдлийн сангаас хүссэн утсаа хурдан хугацаанд сонгох боломжтой. Хайлтыг улирал, утасны тоо, хэмжигч, онцлог шинж чанар, үнийн хязгаар, өнгө гэх мэт түлхүүр үгсийг ашиглан хийж болно. </a:t>
            </a:r>
            <a:endParaRPr lang="en-US" sz="2600" dirty="0">
              <a:latin typeface="Times New Roman" panose="02020603050405020304" pitchFamily="18" charset="0"/>
              <a:cs typeface="Times New Roman" panose="02020603050405020304" pitchFamily="18" charset="0"/>
            </a:endParaRPr>
          </a:p>
          <a:p>
            <a:endParaRPr lang="en-US" sz="2600" dirty="0">
              <a:latin typeface="Times New Roman" panose="02020603050405020304" pitchFamily="18" charset="0"/>
              <a:cs typeface="Times New Roman" panose="02020603050405020304" pitchFamily="18" charset="0"/>
            </a:endParaRPr>
          </a:p>
          <a:p>
            <a:r>
              <a:rPr lang="en-US" sz="2600" dirty="0" err="1">
                <a:latin typeface="Times New Roman" panose="02020603050405020304" pitchFamily="18" charset="0"/>
                <a:cs typeface="Times New Roman" panose="02020603050405020304" pitchFamily="18" charset="0"/>
              </a:rPr>
              <a:t>APEXFiz</a:t>
            </a:r>
            <a:r>
              <a:rPr lang="en-US" sz="2600" dirty="0">
                <a:latin typeface="Times New Roman" panose="02020603050405020304" pitchFamily="18" charset="0"/>
                <a:cs typeface="Times New Roman" panose="02020603050405020304" pitchFamily="18" charset="0"/>
              </a:rPr>
              <a:t> </a:t>
            </a:r>
            <a:r>
              <a:rPr lang="mn-MN" sz="2600" dirty="0">
                <a:latin typeface="Times New Roman" panose="02020603050405020304" pitchFamily="18" charset="0"/>
                <a:cs typeface="Times New Roman" panose="02020603050405020304" pitchFamily="18" charset="0"/>
              </a:rPr>
              <a:t>дээр </a:t>
            </a:r>
            <a:r>
              <a:rPr lang="en-US" sz="2600" dirty="0" err="1">
                <a:latin typeface="Times New Roman" panose="02020603050405020304" pitchFamily="18" charset="0"/>
                <a:cs typeface="Times New Roman" panose="02020603050405020304" pitchFamily="18" charset="0"/>
              </a:rPr>
              <a:t>yarnbank</a:t>
            </a:r>
            <a:r>
              <a:rPr lang="en-US" sz="2600" dirty="0">
                <a:latin typeface="Times New Roman" panose="02020603050405020304" pitchFamily="18" charset="0"/>
                <a:cs typeface="Times New Roman" panose="02020603050405020304" pitchFamily="18" charset="0"/>
              </a:rPr>
              <a:t> -</a:t>
            </a:r>
            <a:r>
              <a:rPr lang="mn-MN" sz="2600" dirty="0">
                <a:latin typeface="Times New Roman" panose="02020603050405020304" pitchFamily="18" charset="0"/>
                <a:cs typeface="Times New Roman" panose="02020603050405020304" pitchFamily="18" charset="0"/>
              </a:rPr>
              <a:t>ээр татаж авсан утасны өгөгдлийг ашиглан та виртуал түүвэрлэлтийг бодитойгоор хийх боломжтой бөгөөд энэ нь үйлдвэрлэлтэй холбоотой юм. </a:t>
            </a:r>
            <a:r>
              <a:rPr lang="en-US" sz="2600" dirty="0" err="1">
                <a:latin typeface="Times New Roman" panose="02020603050405020304" pitchFamily="18" charset="0"/>
                <a:cs typeface="Times New Roman" panose="02020603050405020304" pitchFamily="18" charset="0"/>
              </a:rPr>
              <a:t>Yarnbank</a:t>
            </a:r>
            <a:r>
              <a:rPr lang="en-US" sz="2600" dirty="0">
                <a:latin typeface="Times New Roman" panose="02020603050405020304" pitchFamily="18" charset="0"/>
                <a:cs typeface="Times New Roman" panose="02020603050405020304" pitchFamily="18" charset="0"/>
              </a:rPr>
              <a:t> </a:t>
            </a:r>
            <a:r>
              <a:rPr lang="mn-MN" sz="2600" dirty="0">
                <a:latin typeface="Times New Roman" panose="02020603050405020304" pitchFamily="18" charset="0"/>
                <a:cs typeface="Times New Roman" panose="02020603050405020304" pitchFamily="18" charset="0"/>
              </a:rPr>
              <a:t>болон </a:t>
            </a:r>
            <a:r>
              <a:rPr lang="en-US" sz="2600" dirty="0" err="1">
                <a:latin typeface="Times New Roman" panose="02020603050405020304" pitchFamily="18" charset="0"/>
                <a:cs typeface="Times New Roman" panose="02020603050405020304" pitchFamily="18" charset="0"/>
              </a:rPr>
              <a:t>APEXFiz</a:t>
            </a:r>
            <a:r>
              <a:rPr lang="en-US" sz="2600" dirty="0">
                <a:latin typeface="Times New Roman" panose="02020603050405020304" pitchFamily="18" charset="0"/>
                <a:cs typeface="Times New Roman" panose="02020603050405020304" pitchFamily="18" charset="0"/>
              </a:rPr>
              <a:t>-</a:t>
            </a:r>
            <a:r>
              <a:rPr lang="mn-MN" sz="2600" dirty="0">
                <a:latin typeface="Times New Roman" panose="02020603050405020304" pitchFamily="18" charset="0"/>
                <a:cs typeface="Times New Roman" panose="02020603050405020304" pitchFamily="18" charset="0"/>
              </a:rPr>
              <a:t>ийн хослол нь загварын нийлүүлэлтийн сүлжээг бүхэлд нь дижитал холболтоор холбох боломжийг олгодог. </a:t>
            </a:r>
          </a:p>
          <a:p>
            <a:r>
              <a:rPr lang="mn-MN" sz="2600" dirty="0">
                <a:latin typeface="Times New Roman" panose="02020603050405020304" pitchFamily="18" charset="0"/>
                <a:cs typeface="Times New Roman" panose="02020603050405020304" pitchFamily="18" charset="0"/>
              </a:rPr>
              <a:t>Утасны бодит өгөгдлөөр бүтээсэн өндөр чанартай виртуал бөс материалууд нь бодит зүйл гэж андуурагдаар хангалттай бодит байдаг. </a:t>
            </a:r>
            <a:endParaRPr lang="en-US" sz="26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841070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19B93D9-231F-462E-9799-30AA8B5260A3}"/>
              </a:ext>
            </a:extLst>
          </p:cNvPr>
          <p:cNvPicPr>
            <a:picLocks noGrp="1" noChangeAspect="1"/>
          </p:cNvPicPr>
          <p:nvPr>
            <p:ph idx="1"/>
          </p:nvPr>
        </p:nvPicPr>
        <p:blipFill>
          <a:blip r:embed="rId2"/>
          <a:stretch>
            <a:fillRect/>
          </a:stretch>
        </p:blipFill>
        <p:spPr>
          <a:xfrm>
            <a:off x="0" y="1217423"/>
            <a:ext cx="9171669" cy="5640577"/>
          </a:xfrm>
          <a:prstGeom prst="rect">
            <a:avLst/>
          </a:prstGeom>
        </p:spPr>
      </p:pic>
    </p:spTree>
    <p:extLst>
      <p:ext uri="{BB962C8B-B14F-4D97-AF65-F5344CB8AC3E}">
        <p14:creationId xmlns:p14="http://schemas.microsoft.com/office/powerpoint/2010/main" val="1574022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758E0-7E65-4CB9-9AD6-65791E46C34C}"/>
              </a:ext>
            </a:extLst>
          </p:cNvPr>
          <p:cNvSpPr>
            <a:spLocks noGrp="1"/>
          </p:cNvSpPr>
          <p:nvPr>
            <p:ph type="title"/>
          </p:nvPr>
        </p:nvSpPr>
        <p:spPr/>
        <p:txBody>
          <a:bodyPr>
            <a:normAutofit/>
          </a:bodyPr>
          <a:lstStyle/>
          <a:p>
            <a:r>
              <a:rPr lang="en-US" sz="3200" dirty="0" err="1">
                <a:solidFill>
                  <a:schemeClr val="accent6">
                    <a:lumMod val="75000"/>
                  </a:schemeClr>
                </a:solidFill>
                <a:latin typeface="Times New Roman" panose="02020603050405020304" pitchFamily="18" charset="0"/>
                <a:cs typeface="Times New Roman" panose="02020603050405020304" pitchFamily="18" charset="0"/>
              </a:rPr>
              <a:t>Yarnbank</a:t>
            </a:r>
            <a:endParaRPr lang="en-US" sz="3200" dirty="0">
              <a:solidFill>
                <a:schemeClr val="accent6">
                  <a:lumMod val="75000"/>
                </a:schemeClr>
              </a:solidFill>
            </a:endParaRPr>
          </a:p>
        </p:txBody>
      </p:sp>
      <p:pic>
        <p:nvPicPr>
          <p:cNvPr id="5" name="Picture 4">
            <a:extLst>
              <a:ext uri="{FF2B5EF4-FFF2-40B4-BE49-F238E27FC236}">
                <a16:creationId xmlns:a16="http://schemas.microsoft.com/office/drawing/2014/main" id="{715AE18D-AEB5-4F11-BA4D-D5B2A3BAB2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916" y="1959075"/>
            <a:ext cx="4015550" cy="3631432"/>
          </a:xfrm>
          <a:prstGeom prst="rect">
            <a:avLst/>
          </a:prstGeom>
        </p:spPr>
      </p:pic>
      <p:pic>
        <p:nvPicPr>
          <p:cNvPr id="8" name="Content Placeholder 4">
            <a:extLst>
              <a:ext uri="{FF2B5EF4-FFF2-40B4-BE49-F238E27FC236}">
                <a16:creationId xmlns:a16="http://schemas.microsoft.com/office/drawing/2014/main" id="{E2B79AE8-E636-4C6F-8E82-124D8C46E481}"/>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2022" t="2105" r="1380" b="4110"/>
          <a:stretch/>
        </p:blipFill>
        <p:spPr>
          <a:xfrm>
            <a:off x="4379053" y="1690689"/>
            <a:ext cx="4697836" cy="4080938"/>
          </a:xfrm>
        </p:spPr>
      </p:pic>
    </p:spTree>
    <p:extLst>
      <p:ext uri="{BB962C8B-B14F-4D97-AF65-F5344CB8AC3E}">
        <p14:creationId xmlns:p14="http://schemas.microsoft.com/office/powerpoint/2010/main" val="3320593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F913ED-38FD-4017-A42A-E0B6E7117BCA}"/>
              </a:ext>
            </a:extLst>
          </p:cNvPr>
          <p:cNvPicPr>
            <a:picLocks noChangeAspect="1"/>
          </p:cNvPicPr>
          <p:nvPr/>
        </p:nvPicPr>
        <p:blipFill>
          <a:blip r:embed="rId2"/>
          <a:stretch>
            <a:fillRect/>
          </a:stretch>
        </p:blipFill>
        <p:spPr>
          <a:xfrm>
            <a:off x="7818436" y="0"/>
            <a:ext cx="1325563" cy="1325563"/>
          </a:xfrm>
          <a:prstGeom prst="rect">
            <a:avLst/>
          </a:prstGeom>
        </p:spPr>
      </p:pic>
      <p:sp>
        <p:nvSpPr>
          <p:cNvPr id="2" name="Title 1">
            <a:extLst>
              <a:ext uri="{FF2B5EF4-FFF2-40B4-BE49-F238E27FC236}">
                <a16:creationId xmlns:a16="http://schemas.microsoft.com/office/drawing/2014/main" id="{BE24E19A-EB73-4C26-A82C-4378AD8330B9}"/>
              </a:ext>
            </a:extLst>
          </p:cNvPr>
          <p:cNvSpPr>
            <a:spLocks noGrp="1"/>
          </p:cNvSpPr>
          <p:nvPr>
            <p:ph type="title"/>
          </p:nvPr>
        </p:nvSpPr>
        <p:spPr/>
        <p:txBody>
          <a:bodyPr>
            <a:normAutofit/>
          </a:bodyPr>
          <a:lstStyle/>
          <a:p>
            <a:r>
              <a:rPr lang="mn-MN" sz="3200" dirty="0">
                <a:latin typeface="Times New Roman" panose="02020603050405020304" pitchFamily="18" charset="0"/>
                <a:cs typeface="Times New Roman" panose="02020603050405020304" pitchFamily="18" charset="0"/>
              </a:rPr>
              <a:t>Шима сейки компанийн үүсэл хөгжлийн товч түүх</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8FE4EE0-B266-4E72-8926-DF302974C900}"/>
              </a:ext>
            </a:extLst>
          </p:cNvPr>
          <p:cNvSpPr>
            <a:spLocks noGrp="1"/>
          </p:cNvSpPr>
          <p:nvPr>
            <p:ph idx="1"/>
          </p:nvPr>
        </p:nvSpPr>
        <p:spPr>
          <a:xfrm>
            <a:off x="628651" y="2141536"/>
            <a:ext cx="8146233" cy="4351338"/>
          </a:xfrm>
        </p:spPr>
        <p:txBody>
          <a:bodyPr>
            <a:normAutofit fontScale="70000" lnSpcReduction="20000"/>
          </a:bodyPr>
          <a:lstStyle/>
          <a:p>
            <a:r>
              <a:rPr lang="en-US" sz="3100" dirty="0">
                <a:latin typeface="Times New Roman" panose="02020603050405020304" pitchFamily="18" charset="0"/>
                <a:cs typeface="Times New Roman" panose="02020603050405020304" pitchFamily="18" charset="0"/>
              </a:rPr>
              <a:t>SHIMA SEIKI</a:t>
            </a:r>
            <a:r>
              <a:rPr lang="mn-MN" sz="3100" dirty="0">
                <a:latin typeface="Times New Roman" panose="02020603050405020304" pitchFamily="18" charset="0"/>
                <a:cs typeface="Times New Roman" panose="02020603050405020304" pitchFamily="18" charset="0"/>
              </a:rPr>
              <a:t>-гийн</a:t>
            </a:r>
            <a:r>
              <a:rPr lang="en-US" sz="3100" dirty="0">
                <a:latin typeface="Times New Roman" panose="02020603050405020304" pitchFamily="18" charset="0"/>
                <a:cs typeface="Times New Roman" panose="02020603050405020304" pitchFamily="18" charset="0"/>
              </a:rPr>
              <a:t> </a:t>
            </a:r>
            <a:r>
              <a:rPr lang="mn-MN" sz="3100" dirty="0">
                <a:latin typeface="Times New Roman" panose="02020603050405020304" pitchFamily="18" charset="0"/>
                <a:cs typeface="Times New Roman" panose="02020603050405020304" pitchFamily="18" charset="0"/>
              </a:rPr>
              <a:t>Үүсгэн байгуулагч Масахиро Шима юм. </a:t>
            </a:r>
          </a:p>
          <a:p>
            <a:r>
              <a:rPr lang="mn-MN" sz="3100" dirty="0">
                <a:latin typeface="Times New Roman" panose="02020603050405020304" pitchFamily="18" charset="0"/>
                <a:cs typeface="Times New Roman" panose="02020603050405020304" pitchFamily="18" charset="0"/>
              </a:rPr>
              <a:t>Масахиро Шима Ахлах сургуулийн сурагч байхдаа хажуугийнхаа засварын газарт ажиллаж анх бээлий нэхэх машинтай танилцсан ба 19 настайдаа ахлах сургуулиа төгсөж дараа нь бүрэн автомат бээлий нэхэх машинуудын дэвшилтэт технологийг боловсруулсан. </a:t>
            </a:r>
          </a:p>
          <a:p>
            <a:r>
              <a:rPr lang="mn-MN" sz="3100" dirty="0">
                <a:latin typeface="Times New Roman" panose="02020603050405020304" pitchFamily="18" charset="0"/>
                <a:cs typeface="Times New Roman" panose="02020603050405020304" pitchFamily="18" charset="0"/>
              </a:rPr>
              <a:t>1962 онд тэрээр </a:t>
            </a:r>
            <a:r>
              <a:rPr lang="en-US" sz="3100" dirty="0">
                <a:latin typeface="Times New Roman" panose="02020603050405020304" pitchFamily="18" charset="0"/>
                <a:cs typeface="Times New Roman" panose="02020603050405020304" pitchFamily="18" charset="0"/>
              </a:rPr>
              <a:t>SHIMA SEIKI MFG., LTD </a:t>
            </a:r>
            <a:r>
              <a:rPr lang="mn-MN" sz="3100" dirty="0">
                <a:latin typeface="Times New Roman" panose="02020603050405020304" pitchFamily="18" charset="0"/>
                <a:cs typeface="Times New Roman" panose="02020603050405020304" pitchFamily="18" charset="0"/>
              </a:rPr>
              <a:t>компанийн өмнөх "</a:t>
            </a:r>
            <a:r>
              <a:rPr lang="en-US" sz="3100" dirty="0">
                <a:latin typeface="Times New Roman" panose="02020603050405020304" pitchFamily="18" charset="0"/>
                <a:cs typeface="Times New Roman" panose="02020603050405020304" pitchFamily="18" charset="0"/>
              </a:rPr>
              <a:t>SANSHIN SEIKI MFG., LTD." -</a:t>
            </a:r>
            <a:r>
              <a:rPr lang="mn-MN" sz="3100" dirty="0">
                <a:latin typeface="Times New Roman" panose="02020603050405020304" pitchFamily="18" charset="0"/>
                <a:cs typeface="Times New Roman" panose="02020603050405020304" pitchFamily="18" charset="0"/>
              </a:rPr>
              <a:t>ийг үүсгэн байгуулсан. </a:t>
            </a:r>
          </a:p>
          <a:p>
            <a:r>
              <a:rPr lang="mn-MN" sz="3100" dirty="0">
                <a:latin typeface="Times New Roman" panose="02020603050405020304" pitchFamily="18" charset="0"/>
                <a:cs typeface="Times New Roman" panose="02020603050405020304" pitchFamily="18" charset="0"/>
              </a:rPr>
              <a:t>Түүний нэг хамтрагч нь бээлий нэхэх хагас автомат төхөөрөмжийг үйлдвэрлэх ажилд илүү их ач холбогдол өгч  харин Масахиро Шима нь "бээлий нэхэх бүрэн автомат машин" бүтээхэд анхаарлаа төвлөрүүлснээс болж тэд 1962 онд салсан. </a:t>
            </a:r>
          </a:p>
          <a:p>
            <a:r>
              <a:rPr lang="mn-MN" sz="3100" dirty="0">
                <a:latin typeface="Times New Roman" panose="02020603050405020304" pitchFamily="18" charset="0"/>
                <a:cs typeface="Times New Roman" panose="02020603050405020304" pitchFamily="18" charset="0"/>
              </a:rPr>
              <a:t>1962 онд </a:t>
            </a:r>
            <a:r>
              <a:rPr lang="en-US" sz="3100" dirty="0">
                <a:latin typeface="Times New Roman" panose="02020603050405020304" pitchFamily="18" charset="0"/>
                <a:cs typeface="Times New Roman" panose="02020603050405020304" pitchFamily="18" charset="0"/>
              </a:rPr>
              <a:t>SHIMA SEIKI MFG ., LTD. (SHIMA SEIKI) </a:t>
            </a:r>
            <a:r>
              <a:rPr lang="mn-MN" sz="3100" dirty="0">
                <a:latin typeface="Times New Roman" panose="02020603050405020304" pitchFamily="18" charset="0"/>
                <a:cs typeface="Times New Roman" panose="02020603050405020304" pitchFamily="18" charset="0"/>
              </a:rPr>
              <a:t>үүсгэн байгуулагдсан. </a:t>
            </a:r>
          </a:p>
          <a:p>
            <a:endParaRPr lang="en-US" dirty="0"/>
          </a:p>
          <a:p>
            <a:endParaRPr lang="en-US" dirty="0"/>
          </a:p>
          <a:p>
            <a:endParaRPr lang="en-US" dirty="0"/>
          </a:p>
        </p:txBody>
      </p:sp>
    </p:spTree>
    <p:extLst>
      <p:ext uri="{BB962C8B-B14F-4D97-AF65-F5344CB8AC3E}">
        <p14:creationId xmlns:p14="http://schemas.microsoft.com/office/powerpoint/2010/main" val="37345286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6A3DC-F0FB-4B76-872A-7430B622627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0EC9A36-8571-4FDC-B761-54022A8F9DDF}"/>
              </a:ext>
            </a:extLst>
          </p:cNvPr>
          <p:cNvSpPr>
            <a:spLocks noGrp="1"/>
          </p:cNvSpPr>
          <p:nvPr>
            <p:ph idx="1"/>
          </p:nvPr>
        </p:nvSpPr>
        <p:spPr/>
        <p:txBody>
          <a:bodyPr>
            <a:normAutofit/>
          </a:bodyPr>
          <a:lstStyle/>
          <a:p>
            <a:r>
              <a:rPr lang="mn-MN" sz="2400" dirty="0">
                <a:latin typeface="Times New Roman" panose="02020603050405020304" pitchFamily="18" charset="0"/>
                <a:cs typeface="Times New Roman" panose="02020603050405020304" pitchFamily="18" charset="0"/>
              </a:rPr>
              <a:t>Масахиро Шима Дэлхийн анхны бүрэн автомат бээлий нэхэх машины анхны загварыг гаргасан. Түүнийгээ практик хэрэглээнд нэвтрүүлэхэд хэцүү байсан тул их хэмжээний өртэй болсон байна. </a:t>
            </a:r>
          </a:p>
          <a:p>
            <a:r>
              <a:rPr lang="mn-MN" sz="2400" dirty="0">
                <a:latin typeface="Times New Roman" panose="02020603050405020304" pitchFamily="18" charset="0"/>
                <a:cs typeface="Times New Roman" panose="02020603050405020304" pitchFamily="18" charset="0"/>
              </a:rPr>
              <a:t>1964 оны сүүлчээр Масахиро дампуурлын ирмэг дээр ирсэн байсан ч түүний бүтээсэн бүрэн автомат бээлий нэхэх машин амжилтанд хүрч, компаниа сэргээн босгож чаджээ. Энэхүү "автомат бээлий нэхэх машин нь хожим Японы Механик Инженерүүдийн Нийгэмлэгийн "Механик инженерийн өв" -өөр баталгаажсан байна.  </a:t>
            </a:r>
          </a:p>
          <a:p>
            <a:endParaRPr lang="en-US" dirty="0"/>
          </a:p>
        </p:txBody>
      </p:sp>
    </p:spTree>
    <p:extLst>
      <p:ext uri="{BB962C8B-B14F-4D97-AF65-F5344CB8AC3E}">
        <p14:creationId xmlns:p14="http://schemas.microsoft.com/office/powerpoint/2010/main" val="33058223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F497D-5FFE-4641-98EA-61903801E57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0FA1EE6-B9E0-42A5-AB1C-F6AA3A596B8D}"/>
              </a:ext>
            </a:extLst>
          </p:cNvPr>
          <p:cNvSpPr>
            <a:spLocks noGrp="1"/>
          </p:cNvSpPr>
          <p:nvPr>
            <p:ph idx="1"/>
          </p:nvPr>
        </p:nvSpPr>
        <p:spPr/>
        <p:txBody>
          <a:bodyPr>
            <a:normAutofit/>
          </a:bodyPr>
          <a:lstStyle/>
          <a:p>
            <a:r>
              <a:rPr lang="mn-MN" sz="2400" dirty="0">
                <a:latin typeface="Times New Roman" panose="02020603050405020304" pitchFamily="18" charset="0"/>
                <a:cs typeface="Times New Roman" panose="02020603050405020304" pitchFamily="18" charset="0"/>
              </a:rPr>
              <a:t>Шима Сейки нь зөвхөн бээлий нэхэх машины жижиг зах зээлд сэтгэл хангалуун бус байсан тул хавтгай сүлжмэл машин үйлдвэрлэх салбарт мөн хөл тавьсан. </a:t>
            </a:r>
          </a:p>
          <a:p>
            <a:r>
              <a:rPr lang="mn-MN" sz="2400" dirty="0">
                <a:latin typeface="Times New Roman" panose="02020603050405020304" pitchFamily="18" charset="0"/>
                <a:cs typeface="Times New Roman" panose="02020603050405020304" pitchFamily="18" charset="0"/>
              </a:rPr>
              <a:t>1967 онд </a:t>
            </a:r>
            <a:r>
              <a:rPr lang="en-US" sz="2400" dirty="0">
                <a:latin typeface="Times New Roman" panose="02020603050405020304" pitchFamily="18" charset="0"/>
                <a:cs typeface="Times New Roman" panose="02020603050405020304" pitchFamily="18" charset="0"/>
              </a:rPr>
              <a:t>SHIMA SEIKI-</a:t>
            </a:r>
            <a:r>
              <a:rPr lang="mn-MN" sz="2400" dirty="0">
                <a:latin typeface="Times New Roman" panose="02020603050405020304" pitchFamily="18" charset="0"/>
                <a:cs typeface="Times New Roman" panose="02020603050405020304" pitchFamily="18" charset="0"/>
              </a:rPr>
              <a:t>ийн эзэмшдэг 30 орчим патентлагдсан технологи бүхий дэлхийн хамгийн анхны бүрэн автомат зах нэхэх "</a:t>
            </a:r>
            <a:r>
              <a:rPr lang="en-US" sz="2400" dirty="0">
                <a:latin typeface="Times New Roman" panose="02020603050405020304" pitchFamily="18" charset="0"/>
                <a:cs typeface="Times New Roman" panose="02020603050405020304" pitchFamily="18" charset="0"/>
              </a:rPr>
              <a:t>FAC"</a:t>
            </a:r>
            <a:r>
              <a:rPr lang="mn-MN" sz="2400" dirty="0">
                <a:latin typeface="Times New Roman" panose="02020603050405020304" pitchFamily="18" charset="0"/>
                <a:cs typeface="Times New Roman" panose="02020603050405020304" pitchFamily="18" charset="0"/>
              </a:rPr>
              <a:t> машин мэндэлжээ. </a:t>
            </a:r>
          </a:p>
          <a:p>
            <a:r>
              <a:rPr lang="mn-MN" sz="2400" dirty="0">
                <a:latin typeface="Times New Roman" panose="02020603050405020304" pitchFamily="18" charset="0"/>
                <a:cs typeface="Times New Roman" panose="02020603050405020304" pitchFamily="18" charset="0"/>
              </a:rPr>
              <a:t>1968 онд </a:t>
            </a:r>
            <a:r>
              <a:rPr lang="en-US" sz="2400" dirty="0">
                <a:latin typeface="Times New Roman" panose="02020603050405020304" pitchFamily="18" charset="0"/>
                <a:cs typeface="Times New Roman" panose="02020603050405020304" pitchFamily="18" charset="0"/>
              </a:rPr>
              <a:t>SHIMA SEIKI </a:t>
            </a:r>
            <a:r>
              <a:rPr lang="mn-MN" sz="2400" dirty="0">
                <a:latin typeface="Times New Roman" panose="02020603050405020304" pitchFamily="18" charset="0"/>
                <a:cs typeface="Times New Roman" panose="02020603050405020304" pitchFamily="18" charset="0"/>
              </a:rPr>
              <a:t>төв байр болон үйлдвэрээ Сакатад нүүлгэн шилжүүлж, хавтгай сүлжмэл машин үйлдвэрлэгчээр анхны гараагаа эхлүүлэв. </a:t>
            </a:r>
            <a:endParaRPr lang="en-US" sz="24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928690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22CCB-BEF7-4593-AAB9-C03F1428A4A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CBD92A1-E4B3-4F23-B52E-67BFF75E15C3}"/>
              </a:ext>
            </a:extLst>
          </p:cNvPr>
          <p:cNvSpPr>
            <a:spLocks noGrp="1"/>
          </p:cNvSpPr>
          <p:nvPr>
            <p:ph idx="1"/>
          </p:nvPr>
        </p:nvSpPr>
        <p:spPr/>
        <p:txBody>
          <a:bodyPr>
            <a:normAutofit/>
          </a:bodyPr>
          <a:lstStyle/>
          <a:p>
            <a:r>
              <a:rPr lang="mn-MN" sz="2400" dirty="0">
                <a:latin typeface="Times New Roman" panose="02020603050405020304" pitchFamily="18" charset="0"/>
                <a:cs typeface="Times New Roman" panose="02020603050405020304" pitchFamily="18" charset="0"/>
              </a:rPr>
              <a:t>1971 онд механик загварын машинуудыг ар араас нь хөгжүүлсээр байсан бөгөөд ижил зах зээл дээрхи Европын үйлдвэрлэгчдийн ажиглалтан дор байхдаа тэд олон улсын "</a:t>
            </a:r>
            <a:r>
              <a:rPr lang="en-US" sz="2400" dirty="0">
                <a:latin typeface="Times New Roman" panose="02020603050405020304" pitchFamily="18" charset="0"/>
                <a:cs typeface="Times New Roman" panose="02020603050405020304" pitchFamily="18" charset="0"/>
              </a:rPr>
              <a:t>ITMA Exhibition (International Textile Machinery Exhibition)" </a:t>
            </a:r>
            <a:r>
              <a:rPr lang="mn-MN" sz="2400" dirty="0">
                <a:latin typeface="Times New Roman" panose="02020603050405020304" pitchFamily="18" charset="0"/>
                <a:cs typeface="Times New Roman" panose="02020603050405020304" pitchFamily="18" charset="0"/>
              </a:rPr>
              <a:t>дээр анхныхаа үзэсгэлэнг гаргасан</a:t>
            </a:r>
          </a:p>
          <a:p>
            <a:r>
              <a:rPr lang="mn-MN" sz="2400" dirty="0">
                <a:latin typeface="Times New Roman" panose="02020603050405020304" pitchFamily="18" charset="0"/>
                <a:cs typeface="Times New Roman" panose="02020603050405020304" pitchFamily="18" charset="0"/>
              </a:rPr>
              <a:t>Хавтгай сүлжмэл машин үйлдвэрлэх салбарт 10 жил болсны дараа </a:t>
            </a:r>
            <a:r>
              <a:rPr lang="en-US" sz="2400" dirty="0">
                <a:latin typeface="Times New Roman" panose="02020603050405020304" pitchFamily="18" charset="0"/>
                <a:cs typeface="Times New Roman" panose="02020603050405020304" pitchFamily="18" charset="0"/>
              </a:rPr>
              <a:t>SHIMA SEIKI </a:t>
            </a:r>
            <a:r>
              <a:rPr lang="mn-MN" sz="2400" dirty="0">
                <a:latin typeface="Times New Roman" panose="02020603050405020304" pitchFamily="18" charset="0"/>
                <a:cs typeface="Times New Roman" panose="02020603050405020304" pitchFamily="18" charset="0"/>
              </a:rPr>
              <a:t>нь тус улсын шилдэг үйлдвэрлэгчдийн нэг болжээ.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5539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B0420-4DE7-4014-8587-71EBD6A162F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076FDB6-E37E-41FA-9C08-697454C5ABA1}"/>
              </a:ext>
            </a:extLst>
          </p:cNvPr>
          <p:cNvSpPr>
            <a:spLocks noGrp="1"/>
          </p:cNvSpPr>
          <p:nvPr>
            <p:ph idx="1"/>
          </p:nvPr>
        </p:nvSpPr>
        <p:spPr/>
        <p:txBody>
          <a:bodyPr>
            <a:normAutofit/>
          </a:bodyPr>
          <a:lstStyle/>
          <a:p>
            <a:r>
              <a:rPr lang="mn-MN" sz="2400" dirty="0">
                <a:latin typeface="Times New Roman" panose="02020603050405020304" pitchFamily="18" charset="0"/>
                <a:cs typeface="Times New Roman" panose="02020603050405020304" pitchFamily="18" charset="0"/>
              </a:rPr>
              <a:t>Хавтгай сүлжмэл машин нь автоматжуулалтын эхний инновацийн үеэс хойш электрон удирдлагаар хоёр дахь инновацийн үе шатанд орсон. </a:t>
            </a:r>
          </a:p>
          <a:p>
            <a:r>
              <a:rPr lang="mn-MN" sz="2400" dirty="0">
                <a:latin typeface="Times New Roman" panose="02020603050405020304" pitchFamily="18" charset="0"/>
                <a:cs typeface="Times New Roman" panose="02020603050405020304" pitchFamily="18" charset="0"/>
              </a:rPr>
              <a:t>1978 онд </a:t>
            </a:r>
            <a:r>
              <a:rPr lang="en-US" sz="2400" dirty="0">
                <a:latin typeface="Times New Roman" panose="02020603050405020304" pitchFamily="18" charset="0"/>
                <a:cs typeface="Times New Roman" panose="02020603050405020304" pitchFamily="18" charset="0"/>
              </a:rPr>
              <a:t>SHIMA SEIKI </a:t>
            </a:r>
            <a:r>
              <a:rPr lang="mn-MN" sz="2400" dirty="0">
                <a:latin typeface="Times New Roman" panose="02020603050405020304" pitchFamily="18" charset="0"/>
                <a:cs typeface="Times New Roman" panose="02020603050405020304" pitchFamily="18" charset="0"/>
              </a:rPr>
              <a:t>нь "</a:t>
            </a:r>
            <a:r>
              <a:rPr lang="en-US" sz="2400" dirty="0">
                <a:latin typeface="Times New Roman" panose="02020603050405020304" pitchFamily="18" charset="0"/>
                <a:cs typeface="Times New Roman" panose="02020603050405020304" pitchFamily="18" charset="0"/>
              </a:rPr>
              <a:t>SNC" </a:t>
            </a:r>
            <a:r>
              <a:rPr lang="mn-MN" sz="2400" dirty="0">
                <a:latin typeface="Times New Roman" panose="02020603050405020304" pitchFamily="18" charset="0"/>
                <a:cs typeface="Times New Roman" panose="02020603050405020304" pitchFamily="18" charset="0"/>
              </a:rPr>
              <a:t>хэмээх "хоёр дахин гүйцэтгэлтэй машиныг хагас үнээр" гэсэн уриатайгаар компьютержуулсан хавтгай сүлжмэл машиныг бүтээжээ. </a:t>
            </a:r>
            <a:endParaRPr lang="en-US" sz="24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893433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23642-D331-4C0E-8E7E-04BE5B6731C1}"/>
              </a:ext>
            </a:extLst>
          </p:cNvPr>
          <p:cNvSpPr>
            <a:spLocks noGrp="1"/>
          </p:cNvSpPr>
          <p:nvPr>
            <p:ph type="title"/>
          </p:nvPr>
        </p:nvSpPr>
        <p:spPr>
          <a:xfrm>
            <a:off x="628650" y="681037"/>
            <a:ext cx="7886700" cy="717054"/>
          </a:xfrm>
        </p:spPr>
        <p:txBody>
          <a:bodyPr>
            <a:normAutofit fontScale="90000"/>
          </a:bodyPr>
          <a:lstStyle/>
          <a:p>
            <a:r>
              <a:rPr lang="mn-MN" sz="3600" dirty="0">
                <a:latin typeface="Times New Roman" panose="02020603050405020304" pitchFamily="18" charset="0"/>
                <a:cs typeface="Times New Roman" panose="02020603050405020304" pitchFamily="18" charset="0"/>
              </a:rPr>
              <a:t>Шиматроник дизайны системийн үүсэл</a:t>
            </a:r>
            <a:br>
              <a:rPr lang="mn-MN" dirty="0">
                <a:latin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098F539E-D7A5-4E60-A9F0-2D73EC6DF438}"/>
              </a:ext>
            </a:extLst>
          </p:cNvPr>
          <p:cNvSpPr>
            <a:spLocks noGrp="1"/>
          </p:cNvSpPr>
          <p:nvPr>
            <p:ph idx="1"/>
          </p:nvPr>
        </p:nvSpPr>
        <p:spPr/>
        <p:txBody>
          <a:bodyPr>
            <a:normAutofit fontScale="92500"/>
          </a:bodyPr>
          <a:lstStyle/>
          <a:p>
            <a:r>
              <a:rPr lang="mn-MN" sz="2600" dirty="0">
                <a:latin typeface="Times New Roman" panose="02020603050405020304" pitchFamily="18" charset="0"/>
                <a:cs typeface="Times New Roman" panose="02020603050405020304" pitchFamily="18" charset="0"/>
              </a:rPr>
              <a:t>Цаашилбал, 1979 онд Шима Сейки НАСА-гийн (АНУ-ын Үндэсний нисэх, сансрын захиргаа) зарсан график самбарыг олж авч, компьютерийн техник хангамжийг боловсруулж эхэлсэн. </a:t>
            </a:r>
          </a:p>
          <a:p>
            <a:r>
              <a:rPr lang="mn-MN" sz="2600" dirty="0">
                <a:latin typeface="Times New Roman" panose="02020603050405020304" pitchFamily="18" charset="0"/>
                <a:cs typeface="Times New Roman" panose="02020603050405020304" pitchFamily="18" charset="0"/>
              </a:rPr>
              <a:t>1981 онд "</a:t>
            </a:r>
            <a:r>
              <a:rPr lang="en-US" sz="2600" dirty="0">
                <a:latin typeface="Times New Roman" panose="02020603050405020304" pitchFamily="18" charset="0"/>
                <a:cs typeface="Times New Roman" panose="02020603050405020304" pitchFamily="18" charset="0"/>
              </a:rPr>
              <a:t>SDS-1000" </a:t>
            </a:r>
            <a:r>
              <a:rPr lang="mn-MN" sz="2600" dirty="0">
                <a:latin typeface="Times New Roman" panose="02020603050405020304" pitchFamily="18" charset="0"/>
                <a:cs typeface="Times New Roman" panose="02020603050405020304" pitchFamily="18" charset="0"/>
              </a:rPr>
              <a:t>Шиматроник дизайны системийг боловсруулсан бөгөөд энэ нь сүлжмэл програмчлалыг хурдасгах гайхалтай чадварыг харуулсан юм. </a:t>
            </a:r>
          </a:p>
          <a:p>
            <a:r>
              <a:rPr lang="mn-MN" sz="2600" dirty="0">
                <a:latin typeface="Times New Roman" panose="02020603050405020304" pitchFamily="18"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SDS" -</a:t>
            </a:r>
            <a:r>
              <a:rPr lang="mn-MN" sz="2600" dirty="0">
                <a:latin typeface="Times New Roman" panose="02020603050405020304" pitchFamily="18" charset="0"/>
                <a:cs typeface="Times New Roman" panose="02020603050405020304" pitchFamily="18" charset="0"/>
              </a:rPr>
              <a:t>ийг анх хавтгай сүлжмэл машинаар сүлжмэл програмчлах зорилгоор боловсруулсан боловч илүү сайн гүйцэтгэлтэй байсан тул "</a:t>
            </a:r>
            <a:r>
              <a:rPr lang="en-US" sz="2600" dirty="0">
                <a:latin typeface="Times New Roman" panose="02020603050405020304" pitchFamily="18" charset="0"/>
                <a:cs typeface="Times New Roman" panose="02020603050405020304" pitchFamily="18" charset="0"/>
              </a:rPr>
              <a:t>SDS" </a:t>
            </a:r>
            <a:r>
              <a:rPr lang="mn-MN" sz="2600" dirty="0">
                <a:latin typeface="Times New Roman" panose="02020603050405020304" pitchFamily="18" charset="0"/>
                <a:cs typeface="Times New Roman" panose="02020603050405020304" pitchFamily="18" charset="0"/>
              </a:rPr>
              <a:t>нь телевизүүдээс эхлээд ерөнхий үйлдвэрүүд хүртэл бусад олон салбарт анхаарал татаж байв. </a:t>
            </a:r>
          </a:p>
          <a:p>
            <a:endParaRPr lang="en-US" sz="26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84032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095F4-16FD-4FC2-8BA6-F92BBFD3D3B5}"/>
              </a:ext>
            </a:extLst>
          </p:cNvPr>
          <p:cNvSpPr>
            <a:spLocks noGrp="1"/>
          </p:cNvSpPr>
          <p:nvPr>
            <p:ph type="title"/>
          </p:nvPr>
        </p:nvSpPr>
        <p:spPr/>
        <p:txBody>
          <a:bodyPr>
            <a:normAutofit/>
          </a:bodyPr>
          <a:lstStyle/>
          <a:p>
            <a:r>
              <a:rPr lang="en-US" sz="3200" dirty="0">
                <a:solidFill>
                  <a:schemeClr val="accent3">
                    <a:lumMod val="50000"/>
                  </a:schemeClr>
                </a:solidFill>
                <a:latin typeface="Times New Roman" panose="02020603050405020304" pitchFamily="18" charset="0"/>
                <a:cs typeface="Times New Roman" panose="02020603050405020304" pitchFamily="18" charset="0"/>
              </a:rPr>
              <a:t>1981</a:t>
            </a:r>
            <a:r>
              <a:rPr lang="mn-MN" sz="3200" dirty="0">
                <a:solidFill>
                  <a:schemeClr val="accent3">
                    <a:lumMod val="50000"/>
                  </a:schemeClr>
                </a:solidFill>
                <a:latin typeface="Times New Roman" panose="02020603050405020304" pitchFamily="18" charset="0"/>
                <a:cs typeface="Times New Roman" panose="02020603050405020304" pitchFamily="18" charset="0"/>
              </a:rPr>
              <a:t>         </a:t>
            </a:r>
            <a:r>
              <a:rPr lang="en-US" sz="3200" dirty="0">
                <a:solidFill>
                  <a:schemeClr val="accent3">
                    <a:lumMod val="50000"/>
                  </a:schemeClr>
                </a:solidFill>
                <a:latin typeface="Times New Roman" panose="02020603050405020304" pitchFamily="18" charset="0"/>
                <a:cs typeface="Times New Roman" panose="02020603050405020304" pitchFamily="18" charset="0"/>
              </a:rPr>
              <a:t>2007</a:t>
            </a:r>
          </a:p>
        </p:txBody>
      </p:sp>
      <p:pic>
        <p:nvPicPr>
          <p:cNvPr id="4" name="Content Placeholder 3">
            <a:extLst>
              <a:ext uri="{FF2B5EF4-FFF2-40B4-BE49-F238E27FC236}">
                <a16:creationId xmlns:a16="http://schemas.microsoft.com/office/drawing/2014/main" id="{8C6EDAA4-8FE0-4095-A250-2D344BC9C8CA}"/>
              </a:ext>
            </a:extLst>
          </p:cNvPr>
          <p:cNvPicPr>
            <a:picLocks noGrp="1" noChangeAspect="1"/>
          </p:cNvPicPr>
          <p:nvPr>
            <p:ph idx="1"/>
          </p:nvPr>
        </p:nvPicPr>
        <p:blipFill>
          <a:blip r:embed="rId2"/>
          <a:stretch>
            <a:fillRect/>
          </a:stretch>
        </p:blipFill>
        <p:spPr>
          <a:xfrm>
            <a:off x="0" y="2369652"/>
            <a:ext cx="4497059" cy="2837261"/>
          </a:xfrm>
          <a:prstGeom prst="rect">
            <a:avLst/>
          </a:prstGeom>
        </p:spPr>
      </p:pic>
      <p:sp>
        <p:nvSpPr>
          <p:cNvPr id="5" name="Arrow: Right 4">
            <a:extLst>
              <a:ext uri="{FF2B5EF4-FFF2-40B4-BE49-F238E27FC236}">
                <a16:creationId xmlns:a16="http://schemas.microsoft.com/office/drawing/2014/main" id="{119028E6-1F9D-46F8-8313-9BDD67241C91}"/>
              </a:ext>
            </a:extLst>
          </p:cNvPr>
          <p:cNvSpPr/>
          <p:nvPr/>
        </p:nvSpPr>
        <p:spPr>
          <a:xfrm>
            <a:off x="1610405" y="833217"/>
            <a:ext cx="713065" cy="389379"/>
          </a:xfrm>
          <a:prstGeom prst="rightArrow">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6" name="Arrow: Curved Down 5">
            <a:extLst>
              <a:ext uri="{FF2B5EF4-FFF2-40B4-BE49-F238E27FC236}">
                <a16:creationId xmlns:a16="http://schemas.microsoft.com/office/drawing/2014/main" id="{4FA2EB5D-356D-4549-9F49-2ACE816E0AEB}"/>
              </a:ext>
            </a:extLst>
          </p:cNvPr>
          <p:cNvSpPr/>
          <p:nvPr/>
        </p:nvSpPr>
        <p:spPr>
          <a:xfrm rot="858018">
            <a:off x="3886057" y="2667444"/>
            <a:ext cx="1932862" cy="730508"/>
          </a:xfrm>
          <a:prstGeom prst="curvedDownArrow">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solidFill>
                <a:schemeClr val="tx1"/>
              </a:solidFill>
            </a:endParaRPr>
          </a:p>
        </p:txBody>
      </p:sp>
      <p:pic>
        <p:nvPicPr>
          <p:cNvPr id="9" name="Picture 8">
            <a:extLst>
              <a:ext uri="{FF2B5EF4-FFF2-40B4-BE49-F238E27FC236}">
                <a16:creationId xmlns:a16="http://schemas.microsoft.com/office/drawing/2014/main" id="{394E9CB2-23D9-4E82-A384-9E879D4289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0814" y="4008369"/>
            <a:ext cx="6123185" cy="2837261"/>
          </a:xfrm>
          <a:prstGeom prst="rect">
            <a:avLst/>
          </a:prstGeom>
        </p:spPr>
      </p:pic>
    </p:spTree>
    <p:extLst>
      <p:ext uri="{BB962C8B-B14F-4D97-AF65-F5344CB8AC3E}">
        <p14:creationId xmlns:p14="http://schemas.microsoft.com/office/powerpoint/2010/main" val="11310935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54091B-2C7D-44B0-B03B-9C03EAEC2606}"/>
              </a:ext>
            </a:extLst>
          </p:cNvPr>
          <p:cNvSpPr>
            <a:spLocks noGrp="1"/>
          </p:cNvSpPr>
          <p:nvPr>
            <p:ph idx="1"/>
          </p:nvPr>
        </p:nvSpPr>
        <p:spPr/>
        <p:txBody>
          <a:bodyPr>
            <a:normAutofit lnSpcReduction="10000"/>
          </a:bodyPr>
          <a:lstStyle/>
          <a:p>
            <a:r>
              <a:rPr lang="mn-MN" sz="2400" dirty="0">
                <a:latin typeface="Times New Roman" panose="02020603050405020304" pitchFamily="18" charset="0"/>
                <a:cs typeface="Times New Roman" panose="02020603050405020304" pitchFamily="18" charset="0"/>
              </a:rPr>
              <a:t>1983 онд Миланы </a:t>
            </a:r>
            <a:r>
              <a:rPr lang="en-US" sz="2400" dirty="0">
                <a:latin typeface="Times New Roman" panose="02020603050405020304" pitchFamily="18" charset="0"/>
                <a:cs typeface="Times New Roman" panose="02020603050405020304" pitchFamily="18" charset="0"/>
              </a:rPr>
              <a:t>ITMA </a:t>
            </a:r>
            <a:r>
              <a:rPr lang="mn-MN" sz="2400" dirty="0">
                <a:latin typeface="Times New Roman" panose="02020603050405020304" pitchFamily="18" charset="0"/>
                <a:cs typeface="Times New Roman" panose="02020603050405020304" pitchFamily="18" charset="0"/>
              </a:rPr>
              <a:t>үзэсгэлэн дээр Шима Сейки борлуулалтын төлөвлөлтийг багтаасан "Хувцасны загвар зохион бүтээх систем" </a:t>
            </a:r>
            <a:r>
              <a:rPr lang="en-US" sz="2400" dirty="0">
                <a:latin typeface="Times New Roman" panose="02020603050405020304" pitchFamily="18" charset="0"/>
                <a:cs typeface="Times New Roman" panose="02020603050405020304" pitchFamily="18" charset="0"/>
              </a:rPr>
              <a:t>CAD</a:t>
            </a:r>
            <a:r>
              <a:rPr lang="mn-MN" sz="2400" dirty="0">
                <a:latin typeface="Times New Roman" panose="02020603050405020304" pitchFamily="18" charset="0"/>
                <a:cs typeface="Times New Roman" panose="02020603050405020304" pitchFamily="18" charset="0"/>
              </a:rPr>
              <a:t>-ийг санал болгож, "дэлхийн хавтгай сүлжмэл машины тэргүүлэгч үйлдвэрлэгч" -дийн батламжийг хүлээн авсан. </a:t>
            </a:r>
            <a:endParaRPr lang="en-US" sz="2400" dirty="0">
              <a:latin typeface="Times New Roman" panose="02020603050405020304" pitchFamily="18" charset="0"/>
              <a:cs typeface="Times New Roman" panose="02020603050405020304" pitchFamily="18" charset="0"/>
            </a:endParaRPr>
          </a:p>
          <a:p>
            <a:endParaRPr lang="mn-MN" sz="2400" dirty="0">
              <a:latin typeface="Times New Roman" panose="02020603050405020304" pitchFamily="18" charset="0"/>
              <a:cs typeface="Times New Roman" panose="02020603050405020304" pitchFamily="18" charset="0"/>
            </a:endParaRPr>
          </a:p>
          <a:p>
            <a:r>
              <a:rPr lang="mn-MN" sz="2400" dirty="0">
                <a:latin typeface="Times New Roman" panose="02020603050405020304" pitchFamily="18" charset="0"/>
                <a:cs typeface="Times New Roman" panose="02020603050405020304" pitchFamily="18" charset="0"/>
              </a:rPr>
              <a:t>1988 онд компанийн давтан туршилтын үр дүнд хоёр дахь үеийн компьютержсэн хавтгай сүлжмэл машин "</a:t>
            </a:r>
            <a:r>
              <a:rPr lang="en-US" sz="2400" dirty="0">
                <a:latin typeface="Times New Roman" panose="02020603050405020304" pitchFamily="18" charset="0"/>
                <a:cs typeface="Times New Roman" panose="02020603050405020304" pitchFamily="18" charset="0"/>
              </a:rPr>
              <a:t>SES" -</a:t>
            </a:r>
            <a:r>
              <a:rPr lang="mn-MN" sz="2400" dirty="0">
                <a:latin typeface="Times New Roman" panose="02020603050405020304" pitchFamily="18" charset="0"/>
                <a:cs typeface="Times New Roman" panose="02020603050405020304" pitchFamily="18" charset="0"/>
              </a:rPr>
              <a:t>ийг бүтээсэн. </a:t>
            </a:r>
          </a:p>
          <a:p>
            <a:r>
              <a:rPr lang="mn-MN" sz="2400" dirty="0">
                <a:latin typeface="Times New Roman" panose="02020603050405020304" pitchFamily="18" charset="0"/>
                <a:cs typeface="Times New Roman" panose="02020603050405020304" pitchFamily="18" charset="0"/>
              </a:rPr>
              <a:t>1991 онд Компьютержсэн хувцас эсгэх "</a:t>
            </a:r>
            <a:r>
              <a:rPr lang="en-US" sz="2400" dirty="0">
                <a:latin typeface="Times New Roman" panose="02020603050405020304" pitchFamily="18" charset="0"/>
                <a:cs typeface="Times New Roman" panose="02020603050405020304" pitchFamily="18" charset="0"/>
              </a:rPr>
              <a:t>P-CAM" </a:t>
            </a:r>
            <a:r>
              <a:rPr lang="mn-MN" sz="2400" dirty="0">
                <a:latin typeface="Times New Roman" panose="02020603050405020304" pitchFamily="18" charset="0"/>
                <a:cs typeface="Times New Roman" panose="02020603050405020304" pitchFamily="18" charset="0"/>
              </a:rPr>
              <a:t>машиныг зохион бүтээж ашиглалтад оруулснаар </a:t>
            </a:r>
            <a:r>
              <a:rPr lang="en-US" sz="2400" dirty="0">
                <a:latin typeface="Times New Roman" panose="02020603050405020304" pitchFamily="18" charset="0"/>
                <a:cs typeface="Times New Roman" panose="02020603050405020304" pitchFamily="18" charset="0"/>
              </a:rPr>
              <a:t>SHIMA SEIKI </a:t>
            </a:r>
            <a:r>
              <a:rPr lang="mn-MN" sz="2400" dirty="0">
                <a:latin typeface="Times New Roman" panose="02020603050405020304" pitchFamily="18" charset="0"/>
                <a:cs typeface="Times New Roman" panose="02020603050405020304" pitchFamily="18" charset="0"/>
              </a:rPr>
              <a:t>нь Японы анхны </a:t>
            </a:r>
            <a:r>
              <a:rPr lang="en-US" sz="2400" dirty="0">
                <a:latin typeface="Times New Roman" panose="02020603050405020304" pitchFamily="18" charset="0"/>
                <a:cs typeface="Times New Roman" panose="02020603050405020304" pitchFamily="18" charset="0"/>
              </a:rPr>
              <a:t>CAD / CAM </a:t>
            </a:r>
            <a:r>
              <a:rPr lang="mn-MN" sz="2400" dirty="0">
                <a:latin typeface="Times New Roman" panose="02020603050405020304" pitchFamily="18" charset="0"/>
                <a:cs typeface="Times New Roman" panose="02020603050405020304" pitchFamily="18" charset="0"/>
              </a:rPr>
              <a:t>үйлдвэрлэгч болжээ. </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320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9D164-51F5-4E09-AC4A-20E5D8513D03}"/>
              </a:ext>
            </a:extLst>
          </p:cNvPr>
          <p:cNvSpPr>
            <a:spLocks noGrp="1"/>
          </p:cNvSpPr>
          <p:nvPr>
            <p:ph type="title"/>
          </p:nvPr>
        </p:nvSpPr>
        <p:spPr/>
        <p:txBody>
          <a:bodyPr/>
          <a:lstStyle/>
          <a:p>
            <a:r>
              <a:rPr lang="en-US" sz="4400" dirty="0">
                <a:latin typeface="Times New Roman" panose="02020603050405020304" pitchFamily="18" charset="0"/>
                <a:cs typeface="Times New Roman" panose="02020603050405020304" pitchFamily="18" charset="0"/>
              </a:rPr>
              <a:t>WHOLEGARMENT</a:t>
            </a:r>
            <a:endParaRPr lang="en-US" dirty="0"/>
          </a:p>
        </p:txBody>
      </p:sp>
      <p:sp>
        <p:nvSpPr>
          <p:cNvPr id="3" name="Content Placeholder 2">
            <a:extLst>
              <a:ext uri="{FF2B5EF4-FFF2-40B4-BE49-F238E27FC236}">
                <a16:creationId xmlns:a16="http://schemas.microsoft.com/office/drawing/2014/main" id="{35E4BE7D-4708-4695-B4CE-153A80380966}"/>
              </a:ext>
            </a:extLst>
          </p:cNvPr>
          <p:cNvSpPr>
            <a:spLocks noGrp="1"/>
          </p:cNvSpPr>
          <p:nvPr>
            <p:ph idx="1"/>
          </p:nvPr>
        </p:nvSpPr>
        <p:spPr/>
        <p:txBody>
          <a:bodyPr>
            <a:normAutofit/>
          </a:bodyPr>
          <a:lstStyle/>
          <a:p>
            <a:r>
              <a:rPr lang="mn-MN" sz="2400" dirty="0">
                <a:latin typeface="Times New Roman" panose="02020603050405020304" pitchFamily="18" charset="0"/>
                <a:cs typeface="Times New Roman" panose="02020603050405020304" pitchFamily="18" charset="0"/>
              </a:rPr>
              <a:t>Дэлхийн хамгийн анхны </a:t>
            </a:r>
            <a:r>
              <a:rPr lang="en-US" sz="2400" dirty="0">
                <a:latin typeface="Times New Roman" panose="02020603050405020304" pitchFamily="18" charset="0"/>
                <a:cs typeface="Times New Roman" panose="02020603050405020304" pitchFamily="18" charset="0"/>
              </a:rPr>
              <a:t>WHOLEGARMENT </a:t>
            </a:r>
            <a:r>
              <a:rPr lang="mn-MN" sz="2400" dirty="0">
                <a:latin typeface="Times New Roman" panose="02020603050405020304" pitchFamily="18" charset="0"/>
                <a:cs typeface="Times New Roman" panose="02020603050405020304" pitchFamily="18" charset="0"/>
              </a:rPr>
              <a:t>компьютержуулсан хавтгай нэхэх машинууд мэндэлсэн. </a:t>
            </a:r>
          </a:p>
          <a:p>
            <a:r>
              <a:rPr lang="mn-MN" sz="2400" dirty="0">
                <a:latin typeface="Times New Roman" panose="02020603050405020304" pitchFamily="18" charset="0"/>
                <a:cs typeface="Times New Roman" panose="02020603050405020304" pitchFamily="18" charset="0"/>
              </a:rPr>
              <a:t>Даяаршлын чиг хандлагад нийцүүлэн тэд дотоодын үйлдвэрлэлд анхаарлаа төвлөрүүлж, хөдөлмөр их шаарддаг салбарыг мэдлэг шаардсан салбар болгон хувиргах зорилгоор </a:t>
            </a:r>
            <a:r>
              <a:rPr lang="en-US" sz="2400" dirty="0">
                <a:latin typeface="Times New Roman" panose="02020603050405020304" pitchFamily="18" charset="0"/>
                <a:cs typeface="Times New Roman" panose="02020603050405020304" pitchFamily="18" charset="0"/>
              </a:rPr>
              <a:t>WHOLEGARMENT </a:t>
            </a:r>
            <a:r>
              <a:rPr lang="mn-MN" sz="2400" dirty="0">
                <a:latin typeface="Times New Roman" panose="02020603050405020304" pitchFamily="18" charset="0"/>
                <a:cs typeface="Times New Roman" panose="02020603050405020304" pitchFamily="18" charset="0"/>
              </a:rPr>
              <a:t>компьютержуулсан хавтгай сүлжмэл машин үйлдвэрлэхээр шийдсэн. </a:t>
            </a:r>
          </a:p>
          <a:p>
            <a:r>
              <a:rPr lang="mn-MN" sz="2400" dirty="0">
                <a:latin typeface="Times New Roman" panose="02020603050405020304" pitchFamily="18" charset="0"/>
                <a:cs typeface="Times New Roman" panose="02020603050405020304" pitchFamily="18" charset="0"/>
              </a:rPr>
              <a:t>1995 онд </a:t>
            </a:r>
            <a:r>
              <a:rPr lang="en-US" sz="2400" dirty="0">
                <a:latin typeface="Times New Roman" panose="02020603050405020304" pitchFamily="18" charset="0"/>
                <a:cs typeface="Times New Roman" panose="02020603050405020304" pitchFamily="18" charset="0"/>
              </a:rPr>
              <a:t>WHOLEGARMENT "Oriental Magic" </a:t>
            </a:r>
            <a:r>
              <a:rPr lang="mn-MN" sz="2400" dirty="0">
                <a:latin typeface="Times New Roman" panose="02020603050405020304" pitchFamily="18" charset="0"/>
                <a:cs typeface="Times New Roman" panose="02020603050405020304" pitchFamily="18" charset="0"/>
              </a:rPr>
              <a:t>хэмээн өргөмжлөгдсөн хавтгай сүлжмэл "</a:t>
            </a:r>
            <a:r>
              <a:rPr lang="en-US" sz="2400" dirty="0">
                <a:latin typeface="Times New Roman" panose="02020603050405020304" pitchFamily="18" charset="0"/>
                <a:cs typeface="Times New Roman" panose="02020603050405020304" pitchFamily="18" charset="0"/>
              </a:rPr>
              <a:t>SWG" </a:t>
            </a:r>
            <a:r>
              <a:rPr lang="mn-MN" sz="2400" dirty="0">
                <a:latin typeface="Times New Roman" panose="02020603050405020304" pitchFamily="18" charset="0"/>
                <a:cs typeface="Times New Roman" panose="02020603050405020304" pitchFamily="18" charset="0"/>
              </a:rPr>
              <a:t>машин нь нэг цамцыг 30 минутын дотор нэхсэн нь "оёдолгүй" шинэлэг шийдэл болж энэ салбарт түүхэн нөлөө үзүүлсэн юм. </a:t>
            </a:r>
          </a:p>
        </p:txBody>
      </p:sp>
    </p:spTree>
    <p:extLst>
      <p:ext uri="{BB962C8B-B14F-4D97-AF65-F5344CB8AC3E}">
        <p14:creationId xmlns:p14="http://schemas.microsoft.com/office/powerpoint/2010/main" val="1040992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14FF7-75E8-4A4F-A6F4-3CEAB926124A}"/>
              </a:ext>
            </a:extLst>
          </p:cNvPr>
          <p:cNvSpPr>
            <a:spLocks noGrp="1"/>
          </p:cNvSpPr>
          <p:nvPr>
            <p:ph type="title"/>
          </p:nvPr>
        </p:nvSpPr>
        <p:spPr>
          <a:xfrm>
            <a:off x="629841" y="1033998"/>
            <a:ext cx="7886700" cy="656691"/>
          </a:xfrm>
        </p:spPr>
        <p:txBody>
          <a:bodyPr>
            <a:normAutofit fontScale="90000"/>
          </a:bodyPr>
          <a:lstStyle/>
          <a:p>
            <a:r>
              <a:rPr lang="en-US" sz="2200" dirty="0">
                <a:latin typeface="Times New Roman" panose="02020603050405020304" pitchFamily="18" charset="0"/>
                <a:cs typeface="Times New Roman" panose="02020603050405020304" pitchFamily="18" charset="0"/>
              </a:rPr>
              <a:t>WHOLEGARMENT </a:t>
            </a:r>
            <a:r>
              <a:rPr lang="mn-MN" sz="2200" dirty="0">
                <a:latin typeface="Times New Roman" panose="02020603050405020304" pitchFamily="18" charset="0"/>
                <a:cs typeface="Times New Roman" panose="02020603050405020304" pitchFamily="18" charset="0"/>
              </a:rPr>
              <a:t>сүлжмэл эдлэлийг бүхэлд нь сүлжмэлийн машин дээр үйлдвэрлэдэг. Үүнийг нэхмэл эдлэлд зориулсан 3</a:t>
            </a:r>
            <a:r>
              <a:rPr lang="en-US" sz="2200" dirty="0">
                <a:latin typeface="Times New Roman" panose="02020603050405020304" pitchFamily="18" charset="0"/>
                <a:cs typeface="Times New Roman" panose="02020603050405020304" pitchFamily="18" charset="0"/>
              </a:rPr>
              <a:t>D </a:t>
            </a:r>
            <a:r>
              <a:rPr lang="mn-MN" sz="2200" dirty="0">
                <a:latin typeface="Times New Roman" panose="02020603050405020304" pitchFamily="18" charset="0"/>
                <a:cs typeface="Times New Roman" panose="02020603050405020304" pitchFamily="18" charset="0"/>
              </a:rPr>
              <a:t>принтер гэж тодорхойлж болно. Залгаасгүй бүтнээр сүлжсэн тул ямар ч материалын хаягдалгүй. </a:t>
            </a:r>
            <a:br>
              <a:rPr lang="en-US" dirty="0"/>
            </a:br>
            <a:endParaRPr lang="en-US" dirty="0"/>
          </a:p>
        </p:txBody>
      </p:sp>
      <p:sp>
        <p:nvSpPr>
          <p:cNvPr id="7" name="Content Placeholder 6">
            <a:extLst>
              <a:ext uri="{FF2B5EF4-FFF2-40B4-BE49-F238E27FC236}">
                <a16:creationId xmlns:a16="http://schemas.microsoft.com/office/drawing/2014/main" id="{DE699604-A724-4CAC-8E83-40399E8E6705}"/>
              </a:ext>
            </a:extLst>
          </p:cNvPr>
          <p:cNvSpPr>
            <a:spLocks noGrp="1"/>
          </p:cNvSpPr>
          <p:nvPr>
            <p:ph sz="half" idx="2"/>
          </p:nvPr>
        </p:nvSpPr>
        <p:spPr>
          <a:xfrm>
            <a:off x="392462" y="5311780"/>
            <a:ext cx="3505930" cy="656691"/>
          </a:xfrm>
        </p:spPr>
        <p:txBody>
          <a:bodyPr>
            <a:normAutofit/>
          </a:bodyPr>
          <a:lstStyle/>
          <a:p>
            <a:pPr marL="0" indent="0">
              <a:buNone/>
            </a:pPr>
            <a:r>
              <a:rPr lang="en-US" sz="2800" dirty="0">
                <a:latin typeface="Times New Roman" panose="02020603050405020304" pitchFamily="18" charset="0"/>
                <a:cs typeface="Times New Roman" panose="02020603050405020304" pitchFamily="18" charset="0"/>
              </a:rPr>
              <a:t>WHOLEGARMENT</a:t>
            </a:r>
            <a:endParaRPr lang="en-US" dirty="0"/>
          </a:p>
        </p:txBody>
      </p:sp>
      <p:pic>
        <p:nvPicPr>
          <p:cNvPr id="5" name="Picture 4">
            <a:extLst>
              <a:ext uri="{FF2B5EF4-FFF2-40B4-BE49-F238E27FC236}">
                <a16:creationId xmlns:a16="http://schemas.microsoft.com/office/drawing/2014/main" id="{52BAABF4-6DDB-41BB-907A-BB0D03FB17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5400" y="3924300"/>
            <a:ext cx="3886200" cy="2933700"/>
          </a:xfrm>
          <a:prstGeom prst="rect">
            <a:avLst/>
          </a:prstGeom>
        </p:spPr>
      </p:pic>
      <p:pic>
        <p:nvPicPr>
          <p:cNvPr id="6" name="Picture 5">
            <a:extLst>
              <a:ext uri="{FF2B5EF4-FFF2-40B4-BE49-F238E27FC236}">
                <a16:creationId xmlns:a16="http://schemas.microsoft.com/office/drawing/2014/main" id="{B5CBA762-FC33-42C0-B806-6C1172CB5E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 y="1690689"/>
            <a:ext cx="8077200" cy="2933700"/>
          </a:xfrm>
          <a:prstGeom prst="rect">
            <a:avLst/>
          </a:prstGeom>
        </p:spPr>
      </p:pic>
      <p:sp>
        <p:nvSpPr>
          <p:cNvPr id="11" name="Arrow: Right 10">
            <a:extLst>
              <a:ext uri="{FF2B5EF4-FFF2-40B4-BE49-F238E27FC236}">
                <a16:creationId xmlns:a16="http://schemas.microsoft.com/office/drawing/2014/main" id="{CCB33CF9-F586-45F1-9641-5C9D5C5A1E59}"/>
              </a:ext>
            </a:extLst>
          </p:cNvPr>
          <p:cNvSpPr/>
          <p:nvPr/>
        </p:nvSpPr>
        <p:spPr>
          <a:xfrm>
            <a:off x="3974592" y="5311780"/>
            <a:ext cx="978408" cy="3704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73276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5E0C1-8785-4F11-9F87-B2EFA01DA98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EF287AD-835E-472D-83F3-2AA478620C8E}"/>
              </a:ext>
            </a:extLst>
          </p:cNvPr>
          <p:cNvSpPr>
            <a:spLocks noGrp="1"/>
          </p:cNvSpPr>
          <p:nvPr>
            <p:ph idx="1"/>
          </p:nvPr>
        </p:nvSpPr>
        <p:spPr/>
        <p:txBody>
          <a:bodyPr>
            <a:normAutofit fontScale="92500" lnSpcReduction="10000"/>
          </a:bodyPr>
          <a:lstStyle/>
          <a:p>
            <a:r>
              <a:rPr lang="mn-MN" sz="2600" dirty="0">
                <a:latin typeface="Times New Roman" panose="02020603050405020304" pitchFamily="18" charset="0"/>
                <a:cs typeface="Times New Roman" panose="02020603050405020304" pitchFamily="18" charset="0"/>
              </a:rPr>
              <a:t>Үүнээс гадна "</a:t>
            </a:r>
            <a:r>
              <a:rPr lang="en-US" sz="2600" dirty="0">
                <a:latin typeface="Times New Roman" panose="02020603050405020304" pitchFamily="18" charset="0"/>
                <a:cs typeface="Times New Roman" panose="02020603050405020304" pitchFamily="18" charset="0"/>
              </a:rPr>
              <a:t>SDS-ONE" </a:t>
            </a:r>
            <a:r>
              <a:rPr lang="mn-MN" sz="2600" dirty="0">
                <a:latin typeface="Times New Roman" panose="02020603050405020304" pitchFamily="18" charset="0"/>
                <a:cs typeface="Times New Roman" panose="02020603050405020304" pitchFamily="18" charset="0"/>
              </a:rPr>
              <a:t>нэртэй инновацийн шинэ дизайны системийг бий болгосон бөгөөд энэ нь бүгд нэг дор гэсэн ойлголт дээр суурилсан болно.</a:t>
            </a:r>
          </a:p>
          <a:p>
            <a:endParaRPr lang="mn-MN" sz="2600" dirty="0">
              <a:latin typeface="Times New Roman" panose="02020603050405020304" pitchFamily="18" charset="0"/>
              <a:cs typeface="Times New Roman" panose="02020603050405020304" pitchFamily="18" charset="0"/>
            </a:endParaRPr>
          </a:p>
          <a:p>
            <a:r>
              <a:rPr lang="mn-MN" sz="2600" dirty="0">
                <a:latin typeface="Times New Roman" panose="02020603050405020304" pitchFamily="18" charset="0"/>
                <a:cs typeface="Times New Roman" panose="02020603050405020304" pitchFamily="18" charset="0"/>
              </a:rPr>
              <a:t>2002 онд хавтангүй бэхэн хэвлэх "</a:t>
            </a:r>
            <a:r>
              <a:rPr lang="en-US" sz="2600" dirty="0">
                <a:latin typeface="Times New Roman" panose="02020603050405020304" pitchFamily="18" charset="0"/>
                <a:cs typeface="Times New Roman" panose="02020603050405020304" pitchFamily="18" charset="0"/>
              </a:rPr>
              <a:t>SIP-100F" </a:t>
            </a:r>
            <a:r>
              <a:rPr lang="mn-MN" sz="2600" dirty="0">
                <a:latin typeface="Times New Roman" panose="02020603050405020304" pitchFamily="18" charset="0"/>
                <a:cs typeface="Times New Roman" panose="02020603050405020304" pitchFamily="18" charset="0"/>
              </a:rPr>
              <a:t>машиныг бүтээсэн бөгөөд "</a:t>
            </a:r>
            <a:r>
              <a:rPr lang="en-US" sz="2600" dirty="0">
                <a:latin typeface="Times New Roman" panose="02020603050405020304" pitchFamily="18" charset="0"/>
                <a:cs typeface="Times New Roman" panose="02020603050405020304" pitchFamily="18" charset="0"/>
              </a:rPr>
              <a:t>SDS-ONE" </a:t>
            </a:r>
            <a:r>
              <a:rPr lang="mn-MN" sz="2600" dirty="0">
                <a:latin typeface="Times New Roman" panose="02020603050405020304" pitchFamily="18" charset="0"/>
                <a:cs typeface="Times New Roman" panose="02020603050405020304" pitchFamily="18" charset="0"/>
              </a:rPr>
              <a:t>дээр суурилсан "</a:t>
            </a:r>
            <a:r>
              <a:rPr lang="en-US" sz="2600" dirty="0">
                <a:latin typeface="Times New Roman" panose="02020603050405020304" pitchFamily="18" charset="0"/>
                <a:cs typeface="Times New Roman" panose="02020603050405020304" pitchFamily="18" charset="0"/>
              </a:rPr>
              <a:t>Total Fashion System" </a:t>
            </a:r>
            <a:r>
              <a:rPr lang="mn-MN" sz="2600" dirty="0">
                <a:latin typeface="Times New Roman" panose="02020603050405020304" pitchFamily="18" charset="0"/>
                <a:cs typeface="Times New Roman" panose="02020603050405020304" pitchFamily="18" charset="0"/>
              </a:rPr>
              <a:t>нь "</a:t>
            </a:r>
            <a:r>
              <a:rPr lang="en-US" sz="2600" dirty="0">
                <a:latin typeface="Times New Roman" panose="02020603050405020304" pitchFamily="18" charset="0"/>
                <a:cs typeface="Times New Roman" panose="02020603050405020304" pitchFamily="18" charset="0"/>
              </a:rPr>
              <a:t>SIP" </a:t>
            </a:r>
            <a:r>
              <a:rPr lang="mn-MN" sz="2600" dirty="0">
                <a:latin typeface="Times New Roman" panose="02020603050405020304" pitchFamily="18" charset="0"/>
                <a:cs typeface="Times New Roman" panose="02020603050405020304" pitchFamily="18" charset="0"/>
              </a:rPr>
              <a:t>ба "</a:t>
            </a:r>
            <a:r>
              <a:rPr lang="en-US" sz="2600" dirty="0">
                <a:latin typeface="Times New Roman" panose="02020603050405020304" pitchFamily="18" charset="0"/>
                <a:cs typeface="Times New Roman" panose="02020603050405020304" pitchFamily="18" charset="0"/>
              </a:rPr>
              <a:t>P-CAM" </a:t>
            </a:r>
            <a:r>
              <a:rPr lang="mn-MN" sz="2600" dirty="0">
                <a:latin typeface="Times New Roman" panose="02020603050405020304" pitchFamily="18" charset="0"/>
                <a:cs typeface="Times New Roman" panose="02020603050405020304" pitchFamily="18" charset="0"/>
              </a:rPr>
              <a:t>хоорондын хамтын ажиллагааг бэхжүүлсэн. </a:t>
            </a:r>
          </a:p>
          <a:p>
            <a:r>
              <a:rPr lang="mn-MN" sz="2600" dirty="0">
                <a:latin typeface="Times New Roman" panose="02020603050405020304" pitchFamily="18" charset="0"/>
                <a:cs typeface="Times New Roman" panose="02020603050405020304" pitchFamily="18" charset="0"/>
              </a:rPr>
              <a:t>2002 онд </a:t>
            </a:r>
            <a:r>
              <a:rPr lang="en-US" sz="2600" dirty="0">
                <a:latin typeface="Times New Roman" panose="02020603050405020304" pitchFamily="18" charset="0"/>
                <a:cs typeface="Times New Roman" panose="02020603050405020304" pitchFamily="18" charset="0"/>
              </a:rPr>
              <a:t>SHIMA SEIKI-</a:t>
            </a:r>
            <a:r>
              <a:rPr lang="mn-MN" sz="2600" dirty="0">
                <a:latin typeface="Times New Roman" panose="02020603050405020304" pitchFamily="18" charset="0"/>
                <a:cs typeface="Times New Roman" panose="02020603050405020304" pitchFamily="18" charset="0"/>
              </a:rPr>
              <a:t>ийн 40 жилийн ойн арга хэмжээнд тэд Вакаяма хотод Италийн алдарт дизайнеруудын загварын шоуг зохион байгуулж, технологио улам бүр хөгжүүлэхээ амласан байна. </a:t>
            </a:r>
            <a:endParaRPr lang="en-US" sz="2600" dirty="0">
              <a:latin typeface="Times New Roman" panose="02020603050405020304" pitchFamily="18" charset="0"/>
              <a:cs typeface="Times New Roman" panose="02020603050405020304" pitchFamily="18" charset="0"/>
            </a:endParaRPr>
          </a:p>
          <a:p>
            <a:endParaRPr lang="mn-MN" dirty="0"/>
          </a:p>
          <a:p>
            <a:endParaRPr lang="mn-MN" dirty="0"/>
          </a:p>
        </p:txBody>
      </p:sp>
    </p:spTree>
    <p:extLst>
      <p:ext uri="{BB962C8B-B14F-4D97-AF65-F5344CB8AC3E}">
        <p14:creationId xmlns:p14="http://schemas.microsoft.com/office/powerpoint/2010/main" val="24730649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2B832-E715-4DAC-93F5-2182FEA50A0A}"/>
              </a:ext>
            </a:extLst>
          </p:cNvPr>
          <p:cNvSpPr>
            <a:spLocks noGrp="1"/>
          </p:cNvSpPr>
          <p:nvPr>
            <p:ph type="title"/>
          </p:nvPr>
        </p:nvSpPr>
        <p:spPr/>
        <p:txBody>
          <a:bodyPr>
            <a:normAutofit/>
          </a:bodyPr>
          <a:lstStyle/>
          <a:p>
            <a:r>
              <a:rPr lang="mn-MN" sz="3200" dirty="0">
                <a:latin typeface="Times New Roman" panose="02020603050405020304" pitchFamily="18" charset="0"/>
                <a:cs typeface="Times New Roman" panose="02020603050405020304" pitchFamily="18" charset="0"/>
              </a:rPr>
              <a:t>Байгаль орчинд ээлтэй компани</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C9D727-634F-44DE-A6B1-01BFCCC2FE8A}"/>
              </a:ext>
            </a:extLst>
          </p:cNvPr>
          <p:cNvSpPr>
            <a:spLocks noGrp="1"/>
          </p:cNvSpPr>
          <p:nvPr>
            <p:ph idx="1"/>
          </p:nvPr>
        </p:nvSpPr>
        <p:spPr/>
        <p:txBody>
          <a:bodyPr>
            <a:normAutofit/>
          </a:bodyPr>
          <a:lstStyle/>
          <a:p>
            <a:r>
              <a:rPr lang="mn-MN" sz="2400" dirty="0">
                <a:latin typeface="Times New Roman" panose="02020603050405020304" pitchFamily="18" charset="0"/>
                <a:cs typeface="Times New Roman" panose="02020603050405020304" pitchFamily="18" charset="0"/>
              </a:rPr>
              <a:t>Байгаль орчны асуудалтай тэмцэх нь компаниудын хувьд тулгамдсан асуудал болсон бөгөөд үүний үр дүнд Шима Сейки нарны эрчим хүч үйлдвэрлэх байгууламж, байгальд ээлтэй үйлдвэрүүдийг нэвтрүүлэх ажлыг сурталчлав. Тухайн үед ерөнхийлөгч Масахиро Шима "Хэрэв та сайн орчингүй бол сайн бүтээгдэхүүнийг бүтээж чадахгүй. Би хүмүүс, газар дэлхийн төлөө шаргуу хөдөлмөрлөсөөр байх болно" гэж хэлсэн.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66348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6000F-0967-40DE-BACE-2F4F9730894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9E24E85-82F2-4EE8-A3B3-F4496CE1B057}"/>
              </a:ext>
            </a:extLst>
          </p:cNvPr>
          <p:cNvSpPr>
            <a:spLocks noGrp="1"/>
          </p:cNvSpPr>
          <p:nvPr>
            <p:ph idx="1"/>
          </p:nvPr>
        </p:nvSpPr>
        <p:spPr/>
        <p:txBody>
          <a:bodyPr>
            <a:noAutofit/>
          </a:bodyPr>
          <a:lstStyle/>
          <a:p>
            <a:r>
              <a:rPr lang="mn-MN" sz="2400" dirty="0">
                <a:latin typeface="Times New Roman" panose="02020603050405020304" pitchFamily="18" charset="0"/>
                <a:cs typeface="Times New Roman" panose="02020603050405020304" pitchFamily="18" charset="0"/>
              </a:rPr>
              <a:t>2007 онд "</a:t>
            </a:r>
            <a:r>
              <a:rPr lang="en-US" sz="2400" dirty="0">
                <a:latin typeface="Times New Roman" panose="02020603050405020304" pitchFamily="18" charset="0"/>
                <a:cs typeface="Times New Roman" panose="02020603050405020304" pitchFamily="18" charset="0"/>
              </a:rPr>
              <a:t>MACH2X" </a:t>
            </a:r>
            <a:r>
              <a:rPr lang="mn-MN" sz="2400" dirty="0">
                <a:latin typeface="Times New Roman" panose="02020603050405020304" pitchFamily="18" charset="0"/>
                <a:cs typeface="Times New Roman" panose="02020603050405020304" pitchFamily="18" charset="0"/>
              </a:rPr>
              <a:t>супер өндөр хурдны </a:t>
            </a:r>
            <a:r>
              <a:rPr lang="en-US" sz="2400" dirty="0">
                <a:latin typeface="Times New Roman" panose="02020603050405020304" pitchFamily="18" charset="0"/>
                <a:cs typeface="Times New Roman" panose="02020603050405020304" pitchFamily="18" charset="0"/>
              </a:rPr>
              <a:t>WHOLEGARMENT </a:t>
            </a:r>
            <a:r>
              <a:rPr lang="mn-MN" sz="2400" dirty="0">
                <a:latin typeface="Times New Roman" panose="02020603050405020304" pitchFamily="18" charset="0"/>
                <a:cs typeface="Times New Roman" panose="02020603050405020304" pitchFamily="18" charset="0"/>
              </a:rPr>
              <a:t>компьютержуулсан хавтгай сүлжмэл машин, "</a:t>
            </a:r>
            <a:r>
              <a:rPr lang="en-US" sz="2400" dirty="0">
                <a:latin typeface="Times New Roman" panose="02020603050405020304" pitchFamily="18" charset="0"/>
                <a:cs typeface="Times New Roman" panose="02020603050405020304" pitchFamily="18" charset="0"/>
              </a:rPr>
              <a:t>SDS-ONE APEX" </a:t>
            </a:r>
            <a:r>
              <a:rPr lang="mn-MN" sz="2400" dirty="0">
                <a:latin typeface="Times New Roman" panose="02020603050405020304" pitchFamily="18" charset="0"/>
                <a:cs typeface="Times New Roman" panose="02020603050405020304" pitchFamily="18" charset="0"/>
              </a:rPr>
              <a:t>загварын системийг боловсруулж, </a:t>
            </a:r>
            <a:r>
              <a:rPr lang="en-US" sz="2400" dirty="0">
                <a:latin typeface="Times New Roman" panose="02020603050405020304" pitchFamily="18" charset="0"/>
                <a:cs typeface="Times New Roman" panose="02020603050405020304" pitchFamily="18" charset="0"/>
              </a:rPr>
              <a:t>WHOLEGARMENT-</a:t>
            </a:r>
            <a:r>
              <a:rPr lang="mn-MN" sz="2400" dirty="0">
                <a:latin typeface="Times New Roman" panose="02020603050405020304" pitchFamily="18" charset="0"/>
                <a:cs typeface="Times New Roman" panose="02020603050405020304" pitchFamily="18" charset="0"/>
              </a:rPr>
              <a:t>ийн гурван хэмжээст дүрслэлийг бий болгож сүлжмэлийн үйлдвэрлэлийн үр ашгийг дээшлүүлэв.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0010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9FC7A-7270-4635-A0EC-9E30A9AADD51}"/>
              </a:ext>
            </a:extLst>
          </p:cNvPr>
          <p:cNvSpPr>
            <a:spLocks noGrp="1"/>
          </p:cNvSpPr>
          <p:nvPr>
            <p:ph type="title"/>
          </p:nvPr>
        </p:nvSpPr>
        <p:spPr>
          <a:xfrm>
            <a:off x="628650" y="793678"/>
            <a:ext cx="7886700" cy="875732"/>
          </a:xfrm>
        </p:spPr>
        <p:txBody>
          <a:bodyPr>
            <a:normAutofit fontScale="90000"/>
          </a:bodyPr>
          <a:lstStyle/>
          <a:p>
            <a:r>
              <a:rPr lang="en-US" sz="3600" dirty="0">
                <a:latin typeface="Times New Roman" panose="02020603050405020304" pitchFamily="18" charset="0"/>
                <a:cs typeface="Times New Roman" panose="02020603050405020304" pitchFamily="18" charset="0"/>
              </a:rPr>
              <a:t>WHOLEGARMENT</a:t>
            </a:r>
            <a:r>
              <a:rPr lang="mn-MN" sz="3600" dirty="0">
                <a:latin typeface="Times New Roman" panose="02020603050405020304" pitchFamily="18" charset="0"/>
                <a:cs typeface="Times New Roman" panose="02020603050405020304" pitchFamily="18" charset="0"/>
              </a:rPr>
              <a:t> сансарт ниснэ! </a:t>
            </a:r>
            <a:br>
              <a:rPr lang="mn-MN" dirty="0"/>
            </a:br>
            <a:endParaRPr lang="en-US" dirty="0"/>
          </a:p>
        </p:txBody>
      </p:sp>
      <p:sp>
        <p:nvSpPr>
          <p:cNvPr id="3" name="Content Placeholder 2">
            <a:extLst>
              <a:ext uri="{FF2B5EF4-FFF2-40B4-BE49-F238E27FC236}">
                <a16:creationId xmlns:a16="http://schemas.microsoft.com/office/drawing/2014/main" id="{503C3591-5F55-4AFF-87C0-D962E69F37B9}"/>
              </a:ext>
            </a:extLst>
          </p:cNvPr>
          <p:cNvSpPr>
            <a:spLocks noGrp="1"/>
          </p:cNvSpPr>
          <p:nvPr>
            <p:ph idx="1"/>
          </p:nvPr>
        </p:nvSpPr>
        <p:spPr/>
        <p:txBody>
          <a:bodyPr>
            <a:normAutofit/>
          </a:bodyPr>
          <a:lstStyle/>
          <a:p>
            <a:r>
              <a:rPr lang="mn-MN" sz="2400" dirty="0">
                <a:latin typeface="Times New Roman" panose="02020603050405020304" pitchFamily="18" charset="0"/>
                <a:cs typeface="Times New Roman" panose="02020603050405020304" pitchFamily="18" charset="0"/>
              </a:rPr>
              <a:t>2008 онд оёдолгүй технологийг бусдын сонирхлыг татахуйц шинж чанараар нь хүлээн зөвшөөрч, өдөр тутмын хувцаслалтыг сансрын хөлөгт нэвтрүүлж, </a:t>
            </a:r>
            <a:r>
              <a:rPr lang="en-US" sz="2400" dirty="0">
                <a:latin typeface="Times New Roman" panose="02020603050405020304" pitchFamily="18" charset="0"/>
                <a:cs typeface="Times New Roman" panose="02020603050405020304" pitchFamily="18" charset="0"/>
              </a:rPr>
              <a:t>WHOLEGARMENT </a:t>
            </a:r>
            <a:r>
              <a:rPr lang="mn-MN" sz="2400" dirty="0">
                <a:latin typeface="Times New Roman" panose="02020603050405020304" pitchFamily="18" charset="0"/>
                <a:cs typeface="Times New Roman" panose="02020603050405020304" pitchFamily="18" charset="0"/>
              </a:rPr>
              <a:t>сүлжмэл эдлэлийг сансарт илгээв. </a:t>
            </a:r>
          </a:p>
          <a:p>
            <a:r>
              <a:rPr lang="mn-MN" sz="2400" dirty="0">
                <a:latin typeface="Times New Roman" panose="02020603050405020304" pitchFamily="18" charset="0"/>
                <a:cs typeface="Times New Roman" panose="02020603050405020304" pitchFamily="18" charset="0"/>
              </a:rPr>
              <a:t>Мөн тэд сүлжмэлийн машиныхаа түүхийн талаархи мэдээллийг хуваалцах, ирээдүйн үйлдвэрлэлийн туршлагыг удирдан чиглүүлэх залуу үеийг бий болгох зорилгоор сүлжмэлийн музейг нээсэн. </a:t>
            </a:r>
            <a:endParaRPr lang="en-US" sz="24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49374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EAB11-3D29-4128-A8F2-ED1950361EC9}"/>
              </a:ext>
            </a:extLst>
          </p:cNvPr>
          <p:cNvSpPr>
            <a:spLocks noGrp="1"/>
          </p:cNvSpPr>
          <p:nvPr>
            <p:ph type="title"/>
          </p:nvPr>
        </p:nvSpPr>
        <p:spPr>
          <a:xfrm>
            <a:off x="1670050" y="365126"/>
            <a:ext cx="5802313" cy="1325563"/>
          </a:xfrm>
        </p:spPr>
        <p:txBody>
          <a:bodyPr>
            <a:normAutofit/>
          </a:bodyPr>
          <a:lstStyle/>
          <a:p>
            <a:r>
              <a:rPr lang="mn-MN" sz="3200" dirty="0">
                <a:latin typeface="Times New Roman" panose="02020603050405020304" pitchFamily="18" charset="0"/>
                <a:cs typeface="Times New Roman" panose="02020603050405020304" pitchFamily="18" charset="0"/>
              </a:rPr>
              <a:t>Шима Сейки музей</a:t>
            </a:r>
            <a:endParaRPr lang="en-US" sz="3200" dirty="0">
              <a:latin typeface="Times New Roman" panose="02020603050405020304" pitchFamily="18" charset="0"/>
              <a:cs typeface="Times New Roman" panose="02020603050405020304" pitchFamily="18" charset="0"/>
            </a:endParaRPr>
          </a:p>
        </p:txBody>
      </p:sp>
      <p:pic>
        <p:nvPicPr>
          <p:cNvPr id="4" name="IMG_3092">
            <a:hlinkClick r:id="" action="ppaction://media"/>
            <a:extLst>
              <a:ext uri="{FF2B5EF4-FFF2-40B4-BE49-F238E27FC236}">
                <a16:creationId xmlns:a16="http://schemas.microsoft.com/office/drawing/2014/main" id="{2A1676E5-24AB-4C51-B689-6CC7CB08E48C}"/>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670050" y="1825625"/>
            <a:ext cx="5802313" cy="4351338"/>
          </a:xfrm>
        </p:spPr>
      </p:pic>
    </p:spTree>
    <p:extLst>
      <p:ext uri="{BB962C8B-B14F-4D97-AF65-F5344CB8AC3E}">
        <p14:creationId xmlns:p14="http://schemas.microsoft.com/office/powerpoint/2010/main" val="362583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6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FD057-6901-469F-B65C-ED656EC1B3E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7655BF8-F7EE-4BBC-AB66-984D249FDB47}"/>
              </a:ext>
            </a:extLst>
          </p:cNvPr>
          <p:cNvSpPr>
            <a:spLocks noGrp="1"/>
          </p:cNvSpPr>
          <p:nvPr>
            <p:ph idx="1"/>
          </p:nvPr>
        </p:nvSpPr>
        <p:spPr/>
        <p:txBody>
          <a:bodyPr>
            <a:normAutofit/>
          </a:bodyPr>
          <a:lstStyle/>
          <a:p>
            <a:r>
              <a:rPr lang="mn-MN" sz="2400" dirty="0">
                <a:latin typeface="Times New Roman" panose="02020603050405020304" pitchFamily="18" charset="0"/>
                <a:cs typeface="Times New Roman" panose="02020603050405020304" pitchFamily="18" charset="0"/>
              </a:rPr>
              <a:t>2012 онд </a:t>
            </a:r>
            <a:r>
              <a:rPr lang="en-US" sz="2400" dirty="0">
                <a:latin typeface="Times New Roman" panose="02020603050405020304" pitchFamily="18" charset="0"/>
                <a:cs typeface="Times New Roman" panose="02020603050405020304" pitchFamily="18" charset="0"/>
              </a:rPr>
              <a:t>SHIMA SEIKI </a:t>
            </a:r>
            <a:r>
              <a:rPr lang="mn-MN" sz="2400" dirty="0">
                <a:latin typeface="Times New Roman" panose="02020603050405020304" pitchFamily="18" charset="0"/>
                <a:cs typeface="Times New Roman" panose="02020603050405020304" pitchFamily="18" charset="0"/>
              </a:rPr>
              <a:t>байгуулагдсаныхаа 50 жилийн ойгоо тэмдэглэв. </a:t>
            </a:r>
            <a:r>
              <a:rPr lang="en-US" sz="2400" dirty="0">
                <a:latin typeface="Times New Roman" panose="02020603050405020304" pitchFamily="18" charset="0"/>
                <a:cs typeface="Times New Roman" panose="02020603050405020304" pitchFamily="18" charset="0"/>
              </a:rPr>
              <a:t>WHOLEGARMENT </a:t>
            </a:r>
            <a:r>
              <a:rPr lang="mn-MN" sz="2400" dirty="0">
                <a:latin typeface="Times New Roman" panose="02020603050405020304" pitchFamily="18" charset="0"/>
                <a:cs typeface="Times New Roman" panose="02020603050405020304" pitchFamily="18" charset="0"/>
              </a:rPr>
              <a:t>компьютержуулсан хавтгай сүлжмэлийн зориулалтын угсралтын үйлдвэрийг барьж дуусгалаа. </a:t>
            </a:r>
          </a:p>
          <a:p>
            <a:r>
              <a:rPr lang="mn-M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SDS-ONE APEX3" </a:t>
            </a:r>
            <a:r>
              <a:rPr lang="mn-MN" sz="2400" dirty="0">
                <a:latin typeface="Times New Roman" panose="02020603050405020304" pitchFamily="18" charset="0"/>
                <a:cs typeface="Times New Roman" panose="02020603050405020304" pitchFamily="18" charset="0"/>
              </a:rPr>
              <a:t>дизайны системтэй хамт санал болгосон бодитой, гурван хэмжээст симуляци нь "</a:t>
            </a:r>
            <a:r>
              <a:rPr lang="en-US" sz="2400" dirty="0">
                <a:latin typeface="Times New Roman" panose="02020603050405020304" pitchFamily="18" charset="0"/>
                <a:cs typeface="Times New Roman" panose="02020603050405020304" pitchFamily="18" charset="0"/>
              </a:rPr>
              <a:t>Total Fashion System" </a:t>
            </a:r>
            <a:r>
              <a:rPr lang="mn-MN" sz="2400" dirty="0">
                <a:latin typeface="Times New Roman" panose="02020603050405020304" pitchFamily="18" charset="0"/>
                <a:cs typeface="Times New Roman" panose="02020603050405020304" pitchFamily="18" charset="0"/>
              </a:rPr>
              <a:t>гэсэн ойлголтыг дэмжиж, хэрэглэгчдийг гайхашруулсан.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89382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A11E5-127F-4A66-87E6-0BF8E5341E3E}"/>
              </a:ext>
            </a:extLst>
          </p:cNvPr>
          <p:cNvSpPr>
            <a:spLocks noGrp="1"/>
          </p:cNvSpPr>
          <p:nvPr>
            <p:ph type="title"/>
          </p:nvPr>
        </p:nvSpPr>
        <p:spPr/>
        <p:txBody>
          <a:bodyPr>
            <a:normAutofit/>
          </a:bodyPr>
          <a:lstStyle/>
          <a:p>
            <a:r>
              <a:rPr lang="mn-MN" sz="3200" dirty="0">
                <a:latin typeface="Times New Roman" panose="02020603050405020304" pitchFamily="18" charset="0"/>
                <a:cs typeface="Times New Roman" panose="02020603050405020304" pitchFamily="18" charset="0"/>
              </a:rPr>
              <a:t>Инновацийн эрин үе </a:t>
            </a:r>
            <a:endParaRPr lang="en-US" sz="3200" dirty="0"/>
          </a:p>
        </p:txBody>
      </p:sp>
      <p:sp>
        <p:nvSpPr>
          <p:cNvPr id="3" name="Content Placeholder 2">
            <a:extLst>
              <a:ext uri="{FF2B5EF4-FFF2-40B4-BE49-F238E27FC236}">
                <a16:creationId xmlns:a16="http://schemas.microsoft.com/office/drawing/2014/main" id="{70B2D4B4-BACE-4ED5-B2E3-342AE70F9C8D}"/>
              </a:ext>
            </a:extLst>
          </p:cNvPr>
          <p:cNvSpPr>
            <a:spLocks noGrp="1"/>
          </p:cNvSpPr>
          <p:nvPr>
            <p:ph idx="1"/>
          </p:nvPr>
        </p:nvSpPr>
        <p:spPr/>
        <p:txBody>
          <a:bodyPr>
            <a:noAutofit/>
          </a:bodyPr>
          <a:lstStyle/>
          <a:p>
            <a:r>
              <a:rPr lang="en-US" sz="2400" dirty="0">
                <a:latin typeface="Times New Roman" panose="02020603050405020304" pitchFamily="18" charset="0"/>
                <a:cs typeface="Times New Roman" panose="02020603050405020304" pitchFamily="18" charset="0"/>
              </a:rPr>
              <a:t>WHOLEGARMENT </a:t>
            </a:r>
            <a:r>
              <a:rPr lang="mn-MN" sz="2400" dirty="0">
                <a:latin typeface="Times New Roman" panose="02020603050405020304" pitchFamily="18" charset="0"/>
                <a:cs typeface="Times New Roman" panose="02020603050405020304" pitchFamily="18" charset="0"/>
              </a:rPr>
              <a:t>нь 2015 онд 20 жилийн ойгоо хийж, 2015 оны </a:t>
            </a:r>
            <a:r>
              <a:rPr lang="en-US" sz="2400" dirty="0">
                <a:latin typeface="Times New Roman" panose="02020603050405020304" pitchFamily="18" charset="0"/>
                <a:cs typeface="Times New Roman" panose="02020603050405020304" pitchFamily="18" charset="0"/>
              </a:rPr>
              <a:t>ITMA </a:t>
            </a:r>
            <a:r>
              <a:rPr lang="mn-MN" sz="2400" dirty="0">
                <a:latin typeface="Times New Roman" panose="02020603050405020304" pitchFamily="18" charset="0"/>
                <a:cs typeface="Times New Roman" panose="02020603050405020304" pitchFamily="18" charset="0"/>
              </a:rPr>
              <a:t>үзэсгэлэнд </a:t>
            </a:r>
            <a:r>
              <a:rPr lang="en-US" sz="2400" dirty="0">
                <a:latin typeface="Times New Roman" panose="02020603050405020304" pitchFamily="18" charset="0"/>
                <a:cs typeface="Times New Roman" panose="02020603050405020304" pitchFamily="18" charset="0"/>
              </a:rPr>
              <a:t>WHOLEGARMENT </a:t>
            </a:r>
            <a:r>
              <a:rPr lang="mn-MN" sz="2400" dirty="0">
                <a:latin typeface="Times New Roman" panose="02020603050405020304" pitchFamily="18" charset="0"/>
                <a:cs typeface="Times New Roman" panose="02020603050405020304" pitchFamily="18" charset="0"/>
              </a:rPr>
              <a:t>компьютержсэн хавтгай сүлжмэл “</a:t>
            </a:r>
            <a:r>
              <a:rPr lang="en-US" sz="2400" dirty="0">
                <a:latin typeface="Times New Roman" panose="02020603050405020304" pitchFamily="18" charset="0"/>
                <a:cs typeface="Times New Roman" panose="02020603050405020304" pitchFamily="18" charset="0"/>
              </a:rPr>
              <a:t>MACH2XS” </a:t>
            </a:r>
            <a:r>
              <a:rPr lang="mn-MN" sz="2400" dirty="0">
                <a:latin typeface="Times New Roman" panose="02020603050405020304" pitchFamily="18" charset="0"/>
                <a:cs typeface="Times New Roman" panose="02020603050405020304" pitchFamily="18" charset="0"/>
              </a:rPr>
              <a:t>зэрэг 18 загварыг дэлгэн үзүүлсэн. </a:t>
            </a:r>
          </a:p>
          <a:p>
            <a:r>
              <a:rPr lang="mn-MN" sz="2400" dirty="0">
                <a:latin typeface="Times New Roman" panose="02020603050405020304" pitchFamily="18" charset="0"/>
                <a:cs typeface="Times New Roman" panose="02020603050405020304" pitchFamily="18" charset="0"/>
              </a:rPr>
              <a:t>2016 оны </a:t>
            </a:r>
            <a:r>
              <a:rPr lang="en-US" sz="2400" dirty="0">
                <a:latin typeface="Times New Roman" panose="02020603050405020304" pitchFamily="18" charset="0"/>
                <a:cs typeface="Times New Roman" panose="02020603050405020304" pitchFamily="18" charset="0"/>
              </a:rPr>
              <a:t>ITMA ASIA </a:t>
            </a:r>
            <a:r>
              <a:rPr lang="mn-MN" sz="2400" dirty="0">
                <a:latin typeface="Times New Roman" panose="02020603050405020304" pitchFamily="18" charset="0"/>
                <a:cs typeface="Times New Roman" panose="02020603050405020304" pitchFamily="18" charset="0"/>
              </a:rPr>
              <a:t>үзэсгэлэн дээр зөвхөн техник хангамж төдийгүй </a:t>
            </a:r>
            <a:r>
              <a:rPr lang="en-US" sz="2400" dirty="0">
                <a:latin typeface="Times New Roman" panose="02020603050405020304" pitchFamily="18" charset="0"/>
                <a:cs typeface="Times New Roman" panose="02020603050405020304" pitchFamily="18" charset="0"/>
              </a:rPr>
              <a:t>SHIMA SEIKI-</a:t>
            </a:r>
            <a:r>
              <a:rPr lang="mn-MN" sz="2400" dirty="0">
                <a:latin typeface="Times New Roman" panose="02020603050405020304" pitchFamily="18" charset="0"/>
                <a:cs typeface="Times New Roman" panose="02020603050405020304" pitchFamily="18" charset="0"/>
              </a:rPr>
              <a:t>ийн давуу талыг ашигласан програм хангамжийг ашигласан болно. Үүнд </a:t>
            </a:r>
            <a:r>
              <a:rPr lang="en-US" sz="2400" dirty="0" err="1">
                <a:latin typeface="Times New Roman" panose="02020603050405020304" pitchFamily="18" charset="0"/>
                <a:cs typeface="Times New Roman" panose="02020603050405020304" pitchFamily="18" charset="0"/>
              </a:rPr>
              <a:t>Shima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KnitPLM</a:t>
            </a:r>
            <a:r>
              <a:rPr lang="en-US" sz="2400" dirty="0">
                <a:latin typeface="Times New Roman" panose="02020603050405020304" pitchFamily="18" charset="0"/>
                <a:cs typeface="Times New Roman" panose="02020603050405020304" pitchFamily="18" charset="0"/>
              </a:rPr>
              <a:t> (</a:t>
            </a:r>
            <a:r>
              <a:rPr lang="mn-MN" sz="2400" dirty="0">
                <a:latin typeface="Times New Roman" panose="02020603050405020304" pitchFamily="18" charset="0"/>
                <a:cs typeface="Times New Roman" panose="02020603050405020304" pitchFamily="18" charset="0"/>
              </a:rPr>
              <a:t>сүлжээний удирдлагын систем) болон нийлүүлэлтийн гинжин хэлхээний шинэ хэлбэрийг санал болгох зорилгоор "</a:t>
            </a:r>
            <a:r>
              <a:rPr lang="en-US" sz="2400" dirty="0">
                <a:latin typeface="Times New Roman" panose="02020603050405020304" pitchFamily="18" charset="0"/>
                <a:cs typeface="Times New Roman" panose="02020603050405020304" pitchFamily="18" charset="0"/>
              </a:rPr>
              <a:t>SDS-ONE APEX3" </a:t>
            </a:r>
            <a:r>
              <a:rPr lang="mn-MN" sz="2400" dirty="0">
                <a:latin typeface="Times New Roman" panose="02020603050405020304" pitchFamily="18" charset="0"/>
                <a:cs typeface="Times New Roman" panose="02020603050405020304" pitchFamily="18" charset="0"/>
              </a:rPr>
              <a:t>дизайны системтэй нэгтгэсэн "</a:t>
            </a:r>
            <a:r>
              <a:rPr lang="en-US" sz="2400" dirty="0" err="1">
                <a:latin typeface="Times New Roman" panose="02020603050405020304" pitchFamily="18" charset="0"/>
                <a:cs typeface="Times New Roman" panose="02020603050405020304" pitchFamily="18" charset="0"/>
              </a:rPr>
              <a:t>staf</a:t>
            </a:r>
            <a:r>
              <a:rPr lang="en-US" sz="2400" dirty="0">
                <a:latin typeface="Times New Roman" panose="02020603050405020304" pitchFamily="18" charset="0"/>
                <a:cs typeface="Times New Roman" panose="02020603050405020304" pitchFamily="18" charset="0"/>
              </a:rPr>
              <a:t>" </a:t>
            </a:r>
            <a:r>
              <a:rPr lang="mn-MN" sz="2400" dirty="0">
                <a:latin typeface="Times New Roman" panose="02020603050405020304" pitchFamily="18" charset="0"/>
                <a:cs typeface="Times New Roman" panose="02020603050405020304" pitchFamily="18" charset="0"/>
              </a:rPr>
              <a:t>багтсан болно.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39005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4EC43-FA49-4C18-A37D-4F7F9484E015}"/>
              </a:ext>
            </a:extLst>
          </p:cNvPr>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WHOLEGARMENT</a:t>
            </a:r>
            <a:r>
              <a:rPr lang="mn-MN" sz="3200" dirty="0">
                <a:latin typeface="Times New Roman" panose="02020603050405020304" pitchFamily="18" charset="0"/>
                <a:cs typeface="Times New Roman" panose="02020603050405020304" pitchFamily="18" charset="0"/>
              </a:rPr>
              <a:t> 2005-2015</a:t>
            </a:r>
            <a:endParaRPr lang="en-US" sz="3200" dirty="0"/>
          </a:p>
        </p:txBody>
      </p:sp>
      <p:pic>
        <p:nvPicPr>
          <p:cNvPr id="4" name="Content Placeholder 3">
            <a:extLst>
              <a:ext uri="{FF2B5EF4-FFF2-40B4-BE49-F238E27FC236}">
                <a16:creationId xmlns:a16="http://schemas.microsoft.com/office/drawing/2014/main" id="{49975F86-58EB-4E60-81D0-80909614AF1A}"/>
              </a:ext>
            </a:extLst>
          </p:cNvPr>
          <p:cNvPicPr>
            <a:picLocks noGrp="1" noChangeAspect="1"/>
          </p:cNvPicPr>
          <p:nvPr>
            <p:ph idx="1"/>
          </p:nvPr>
        </p:nvPicPr>
        <p:blipFill>
          <a:blip r:embed="rId2"/>
          <a:stretch>
            <a:fillRect/>
          </a:stretch>
        </p:blipFill>
        <p:spPr>
          <a:xfrm>
            <a:off x="4783200" y="1984304"/>
            <a:ext cx="3975433" cy="3897484"/>
          </a:xfrm>
          <a:prstGeom prst="rect">
            <a:avLst/>
          </a:prstGeom>
        </p:spPr>
      </p:pic>
      <p:pic>
        <p:nvPicPr>
          <p:cNvPr id="5" name="Content Placeholder 3">
            <a:extLst>
              <a:ext uri="{FF2B5EF4-FFF2-40B4-BE49-F238E27FC236}">
                <a16:creationId xmlns:a16="http://schemas.microsoft.com/office/drawing/2014/main" id="{7C8B0B2C-5CD4-48F3-82D3-8F2809BDCA76}"/>
              </a:ext>
            </a:extLst>
          </p:cNvPr>
          <p:cNvPicPr>
            <a:picLocks noChangeAspect="1"/>
          </p:cNvPicPr>
          <p:nvPr/>
        </p:nvPicPr>
        <p:blipFill>
          <a:blip r:embed="rId3"/>
          <a:stretch>
            <a:fillRect/>
          </a:stretch>
        </p:blipFill>
        <p:spPr>
          <a:xfrm>
            <a:off x="385369" y="1984304"/>
            <a:ext cx="3975433" cy="3897484"/>
          </a:xfrm>
          <a:prstGeom prst="rect">
            <a:avLst/>
          </a:prstGeom>
        </p:spPr>
      </p:pic>
    </p:spTree>
    <p:extLst>
      <p:ext uri="{BB962C8B-B14F-4D97-AF65-F5344CB8AC3E}">
        <p14:creationId xmlns:p14="http://schemas.microsoft.com/office/powerpoint/2010/main" val="2238980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E061-D86E-47AB-A73C-ECD61D8E54ED}"/>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79351983-350E-4BDA-A7F1-F99A715DAAE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5330"/>
          <a:stretch/>
        </p:blipFill>
        <p:spPr>
          <a:xfrm>
            <a:off x="-22563" y="7083"/>
            <a:ext cx="9189126" cy="6850917"/>
          </a:xfrm>
        </p:spPr>
      </p:pic>
    </p:spTree>
    <p:extLst>
      <p:ext uri="{BB962C8B-B14F-4D97-AF65-F5344CB8AC3E}">
        <p14:creationId xmlns:p14="http://schemas.microsoft.com/office/powerpoint/2010/main" val="2141660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9DB4BD-5682-4A4C-A7D8-582AD8456BEA}"/>
              </a:ext>
            </a:extLst>
          </p:cNvPr>
          <p:cNvSpPr>
            <a:spLocks noGrp="1"/>
          </p:cNvSpPr>
          <p:nvPr>
            <p:ph idx="1"/>
          </p:nvPr>
        </p:nvSpPr>
        <p:spPr>
          <a:xfrm>
            <a:off x="628650" y="1174459"/>
            <a:ext cx="7886700" cy="5002504"/>
          </a:xfrm>
        </p:spPr>
        <p:txBody>
          <a:bodyPr/>
          <a:lstStyle/>
          <a:p>
            <a:pPr marL="0" indent="0" algn="ctr">
              <a:buNone/>
            </a:pPr>
            <a:r>
              <a:rPr lang="en-US" sz="2400" b="1" dirty="0">
                <a:latin typeface="Times New Roman" panose="02020603050405020304" pitchFamily="18" charset="0"/>
                <a:cs typeface="Times New Roman" panose="02020603050405020304" pitchFamily="18" charset="0"/>
              </a:rPr>
              <a:t>References</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hlinkClick r:id="rId2"/>
              </a:rPr>
              <a:t>https://www.shimaseiki.com</a:t>
            </a:r>
            <a:endParaRPr lang="en-US" sz="2400" dirty="0">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400" dirty="0" err="1">
                <a:latin typeface="Times New Roman" panose="02020603050405020304" pitchFamily="18" charset="0"/>
                <a:cs typeface="Times New Roman" panose="02020603050405020304" pitchFamily="18" charset="0"/>
              </a:rPr>
              <a:t>Shimaseiki</a:t>
            </a:r>
            <a:r>
              <a:rPr lang="en-US" sz="2400" dirty="0">
                <a:latin typeface="Times New Roman" panose="02020603050405020304" pitchFamily="18" charset="0"/>
                <a:cs typeface="Times New Roman" panose="02020603050405020304" pitchFamily="18" charset="0"/>
              </a:rPr>
              <a:t> training guide </a:t>
            </a:r>
          </a:p>
          <a:p>
            <a:pPr marL="514350" indent="-514350">
              <a:buFont typeface="+mj-lt"/>
              <a:buAutoNum type="arabicPeriod"/>
            </a:pPr>
            <a:endParaRPr lang="en-US" dirty="0"/>
          </a:p>
          <a:p>
            <a:endParaRPr lang="en-US" dirty="0"/>
          </a:p>
        </p:txBody>
      </p:sp>
    </p:spTree>
    <p:extLst>
      <p:ext uri="{BB962C8B-B14F-4D97-AF65-F5344CB8AC3E}">
        <p14:creationId xmlns:p14="http://schemas.microsoft.com/office/powerpoint/2010/main" val="27690962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884</TotalTime>
  <Words>1545</Words>
  <Application>Microsoft Office PowerPoint</Application>
  <PresentationFormat>On-screen Show (4:3)</PresentationFormat>
  <Paragraphs>81</Paragraphs>
  <Slides>44</Slides>
  <Notes>0</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Calibri Light</vt:lpstr>
      <vt:lpstr>Times New Roman</vt:lpstr>
      <vt:lpstr>Office Theme</vt:lpstr>
      <vt:lpstr>Шима сейки SDS-ONE APEX программын танилцуулга</vt:lpstr>
      <vt:lpstr>"SDS-ONE APEX" систем нь төлөвлөлт, зураг төсөл боловсруулахаас эхлээд бүх зүйлийг дэмжиж ажилладаг.  - 3D виртуал, өндөр нарийвчлалтай загварчлал /бодит мэт харагдах/ - Дээж авах, өнгө хувиргах - Жинхэнэ утсыг сканнердаж симуляци хийх - Бүтээгдэхүүний боловсруулалтын хугацааг богиносгох  - Бүтээгдэхүүний төлөвлөлт, EC борлуулалтыг сайжруулах  </vt:lpstr>
      <vt:lpstr> </vt:lpstr>
      <vt:lpstr>PowerPoint Presentation</vt:lpstr>
      <vt:lpstr>PowerPoint Presentation</vt:lpstr>
      <vt:lpstr>PowerPoint Presentation</vt:lpstr>
      <vt:lpstr>PowerPoint Presentation</vt:lpstr>
      <vt:lpstr>video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3D Virtual Sample </vt:lpstr>
      <vt:lpstr>PowerPoint Presentation</vt:lpstr>
      <vt:lpstr>Yarnbank</vt:lpstr>
      <vt:lpstr>PowerPoint Presentation</vt:lpstr>
      <vt:lpstr>Yarnbank</vt:lpstr>
      <vt:lpstr>Шима сейки компанийн үүсэл хөгжлийн товч түүх</vt:lpstr>
      <vt:lpstr>PowerPoint Presentation</vt:lpstr>
      <vt:lpstr>PowerPoint Presentation</vt:lpstr>
      <vt:lpstr>PowerPoint Presentation</vt:lpstr>
      <vt:lpstr>PowerPoint Presentation</vt:lpstr>
      <vt:lpstr>Шиматроник дизайны системийн үүсэл </vt:lpstr>
      <vt:lpstr>1981         2007</vt:lpstr>
      <vt:lpstr>PowerPoint Presentation</vt:lpstr>
      <vt:lpstr>WHOLEGARMENT</vt:lpstr>
      <vt:lpstr>WHOLEGARMENT сүлжмэл эдлэлийг бүхэлд нь сүлжмэлийн машин дээр үйлдвэрлэдэг. Үүнийг нэхмэл эдлэлд зориулсан 3D принтер гэж тодорхойлж болно. Залгаасгүй бүтнээр сүлжсэн тул ямар ч материалын хаягдалгүй.  </vt:lpstr>
      <vt:lpstr>PowerPoint Presentation</vt:lpstr>
      <vt:lpstr>Байгаль орчинд ээлтэй компани</vt:lpstr>
      <vt:lpstr>PowerPoint Presentation</vt:lpstr>
      <vt:lpstr>WHOLEGARMENT сансарт ниснэ!  </vt:lpstr>
      <vt:lpstr>Шима Сейки музей</vt:lpstr>
      <vt:lpstr>PowerPoint Presentation</vt:lpstr>
      <vt:lpstr>Инновацийн эрин үе </vt:lpstr>
      <vt:lpstr>WHOLEGARMENT 2005-2015</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Шима сейки программын танилцуулга</dc:title>
  <dc:creator>Gerele tumen-Ulzii</dc:creator>
  <cp:lastModifiedBy>Gerele tumen-Ulzii</cp:lastModifiedBy>
  <cp:revision>96</cp:revision>
  <dcterms:created xsi:type="dcterms:W3CDTF">2021-04-11T16:54:13Z</dcterms:created>
  <dcterms:modified xsi:type="dcterms:W3CDTF">2021-04-14T17:19:35Z</dcterms:modified>
</cp:coreProperties>
</file>