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323" r:id="rId7"/>
    <p:sldId id="326" r:id="rId8"/>
    <p:sldId id="327" r:id="rId9"/>
    <p:sldId id="328" r:id="rId10"/>
    <p:sldId id="329" r:id="rId11"/>
    <p:sldId id="333" r:id="rId12"/>
    <p:sldId id="324" r:id="rId13"/>
    <p:sldId id="262" r:id="rId14"/>
    <p:sldId id="320" r:id="rId15"/>
    <p:sldId id="265" r:id="rId16"/>
    <p:sldId id="266" r:id="rId17"/>
    <p:sldId id="267" r:id="rId18"/>
    <p:sldId id="268" r:id="rId19"/>
    <p:sldId id="269" r:id="rId20"/>
    <p:sldId id="270" r:id="rId21"/>
    <p:sldId id="319" r:id="rId22"/>
    <p:sldId id="318" r:id="rId23"/>
    <p:sldId id="276" r:id="rId24"/>
    <p:sldId id="274" r:id="rId25"/>
    <p:sldId id="264" r:id="rId26"/>
    <p:sldId id="321" r:id="rId27"/>
    <p:sldId id="271" r:id="rId28"/>
    <p:sldId id="335" r:id="rId29"/>
    <p:sldId id="336" r:id="rId30"/>
    <p:sldId id="337" r:id="rId31"/>
    <p:sldId id="338" r:id="rId32"/>
    <p:sldId id="339" r:id="rId33"/>
    <p:sldId id="340" r:id="rId34"/>
    <p:sldId id="341" r:id="rId35"/>
    <p:sldId id="342" r:id="rId36"/>
    <p:sldId id="343" r:id="rId37"/>
    <p:sldId id="344" r:id="rId38"/>
    <p:sldId id="345" r:id="rId39"/>
    <p:sldId id="346" r:id="rId40"/>
    <p:sldId id="347" r:id="rId41"/>
    <p:sldId id="348" r:id="rId42"/>
    <p:sldId id="349" r:id="rId43"/>
    <p:sldId id="350" r:id="rId44"/>
    <p:sldId id="351" r:id="rId45"/>
    <p:sldId id="282" r:id="rId46"/>
    <p:sldId id="283" r:id="rId47"/>
    <p:sldId id="352" r:id="rId48"/>
    <p:sldId id="287" r:id="rId4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_rels/data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image" Target="../media/image34.jpg"/><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diagrams/_rels/data2.xml.rels><?xml version="1.0" encoding="UTF-8" standalone="yes"?>
<Relationships xmlns="http://schemas.openxmlformats.org/package/2006/relationships"><Relationship Id="rId1" Type="http://schemas.openxmlformats.org/officeDocument/2006/relationships/image" Target="../media/image53.jpg"/></Relationships>
</file>

<file path=ppt/diagrams/_rels/data3.xml.rels><?xml version="1.0" encoding="UTF-8" standalone="yes"?>
<Relationships xmlns="http://schemas.openxmlformats.org/package/2006/relationships"><Relationship Id="rId1" Type="http://schemas.openxmlformats.org/officeDocument/2006/relationships/image" Target="../media/image53.jpg"/></Relationships>
</file>

<file path=ppt/diagrams/_rels/drawing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9.jpeg"/><Relationship Id="rId1" Type="http://schemas.openxmlformats.org/officeDocument/2006/relationships/image" Target="../media/image34.jpg"/><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53.jpg"/></Relationships>
</file>

<file path=ppt/diagrams/_rels/drawing3.xml.rels><?xml version="1.0" encoding="UTF-8" standalone="yes"?>
<Relationships xmlns="http://schemas.openxmlformats.org/package/2006/relationships"><Relationship Id="rId1" Type="http://schemas.openxmlformats.org/officeDocument/2006/relationships/image" Target="../media/image53.jpg"/></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FB38C9-12B6-4AE5-B0A0-4DA10B422736}" type="doc">
      <dgm:prSet loTypeId="urn:microsoft.com/office/officeart/2008/layout/CircularPictureCallout" loCatId="picture" qsTypeId="urn:microsoft.com/office/officeart/2005/8/quickstyle/simple1" qsCatId="simple" csTypeId="urn:microsoft.com/office/officeart/2005/8/colors/accent5_1" csCatId="accent5" phldr="1"/>
      <dgm:spPr/>
      <dgm:t>
        <a:bodyPr/>
        <a:lstStyle/>
        <a:p>
          <a:endParaRPr lang="ru-RU"/>
        </a:p>
      </dgm:t>
    </dgm:pt>
    <dgm:pt modelId="{E0A62DB9-CEFC-4EAB-840B-E5889EDA084C}">
      <dgm:prSet/>
      <dgm:spPr/>
      <dgm:t>
        <a:bodyPr/>
        <a:lstStyle/>
        <a:p>
          <a:r>
            <a:rPr lang="en-US" dirty="0" err="1" smtClean="0"/>
            <a:t>Operatsion</a:t>
          </a:r>
          <a:r>
            <a:rPr lang="en-US" dirty="0" smtClean="0"/>
            <a:t> </a:t>
          </a:r>
          <a:r>
            <a:rPr lang="en-US" dirty="0" err="1" smtClean="0"/>
            <a:t>tizim</a:t>
          </a:r>
          <a:endParaRPr lang="ru-RU" dirty="0"/>
        </a:p>
      </dgm:t>
    </dgm:pt>
    <dgm:pt modelId="{A663DCAD-AFF6-45EC-92F9-B985796FEA9F}" type="parTrans" cxnId="{7DDA64C9-C4C6-4950-9F89-8E104A1BA1BE}">
      <dgm:prSet/>
      <dgm:spPr/>
      <dgm:t>
        <a:bodyPr/>
        <a:lstStyle/>
        <a:p>
          <a:endParaRPr lang="ru-RU"/>
        </a:p>
      </dgm:t>
    </dgm:pt>
    <dgm:pt modelId="{190C4426-6E3E-4B43-BCAA-54ECA27E81AA}" type="sibTrans" cxnId="{7DDA64C9-C4C6-4950-9F89-8E104A1BA1BE}">
      <dgm:prSet/>
      <dgm:spPr/>
      <dgm:t>
        <a:bodyPr/>
        <a:lstStyle/>
        <a:p>
          <a:endParaRPr lang="ru-RU"/>
        </a:p>
      </dgm:t>
    </dgm:pt>
    <dgm:pt modelId="{34189170-A1FB-4018-BD1C-8A9B017FD2B2}">
      <dgm:prSet phldrT="[Текст]"/>
      <dgm:spPr/>
      <dgm:t>
        <a:bodyPr/>
        <a:lstStyle/>
        <a:p>
          <a:r>
            <a:rPr lang="en-US" dirty="0" err="1" smtClean="0"/>
            <a:t>Ilovalar</a:t>
          </a:r>
          <a:endParaRPr lang="ru-RU" dirty="0"/>
        </a:p>
      </dgm:t>
    </dgm:pt>
    <dgm:pt modelId="{91F8C9D4-EA59-4372-9E12-D177C88FC205}" type="parTrans" cxnId="{8C12F870-8894-4E1C-8CA8-24CFD5FFBDC6}">
      <dgm:prSet/>
      <dgm:spPr/>
      <dgm:t>
        <a:bodyPr/>
        <a:lstStyle/>
        <a:p>
          <a:endParaRPr lang="ru-RU"/>
        </a:p>
      </dgm:t>
    </dgm:pt>
    <dgm:pt modelId="{58329976-B5EA-4907-8C39-B723BE47B374}" type="sibTrans" cxnId="{8C12F870-8894-4E1C-8CA8-24CFD5FFBDC6}">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22000" r="-22000"/>
          </a:stretch>
        </a:blipFill>
      </dgm:spPr>
      <dgm:t>
        <a:bodyPr/>
        <a:lstStyle/>
        <a:p>
          <a:endParaRPr lang="ru-RU"/>
        </a:p>
      </dgm:t>
    </dgm:pt>
    <dgm:pt modelId="{694F3C33-4C36-4276-8826-F1918F21AC85}">
      <dgm:prSet phldrT="[Текст]"/>
      <dgm:spPr/>
      <dgm:t>
        <a:bodyPr/>
        <a:lstStyle/>
        <a:p>
          <a:r>
            <a:rPr lang="en-US" dirty="0" smtClean="0"/>
            <a:t>Monitor</a:t>
          </a:r>
          <a:endParaRPr lang="ru-RU" dirty="0"/>
        </a:p>
      </dgm:t>
    </dgm:pt>
    <dgm:pt modelId="{9A9773E0-A00D-41DC-A84F-A8499FDC7A39}" type="parTrans" cxnId="{DCF43AD5-ED46-4434-BF75-83DCB207AF6C}">
      <dgm:prSet/>
      <dgm:spPr/>
      <dgm:t>
        <a:bodyPr/>
        <a:lstStyle/>
        <a:p>
          <a:endParaRPr lang="ru-RU"/>
        </a:p>
      </dgm:t>
    </dgm:pt>
    <dgm:pt modelId="{FBE22968-B36E-4CE6-AF8B-F44B21D8FDC3}" type="sibTrans" cxnId="{DCF43AD5-ED46-4434-BF75-83DCB207AF6C}">
      <dgm:prSet/>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t>
        <a:bodyPr/>
        <a:lstStyle/>
        <a:p>
          <a:endParaRPr lang="ru-RU"/>
        </a:p>
      </dgm:t>
    </dgm:pt>
    <dgm:pt modelId="{EBE24051-035C-4C35-9523-EECF0CEC5D8F}">
      <dgm:prSet phldrT="[Текст]"/>
      <dgm:spPr/>
      <dgm:t>
        <a:bodyPr/>
        <a:lstStyle/>
        <a:p>
          <a:r>
            <a:rPr lang="en-US" dirty="0" smtClean="0"/>
            <a:t>Disk</a:t>
          </a:r>
          <a:endParaRPr lang="ru-RU" dirty="0"/>
        </a:p>
      </dgm:t>
    </dgm:pt>
    <dgm:pt modelId="{596CC4A0-B6C1-4976-BA8F-137CC9916862}" type="parTrans" cxnId="{01C4CE6E-EA06-4584-953E-429C6852CB1F}">
      <dgm:prSet/>
      <dgm:spPr/>
      <dgm:t>
        <a:bodyPr/>
        <a:lstStyle/>
        <a:p>
          <a:endParaRPr lang="ru-RU"/>
        </a:p>
      </dgm:t>
    </dgm:pt>
    <dgm:pt modelId="{31D216C1-E177-41A3-BDFA-0EC62715FDC2}" type="sibTrans" cxnId="{01C4CE6E-EA06-4584-953E-429C6852CB1F}">
      <dgm:prSet/>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4000" r="-14000"/>
          </a:stretch>
        </a:blipFill>
      </dgm:spPr>
      <dgm:t>
        <a:bodyPr/>
        <a:lstStyle/>
        <a:p>
          <a:endParaRPr lang="ru-RU"/>
        </a:p>
      </dgm:t>
    </dgm:pt>
    <dgm:pt modelId="{C09552BE-8F8D-4AB3-A92B-46EC2AC40FC1}">
      <dgm:prSet phldrT="[Текст]"/>
      <dgm:spPr/>
      <dgm:t>
        <a:bodyPr/>
        <a:lstStyle/>
        <a:p>
          <a:r>
            <a:rPr lang="en-US" dirty="0" smtClean="0"/>
            <a:t>Printer</a:t>
          </a:r>
          <a:endParaRPr lang="ru-RU" dirty="0"/>
        </a:p>
      </dgm:t>
    </dgm:pt>
    <dgm:pt modelId="{6FEDFC90-3E99-465C-B119-FB33D698DB8B}" type="parTrans" cxnId="{FD518533-015A-4C58-A019-41B6C5D1DCAC}">
      <dgm:prSet/>
      <dgm:spPr/>
      <dgm:t>
        <a:bodyPr/>
        <a:lstStyle/>
        <a:p>
          <a:endParaRPr lang="ru-RU"/>
        </a:p>
      </dgm:t>
    </dgm:pt>
    <dgm:pt modelId="{EF38745C-7009-4EB5-BD42-1DA76B72C244}" type="sibTrans" cxnId="{FD518533-015A-4C58-A019-41B6C5D1DCAC}">
      <dgm:prSet/>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dgm:spPr>
      <dgm:t>
        <a:bodyPr/>
        <a:lstStyle/>
        <a:p>
          <a:endParaRPr lang="ru-RU"/>
        </a:p>
      </dgm:t>
    </dgm:pt>
    <dgm:pt modelId="{86EC9B7B-EACE-43D1-89F7-F5B3C0B1F014}">
      <dgm:prSet phldrT="[Текст]"/>
      <dgm:spPr/>
      <dgm:t>
        <a:bodyPr/>
        <a:lstStyle/>
        <a:p>
          <a:r>
            <a:rPr lang="en-US" dirty="0" err="1" smtClean="0"/>
            <a:t>Klaviatura</a:t>
          </a:r>
          <a:endParaRPr lang="ru-RU" dirty="0"/>
        </a:p>
      </dgm:t>
    </dgm:pt>
    <dgm:pt modelId="{9EFCAF32-FFA7-4233-B801-3231E3C8A732}" type="parTrans" cxnId="{E10F5ECC-7EF3-47E5-8197-CAF05B467847}">
      <dgm:prSet/>
      <dgm:spPr/>
      <dgm:t>
        <a:bodyPr/>
        <a:lstStyle/>
        <a:p>
          <a:endParaRPr lang="ru-RU"/>
        </a:p>
      </dgm:t>
    </dgm:pt>
    <dgm:pt modelId="{7FA474C8-3034-40C9-84AB-B192DC8C6FDE}" type="sibTrans" cxnId="{E10F5ECC-7EF3-47E5-8197-CAF05B467847}">
      <dgm:prSet/>
      <dgm:spPr>
        <a:blipFill>
          <a:blip xmlns:r="http://schemas.openxmlformats.org/officeDocument/2006/relationships" r:embed="rId5" cstate="print">
            <a:extLst>
              <a:ext uri="{28A0092B-C50C-407E-A947-70E740481C1C}">
                <a14:useLocalDpi xmlns:a14="http://schemas.microsoft.com/office/drawing/2010/main" val="0"/>
              </a:ext>
            </a:extLst>
          </a:blip>
          <a:srcRect/>
          <a:stretch>
            <a:fillRect l="-40000" r="-40000"/>
          </a:stretch>
        </a:blipFill>
      </dgm:spPr>
      <dgm:t>
        <a:bodyPr/>
        <a:lstStyle/>
        <a:p>
          <a:endParaRPr lang="ru-RU"/>
        </a:p>
      </dgm:t>
    </dgm:pt>
    <dgm:pt modelId="{53B3F4CC-0910-49DE-8938-5DD68A3320BA}">
      <dgm:prSet phldrT="[Текст]"/>
      <dgm:spPr>
        <a:noFill/>
      </dgm:spPr>
      <dgm:t>
        <a:bodyPr/>
        <a:lstStyle/>
        <a:p>
          <a:r>
            <a:rPr lang="en-US" dirty="0" err="1" smtClean="0"/>
            <a:t>Sichqon</a:t>
          </a:r>
          <a:endParaRPr lang="ru-RU" dirty="0"/>
        </a:p>
      </dgm:t>
    </dgm:pt>
    <dgm:pt modelId="{A6EF5EAC-B659-4C22-BF08-17093D9BE961}" type="sibTrans" cxnId="{597F30E5-7D05-45AF-80D1-FA336DE440E7}">
      <dgm:prSet/>
      <dgm:spPr>
        <a:blipFill>
          <a:blip xmlns:r="http://schemas.openxmlformats.org/officeDocument/2006/relationships" r:embed="rId6" cstate="print">
            <a:extLst>
              <a:ext uri="{28A0092B-C50C-407E-A947-70E740481C1C}">
                <a14:useLocalDpi xmlns:a14="http://schemas.microsoft.com/office/drawing/2010/main" val="0"/>
              </a:ext>
            </a:extLst>
          </a:blip>
          <a:srcRect/>
          <a:stretch>
            <a:fillRect/>
          </a:stretch>
        </a:blipFill>
      </dgm:spPr>
      <dgm:t>
        <a:bodyPr/>
        <a:lstStyle/>
        <a:p>
          <a:endParaRPr lang="ru-RU"/>
        </a:p>
      </dgm:t>
    </dgm:pt>
    <dgm:pt modelId="{95E1C5CC-EECF-4FE8-AC02-BEE3E6017594}" type="parTrans" cxnId="{597F30E5-7D05-45AF-80D1-FA336DE440E7}">
      <dgm:prSet/>
      <dgm:spPr/>
      <dgm:t>
        <a:bodyPr/>
        <a:lstStyle/>
        <a:p>
          <a:endParaRPr lang="ru-RU"/>
        </a:p>
      </dgm:t>
    </dgm:pt>
    <dgm:pt modelId="{587D988B-5876-42E2-92B0-D88C248FF98A}" type="pres">
      <dgm:prSet presAssocID="{6FFB38C9-12B6-4AE5-B0A0-4DA10B422736}" presName="Name0" presStyleCnt="0">
        <dgm:presLayoutVars>
          <dgm:chMax val="7"/>
          <dgm:chPref val="7"/>
          <dgm:dir/>
        </dgm:presLayoutVars>
      </dgm:prSet>
      <dgm:spPr/>
      <dgm:t>
        <a:bodyPr/>
        <a:lstStyle/>
        <a:p>
          <a:endParaRPr lang="ru-RU"/>
        </a:p>
      </dgm:t>
    </dgm:pt>
    <dgm:pt modelId="{3FE14890-2183-445A-858C-F771841EBEE7}" type="pres">
      <dgm:prSet presAssocID="{6FFB38C9-12B6-4AE5-B0A0-4DA10B422736}" presName="Name1" presStyleCnt="0"/>
      <dgm:spPr/>
    </dgm:pt>
    <dgm:pt modelId="{25969903-EEED-4226-A860-38B5BF5813B0}" type="pres">
      <dgm:prSet presAssocID="{190C4426-6E3E-4B43-BCAA-54ECA27E81AA}" presName="picture_1" presStyleCnt="0"/>
      <dgm:spPr/>
    </dgm:pt>
    <dgm:pt modelId="{445F358E-2387-4B19-9066-DE8A79E427FF}" type="pres">
      <dgm:prSet presAssocID="{190C4426-6E3E-4B43-BCAA-54ECA27E81AA}" presName="pictureRepeatNode" presStyleLbl="alignImgPlace1" presStyleIdx="0" presStyleCnt="7" custScaleX="80295" custScaleY="77798"/>
      <dgm:spPr/>
      <dgm:t>
        <a:bodyPr/>
        <a:lstStyle/>
        <a:p>
          <a:endParaRPr lang="ru-RU"/>
        </a:p>
      </dgm:t>
    </dgm:pt>
    <dgm:pt modelId="{A613E5A1-680B-428A-A946-9B7D64B9EAB3}" type="pres">
      <dgm:prSet presAssocID="{E0A62DB9-CEFC-4EAB-840B-E5889EDA084C}" presName="text_1" presStyleLbl="node1" presStyleIdx="0" presStyleCnt="0">
        <dgm:presLayoutVars>
          <dgm:bulletEnabled val="1"/>
        </dgm:presLayoutVars>
      </dgm:prSet>
      <dgm:spPr/>
      <dgm:t>
        <a:bodyPr/>
        <a:lstStyle/>
        <a:p>
          <a:endParaRPr lang="ru-RU"/>
        </a:p>
      </dgm:t>
    </dgm:pt>
    <dgm:pt modelId="{DB7E3182-E1EA-48D2-87E1-4FE7515215A2}" type="pres">
      <dgm:prSet presAssocID="{58329976-B5EA-4907-8C39-B723BE47B374}" presName="picture_2" presStyleCnt="0"/>
      <dgm:spPr/>
    </dgm:pt>
    <dgm:pt modelId="{0F7DBF34-8D4E-4F7A-9678-3906F616791A}" type="pres">
      <dgm:prSet presAssocID="{58329976-B5EA-4907-8C39-B723BE47B374}" presName="pictureRepeatNode" presStyleLbl="alignImgPlace1" presStyleIdx="1" presStyleCnt="7" custScaleX="175665" custScaleY="174661" custLinFactNeighborX="-24706" custLinFactNeighborY="-24544"/>
      <dgm:spPr/>
      <dgm:t>
        <a:bodyPr/>
        <a:lstStyle/>
        <a:p>
          <a:endParaRPr lang="ru-RU"/>
        </a:p>
      </dgm:t>
    </dgm:pt>
    <dgm:pt modelId="{8D6B41E1-5812-46F3-835E-FC09B9F125CA}" type="pres">
      <dgm:prSet presAssocID="{34189170-A1FB-4018-BD1C-8A9B017FD2B2}" presName="line_2" presStyleLbl="parChTrans1D1" presStyleIdx="0" presStyleCnt="6"/>
      <dgm:spPr/>
    </dgm:pt>
    <dgm:pt modelId="{92B42DE9-89FC-4223-BD31-FE90DBF905BD}" type="pres">
      <dgm:prSet presAssocID="{34189170-A1FB-4018-BD1C-8A9B017FD2B2}" presName="textparent_2" presStyleLbl="node1" presStyleIdx="0" presStyleCnt="0"/>
      <dgm:spPr/>
    </dgm:pt>
    <dgm:pt modelId="{CD5AEE08-C042-44C8-A4CA-B67B1072BEF8}" type="pres">
      <dgm:prSet presAssocID="{34189170-A1FB-4018-BD1C-8A9B017FD2B2}" presName="text_2" presStyleLbl="revTx" presStyleIdx="0" presStyleCnt="6">
        <dgm:presLayoutVars>
          <dgm:bulletEnabled val="1"/>
        </dgm:presLayoutVars>
      </dgm:prSet>
      <dgm:spPr/>
      <dgm:t>
        <a:bodyPr/>
        <a:lstStyle/>
        <a:p>
          <a:endParaRPr lang="ru-RU"/>
        </a:p>
      </dgm:t>
    </dgm:pt>
    <dgm:pt modelId="{0FD663E3-1263-4BF4-B19F-8CDDDA1A294D}" type="pres">
      <dgm:prSet presAssocID="{A6EF5EAC-B659-4C22-BF08-17093D9BE961}" presName="picture_3" presStyleCnt="0"/>
      <dgm:spPr/>
    </dgm:pt>
    <dgm:pt modelId="{722C5AF9-7229-40A6-BA4F-B013B6369FE6}" type="pres">
      <dgm:prSet presAssocID="{A6EF5EAC-B659-4C22-BF08-17093D9BE961}" presName="pictureRepeatNode" presStyleLbl="alignImgPlace1" presStyleIdx="2" presStyleCnt="7" custScaleX="175665" custScaleY="174661" custLinFactNeighborX="-38214" custLinFactNeighborY="-2350"/>
      <dgm:spPr/>
      <dgm:t>
        <a:bodyPr/>
        <a:lstStyle/>
        <a:p>
          <a:endParaRPr lang="ru-RU"/>
        </a:p>
      </dgm:t>
    </dgm:pt>
    <dgm:pt modelId="{9212F9F2-63B7-453D-8AEE-8DDFF6B5A75B}" type="pres">
      <dgm:prSet presAssocID="{53B3F4CC-0910-49DE-8938-5DD68A3320BA}" presName="line_3" presStyleLbl="parChTrans1D1" presStyleIdx="1" presStyleCnt="6"/>
      <dgm:spPr/>
    </dgm:pt>
    <dgm:pt modelId="{BC168B4E-436F-43A9-B35C-CF5839B2B803}" type="pres">
      <dgm:prSet presAssocID="{53B3F4CC-0910-49DE-8938-5DD68A3320BA}" presName="textparent_3" presStyleLbl="node1" presStyleIdx="0" presStyleCnt="0"/>
      <dgm:spPr/>
    </dgm:pt>
    <dgm:pt modelId="{B9301502-7AB5-4A0A-9BF7-34F78F94AF10}" type="pres">
      <dgm:prSet presAssocID="{53B3F4CC-0910-49DE-8938-5DD68A3320BA}" presName="text_3" presStyleLbl="revTx" presStyleIdx="1" presStyleCnt="6">
        <dgm:presLayoutVars>
          <dgm:bulletEnabled val="1"/>
        </dgm:presLayoutVars>
      </dgm:prSet>
      <dgm:spPr/>
      <dgm:t>
        <a:bodyPr/>
        <a:lstStyle/>
        <a:p>
          <a:endParaRPr lang="ru-RU"/>
        </a:p>
      </dgm:t>
    </dgm:pt>
    <dgm:pt modelId="{977B8D8F-DFEE-4D85-9950-61D50229B510}" type="pres">
      <dgm:prSet presAssocID="{FBE22968-B36E-4CE6-AF8B-F44B21D8FDC3}" presName="picture_4" presStyleCnt="0"/>
      <dgm:spPr/>
    </dgm:pt>
    <dgm:pt modelId="{CBB13C6D-1E3E-493E-944C-C2C3BFA49CD1}" type="pres">
      <dgm:prSet presAssocID="{FBE22968-B36E-4CE6-AF8B-F44B21D8FDC3}" presName="pictureRepeatNode" presStyleLbl="alignImgPlace1" presStyleIdx="3" presStyleCnt="7" custScaleX="175665" custScaleY="174661" custLinFactNeighborX="-34425" custLinFactNeighborY="2511"/>
      <dgm:spPr/>
      <dgm:t>
        <a:bodyPr/>
        <a:lstStyle/>
        <a:p>
          <a:endParaRPr lang="ru-RU"/>
        </a:p>
      </dgm:t>
    </dgm:pt>
    <dgm:pt modelId="{FD65D3E0-323B-454D-A4AD-2BCDA052F1C1}" type="pres">
      <dgm:prSet presAssocID="{694F3C33-4C36-4276-8826-F1918F21AC85}" presName="line_4" presStyleLbl="parChTrans1D1" presStyleIdx="2" presStyleCnt="6"/>
      <dgm:spPr/>
    </dgm:pt>
    <dgm:pt modelId="{61D5C503-2C11-4AD9-A3D2-A7E55CD6C727}" type="pres">
      <dgm:prSet presAssocID="{694F3C33-4C36-4276-8826-F1918F21AC85}" presName="textparent_4" presStyleLbl="node1" presStyleIdx="0" presStyleCnt="0"/>
      <dgm:spPr/>
    </dgm:pt>
    <dgm:pt modelId="{BAB3CEDB-F301-4670-9333-BDB6BB769138}" type="pres">
      <dgm:prSet presAssocID="{694F3C33-4C36-4276-8826-F1918F21AC85}" presName="text_4" presStyleLbl="revTx" presStyleIdx="2" presStyleCnt="6">
        <dgm:presLayoutVars>
          <dgm:bulletEnabled val="1"/>
        </dgm:presLayoutVars>
      </dgm:prSet>
      <dgm:spPr/>
      <dgm:t>
        <a:bodyPr/>
        <a:lstStyle/>
        <a:p>
          <a:endParaRPr lang="ru-RU"/>
        </a:p>
      </dgm:t>
    </dgm:pt>
    <dgm:pt modelId="{A77113A7-FA94-463D-A07C-3AF8E1336874}" type="pres">
      <dgm:prSet presAssocID="{31D216C1-E177-41A3-BDFA-0EC62715FDC2}" presName="picture_5" presStyleCnt="0"/>
      <dgm:spPr/>
    </dgm:pt>
    <dgm:pt modelId="{FA475D49-0C11-46EC-AD2B-B0671FA5ACC5}" type="pres">
      <dgm:prSet presAssocID="{31D216C1-E177-41A3-BDFA-0EC62715FDC2}" presName="pictureRepeatNode" presStyleLbl="alignImgPlace1" presStyleIdx="4" presStyleCnt="7" custScaleX="175665" custScaleY="174661" custLinFactNeighborX="-22072" custLinFactNeighborY="-628"/>
      <dgm:spPr/>
      <dgm:t>
        <a:bodyPr/>
        <a:lstStyle/>
        <a:p>
          <a:endParaRPr lang="ru-RU"/>
        </a:p>
      </dgm:t>
    </dgm:pt>
    <dgm:pt modelId="{6E535ABD-E678-4953-91C1-1FF2EC24B47E}" type="pres">
      <dgm:prSet presAssocID="{EBE24051-035C-4C35-9523-EECF0CEC5D8F}" presName="line_5" presStyleLbl="parChTrans1D1" presStyleIdx="3" presStyleCnt="6"/>
      <dgm:spPr/>
    </dgm:pt>
    <dgm:pt modelId="{A58C3C76-8361-45C2-9CBD-72E954191127}" type="pres">
      <dgm:prSet presAssocID="{EBE24051-035C-4C35-9523-EECF0CEC5D8F}" presName="textparent_5" presStyleLbl="node1" presStyleIdx="0" presStyleCnt="0"/>
      <dgm:spPr/>
    </dgm:pt>
    <dgm:pt modelId="{B9A5E4B0-D9E2-47F6-B372-32FB5800C3A0}" type="pres">
      <dgm:prSet presAssocID="{EBE24051-035C-4C35-9523-EECF0CEC5D8F}" presName="text_5" presStyleLbl="revTx" presStyleIdx="3" presStyleCnt="6">
        <dgm:presLayoutVars>
          <dgm:bulletEnabled val="1"/>
        </dgm:presLayoutVars>
      </dgm:prSet>
      <dgm:spPr/>
      <dgm:t>
        <a:bodyPr/>
        <a:lstStyle/>
        <a:p>
          <a:endParaRPr lang="ru-RU"/>
        </a:p>
      </dgm:t>
    </dgm:pt>
    <dgm:pt modelId="{FAACB749-E155-41F0-ABFD-B4009CF4B41A}" type="pres">
      <dgm:prSet presAssocID="{EF38745C-7009-4EB5-BD42-1DA76B72C244}" presName="picture_6" presStyleCnt="0"/>
      <dgm:spPr/>
    </dgm:pt>
    <dgm:pt modelId="{23E1B1D2-F3AA-460F-9059-045502EE7EE3}" type="pres">
      <dgm:prSet presAssocID="{EF38745C-7009-4EB5-BD42-1DA76B72C244}" presName="pictureRepeatNode" presStyleLbl="alignImgPlace1" presStyleIdx="5" presStyleCnt="7" custScaleX="175665" custScaleY="174661" custLinFactNeighborX="-13508" custLinFactNeighborY="4234"/>
      <dgm:spPr/>
      <dgm:t>
        <a:bodyPr/>
        <a:lstStyle/>
        <a:p>
          <a:endParaRPr lang="ru-RU"/>
        </a:p>
      </dgm:t>
    </dgm:pt>
    <dgm:pt modelId="{A9137AC1-8928-4D55-9D2B-68E8F51F07C5}" type="pres">
      <dgm:prSet presAssocID="{C09552BE-8F8D-4AB3-A92B-46EC2AC40FC1}" presName="line_6" presStyleLbl="parChTrans1D1" presStyleIdx="4" presStyleCnt="6"/>
      <dgm:spPr/>
    </dgm:pt>
    <dgm:pt modelId="{48D560F3-CAD5-4BE8-A541-F835CA7720D9}" type="pres">
      <dgm:prSet presAssocID="{C09552BE-8F8D-4AB3-A92B-46EC2AC40FC1}" presName="textparent_6" presStyleLbl="node1" presStyleIdx="0" presStyleCnt="0"/>
      <dgm:spPr/>
    </dgm:pt>
    <dgm:pt modelId="{B5CF404E-AFD6-4613-A7E4-5859E5C360D4}" type="pres">
      <dgm:prSet presAssocID="{C09552BE-8F8D-4AB3-A92B-46EC2AC40FC1}" presName="text_6" presStyleLbl="revTx" presStyleIdx="4" presStyleCnt="6">
        <dgm:presLayoutVars>
          <dgm:bulletEnabled val="1"/>
        </dgm:presLayoutVars>
      </dgm:prSet>
      <dgm:spPr/>
      <dgm:t>
        <a:bodyPr/>
        <a:lstStyle/>
        <a:p>
          <a:endParaRPr lang="ru-RU"/>
        </a:p>
      </dgm:t>
    </dgm:pt>
    <dgm:pt modelId="{A9524164-6476-49DF-9411-B90412973682}" type="pres">
      <dgm:prSet presAssocID="{7FA474C8-3034-40C9-84AB-B192DC8C6FDE}" presName="picture_7" presStyleCnt="0"/>
      <dgm:spPr/>
    </dgm:pt>
    <dgm:pt modelId="{C1B32675-53C9-4DE4-92C6-24C160EC68EB}" type="pres">
      <dgm:prSet presAssocID="{7FA474C8-3034-40C9-84AB-B192DC8C6FDE}" presName="pictureRepeatNode" presStyleLbl="alignImgPlace1" presStyleIdx="6" presStyleCnt="7" custScaleX="175665" custScaleY="174661" custLinFactNeighborX="-49411" custLinFactNeighborY="14075"/>
      <dgm:spPr/>
      <dgm:t>
        <a:bodyPr/>
        <a:lstStyle/>
        <a:p>
          <a:endParaRPr lang="ru-RU"/>
        </a:p>
      </dgm:t>
    </dgm:pt>
    <dgm:pt modelId="{A7794537-7CF3-44A0-8C2D-F82CF83F104A}" type="pres">
      <dgm:prSet presAssocID="{86EC9B7B-EACE-43D1-89F7-F5B3C0B1F014}" presName="line_7" presStyleLbl="parChTrans1D1" presStyleIdx="5" presStyleCnt="6"/>
      <dgm:spPr/>
    </dgm:pt>
    <dgm:pt modelId="{DC3AAF29-1E34-4283-AB67-A73D879BB9B2}" type="pres">
      <dgm:prSet presAssocID="{86EC9B7B-EACE-43D1-89F7-F5B3C0B1F014}" presName="textparent_7" presStyleLbl="node1" presStyleIdx="0" presStyleCnt="0"/>
      <dgm:spPr/>
    </dgm:pt>
    <dgm:pt modelId="{4E340906-0528-4B9F-B17D-3C5202BA8D10}" type="pres">
      <dgm:prSet presAssocID="{86EC9B7B-EACE-43D1-89F7-F5B3C0B1F014}" presName="text_7" presStyleLbl="revTx" presStyleIdx="5" presStyleCnt="6">
        <dgm:presLayoutVars>
          <dgm:bulletEnabled val="1"/>
        </dgm:presLayoutVars>
      </dgm:prSet>
      <dgm:spPr/>
      <dgm:t>
        <a:bodyPr/>
        <a:lstStyle/>
        <a:p>
          <a:endParaRPr lang="ru-RU"/>
        </a:p>
      </dgm:t>
    </dgm:pt>
  </dgm:ptLst>
  <dgm:cxnLst>
    <dgm:cxn modelId="{E8374CDB-946E-4C8F-8824-EA52770297F0}" type="presOf" srcId="{C09552BE-8F8D-4AB3-A92B-46EC2AC40FC1}" destId="{B5CF404E-AFD6-4613-A7E4-5859E5C360D4}" srcOrd="0" destOrd="0" presId="urn:microsoft.com/office/officeart/2008/layout/CircularPictureCallout"/>
    <dgm:cxn modelId="{F55F4B46-A055-46DD-894D-E1015AC2B756}" type="presOf" srcId="{EBE24051-035C-4C35-9523-EECF0CEC5D8F}" destId="{B9A5E4B0-D9E2-47F6-B372-32FB5800C3A0}" srcOrd="0" destOrd="0" presId="urn:microsoft.com/office/officeart/2008/layout/CircularPictureCallout"/>
    <dgm:cxn modelId="{0AF44EBA-D7AF-4753-B063-F17ECB114DD7}" type="presOf" srcId="{86EC9B7B-EACE-43D1-89F7-F5B3C0B1F014}" destId="{4E340906-0528-4B9F-B17D-3C5202BA8D10}" srcOrd="0" destOrd="0" presId="urn:microsoft.com/office/officeart/2008/layout/CircularPictureCallout"/>
    <dgm:cxn modelId="{FD518533-015A-4C58-A019-41B6C5D1DCAC}" srcId="{6FFB38C9-12B6-4AE5-B0A0-4DA10B422736}" destId="{C09552BE-8F8D-4AB3-A92B-46EC2AC40FC1}" srcOrd="5" destOrd="0" parTransId="{6FEDFC90-3E99-465C-B119-FB33D698DB8B}" sibTransId="{EF38745C-7009-4EB5-BD42-1DA76B72C244}"/>
    <dgm:cxn modelId="{CDEB0B88-EACD-4464-89EC-0F488ED56914}" type="presOf" srcId="{58329976-B5EA-4907-8C39-B723BE47B374}" destId="{0F7DBF34-8D4E-4F7A-9678-3906F616791A}" srcOrd="0" destOrd="0" presId="urn:microsoft.com/office/officeart/2008/layout/CircularPictureCallout"/>
    <dgm:cxn modelId="{0CD5F67A-DA06-4B88-9A9D-4F0AA31FED15}" type="presOf" srcId="{190C4426-6E3E-4B43-BCAA-54ECA27E81AA}" destId="{445F358E-2387-4B19-9066-DE8A79E427FF}" srcOrd="0" destOrd="0" presId="urn:microsoft.com/office/officeart/2008/layout/CircularPictureCallout"/>
    <dgm:cxn modelId="{FB9AA6CF-8B0D-4F03-881F-8E0B11E6898E}" type="presOf" srcId="{7FA474C8-3034-40C9-84AB-B192DC8C6FDE}" destId="{C1B32675-53C9-4DE4-92C6-24C160EC68EB}" srcOrd="0" destOrd="0" presId="urn:microsoft.com/office/officeart/2008/layout/CircularPictureCallout"/>
    <dgm:cxn modelId="{762B7485-238E-4A19-81CF-C6B5088042DC}" type="presOf" srcId="{6FFB38C9-12B6-4AE5-B0A0-4DA10B422736}" destId="{587D988B-5876-42E2-92B0-D88C248FF98A}" srcOrd="0" destOrd="0" presId="urn:microsoft.com/office/officeart/2008/layout/CircularPictureCallout"/>
    <dgm:cxn modelId="{597F30E5-7D05-45AF-80D1-FA336DE440E7}" srcId="{6FFB38C9-12B6-4AE5-B0A0-4DA10B422736}" destId="{53B3F4CC-0910-49DE-8938-5DD68A3320BA}" srcOrd="2" destOrd="0" parTransId="{95E1C5CC-EECF-4FE8-AC02-BEE3E6017594}" sibTransId="{A6EF5EAC-B659-4C22-BF08-17093D9BE961}"/>
    <dgm:cxn modelId="{26D445AE-4E49-43FD-8922-0500DDCEAE0D}" type="presOf" srcId="{FBE22968-B36E-4CE6-AF8B-F44B21D8FDC3}" destId="{CBB13C6D-1E3E-493E-944C-C2C3BFA49CD1}" srcOrd="0" destOrd="0" presId="urn:microsoft.com/office/officeart/2008/layout/CircularPictureCallout"/>
    <dgm:cxn modelId="{3FC827DC-E2C1-4D4F-9383-6B114698446C}" type="presOf" srcId="{53B3F4CC-0910-49DE-8938-5DD68A3320BA}" destId="{B9301502-7AB5-4A0A-9BF7-34F78F94AF10}" srcOrd="0" destOrd="0" presId="urn:microsoft.com/office/officeart/2008/layout/CircularPictureCallout"/>
    <dgm:cxn modelId="{7DDA64C9-C4C6-4950-9F89-8E104A1BA1BE}" srcId="{6FFB38C9-12B6-4AE5-B0A0-4DA10B422736}" destId="{E0A62DB9-CEFC-4EAB-840B-E5889EDA084C}" srcOrd="0" destOrd="0" parTransId="{A663DCAD-AFF6-45EC-92F9-B985796FEA9F}" sibTransId="{190C4426-6E3E-4B43-BCAA-54ECA27E81AA}"/>
    <dgm:cxn modelId="{01C4CE6E-EA06-4584-953E-429C6852CB1F}" srcId="{6FFB38C9-12B6-4AE5-B0A0-4DA10B422736}" destId="{EBE24051-035C-4C35-9523-EECF0CEC5D8F}" srcOrd="4" destOrd="0" parTransId="{596CC4A0-B6C1-4976-BA8F-137CC9916862}" sibTransId="{31D216C1-E177-41A3-BDFA-0EC62715FDC2}"/>
    <dgm:cxn modelId="{F30A8394-03C1-4E3D-8EFE-42D0F656207A}" type="presOf" srcId="{EF38745C-7009-4EB5-BD42-1DA76B72C244}" destId="{23E1B1D2-F3AA-460F-9059-045502EE7EE3}" srcOrd="0" destOrd="0" presId="urn:microsoft.com/office/officeart/2008/layout/CircularPictureCallout"/>
    <dgm:cxn modelId="{E10F5ECC-7EF3-47E5-8197-CAF05B467847}" srcId="{6FFB38C9-12B6-4AE5-B0A0-4DA10B422736}" destId="{86EC9B7B-EACE-43D1-89F7-F5B3C0B1F014}" srcOrd="6" destOrd="0" parTransId="{9EFCAF32-FFA7-4233-B801-3231E3C8A732}" sibTransId="{7FA474C8-3034-40C9-84AB-B192DC8C6FDE}"/>
    <dgm:cxn modelId="{02337A7E-7992-4DE3-8A07-C5F34E76C4C8}" type="presOf" srcId="{34189170-A1FB-4018-BD1C-8A9B017FD2B2}" destId="{CD5AEE08-C042-44C8-A4CA-B67B1072BEF8}" srcOrd="0" destOrd="0" presId="urn:microsoft.com/office/officeart/2008/layout/CircularPictureCallout"/>
    <dgm:cxn modelId="{8C12F870-8894-4E1C-8CA8-24CFD5FFBDC6}" srcId="{6FFB38C9-12B6-4AE5-B0A0-4DA10B422736}" destId="{34189170-A1FB-4018-BD1C-8A9B017FD2B2}" srcOrd="1" destOrd="0" parTransId="{91F8C9D4-EA59-4372-9E12-D177C88FC205}" sibTransId="{58329976-B5EA-4907-8C39-B723BE47B374}"/>
    <dgm:cxn modelId="{ED6CC5A1-F013-4E5A-85B2-BD583295B979}" type="presOf" srcId="{E0A62DB9-CEFC-4EAB-840B-E5889EDA084C}" destId="{A613E5A1-680B-428A-A946-9B7D64B9EAB3}" srcOrd="0" destOrd="0" presId="urn:microsoft.com/office/officeart/2008/layout/CircularPictureCallout"/>
    <dgm:cxn modelId="{DCF43AD5-ED46-4434-BF75-83DCB207AF6C}" srcId="{6FFB38C9-12B6-4AE5-B0A0-4DA10B422736}" destId="{694F3C33-4C36-4276-8826-F1918F21AC85}" srcOrd="3" destOrd="0" parTransId="{9A9773E0-A00D-41DC-A84F-A8499FDC7A39}" sibTransId="{FBE22968-B36E-4CE6-AF8B-F44B21D8FDC3}"/>
    <dgm:cxn modelId="{0A112BA9-684E-4F15-904E-7537E11B9304}" type="presOf" srcId="{31D216C1-E177-41A3-BDFA-0EC62715FDC2}" destId="{FA475D49-0C11-46EC-AD2B-B0671FA5ACC5}" srcOrd="0" destOrd="0" presId="urn:microsoft.com/office/officeart/2008/layout/CircularPictureCallout"/>
    <dgm:cxn modelId="{6038323E-F38F-47DC-AF2D-4A23EF3D802D}" type="presOf" srcId="{694F3C33-4C36-4276-8826-F1918F21AC85}" destId="{BAB3CEDB-F301-4670-9333-BDB6BB769138}" srcOrd="0" destOrd="0" presId="urn:microsoft.com/office/officeart/2008/layout/CircularPictureCallout"/>
    <dgm:cxn modelId="{666F42EB-C3A9-4CF2-9B69-96AD5B2F58CC}" type="presOf" srcId="{A6EF5EAC-B659-4C22-BF08-17093D9BE961}" destId="{722C5AF9-7229-40A6-BA4F-B013B6369FE6}" srcOrd="0" destOrd="0" presId="urn:microsoft.com/office/officeart/2008/layout/CircularPictureCallout"/>
    <dgm:cxn modelId="{316021DB-0DD9-4C1F-B031-6215692A2078}" type="presParOf" srcId="{587D988B-5876-42E2-92B0-D88C248FF98A}" destId="{3FE14890-2183-445A-858C-F771841EBEE7}" srcOrd="0" destOrd="0" presId="urn:microsoft.com/office/officeart/2008/layout/CircularPictureCallout"/>
    <dgm:cxn modelId="{9B36CEC4-C3C8-4903-BECC-0351D424F6B4}" type="presParOf" srcId="{3FE14890-2183-445A-858C-F771841EBEE7}" destId="{25969903-EEED-4226-A860-38B5BF5813B0}" srcOrd="0" destOrd="0" presId="urn:microsoft.com/office/officeart/2008/layout/CircularPictureCallout"/>
    <dgm:cxn modelId="{8F2D638E-C69E-4D9B-8FC8-F00A2759D5DA}" type="presParOf" srcId="{25969903-EEED-4226-A860-38B5BF5813B0}" destId="{445F358E-2387-4B19-9066-DE8A79E427FF}" srcOrd="0" destOrd="0" presId="urn:microsoft.com/office/officeart/2008/layout/CircularPictureCallout"/>
    <dgm:cxn modelId="{3D555AC9-066D-4309-8592-7BA6BEFB0A1B}" type="presParOf" srcId="{3FE14890-2183-445A-858C-F771841EBEE7}" destId="{A613E5A1-680B-428A-A946-9B7D64B9EAB3}" srcOrd="1" destOrd="0" presId="urn:microsoft.com/office/officeart/2008/layout/CircularPictureCallout"/>
    <dgm:cxn modelId="{97B22672-6BA6-4FBE-B804-6C949ED4334A}" type="presParOf" srcId="{3FE14890-2183-445A-858C-F771841EBEE7}" destId="{DB7E3182-E1EA-48D2-87E1-4FE7515215A2}" srcOrd="2" destOrd="0" presId="urn:microsoft.com/office/officeart/2008/layout/CircularPictureCallout"/>
    <dgm:cxn modelId="{7136129D-4808-4D79-B123-56DC829E5963}" type="presParOf" srcId="{DB7E3182-E1EA-48D2-87E1-4FE7515215A2}" destId="{0F7DBF34-8D4E-4F7A-9678-3906F616791A}" srcOrd="0" destOrd="0" presId="urn:microsoft.com/office/officeart/2008/layout/CircularPictureCallout"/>
    <dgm:cxn modelId="{FE35F61D-945A-4D6B-A103-0E2301D8C90B}" type="presParOf" srcId="{3FE14890-2183-445A-858C-F771841EBEE7}" destId="{8D6B41E1-5812-46F3-835E-FC09B9F125CA}" srcOrd="3" destOrd="0" presId="urn:microsoft.com/office/officeart/2008/layout/CircularPictureCallout"/>
    <dgm:cxn modelId="{E262B04B-6F10-4E71-B36A-D6DC1D28CB99}" type="presParOf" srcId="{3FE14890-2183-445A-858C-F771841EBEE7}" destId="{92B42DE9-89FC-4223-BD31-FE90DBF905BD}" srcOrd="4" destOrd="0" presId="urn:microsoft.com/office/officeart/2008/layout/CircularPictureCallout"/>
    <dgm:cxn modelId="{682979E2-DC92-4123-9C24-9FD7043F80B7}" type="presParOf" srcId="{92B42DE9-89FC-4223-BD31-FE90DBF905BD}" destId="{CD5AEE08-C042-44C8-A4CA-B67B1072BEF8}" srcOrd="0" destOrd="0" presId="urn:microsoft.com/office/officeart/2008/layout/CircularPictureCallout"/>
    <dgm:cxn modelId="{F1DAC3C8-F3A6-45D1-94D3-75948B1486B9}" type="presParOf" srcId="{3FE14890-2183-445A-858C-F771841EBEE7}" destId="{0FD663E3-1263-4BF4-B19F-8CDDDA1A294D}" srcOrd="5" destOrd="0" presId="urn:microsoft.com/office/officeart/2008/layout/CircularPictureCallout"/>
    <dgm:cxn modelId="{F7F28951-F988-48E8-8460-4A53323EFB62}" type="presParOf" srcId="{0FD663E3-1263-4BF4-B19F-8CDDDA1A294D}" destId="{722C5AF9-7229-40A6-BA4F-B013B6369FE6}" srcOrd="0" destOrd="0" presId="urn:microsoft.com/office/officeart/2008/layout/CircularPictureCallout"/>
    <dgm:cxn modelId="{4D9E225D-C867-4EF6-B069-CBBC36E3B639}" type="presParOf" srcId="{3FE14890-2183-445A-858C-F771841EBEE7}" destId="{9212F9F2-63B7-453D-8AEE-8DDFF6B5A75B}" srcOrd="6" destOrd="0" presId="urn:microsoft.com/office/officeart/2008/layout/CircularPictureCallout"/>
    <dgm:cxn modelId="{009DA832-722A-47F9-9EA1-77F14AAB65DB}" type="presParOf" srcId="{3FE14890-2183-445A-858C-F771841EBEE7}" destId="{BC168B4E-436F-43A9-B35C-CF5839B2B803}" srcOrd="7" destOrd="0" presId="urn:microsoft.com/office/officeart/2008/layout/CircularPictureCallout"/>
    <dgm:cxn modelId="{C82B1B58-92F1-4481-966E-45A063AEDF17}" type="presParOf" srcId="{BC168B4E-436F-43A9-B35C-CF5839B2B803}" destId="{B9301502-7AB5-4A0A-9BF7-34F78F94AF10}" srcOrd="0" destOrd="0" presId="urn:microsoft.com/office/officeart/2008/layout/CircularPictureCallout"/>
    <dgm:cxn modelId="{2B4E1941-55E4-4D3B-912B-C57398006BB5}" type="presParOf" srcId="{3FE14890-2183-445A-858C-F771841EBEE7}" destId="{977B8D8F-DFEE-4D85-9950-61D50229B510}" srcOrd="8" destOrd="0" presId="urn:microsoft.com/office/officeart/2008/layout/CircularPictureCallout"/>
    <dgm:cxn modelId="{D6F1548F-E1F7-4084-AB1E-1BB5EC646727}" type="presParOf" srcId="{977B8D8F-DFEE-4D85-9950-61D50229B510}" destId="{CBB13C6D-1E3E-493E-944C-C2C3BFA49CD1}" srcOrd="0" destOrd="0" presId="urn:microsoft.com/office/officeart/2008/layout/CircularPictureCallout"/>
    <dgm:cxn modelId="{C0B8C5C8-E729-4D5E-85A7-D6A516CA9957}" type="presParOf" srcId="{3FE14890-2183-445A-858C-F771841EBEE7}" destId="{FD65D3E0-323B-454D-A4AD-2BCDA052F1C1}" srcOrd="9" destOrd="0" presId="urn:microsoft.com/office/officeart/2008/layout/CircularPictureCallout"/>
    <dgm:cxn modelId="{D5BF83CE-260C-47A6-9B36-B71DAED71C84}" type="presParOf" srcId="{3FE14890-2183-445A-858C-F771841EBEE7}" destId="{61D5C503-2C11-4AD9-A3D2-A7E55CD6C727}" srcOrd="10" destOrd="0" presId="urn:microsoft.com/office/officeart/2008/layout/CircularPictureCallout"/>
    <dgm:cxn modelId="{EA24B1A6-CB10-4AA2-B846-40C6B91512D7}" type="presParOf" srcId="{61D5C503-2C11-4AD9-A3D2-A7E55CD6C727}" destId="{BAB3CEDB-F301-4670-9333-BDB6BB769138}" srcOrd="0" destOrd="0" presId="urn:microsoft.com/office/officeart/2008/layout/CircularPictureCallout"/>
    <dgm:cxn modelId="{F0A528FE-025B-424C-BF5F-2983FE43FDE2}" type="presParOf" srcId="{3FE14890-2183-445A-858C-F771841EBEE7}" destId="{A77113A7-FA94-463D-A07C-3AF8E1336874}" srcOrd="11" destOrd="0" presId="urn:microsoft.com/office/officeart/2008/layout/CircularPictureCallout"/>
    <dgm:cxn modelId="{DB41E169-0CBA-44CF-BA53-7574E355798A}" type="presParOf" srcId="{A77113A7-FA94-463D-A07C-3AF8E1336874}" destId="{FA475D49-0C11-46EC-AD2B-B0671FA5ACC5}" srcOrd="0" destOrd="0" presId="urn:microsoft.com/office/officeart/2008/layout/CircularPictureCallout"/>
    <dgm:cxn modelId="{3E99E485-C79A-4976-B2DB-8857430D9405}" type="presParOf" srcId="{3FE14890-2183-445A-858C-F771841EBEE7}" destId="{6E535ABD-E678-4953-91C1-1FF2EC24B47E}" srcOrd="12" destOrd="0" presId="urn:microsoft.com/office/officeart/2008/layout/CircularPictureCallout"/>
    <dgm:cxn modelId="{57B96592-EAD4-4CE6-BEAC-21B455EB6D2F}" type="presParOf" srcId="{3FE14890-2183-445A-858C-F771841EBEE7}" destId="{A58C3C76-8361-45C2-9CBD-72E954191127}" srcOrd="13" destOrd="0" presId="urn:microsoft.com/office/officeart/2008/layout/CircularPictureCallout"/>
    <dgm:cxn modelId="{00293AB1-9E54-4F94-BC9C-5AAA3D7834C2}" type="presParOf" srcId="{A58C3C76-8361-45C2-9CBD-72E954191127}" destId="{B9A5E4B0-D9E2-47F6-B372-32FB5800C3A0}" srcOrd="0" destOrd="0" presId="urn:microsoft.com/office/officeart/2008/layout/CircularPictureCallout"/>
    <dgm:cxn modelId="{2C547DBE-5F73-4959-A942-F4055F55B7B3}" type="presParOf" srcId="{3FE14890-2183-445A-858C-F771841EBEE7}" destId="{FAACB749-E155-41F0-ABFD-B4009CF4B41A}" srcOrd="14" destOrd="0" presId="urn:microsoft.com/office/officeart/2008/layout/CircularPictureCallout"/>
    <dgm:cxn modelId="{AF56B9A2-8F74-4F47-9A99-914486B2E953}" type="presParOf" srcId="{FAACB749-E155-41F0-ABFD-B4009CF4B41A}" destId="{23E1B1D2-F3AA-460F-9059-045502EE7EE3}" srcOrd="0" destOrd="0" presId="urn:microsoft.com/office/officeart/2008/layout/CircularPictureCallout"/>
    <dgm:cxn modelId="{A4D61853-0EB4-4D55-9DF3-CBC97FAD94CB}" type="presParOf" srcId="{3FE14890-2183-445A-858C-F771841EBEE7}" destId="{A9137AC1-8928-4D55-9D2B-68E8F51F07C5}" srcOrd="15" destOrd="0" presId="urn:microsoft.com/office/officeart/2008/layout/CircularPictureCallout"/>
    <dgm:cxn modelId="{A81E8445-CC4B-4755-9DF8-0F347D442CBA}" type="presParOf" srcId="{3FE14890-2183-445A-858C-F771841EBEE7}" destId="{48D560F3-CAD5-4BE8-A541-F835CA7720D9}" srcOrd="16" destOrd="0" presId="urn:microsoft.com/office/officeart/2008/layout/CircularPictureCallout"/>
    <dgm:cxn modelId="{ECC60220-4B00-49DD-9681-DB29F57C7DE1}" type="presParOf" srcId="{48D560F3-CAD5-4BE8-A541-F835CA7720D9}" destId="{B5CF404E-AFD6-4613-A7E4-5859E5C360D4}" srcOrd="0" destOrd="0" presId="urn:microsoft.com/office/officeart/2008/layout/CircularPictureCallout"/>
    <dgm:cxn modelId="{04DC1DCB-C527-4EC0-9DA2-63DB8F400007}" type="presParOf" srcId="{3FE14890-2183-445A-858C-F771841EBEE7}" destId="{A9524164-6476-49DF-9411-B90412973682}" srcOrd="17" destOrd="0" presId="urn:microsoft.com/office/officeart/2008/layout/CircularPictureCallout"/>
    <dgm:cxn modelId="{2EF64AFF-2280-4FDD-9767-C1CEF29E75C6}" type="presParOf" srcId="{A9524164-6476-49DF-9411-B90412973682}" destId="{C1B32675-53C9-4DE4-92C6-24C160EC68EB}" srcOrd="0" destOrd="0" presId="urn:microsoft.com/office/officeart/2008/layout/CircularPictureCallout"/>
    <dgm:cxn modelId="{1D1477E8-397C-4AEC-B6A7-37956DF64BE8}" type="presParOf" srcId="{3FE14890-2183-445A-858C-F771841EBEE7}" destId="{A7794537-7CF3-44A0-8C2D-F82CF83F104A}" srcOrd="18" destOrd="0" presId="urn:microsoft.com/office/officeart/2008/layout/CircularPictureCallout"/>
    <dgm:cxn modelId="{B9F2DC59-AADB-4B60-B00B-7D2ECC1604B6}" type="presParOf" srcId="{3FE14890-2183-445A-858C-F771841EBEE7}" destId="{DC3AAF29-1E34-4283-AB67-A73D879BB9B2}" srcOrd="19" destOrd="0" presId="urn:microsoft.com/office/officeart/2008/layout/CircularPictureCallout"/>
    <dgm:cxn modelId="{82D3518B-7B3A-43C6-B2DA-3F42133699DC}" type="presParOf" srcId="{DC3AAF29-1E34-4283-AB67-A73D879BB9B2}" destId="{4E340906-0528-4B9F-B17D-3C5202BA8D10}" srcOrd="0" destOrd="0" presId="urn:microsoft.com/office/officeart/2008/layout/CircularPictureCallou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F4D653-BC1B-4775-A218-A642B3E584A8}" type="doc">
      <dgm:prSet loTypeId="urn:microsoft.com/office/officeart/2005/8/layout/vList3" loCatId="picture" qsTypeId="urn:microsoft.com/office/officeart/2005/8/quickstyle/simple1" qsCatId="simple" csTypeId="urn:microsoft.com/office/officeart/2005/8/colors/accent1_2" csCatId="accent1" phldr="1"/>
      <dgm:spPr/>
    </dgm:pt>
    <dgm:pt modelId="{FCA4F64A-0BCC-4FF8-A102-F60C2B9344D9}">
      <dgm:prSet phldrT="[Текст]" custT="1"/>
      <dgm:spPr/>
      <dgm:t>
        <a:bodyPr/>
        <a:lstStyle/>
        <a:p>
          <a:r>
            <a:rPr lang="en-US" sz="4000" dirty="0" smtClean="0"/>
            <a:t>Microsoft office </a:t>
          </a:r>
          <a:r>
            <a:rPr lang="en-US" sz="4000" dirty="0" err="1" smtClean="0"/>
            <a:t>paketining</a:t>
          </a:r>
          <a:r>
            <a:rPr lang="en-US" sz="4000" dirty="0" smtClean="0"/>
            <a:t> </a:t>
          </a:r>
          <a:r>
            <a:rPr lang="en-US" sz="4000" dirty="0" err="1" smtClean="0"/>
            <a:t>boshqa</a:t>
          </a:r>
          <a:r>
            <a:rPr lang="en-US" sz="4000" dirty="0" smtClean="0"/>
            <a:t> </a:t>
          </a:r>
          <a:r>
            <a:rPr lang="en-US" sz="4000" dirty="0" err="1" smtClean="0"/>
            <a:t>ilovalarini</a:t>
          </a:r>
          <a:r>
            <a:rPr lang="en-US" sz="4000" dirty="0" smtClean="0"/>
            <a:t> </a:t>
          </a:r>
          <a:r>
            <a:rPr lang="en-US" sz="4000" dirty="0" err="1" smtClean="0"/>
            <a:t>bilasizmi</a:t>
          </a:r>
          <a:r>
            <a:rPr lang="en-US" sz="4000" dirty="0" smtClean="0"/>
            <a:t>?</a:t>
          </a:r>
          <a:endParaRPr lang="ru-RU" sz="4000" dirty="0"/>
        </a:p>
      </dgm:t>
    </dgm:pt>
    <dgm:pt modelId="{5F7E42D4-E3E4-4C00-8217-EACA448CCF80}" type="parTrans" cxnId="{82D938F4-37FA-4134-AA58-6A60640D4977}">
      <dgm:prSet/>
      <dgm:spPr/>
      <dgm:t>
        <a:bodyPr/>
        <a:lstStyle/>
        <a:p>
          <a:endParaRPr lang="ru-RU"/>
        </a:p>
      </dgm:t>
    </dgm:pt>
    <dgm:pt modelId="{E1222177-51F9-45A8-A867-677D6C1886AB}" type="sibTrans" cxnId="{82D938F4-37FA-4134-AA58-6A60640D4977}">
      <dgm:prSet/>
      <dgm:spPr/>
      <dgm:t>
        <a:bodyPr/>
        <a:lstStyle/>
        <a:p>
          <a:endParaRPr lang="ru-RU"/>
        </a:p>
      </dgm:t>
    </dgm:pt>
    <dgm:pt modelId="{012C45A0-80E5-4300-8750-B22562FC36F1}" type="pres">
      <dgm:prSet presAssocID="{43F4D653-BC1B-4775-A218-A642B3E584A8}" presName="linearFlow" presStyleCnt="0">
        <dgm:presLayoutVars>
          <dgm:dir/>
          <dgm:resizeHandles val="exact"/>
        </dgm:presLayoutVars>
      </dgm:prSet>
      <dgm:spPr/>
    </dgm:pt>
    <dgm:pt modelId="{60FA1172-1B15-4007-B8D8-C44CF232B299}" type="pres">
      <dgm:prSet presAssocID="{FCA4F64A-0BCC-4FF8-A102-F60C2B9344D9}" presName="composite" presStyleCnt="0"/>
      <dgm:spPr/>
    </dgm:pt>
    <dgm:pt modelId="{CF78F446-AF43-479B-B7D1-A9DF2CAD2AA6}" type="pres">
      <dgm:prSet presAssocID="{FCA4F64A-0BCC-4FF8-A102-F60C2B9344D9}"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53E8DD88-DD52-4C84-8420-2483D0B48EC5}" type="pres">
      <dgm:prSet presAssocID="{FCA4F64A-0BCC-4FF8-A102-F60C2B9344D9}" presName="txShp" presStyleLbl="node1" presStyleIdx="0" presStyleCnt="1" custScaleX="137181">
        <dgm:presLayoutVars>
          <dgm:bulletEnabled val="1"/>
        </dgm:presLayoutVars>
      </dgm:prSet>
      <dgm:spPr/>
      <dgm:t>
        <a:bodyPr/>
        <a:lstStyle/>
        <a:p>
          <a:endParaRPr lang="ru-RU"/>
        </a:p>
      </dgm:t>
    </dgm:pt>
  </dgm:ptLst>
  <dgm:cxnLst>
    <dgm:cxn modelId="{82D938F4-37FA-4134-AA58-6A60640D4977}" srcId="{43F4D653-BC1B-4775-A218-A642B3E584A8}" destId="{FCA4F64A-0BCC-4FF8-A102-F60C2B9344D9}" srcOrd="0" destOrd="0" parTransId="{5F7E42D4-E3E4-4C00-8217-EACA448CCF80}" sibTransId="{E1222177-51F9-45A8-A867-677D6C1886AB}"/>
    <dgm:cxn modelId="{A46674B6-1DCB-4C4F-A232-539BB3DC0C50}" type="presOf" srcId="{FCA4F64A-0BCC-4FF8-A102-F60C2B9344D9}" destId="{53E8DD88-DD52-4C84-8420-2483D0B48EC5}" srcOrd="0" destOrd="0" presId="urn:microsoft.com/office/officeart/2005/8/layout/vList3"/>
    <dgm:cxn modelId="{3B388C57-9322-4EDA-832D-8B0A3F38E825}" type="presOf" srcId="{43F4D653-BC1B-4775-A218-A642B3E584A8}" destId="{012C45A0-80E5-4300-8750-B22562FC36F1}" srcOrd="0" destOrd="0" presId="urn:microsoft.com/office/officeart/2005/8/layout/vList3"/>
    <dgm:cxn modelId="{D2F75291-EAFC-4E23-B1C7-FF5A78B417CF}" type="presParOf" srcId="{012C45A0-80E5-4300-8750-B22562FC36F1}" destId="{60FA1172-1B15-4007-B8D8-C44CF232B299}" srcOrd="0" destOrd="0" presId="urn:microsoft.com/office/officeart/2005/8/layout/vList3"/>
    <dgm:cxn modelId="{B268A596-927F-4FA1-AFAA-A52F150B860B}" type="presParOf" srcId="{60FA1172-1B15-4007-B8D8-C44CF232B299}" destId="{CF78F446-AF43-479B-B7D1-A9DF2CAD2AA6}" srcOrd="0" destOrd="0" presId="urn:microsoft.com/office/officeart/2005/8/layout/vList3"/>
    <dgm:cxn modelId="{88D8288C-DE80-4030-B00A-2CBA523C24D4}" type="presParOf" srcId="{60FA1172-1B15-4007-B8D8-C44CF232B299}" destId="{53E8DD88-DD52-4C84-8420-2483D0B48EC5}"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3F4D653-BC1B-4775-A218-A642B3E584A8}" type="doc">
      <dgm:prSet loTypeId="urn:microsoft.com/office/officeart/2005/8/layout/vList3" loCatId="picture" qsTypeId="urn:microsoft.com/office/officeart/2005/8/quickstyle/simple1" qsCatId="simple" csTypeId="urn:microsoft.com/office/officeart/2005/8/colors/accent1_2" csCatId="accent1" phldr="1"/>
      <dgm:spPr/>
    </dgm:pt>
    <dgm:pt modelId="{FCA4F64A-0BCC-4FF8-A102-F60C2B9344D9}">
      <dgm:prSet phldrT="[Текст]" custT="1"/>
      <dgm:spPr/>
      <dgm:t>
        <a:bodyPr/>
        <a:lstStyle/>
        <a:p>
          <a:r>
            <a:rPr lang="en-US" sz="4000" dirty="0" smtClean="0"/>
            <a:t>Internet </a:t>
          </a:r>
          <a:r>
            <a:rPr lang="en-US" sz="4000" dirty="0" err="1" smtClean="0"/>
            <a:t>brauzerlar</a:t>
          </a:r>
          <a:r>
            <a:rPr lang="en-US" sz="4000" dirty="0" smtClean="0"/>
            <a:t> </a:t>
          </a:r>
          <a:r>
            <a:rPr lang="en-US" sz="4000" dirty="0" err="1" smtClean="0"/>
            <a:t>haqida</a:t>
          </a:r>
          <a:r>
            <a:rPr lang="en-US" sz="4000" dirty="0" smtClean="0"/>
            <a:t> </a:t>
          </a:r>
          <a:r>
            <a:rPr lang="en-US" sz="4000" dirty="0" err="1" smtClean="0"/>
            <a:t>bilasizmi</a:t>
          </a:r>
          <a:r>
            <a:rPr lang="en-US" sz="4000" dirty="0" smtClean="0"/>
            <a:t>?</a:t>
          </a:r>
          <a:endParaRPr lang="ru-RU" sz="4000" dirty="0"/>
        </a:p>
      </dgm:t>
    </dgm:pt>
    <dgm:pt modelId="{5F7E42D4-E3E4-4C00-8217-EACA448CCF80}" type="parTrans" cxnId="{82D938F4-37FA-4134-AA58-6A60640D4977}">
      <dgm:prSet/>
      <dgm:spPr/>
      <dgm:t>
        <a:bodyPr/>
        <a:lstStyle/>
        <a:p>
          <a:endParaRPr lang="ru-RU"/>
        </a:p>
      </dgm:t>
    </dgm:pt>
    <dgm:pt modelId="{E1222177-51F9-45A8-A867-677D6C1886AB}" type="sibTrans" cxnId="{82D938F4-37FA-4134-AA58-6A60640D4977}">
      <dgm:prSet/>
      <dgm:spPr/>
      <dgm:t>
        <a:bodyPr/>
        <a:lstStyle/>
        <a:p>
          <a:endParaRPr lang="ru-RU"/>
        </a:p>
      </dgm:t>
    </dgm:pt>
    <dgm:pt modelId="{012C45A0-80E5-4300-8750-B22562FC36F1}" type="pres">
      <dgm:prSet presAssocID="{43F4D653-BC1B-4775-A218-A642B3E584A8}" presName="linearFlow" presStyleCnt="0">
        <dgm:presLayoutVars>
          <dgm:dir/>
          <dgm:resizeHandles val="exact"/>
        </dgm:presLayoutVars>
      </dgm:prSet>
      <dgm:spPr/>
    </dgm:pt>
    <dgm:pt modelId="{60FA1172-1B15-4007-B8D8-C44CF232B299}" type="pres">
      <dgm:prSet presAssocID="{FCA4F64A-0BCC-4FF8-A102-F60C2B9344D9}" presName="composite" presStyleCnt="0"/>
      <dgm:spPr/>
    </dgm:pt>
    <dgm:pt modelId="{CF78F446-AF43-479B-B7D1-A9DF2CAD2AA6}" type="pres">
      <dgm:prSet presAssocID="{FCA4F64A-0BCC-4FF8-A102-F60C2B9344D9}"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53E8DD88-DD52-4C84-8420-2483D0B48EC5}" type="pres">
      <dgm:prSet presAssocID="{FCA4F64A-0BCC-4FF8-A102-F60C2B9344D9}" presName="txShp" presStyleLbl="node1" presStyleIdx="0" presStyleCnt="1" custScaleX="137181">
        <dgm:presLayoutVars>
          <dgm:bulletEnabled val="1"/>
        </dgm:presLayoutVars>
      </dgm:prSet>
      <dgm:spPr/>
      <dgm:t>
        <a:bodyPr/>
        <a:lstStyle/>
        <a:p>
          <a:endParaRPr lang="ru-RU"/>
        </a:p>
      </dgm:t>
    </dgm:pt>
  </dgm:ptLst>
  <dgm:cxnLst>
    <dgm:cxn modelId="{7088112E-5F4A-47EE-AC9F-EB6AC900BAE1}" type="presOf" srcId="{43F4D653-BC1B-4775-A218-A642B3E584A8}" destId="{012C45A0-80E5-4300-8750-B22562FC36F1}" srcOrd="0" destOrd="0" presId="urn:microsoft.com/office/officeart/2005/8/layout/vList3"/>
    <dgm:cxn modelId="{82D938F4-37FA-4134-AA58-6A60640D4977}" srcId="{43F4D653-BC1B-4775-A218-A642B3E584A8}" destId="{FCA4F64A-0BCC-4FF8-A102-F60C2B9344D9}" srcOrd="0" destOrd="0" parTransId="{5F7E42D4-E3E4-4C00-8217-EACA448CCF80}" sibTransId="{E1222177-51F9-45A8-A867-677D6C1886AB}"/>
    <dgm:cxn modelId="{1311A506-C36E-4A8B-ADCA-951A901D05F4}" type="presOf" srcId="{FCA4F64A-0BCC-4FF8-A102-F60C2B9344D9}" destId="{53E8DD88-DD52-4C84-8420-2483D0B48EC5}" srcOrd="0" destOrd="0" presId="urn:microsoft.com/office/officeart/2005/8/layout/vList3"/>
    <dgm:cxn modelId="{D67AB347-24AF-4387-9E3D-9748DD3F3E46}" type="presParOf" srcId="{012C45A0-80E5-4300-8750-B22562FC36F1}" destId="{60FA1172-1B15-4007-B8D8-C44CF232B299}" srcOrd="0" destOrd="0" presId="urn:microsoft.com/office/officeart/2005/8/layout/vList3"/>
    <dgm:cxn modelId="{745250AA-FBD3-4F61-BDD1-2739177E53BD}" type="presParOf" srcId="{60FA1172-1B15-4007-B8D8-C44CF232B299}" destId="{CF78F446-AF43-479B-B7D1-A9DF2CAD2AA6}" srcOrd="0" destOrd="0" presId="urn:microsoft.com/office/officeart/2005/8/layout/vList3"/>
    <dgm:cxn modelId="{AD4EDAFC-8181-44A3-B0C9-0F0A86868F1B}" type="presParOf" srcId="{60FA1172-1B15-4007-B8D8-C44CF232B299}" destId="{53E8DD88-DD52-4C84-8420-2483D0B48EC5}"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794537-7CF3-44A0-8C2D-F82CF83F104A}">
      <dsp:nvSpPr>
        <dsp:cNvPr id="0" name=""/>
        <dsp:cNvSpPr/>
      </dsp:nvSpPr>
      <dsp:spPr>
        <a:xfrm>
          <a:off x="1751656" y="3882866"/>
          <a:ext cx="3930114" cy="0"/>
        </a:xfrm>
        <a:prstGeom prst="line">
          <a:avLst/>
        </a:pr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137AC1-8928-4D55-9D2B-68E8F51F07C5}">
      <dsp:nvSpPr>
        <dsp:cNvPr id="0" name=""/>
        <dsp:cNvSpPr/>
      </dsp:nvSpPr>
      <dsp:spPr>
        <a:xfrm>
          <a:off x="1751656" y="3292163"/>
          <a:ext cx="3360785" cy="0"/>
        </a:xfrm>
        <a:prstGeom prst="line">
          <a:avLst/>
        </a:pr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E535ABD-E678-4953-91C1-1FF2EC24B47E}">
      <dsp:nvSpPr>
        <dsp:cNvPr id="0" name=""/>
        <dsp:cNvSpPr/>
      </dsp:nvSpPr>
      <dsp:spPr>
        <a:xfrm>
          <a:off x="1751656" y="2600420"/>
          <a:ext cx="3050666" cy="0"/>
        </a:xfrm>
        <a:prstGeom prst="line">
          <a:avLst/>
        </a:pr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D65D3E0-323B-454D-A4AD-2BCDA052F1C1}">
      <dsp:nvSpPr>
        <dsp:cNvPr id="0" name=""/>
        <dsp:cNvSpPr/>
      </dsp:nvSpPr>
      <dsp:spPr>
        <a:xfrm>
          <a:off x="1751656" y="1862042"/>
          <a:ext cx="3050666" cy="0"/>
        </a:xfrm>
        <a:prstGeom prst="line">
          <a:avLst/>
        </a:pr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12F9F2-63B7-453D-8AEE-8DDFF6B5A75B}">
      <dsp:nvSpPr>
        <dsp:cNvPr id="0" name=""/>
        <dsp:cNvSpPr/>
      </dsp:nvSpPr>
      <dsp:spPr>
        <a:xfrm>
          <a:off x="1751656" y="1170298"/>
          <a:ext cx="3360785" cy="0"/>
        </a:xfrm>
        <a:prstGeom prst="line">
          <a:avLst/>
        </a:pr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6B41E1-5812-46F3-835E-FC09B9F125CA}">
      <dsp:nvSpPr>
        <dsp:cNvPr id="0" name=""/>
        <dsp:cNvSpPr/>
      </dsp:nvSpPr>
      <dsp:spPr>
        <a:xfrm>
          <a:off x="1751656" y="579595"/>
          <a:ext cx="3930114" cy="0"/>
        </a:xfrm>
        <a:prstGeom prst="line">
          <a:avLst/>
        </a:pr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5F358E-2387-4B19-9066-DE8A79E427FF}">
      <dsp:nvSpPr>
        <dsp:cNvPr id="0" name=""/>
        <dsp:cNvSpPr/>
      </dsp:nvSpPr>
      <dsp:spPr>
        <a:xfrm>
          <a:off x="191443" y="719538"/>
          <a:ext cx="3120424" cy="3023385"/>
        </a:xfrm>
        <a:prstGeom prst="ellipse">
          <a:avLst/>
        </a:prstGeom>
        <a:solidFill>
          <a:schemeClr val="accent5">
            <a:tint val="40000"/>
            <a:hueOff val="0"/>
            <a:satOff val="0"/>
            <a:lumOff val="0"/>
            <a:alphaOff val="0"/>
          </a:schemeClr>
        </a:solid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13E5A1-680B-428A-A946-9B7D64B9EAB3}">
      <dsp:nvSpPr>
        <dsp:cNvPr id="0" name=""/>
        <dsp:cNvSpPr/>
      </dsp:nvSpPr>
      <dsp:spPr>
        <a:xfrm>
          <a:off x="508072" y="2351703"/>
          <a:ext cx="2487168" cy="1282446"/>
        </a:xfrm>
        <a:prstGeom prst="rect">
          <a:avLst/>
        </a:prstGeom>
        <a:noFill/>
        <a:ln w="127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b" anchorCtr="0">
          <a:noAutofit/>
        </a:bodyPr>
        <a:lstStyle/>
        <a:p>
          <a:pPr lvl="0" algn="ctr" defTabSz="1955800">
            <a:lnSpc>
              <a:spcPct val="90000"/>
            </a:lnSpc>
            <a:spcBef>
              <a:spcPct val="0"/>
            </a:spcBef>
            <a:spcAft>
              <a:spcPct val="35000"/>
            </a:spcAft>
          </a:pPr>
          <a:r>
            <a:rPr lang="en-US" sz="4400" kern="1200" dirty="0" err="1" smtClean="0"/>
            <a:t>Operatsion</a:t>
          </a:r>
          <a:r>
            <a:rPr lang="en-US" sz="4400" kern="1200" dirty="0" smtClean="0"/>
            <a:t> </a:t>
          </a:r>
          <a:r>
            <a:rPr lang="en-US" sz="4400" kern="1200" dirty="0" err="1" smtClean="0"/>
            <a:t>tizim</a:t>
          </a:r>
          <a:endParaRPr lang="ru-RU" sz="4400" kern="1200" dirty="0"/>
        </a:p>
      </dsp:txBody>
      <dsp:txXfrm>
        <a:off x="508072" y="2351703"/>
        <a:ext cx="2487168" cy="1282446"/>
      </dsp:txXfrm>
    </dsp:sp>
    <dsp:sp modelId="{0F7DBF34-8D4E-4F7A-9678-3906F616791A}">
      <dsp:nvSpPr>
        <dsp:cNvPr id="0" name=""/>
        <dsp:cNvSpPr/>
      </dsp:nvSpPr>
      <dsp:spPr>
        <a:xfrm>
          <a:off x="5025749" y="0"/>
          <a:ext cx="1024003" cy="1018151"/>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2000" r="-22000"/>
          </a:stretch>
        </a:blip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5AEE08-C042-44C8-A4CA-B67B1072BEF8}">
      <dsp:nvSpPr>
        <dsp:cNvPr id="0" name=""/>
        <dsp:cNvSpPr/>
      </dsp:nvSpPr>
      <dsp:spPr>
        <a:xfrm>
          <a:off x="5973235" y="288130"/>
          <a:ext cx="1245983" cy="5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0" rIns="102870" bIns="0" numCol="1" spcCol="1270" anchor="ctr" anchorCtr="0">
          <a:noAutofit/>
        </a:bodyPr>
        <a:lstStyle/>
        <a:p>
          <a:pPr lvl="0" algn="l" defTabSz="1200150">
            <a:lnSpc>
              <a:spcPct val="90000"/>
            </a:lnSpc>
            <a:spcBef>
              <a:spcPct val="0"/>
            </a:spcBef>
            <a:spcAft>
              <a:spcPct val="35000"/>
            </a:spcAft>
          </a:pPr>
          <a:r>
            <a:rPr lang="en-US" sz="2700" kern="1200" dirty="0" err="1" smtClean="0"/>
            <a:t>Ilovalar</a:t>
          </a:r>
          <a:endParaRPr lang="ru-RU" sz="2700" kern="1200" dirty="0"/>
        </a:p>
      </dsp:txBody>
      <dsp:txXfrm>
        <a:off x="5973235" y="288130"/>
        <a:ext cx="1245983" cy="582930"/>
      </dsp:txXfrm>
    </dsp:sp>
    <dsp:sp modelId="{722C5AF9-7229-40A6-BA4F-B013B6369FE6}">
      <dsp:nvSpPr>
        <dsp:cNvPr id="0" name=""/>
        <dsp:cNvSpPr/>
      </dsp:nvSpPr>
      <dsp:spPr>
        <a:xfrm>
          <a:off x="4377678" y="647523"/>
          <a:ext cx="1024003" cy="1018151"/>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301502-7AB5-4A0A-9BF7-34F78F94AF10}">
      <dsp:nvSpPr>
        <dsp:cNvPr id="0" name=""/>
        <dsp:cNvSpPr/>
      </dsp:nvSpPr>
      <dsp:spPr>
        <a:xfrm>
          <a:off x="5403906" y="878833"/>
          <a:ext cx="1319836" cy="5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0" rIns="102870" bIns="0" numCol="1" spcCol="1270" anchor="ctr" anchorCtr="0">
          <a:noAutofit/>
        </a:bodyPr>
        <a:lstStyle/>
        <a:p>
          <a:pPr lvl="0" algn="l" defTabSz="1200150">
            <a:lnSpc>
              <a:spcPct val="90000"/>
            </a:lnSpc>
            <a:spcBef>
              <a:spcPct val="0"/>
            </a:spcBef>
            <a:spcAft>
              <a:spcPct val="35000"/>
            </a:spcAft>
          </a:pPr>
          <a:r>
            <a:rPr lang="en-US" sz="2700" kern="1200" dirty="0" err="1" smtClean="0"/>
            <a:t>Sichqon</a:t>
          </a:r>
          <a:endParaRPr lang="ru-RU" sz="2700" kern="1200" dirty="0"/>
        </a:p>
      </dsp:txBody>
      <dsp:txXfrm>
        <a:off x="5403906" y="878833"/>
        <a:ext cx="1319836" cy="582930"/>
      </dsp:txXfrm>
    </dsp:sp>
    <dsp:sp modelId="{CBB13C6D-1E3E-493E-944C-C2C3BFA49CD1}">
      <dsp:nvSpPr>
        <dsp:cNvPr id="0" name=""/>
        <dsp:cNvSpPr/>
      </dsp:nvSpPr>
      <dsp:spPr>
        <a:xfrm>
          <a:off x="4089647" y="1367603"/>
          <a:ext cx="1024003" cy="1018151"/>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B3CEDB-F301-4670-9333-BDB6BB769138}">
      <dsp:nvSpPr>
        <dsp:cNvPr id="0" name=""/>
        <dsp:cNvSpPr/>
      </dsp:nvSpPr>
      <dsp:spPr>
        <a:xfrm>
          <a:off x="5093788" y="1570577"/>
          <a:ext cx="1367942" cy="5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0" rIns="102870" bIns="0" numCol="1" spcCol="1270" anchor="ctr" anchorCtr="0">
          <a:noAutofit/>
        </a:bodyPr>
        <a:lstStyle/>
        <a:p>
          <a:pPr lvl="0" algn="l" defTabSz="1200150">
            <a:lnSpc>
              <a:spcPct val="90000"/>
            </a:lnSpc>
            <a:spcBef>
              <a:spcPct val="0"/>
            </a:spcBef>
            <a:spcAft>
              <a:spcPct val="35000"/>
            </a:spcAft>
          </a:pPr>
          <a:r>
            <a:rPr lang="en-US" sz="2700" kern="1200" dirty="0" smtClean="0"/>
            <a:t>Monitor</a:t>
          </a:r>
          <a:endParaRPr lang="ru-RU" sz="2700" kern="1200" dirty="0"/>
        </a:p>
      </dsp:txBody>
      <dsp:txXfrm>
        <a:off x="5093788" y="1570577"/>
        <a:ext cx="1367942" cy="582930"/>
      </dsp:txXfrm>
    </dsp:sp>
    <dsp:sp modelId="{FA475D49-0C11-46EC-AD2B-B0671FA5ACC5}">
      <dsp:nvSpPr>
        <dsp:cNvPr id="0" name=""/>
        <dsp:cNvSpPr/>
      </dsp:nvSpPr>
      <dsp:spPr>
        <a:xfrm>
          <a:off x="4161656" y="2087683"/>
          <a:ext cx="1024003" cy="1018151"/>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14000" r="-14000"/>
          </a:stretch>
        </a:blip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A5E4B0-D9E2-47F6-B372-32FB5800C3A0}">
      <dsp:nvSpPr>
        <dsp:cNvPr id="0" name=""/>
        <dsp:cNvSpPr/>
      </dsp:nvSpPr>
      <dsp:spPr>
        <a:xfrm>
          <a:off x="5093788" y="2308955"/>
          <a:ext cx="878281" cy="5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0" rIns="102870" bIns="0" numCol="1" spcCol="1270" anchor="ctr" anchorCtr="0">
          <a:noAutofit/>
        </a:bodyPr>
        <a:lstStyle/>
        <a:p>
          <a:pPr lvl="0" algn="l" defTabSz="1200150">
            <a:lnSpc>
              <a:spcPct val="90000"/>
            </a:lnSpc>
            <a:spcBef>
              <a:spcPct val="0"/>
            </a:spcBef>
            <a:spcAft>
              <a:spcPct val="35000"/>
            </a:spcAft>
          </a:pPr>
          <a:r>
            <a:rPr lang="en-US" sz="2700" kern="1200" dirty="0" smtClean="0"/>
            <a:t>Disk</a:t>
          </a:r>
          <a:endParaRPr lang="ru-RU" sz="2700" kern="1200" dirty="0"/>
        </a:p>
      </dsp:txBody>
      <dsp:txXfrm>
        <a:off x="5093788" y="2308955"/>
        <a:ext cx="878281" cy="582930"/>
      </dsp:txXfrm>
    </dsp:sp>
    <dsp:sp modelId="{23E1B1D2-F3AA-460F-9059-045502EE7EE3}">
      <dsp:nvSpPr>
        <dsp:cNvPr id="0" name=""/>
        <dsp:cNvSpPr/>
      </dsp:nvSpPr>
      <dsp:spPr>
        <a:xfrm>
          <a:off x="4521697" y="2807769"/>
          <a:ext cx="1024003" cy="1018151"/>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CF404E-AFD6-4613-A7E4-5859E5C360D4}">
      <dsp:nvSpPr>
        <dsp:cNvPr id="0" name=""/>
        <dsp:cNvSpPr/>
      </dsp:nvSpPr>
      <dsp:spPr>
        <a:xfrm>
          <a:off x="5403906" y="3000698"/>
          <a:ext cx="1136147" cy="5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0" rIns="102870" bIns="0" numCol="1" spcCol="1270" anchor="ctr" anchorCtr="0">
          <a:noAutofit/>
        </a:bodyPr>
        <a:lstStyle/>
        <a:p>
          <a:pPr lvl="0" algn="l" defTabSz="1200150">
            <a:lnSpc>
              <a:spcPct val="90000"/>
            </a:lnSpc>
            <a:spcBef>
              <a:spcPct val="0"/>
            </a:spcBef>
            <a:spcAft>
              <a:spcPct val="35000"/>
            </a:spcAft>
          </a:pPr>
          <a:r>
            <a:rPr lang="en-US" sz="2700" kern="1200" dirty="0" smtClean="0"/>
            <a:t>Printer</a:t>
          </a:r>
          <a:endParaRPr lang="ru-RU" sz="2700" kern="1200" dirty="0"/>
        </a:p>
      </dsp:txBody>
      <dsp:txXfrm>
        <a:off x="5403906" y="3000698"/>
        <a:ext cx="1136147" cy="582930"/>
      </dsp:txXfrm>
    </dsp:sp>
    <dsp:sp modelId="{C1B32675-53C9-4DE4-92C6-24C160EC68EB}">
      <dsp:nvSpPr>
        <dsp:cNvPr id="0" name=""/>
        <dsp:cNvSpPr/>
      </dsp:nvSpPr>
      <dsp:spPr>
        <a:xfrm>
          <a:off x="4881736" y="3444310"/>
          <a:ext cx="1024003" cy="1018151"/>
        </a:xfrm>
        <a:prstGeom prst="ellipse">
          <a:avLst/>
        </a:prstGeom>
        <a:blipFill>
          <a:blip xmlns:r="http://schemas.openxmlformats.org/officeDocument/2006/relationships" r:embed="rId6" cstate="print">
            <a:extLst>
              <a:ext uri="{28A0092B-C50C-407E-A947-70E740481C1C}">
                <a14:useLocalDpi xmlns:a14="http://schemas.microsoft.com/office/drawing/2010/main" val="0"/>
              </a:ext>
            </a:extLst>
          </a:blip>
          <a:srcRect/>
          <a:stretch>
            <a:fillRect l="-40000" r="-40000"/>
          </a:stretch>
        </a:blip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340906-0528-4B9F-B17D-3C5202BA8D10}">
      <dsp:nvSpPr>
        <dsp:cNvPr id="0" name=""/>
        <dsp:cNvSpPr/>
      </dsp:nvSpPr>
      <dsp:spPr>
        <a:xfrm>
          <a:off x="5973235" y="3591401"/>
          <a:ext cx="1607720" cy="582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0" rIns="102870" bIns="0" numCol="1" spcCol="1270" anchor="ctr" anchorCtr="0">
          <a:noAutofit/>
        </a:bodyPr>
        <a:lstStyle/>
        <a:p>
          <a:pPr lvl="0" algn="l" defTabSz="1200150">
            <a:lnSpc>
              <a:spcPct val="90000"/>
            </a:lnSpc>
            <a:spcBef>
              <a:spcPct val="0"/>
            </a:spcBef>
            <a:spcAft>
              <a:spcPct val="35000"/>
            </a:spcAft>
          </a:pPr>
          <a:r>
            <a:rPr lang="en-US" sz="2700" kern="1200" dirty="0" err="1" smtClean="0"/>
            <a:t>Klaviatura</a:t>
          </a:r>
          <a:endParaRPr lang="ru-RU" sz="2700" kern="1200" dirty="0"/>
        </a:p>
      </dsp:txBody>
      <dsp:txXfrm>
        <a:off x="5973235" y="3591401"/>
        <a:ext cx="1607720" cy="5829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E8DD88-DD52-4C84-8420-2483D0B48EC5}">
      <dsp:nvSpPr>
        <dsp:cNvPr id="0" name=""/>
        <dsp:cNvSpPr/>
      </dsp:nvSpPr>
      <dsp:spPr>
        <a:xfrm rot="10800000">
          <a:off x="510864" y="930625"/>
          <a:ext cx="7090400" cy="260121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7062" tIns="152400" rIns="284480" bIns="152400" numCol="1" spcCol="1270" anchor="ctr" anchorCtr="0">
          <a:noAutofit/>
        </a:bodyPr>
        <a:lstStyle/>
        <a:p>
          <a:pPr lvl="0" algn="ctr" defTabSz="1778000">
            <a:lnSpc>
              <a:spcPct val="90000"/>
            </a:lnSpc>
            <a:spcBef>
              <a:spcPct val="0"/>
            </a:spcBef>
            <a:spcAft>
              <a:spcPct val="35000"/>
            </a:spcAft>
          </a:pPr>
          <a:r>
            <a:rPr lang="en-US" sz="4000" kern="1200" dirty="0" smtClean="0"/>
            <a:t>Microsoft office </a:t>
          </a:r>
          <a:r>
            <a:rPr lang="en-US" sz="4000" kern="1200" dirty="0" err="1" smtClean="0"/>
            <a:t>paketining</a:t>
          </a:r>
          <a:r>
            <a:rPr lang="en-US" sz="4000" kern="1200" dirty="0" smtClean="0"/>
            <a:t> </a:t>
          </a:r>
          <a:r>
            <a:rPr lang="en-US" sz="4000" kern="1200" dirty="0" err="1" smtClean="0"/>
            <a:t>boshqa</a:t>
          </a:r>
          <a:r>
            <a:rPr lang="en-US" sz="4000" kern="1200" dirty="0" smtClean="0"/>
            <a:t> </a:t>
          </a:r>
          <a:r>
            <a:rPr lang="en-US" sz="4000" kern="1200" dirty="0" err="1" smtClean="0"/>
            <a:t>ilovalarini</a:t>
          </a:r>
          <a:r>
            <a:rPr lang="en-US" sz="4000" kern="1200" dirty="0" smtClean="0"/>
            <a:t> </a:t>
          </a:r>
          <a:r>
            <a:rPr lang="en-US" sz="4000" kern="1200" dirty="0" err="1" smtClean="0"/>
            <a:t>bilasizmi</a:t>
          </a:r>
          <a:r>
            <a:rPr lang="en-US" sz="4000" kern="1200" dirty="0" smtClean="0"/>
            <a:t>?</a:t>
          </a:r>
          <a:endParaRPr lang="ru-RU" sz="4000" kern="1200" dirty="0"/>
        </a:p>
      </dsp:txBody>
      <dsp:txXfrm rot="10800000">
        <a:off x="1161167" y="930625"/>
        <a:ext cx="6440097" cy="2601211"/>
      </dsp:txXfrm>
    </dsp:sp>
    <dsp:sp modelId="{CF78F446-AF43-479B-B7D1-A9DF2CAD2AA6}">
      <dsp:nvSpPr>
        <dsp:cNvPr id="0" name=""/>
        <dsp:cNvSpPr/>
      </dsp:nvSpPr>
      <dsp:spPr>
        <a:xfrm>
          <a:off x="171135" y="930625"/>
          <a:ext cx="2601211" cy="2601211"/>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E8DD88-DD52-4C84-8420-2483D0B48EC5}">
      <dsp:nvSpPr>
        <dsp:cNvPr id="0" name=""/>
        <dsp:cNvSpPr/>
      </dsp:nvSpPr>
      <dsp:spPr>
        <a:xfrm rot="10800000">
          <a:off x="511499" y="929353"/>
          <a:ext cx="7090400" cy="26037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8183" tIns="152400" rIns="284480" bIns="152400" numCol="1" spcCol="1270" anchor="ctr" anchorCtr="0">
          <a:noAutofit/>
        </a:bodyPr>
        <a:lstStyle/>
        <a:p>
          <a:pPr lvl="0" algn="ctr" defTabSz="1778000">
            <a:lnSpc>
              <a:spcPct val="90000"/>
            </a:lnSpc>
            <a:spcBef>
              <a:spcPct val="0"/>
            </a:spcBef>
            <a:spcAft>
              <a:spcPct val="35000"/>
            </a:spcAft>
          </a:pPr>
          <a:r>
            <a:rPr lang="en-US" sz="4000" kern="1200" dirty="0" smtClean="0"/>
            <a:t>Internet </a:t>
          </a:r>
          <a:r>
            <a:rPr lang="en-US" sz="4000" kern="1200" dirty="0" err="1" smtClean="0"/>
            <a:t>brauzerlar</a:t>
          </a:r>
          <a:r>
            <a:rPr lang="en-US" sz="4000" kern="1200" dirty="0" smtClean="0"/>
            <a:t> </a:t>
          </a:r>
          <a:r>
            <a:rPr lang="en-US" sz="4000" kern="1200" dirty="0" err="1" smtClean="0"/>
            <a:t>haqida</a:t>
          </a:r>
          <a:r>
            <a:rPr lang="en-US" sz="4000" kern="1200" dirty="0" smtClean="0"/>
            <a:t> </a:t>
          </a:r>
          <a:r>
            <a:rPr lang="en-US" sz="4000" kern="1200" dirty="0" err="1" smtClean="0"/>
            <a:t>bilasizmi</a:t>
          </a:r>
          <a:r>
            <a:rPr lang="en-US" sz="4000" kern="1200" dirty="0" smtClean="0"/>
            <a:t>?</a:t>
          </a:r>
          <a:endParaRPr lang="ru-RU" sz="4000" kern="1200" dirty="0"/>
        </a:p>
      </dsp:txBody>
      <dsp:txXfrm rot="10800000">
        <a:off x="1162437" y="929353"/>
        <a:ext cx="6439462" cy="2603754"/>
      </dsp:txXfrm>
    </dsp:sp>
    <dsp:sp modelId="{CF78F446-AF43-479B-B7D1-A9DF2CAD2AA6}">
      <dsp:nvSpPr>
        <dsp:cNvPr id="0" name=""/>
        <dsp:cNvSpPr/>
      </dsp:nvSpPr>
      <dsp:spPr>
        <a:xfrm>
          <a:off x="170499" y="929353"/>
          <a:ext cx="2603754" cy="2603754"/>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617EEEFE-2F4E-4768-B4D5-B7C669B45696}" type="datetimeFigureOut">
              <a:rPr lang="ru-RU" smtClean="0"/>
              <a:t>22.09.2018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6E87ABAF-9C02-4A2B-911D-85DFA66A1E7B}"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617EEEFE-2F4E-4768-B4D5-B7C669B45696}" type="datetimeFigureOut">
              <a:rPr lang="ru-RU" smtClean="0"/>
              <a:t>22.09.2018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87ABAF-9C02-4A2B-911D-85DFA66A1E7B}"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17EEEFE-2F4E-4768-B4D5-B7C669B45696}" type="datetimeFigureOut">
              <a:rPr lang="ru-RU" smtClean="0"/>
              <a:t>22.09.2018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6E87ABAF-9C02-4A2B-911D-85DFA66A1E7B}"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617EEEFE-2F4E-4768-B4D5-B7C669B45696}" type="datetimeFigureOut">
              <a:rPr lang="ru-RU" smtClean="0"/>
              <a:t>22.09.2018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87ABAF-9C02-4A2B-911D-85DFA66A1E7B}"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617EEEFE-2F4E-4768-B4D5-B7C669B45696}" type="datetimeFigureOut">
              <a:rPr lang="ru-RU" smtClean="0"/>
              <a:t>22.09.2018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E87ABAF-9C02-4A2B-911D-85DFA66A1E7B}"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17EEEFE-2F4E-4768-B4D5-B7C669B45696}" type="datetimeFigureOut">
              <a:rPr lang="ru-RU" smtClean="0"/>
              <a:t>22.09.2018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E87ABAF-9C02-4A2B-911D-85DFA66A1E7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17EEEFE-2F4E-4768-B4D5-B7C669B45696}" type="datetimeFigureOut">
              <a:rPr lang="ru-RU" smtClean="0"/>
              <a:t>22.09.2018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E87ABAF-9C02-4A2B-911D-85DFA66A1E7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17EEEFE-2F4E-4768-B4D5-B7C669B45696}" type="datetimeFigureOut">
              <a:rPr lang="ru-RU" smtClean="0"/>
              <a:t>22.09.2018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87ABAF-9C02-4A2B-911D-85DFA66A1E7B}"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17EEEFE-2F4E-4768-B4D5-B7C669B45696}" type="datetimeFigureOut">
              <a:rPr lang="ru-RU" smtClean="0"/>
              <a:t>22.09.2018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6E87ABAF-9C02-4A2B-911D-85DFA66A1E7B}"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17EEEFE-2F4E-4768-B4D5-B7C669B45696}" type="datetimeFigureOut">
              <a:rPr lang="ru-RU" smtClean="0"/>
              <a:t>22.09.2018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87ABAF-9C02-4A2B-911D-85DFA66A1E7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17EEEFE-2F4E-4768-B4D5-B7C669B45696}" type="datetimeFigureOut">
              <a:rPr lang="ru-RU" smtClean="0"/>
              <a:t>22.09.2018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87ABAF-9C02-4A2B-911D-85DFA66A1E7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17EEEFE-2F4E-4768-B4D5-B7C669B45696}" type="datetimeFigureOut">
              <a:rPr lang="ru-RU" smtClean="0"/>
              <a:t>22.09.2018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6E87ABAF-9C02-4A2B-911D-85DFA66A1E7B}"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9.png"/><Relationship Id="rId1" Type="http://schemas.openxmlformats.org/officeDocument/2006/relationships/slideLayout" Target="../slideLayouts/slideLayout2.xml"/><Relationship Id="rId5" Type="http://schemas.microsoft.com/office/2007/relationships/hdphoto" Target="../media/hdphoto10.wdp"/><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1.png"/><Relationship Id="rId1" Type="http://schemas.openxmlformats.org/officeDocument/2006/relationships/slideLayout" Target="../slideLayouts/slideLayout2.xml"/><Relationship Id="rId5" Type="http://schemas.microsoft.com/office/2007/relationships/hdphoto" Target="../media/hdphoto12.wdp"/><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microsoft.com/office/2007/relationships/hdphoto" Target="../media/hdphoto18.wdp"/><Relationship Id="rId13"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28.png"/><Relationship Id="rId12" Type="http://schemas.openxmlformats.org/officeDocument/2006/relationships/image" Target="../media/image30.png"/><Relationship Id="rId2" Type="http://schemas.openxmlformats.org/officeDocument/2006/relationships/hyperlink" Target="https://www.google.com/url?sa=i&amp;rct=j&amp;q=&amp;esrc=s&amp;source=images&amp;cd=&amp;cad=rja&amp;uact=8&amp;ved=2ahUKEwiuq9nLlc7dAhVJiCwKHZ9sB0IQjRx6BAgBEAU&amp;url=https://www.oficinadosbits.com.br/produto19242/Microsoft_Acrescimo_de_Wi_acrescimo-19242.html&amp;psig=AOvVaw3Bl0t00HBgB11500Uk3ecs&amp;ust=1537690477781282" TargetMode="External"/><Relationship Id="rId1" Type="http://schemas.openxmlformats.org/officeDocument/2006/relationships/slideLayout" Target="../slideLayouts/slideLayout2.xml"/><Relationship Id="rId6" Type="http://schemas.microsoft.com/office/2007/relationships/hdphoto" Target="../media/hdphoto17.wdp"/><Relationship Id="rId11" Type="http://schemas.microsoft.com/office/2007/relationships/hdphoto" Target="../media/hdphoto19.wdp"/><Relationship Id="rId5" Type="http://schemas.openxmlformats.org/officeDocument/2006/relationships/image" Target="../media/image27.png"/><Relationship Id="rId15" Type="http://schemas.openxmlformats.org/officeDocument/2006/relationships/image" Target="../media/image33.png"/><Relationship Id="rId10" Type="http://schemas.openxmlformats.org/officeDocument/2006/relationships/image" Target="../media/image29.png"/><Relationship Id="rId4" Type="http://schemas.microsoft.com/office/2007/relationships/hdphoto" Target="../media/hdphoto16.wdp"/><Relationship Id="rId9" Type="http://schemas.openxmlformats.org/officeDocument/2006/relationships/hyperlink" Target="https://www.google.com/url?sa=i&amp;rct=j&amp;q=&amp;esrc=s&amp;source=images&amp;cd=&amp;cad=rja&amp;uact=8&amp;ved=2ahUKEwjXk5rCls7dAhXKkiwKHQsVCGcQjRx6BAgBEAU&amp;url=http://bf4-emblems.com/project/android/&amp;psig=AOvVaw3uqjf3R2h2MOob6QRjd8vJ&amp;ust=1537690732115037" TargetMode="External"/><Relationship Id="rId1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hyperlink" Target="https://www.google.com/url?sa=i&amp;rct=j&amp;q=&amp;esrc=s&amp;source=images&amp;cd=&amp;cad=rja&amp;uact=8&amp;ved=2ahUKEwjrprDol87dAhUGCCwKHR0xAHsQjRx6BAgBEAU&amp;url=http://www.hardwarezone.com.my/tech-news-rim-changes-name-blackberry-limited&amp;psig=AOvVaw3ttxQQoEthXRd0TXEsKBWy&amp;ust=1537691073738374"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www.google.com/url?sa=i&amp;rct=j&amp;q=&amp;esrc=s&amp;source=images&amp;cd=&amp;cad=rja&amp;uact=8&amp;ved=2ahUKEwiRx5bCms7dAhXFBywKHflKDcIQjRx6BAgBEAU&amp;url=https://www.undocopy.com/2017/07/what-is-windows-operating-system-and.html&amp;psig=AOvVaw1CFdTLL5yFLhmorYxbSZHE&amp;ust=1537691782419356"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microsoft.com/office/2007/relationships/hdphoto" Target="../media/hdphoto20.wdp"/><Relationship Id="rId13" Type="http://schemas.microsoft.com/office/2007/relationships/hdphoto" Target="../media/hdphoto22.wdp"/><Relationship Id="rId3" Type="http://schemas.openxmlformats.org/officeDocument/2006/relationships/image" Target="../media/image42.png"/><Relationship Id="rId7" Type="http://schemas.openxmlformats.org/officeDocument/2006/relationships/image" Target="../media/image44.png"/><Relationship Id="rId12"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hyperlink" Target="https://www.google.com/url?sa=i&amp;rct=j&amp;q=&amp;esrc=s&amp;source=images&amp;cd=&amp;cad=rja&amp;uact=8&amp;ved=2ahUKEwjXk5rCls7dAhXKkiwKHQsVCGcQjRx6BAgBEAU&amp;url=http://bf4-emblems.com/project/android/&amp;psig=AOvVaw3uqjf3R2h2MOob6QRjd8vJ&amp;ust=1537690732115037" TargetMode="External"/><Relationship Id="rId11" Type="http://schemas.openxmlformats.org/officeDocument/2006/relationships/hyperlink" Target="https://www.google.com/url?sa=i&amp;rct=j&amp;q=&amp;esrc=s&amp;source=images&amp;cd=&amp;cad=rja&amp;uact=8&amp;ved=2ahUKEwiWja-wnc7dAhWLCywKHbbWCX8QjRx6BAgBEAU&amp;url=https://www.muymac.com/about/&amp;psig=AOvVaw3Vk2y3-3ebVjbgHvmWt-qk&amp;ust=1537692568807926" TargetMode="External"/><Relationship Id="rId5" Type="http://schemas.openxmlformats.org/officeDocument/2006/relationships/image" Target="../media/image43.jpeg"/><Relationship Id="rId10" Type="http://schemas.microsoft.com/office/2007/relationships/hdphoto" Target="../media/hdphoto21.wdp"/><Relationship Id="rId4" Type="http://schemas.openxmlformats.org/officeDocument/2006/relationships/hyperlink" Target="https://www.google.com/url?sa=i&amp;rct=j&amp;q=&amp;esrc=s&amp;source=images&amp;cd=&amp;cad=rja&amp;uact=8&amp;ved=2ahUKEwj-8NDMnM7dAhWhiqYKHWvTDZMQjRx6BAgBEAU&amp;url=https://www.amazon.com/Microsoft-Lumia-32GB-Factory-Unlocked/dp/B016BOFXB4&amp;psig=AOvVaw3j_8g05lWyC3ZHJsrMTmyf&amp;ust=1537692357175974" TargetMode="External"/><Relationship Id="rId9" Type="http://schemas.openxmlformats.org/officeDocument/2006/relationships/image" Target="../media/image45.png"/></Relationships>
</file>

<file path=ppt/slides/_rels/slide3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smtClean="0"/>
              <a:t>2-mavzu</a:t>
            </a:r>
            <a:endParaRPr lang="ru-RU" dirty="0"/>
          </a:p>
        </p:txBody>
      </p:sp>
      <p:sp>
        <p:nvSpPr>
          <p:cNvPr id="2" name="Заголовок 1"/>
          <p:cNvSpPr>
            <a:spLocks noGrp="1"/>
          </p:cNvSpPr>
          <p:nvPr>
            <p:ph type="ctrTitle"/>
          </p:nvPr>
        </p:nvSpPr>
        <p:spPr/>
        <p:txBody>
          <a:bodyPr>
            <a:normAutofit fontScale="90000"/>
          </a:bodyPr>
          <a:lstStyle/>
          <a:p>
            <a:r>
              <a:rPr lang="en-US" dirty="0" err="1" smtClean="0"/>
              <a:t>Axborot</a:t>
            </a:r>
            <a:r>
              <a:rPr lang="en-US" dirty="0" smtClean="0"/>
              <a:t> </a:t>
            </a:r>
            <a:r>
              <a:rPr lang="en-US" dirty="0" err="1" smtClean="0"/>
              <a:t>kommumikatsion</a:t>
            </a:r>
            <a:r>
              <a:rPr lang="en-US" dirty="0" smtClean="0"/>
              <a:t> </a:t>
            </a:r>
            <a:r>
              <a:rPr lang="en-US" dirty="0" err="1" smtClean="0"/>
              <a:t>texnologiyalarini</a:t>
            </a:r>
            <a:r>
              <a:rPr lang="en-US" dirty="0" smtClean="0"/>
              <a:t> </a:t>
            </a:r>
            <a:r>
              <a:rPr lang="en-US" dirty="0" err="1" smtClean="0"/>
              <a:t>tashkil</a:t>
            </a:r>
            <a:r>
              <a:rPr lang="en-US" dirty="0" smtClean="0"/>
              <a:t> </a:t>
            </a:r>
            <a:r>
              <a:rPr lang="en-US" dirty="0" err="1" smtClean="0"/>
              <a:t>etuvchi</a:t>
            </a:r>
            <a:r>
              <a:rPr lang="en-US" dirty="0" smtClean="0"/>
              <a:t> </a:t>
            </a:r>
            <a:r>
              <a:rPr lang="en-US" dirty="0" err="1" smtClean="0"/>
              <a:t>komponentalari</a:t>
            </a:r>
            <a:endParaRPr lang="ru-RU" dirty="0"/>
          </a:p>
        </p:txBody>
      </p:sp>
      <p:pic>
        <p:nvPicPr>
          <p:cNvPr id="1026" name="Picture 2" descr="https://www.deallawwire.com/files/2015/04/Network-rack-680x220-670x2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995773"/>
            <a:ext cx="6381750" cy="2057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84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lstStyle/>
          <a:p>
            <a:r>
              <a:rPr lang="uz-Cyrl-UZ" dirty="0"/>
              <a:t>Kompyuter tizimlari texnik vositalarini yaratishning asosiy yo’nalishlari va rivojlanishining zamonaviy </a:t>
            </a:r>
            <a:r>
              <a:rPr lang="uz-Cyrl-UZ" dirty="0" smtClean="0"/>
              <a:t>tendensiyalari</a:t>
            </a:r>
            <a:endParaRPr lang="en-US" dirty="0" smtClean="0"/>
          </a:p>
          <a:p>
            <a:r>
              <a:rPr lang="uz-Cyrl-UZ" dirty="0"/>
              <a:t>Tizimli va amaliy dasturiy ta’minotning rivojlanish </a:t>
            </a:r>
            <a:r>
              <a:rPr lang="uz-Cyrl-UZ" dirty="0" smtClean="0"/>
              <a:t>tendensiyalari</a:t>
            </a:r>
            <a:endParaRPr lang="en-US" dirty="0" smtClean="0"/>
          </a:p>
          <a:p>
            <a:r>
              <a:rPr lang="uz-Cyrl-UZ" dirty="0"/>
              <a:t>Texnik tizimlarda boshqarish uchun zamonaviy texnologiyalarni qo’llash</a:t>
            </a:r>
            <a:endParaRPr lang="ru-RU" dirty="0"/>
          </a:p>
        </p:txBody>
      </p:sp>
    </p:spTree>
    <p:extLst>
      <p:ext uri="{BB962C8B-B14F-4D97-AF65-F5344CB8AC3E}">
        <p14:creationId xmlns:p14="http://schemas.microsoft.com/office/powerpoint/2010/main" val="2737600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764704"/>
            <a:ext cx="7772400" cy="802431"/>
          </a:xfrm>
        </p:spPr>
        <p:txBody>
          <a:bodyPr>
            <a:noAutofit/>
          </a:bodyPr>
          <a:lstStyle/>
          <a:p>
            <a:pPr algn="ctr"/>
            <a:r>
              <a:rPr lang="uz-Cyrl-UZ" sz="2400" dirty="0"/>
              <a:t>Kompyuter tizimlari texnik vositalarini yaratishning asosiy yo’nalishlari va rivojlanishining zamonaviy tendensiyalari</a:t>
            </a:r>
            <a:endParaRPr lang="ru-RU" sz="2400" dirty="0"/>
          </a:p>
        </p:txBody>
      </p:sp>
      <p:sp>
        <p:nvSpPr>
          <p:cNvPr id="3" name="Объект 2"/>
          <p:cNvSpPr>
            <a:spLocks noGrp="1"/>
          </p:cNvSpPr>
          <p:nvPr>
            <p:ph sz="quarter" idx="1"/>
          </p:nvPr>
        </p:nvSpPr>
        <p:spPr>
          <a:xfrm>
            <a:off x="914400" y="1700808"/>
            <a:ext cx="7772400" cy="4318992"/>
          </a:xfrm>
        </p:spPr>
        <p:txBody>
          <a:bodyPr/>
          <a:lstStyle/>
          <a:p>
            <a:r>
              <a:rPr lang="uz-Cyrl-UZ" dirty="0"/>
              <a:t>Jamiyatni axborotlashtirishning eng asosiy mezoni bu axborot tuzilmalarini yaratish hisoblanadi. Kompyuter tizimlari axborot tuzilmalarining asosidir. </a:t>
            </a:r>
            <a:endParaRPr lang="ru-RU" dirty="0"/>
          </a:p>
          <a:p>
            <a:r>
              <a:rPr lang="uz-Latn-UZ" dirty="0"/>
              <a:t>Tizim – «sistema» </a:t>
            </a:r>
            <a:r>
              <a:rPr lang="uz-Latn-UZ" dirty="0" smtClean="0"/>
              <a:t>deganda, </a:t>
            </a:r>
            <a:r>
              <a:rPr lang="uz-Latn-UZ" dirty="0"/>
              <a:t>yagona maqsad yo’lida bir vaqtning o’zida ham yahlit, ham o’zaro bog’langan tarzda faoliyat ko’rsatuvchi elementlar (ob’ektlar</a:t>
            </a:r>
            <a:r>
              <a:rPr lang="uz-Latn-UZ" dirty="0" smtClean="0"/>
              <a:t>) </a:t>
            </a:r>
            <a:r>
              <a:rPr lang="uz-Latn-UZ" dirty="0"/>
              <a:t>majmuasi tushuniladi. Demak, har qanday tizim biror-bir aniq maqsad yo’lida hizmat qiladi</a:t>
            </a:r>
            <a:r>
              <a:rPr lang="uz-Latn-UZ" dirty="0" smtClean="0"/>
              <a:t>.</a:t>
            </a:r>
            <a:endParaRPr lang="ru-RU" dirty="0" smtClean="0"/>
          </a:p>
          <a:p>
            <a:r>
              <a:rPr lang="uz-Latn-UZ" dirty="0"/>
              <a:t>Texnologiya – bu sun’iy ob’ektlarni yaratishga yo’naltirilgan jarayonlarni boshqarishdir.</a:t>
            </a:r>
            <a:endParaRPr lang="ru-RU" dirty="0"/>
          </a:p>
        </p:txBody>
      </p:sp>
    </p:spTree>
    <p:extLst>
      <p:ext uri="{BB962C8B-B14F-4D97-AF65-F5344CB8AC3E}">
        <p14:creationId xmlns:p14="http://schemas.microsoft.com/office/powerpoint/2010/main" val="3895572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914400" y="980728"/>
            <a:ext cx="7772400" cy="5039072"/>
          </a:xfrm>
        </p:spPr>
        <p:txBody>
          <a:bodyPr/>
          <a:lstStyle/>
          <a:p>
            <a:r>
              <a:rPr lang="en-US" dirty="0"/>
              <a:t>B</a:t>
            </a:r>
            <a:r>
              <a:rPr lang="uz-Latn-UZ" dirty="0" smtClean="0"/>
              <a:t>izga </a:t>
            </a:r>
            <a:r>
              <a:rPr lang="uz-Latn-UZ" dirty="0"/>
              <a:t>ma’lum bo’lgan shahar telefon tarmoqlari tizimi, insondagi yurak qon-tomir tizimi, asab tizimi va boshqalar sun’iy yaratilgan va tabiiy tizimlarga misol bo’la oladi. Ularning har biri tizimga quyiladigan barcha shartlarga javob beradi, ya’ni, har biri o’ziga hos yagona maqsad yo’lida faoliyat ko’rsatadi va tizimni tashkil etuvchi elementlardan iborat.</a:t>
            </a:r>
            <a:endParaRPr lang="ru-RU" dirty="0"/>
          </a:p>
        </p:txBody>
      </p:sp>
    </p:spTree>
    <p:extLst>
      <p:ext uri="{BB962C8B-B14F-4D97-AF65-F5344CB8AC3E}">
        <p14:creationId xmlns:p14="http://schemas.microsoft.com/office/powerpoint/2010/main" val="246274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914400" y="908720"/>
            <a:ext cx="7772400" cy="5111080"/>
          </a:xfrm>
        </p:spPr>
        <p:txBody>
          <a:bodyPr/>
          <a:lstStyle/>
          <a:p>
            <a:r>
              <a:rPr lang="uz-Latn-UZ" dirty="0"/>
              <a:t>Quyidagi jadvalda elementlari va asosiy maqsadi ko’rsatilgan holda tizimlarga yana bir nechta misollar keltirilgan.</a:t>
            </a:r>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539552" y="2199603"/>
            <a:ext cx="8208912" cy="4176464"/>
          </a:xfrm>
          <a:prstGeom prst="rect">
            <a:avLst/>
          </a:prstGeom>
          <a:noFill/>
          <a:ln>
            <a:noFill/>
          </a:ln>
        </p:spPr>
      </p:pic>
    </p:spTree>
    <p:extLst>
      <p:ext uri="{BB962C8B-B14F-4D97-AF65-F5344CB8AC3E}">
        <p14:creationId xmlns:p14="http://schemas.microsoft.com/office/powerpoint/2010/main" val="95214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t>Elektron</a:t>
            </a:r>
            <a:r>
              <a:rPr lang="en-US" dirty="0" smtClean="0"/>
              <a:t> </a:t>
            </a:r>
            <a:r>
              <a:rPr lang="en-US" dirty="0" err="1" smtClean="0"/>
              <a:t>hisoblash</a:t>
            </a:r>
            <a:r>
              <a:rPr lang="en-US" dirty="0" smtClean="0"/>
              <a:t> </a:t>
            </a:r>
            <a:r>
              <a:rPr lang="en-US" dirty="0" err="1" smtClean="0"/>
              <a:t>mashinasi</a:t>
            </a:r>
            <a:endParaRPr lang="ru-RU" dirty="0"/>
          </a:p>
        </p:txBody>
      </p:sp>
      <p:sp>
        <p:nvSpPr>
          <p:cNvPr id="194" name="Rectangle 195"/>
          <p:cNvSpPr>
            <a:spLocks noChangeArrowheads="1"/>
          </p:cNvSpPr>
          <p:nvPr/>
        </p:nvSpPr>
        <p:spPr bwMode="auto">
          <a:xfrm>
            <a:off x="179512" y="2814638"/>
            <a:ext cx="2062039" cy="1492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360" tIns="44280" rIns="90360" bIns="44280">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spcBef>
                <a:spcPts val="2250"/>
              </a:spcBef>
              <a:buClr>
                <a:srgbClr val="000000"/>
              </a:buClr>
              <a:buSzPct val="100000"/>
              <a:buFont typeface="Tahoma" pitchFamily="34" charset="0"/>
              <a:buNone/>
            </a:pPr>
            <a:r>
              <a:rPr lang="en-GB" altLang="ru-RU" sz="3600" dirty="0" err="1" smtClean="0">
                <a:solidFill>
                  <a:srgbClr val="000000"/>
                </a:solidFill>
              </a:rPr>
              <a:t>kiritish</a:t>
            </a:r>
            <a:endParaRPr lang="en-GB" altLang="ru-RU" sz="3600" dirty="0">
              <a:solidFill>
                <a:srgbClr val="000000"/>
              </a:solidFill>
            </a:endParaRPr>
          </a:p>
          <a:p>
            <a:pPr algn="ctr">
              <a:spcBef>
                <a:spcPts val="2250"/>
              </a:spcBef>
              <a:buClr>
                <a:srgbClr val="3333CC"/>
              </a:buClr>
              <a:buSzPct val="100000"/>
              <a:buFont typeface="Tahoma" pitchFamily="34" charset="0"/>
              <a:buNone/>
            </a:pPr>
            <a:r>
              <a:rPr lang="en-GB" altLang="ru-RU" sz="3600" dirty="0" smtClean="0">
                <a:solidFill>
                  <a:srgbClr val="3333CC"/>
                </a:solidFill>
              </a:rPr>
              <a:t>(</a:t>
            </a:r>
            <a:r>
              <a:rPr lang="en-GB" altLang="ru-RU" sz="3600" dirty="0" err="1" smtClean="0">
                <a:solidFill>
                  <a:srgbClr val="3333CC"/>
                </a:solidFill>
              </a:rPr>
              <a:t>axborot</a:t>
            </a:r>
            <a:r>
              <a:rPr lang="en-GB" altLang="ru-RU" sz="3600" dirty="0" smtClean="0">
                <a:solidFill>
                  <a:srgbClr val="3333CC"/>
                </a:solidFill>
              </a:rPr>
              <a:t>)</a:t>
            </a:r>
            <a:endParaRPr lang="en-GB" altLang="ru-RU" sz="3600" dirty="0">
              <a:solidFill>
                <a:srgbClr val="3333CC"/>
              </a:solidFill>
            </a:endParaRPr>
          </a:p>
        </p:txBody>
      </p:sp>
      <p:sp>
        <p:nvSpPr>
          <p:cNvPr id="195" name="Rectangle 196"/>
          <p:cNvSpPr>
            <a:spLocks noChangeArrowheads="1"/>
          </p:cNvSpPr>
          <p:nvPr/>
        </p:nvSpPr>
        <p:spPr bwMode="auto">
          <a:xfrm>
            <a:off x="6596063" y="2882900"/>
            <a:ext cx="2219325" cy="1492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spcBef>
                <a:spcPts val="2250"/>
              </a:spcBef>
              <a:buClr>
                <a:srgbClr val="000000"/>
              </a:buClr>
              <a:buSzPct val="100000"/>
              <a:buFont typeface="Tahoma" pitchFamily="34" charset="0"/>
              <a:buNone/>
            </a:pPr>
            <a:r>
              <a:rPr lang="en-GB" altLang="ru-RU" sz="3600" dirty="0" err="1" smtClean="0">
                <a:solidFill>
                  <a:srgbClr val="000000"/>
                </a:solidFill>
              </a:rPr>
              <a:t>chiqarish</a:t>
            </a:r>
            <a:endParaRPr lang="en-GB" altLang="ru-RU" sz="3600" dirty="0">
              <a:solidFill>
                <a:srgbClr val="000000"/>
              </a:solidFill>
            </a:endParaRPr>
          </a:p>
          <a:p>
            <a:pPr algn="ctr">
              <a:spcBef>
                <a:spcPts val="2250"/>
              </a:spcBef>
              <a:buClr>
                <a:srgbClr val="3333CC"/>
              </a:buClr>
              <a:buSzPct val="100000"/>
              <a:buFont typeface="Tahoma" pitchFamily="34" charset="0"/>
              <a:buNone/>
            </a:pPr>
            <a:r>
              <a:rPr lang="en-GB" altLang="ru-RU" sz="3600" dirty="0" smtClean="0">
                <a:solidFill>
                  <a:srgbClr val="3333CC"/>
                </a:solidFill>
              </a:rPr>
              <a:t>(</a:t>
            </a:r>
            <a:r>
              <a:rPr lang="en-GB" altLang="ru-RU" sz="3600" dirty="0" err="1" smtClean="0">
                <a:solidFill>
                  <a:srgbClr val="3333CC"/>
                </a:solidFill>
              </a:rPr>
              <a:t>natija</a:t>
            </a:r>
            <a:r>
              <a:rPr lang="en-GB" altLang="ru-RU" sz="3600" dirty="0" smtClean="0">
                <a:solidFill>
                  <a:srgbClr val="3333CC"/>
                </a:solidFill>
              </a:rPr>
              <a:t>)</a:t>
            </a:r>
            <a:endParaRPr lang="en-GB" altLang="ru-RU" sz="3600" dirty="0">
              <a:solidFill>
                <a:srgbClr val="3333CC"/>
              </a:solidFill>
            </a:endParaRPr>
          </a:p>
        </p:txBody>
      </p:sp>
      <p:sp>
        <p:nvSpPr>
          <p:cNvPr id="196" name="Rectangle 197"/>
          <p:cNvSpPr>
            <a:spLocks noChangeArrowheads="1"/>
          </p:cNvSpPr>
          <p:nvPr/>
        </p:nvSpPr>
        <p:spPr bwMode="auto">
          <a:xfrm>
            <a:off x="2586038" y="5710238"/>
            <a:ext cx="4218210" cy="643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360" tIns="44280" rIns="90360" bIns="44280">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spcBef>
                <a:spcPts val="2250"/>
              </a:spcBef>
              <a:buClr>
                <a:srgbClr val="3333CC"/>
              </a:buClr>
              <a:buSzPct val="100000"/>
              <a:buFont typeface="Tahoma" pitchFamily="34" charset="0"/>
              <a:buNone/>
            </a:pPr>
            <a:r>
              <a:rPr lang="en-GB" altLang="ru-RU" sz="3600" dirty="0" smtClean="0">
                <a:solidFill>
                  <a:srgbClr val="3333CC"/>
                </a:solidFill>
              </a:rPr>
              <a:t>(</a:t>
            </a:r>
            <a:r>
              <a:rPr lang="en-GB" altLang="ru-RU" sz="3600" dirty="0" err="1" smtClean="0">
                <a:solidFill>
                  <a:srgbClr val="3333CC"/>
                </a:solidFill>
              </a:rPr>
              <a:t>hisoblash</a:t>
            </a:r>
            <a:r>
              <a:rPr lang="en-GB" altLang="ru-RU" sz="3600" dirty="0" smtClean="0">
                <a:solidFill>
                  <a:srgbClr val="3333CC"/>
                </a:solidFill>
              </a:rPr>
              <a:t> </a:t>
            </a:r>
            <a:r>
              <a:rPr lang="en-GB" altLang="ru-RU" sz="3600" dirty="0" err="1" smtClean="0">
                <a:solidFill>
                  <a:srgbClr val="3333CC"/>
                </a:solidFill>
              </a:rPr>
              <a:t>jarayoni</a:t>
            </a:r>
            <a:r>
              <a:rPr lang="en-GB" altLang="ru-RU" sz="3600" dirty="0" smtClean="0">
                <a:solidFill>
                  <a:srgbClr val="3333CC"/>
                </a:solidFill>
              </a:rPr>
              <a:t>)</a:t>
            </a:r>
            <a:endParaRPr lang="en-GB" altLang="ru-RU" sz="3600" dirty="0">
              <a:solidFill>
                <a:srgbClr val="3333CC"/>
              </a:solidFill>
            </a:endParaRPr>
          </a:p>
        </p:txBody>
      </p:sp>
      <p:sp>
        <p:nvSpPr>
          <p:cNvPr id="197" name="AutoShape 198"/>
          <p:cNvSpPr>
            <a:spLocks noChangeArrowheads="1"/>
          </p:cNvSpPr>
          <p:nvPr/>
        </p:nvSpPr>
        <p:spPr bwMode="auto">
          <a:xfrm>
            <a:off x="1093788" y="3333750"/>
            <a:ext cx="1552575" cy="2433638"/>
          </a:xfrm>
          <a:prstGeom prst="rightArrow">
            <a:avLst>
              <a:gd name="adj1" fmla="val 50000"/>
              <a:gd name="adj2" fmla="val 25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000">
                <a:solidFill>
                  <a:schemeClr val="tx1"/>
                </a:solidFill>
                <a:latin typeface="Tahoma" pitchFamily="34" charset="0"/>
                <a:cs typeface="Times New Roman" pitchFamily="18" charset="0"/>
              </a:defRPr>
            </a:lvl1pPr>
            <a:lvl2pPr marL="742950" indent="-285750">
              <a:defRPr sz="2000">
                <a:solidFill>
                  <a:schemeClr val="tx1"/>
                </a:solidFill>
                <a:latin typeface="Tahoma" pitchFamily="34" charset="0"/>
                <a:cs typeface="Times New Roman" pitchFamily="18" charset="0"/>
              </a:defRPr>
            </a:lvl2pPr>
            <a:lvl3pPr marL="1143000" indent="-228600">
              <a:defRPr sz="2000">
                <a:solidFill>
                  <a:schemeClr val="tx1"/>
                </a:solidFill>
                <a:latin typeface="Tahoma" pitchFamily="34" charset="0"/>
                <a:cs typeface="Times New Roman" pitchFamily="18" charset="0"/>
              </a:defRPr>
            </a:lvl3pPr>
            <a:lvl4pPr marL="1600200" indent="-228600">
              <a:defRPr sz="2000">
                <a:solidFill>
                  <a:schemeClr val="tx1"/>
                </a:solidFill>
                <a:latin typeface="Tahoma" pitchFamily="34" charset="0"/>
                <a:cs typeface="Times New Roman" pitchFamily="18" charset="0"/>
              </a:defRPr>
            </a:lvl4pPr>
            <a:lvl5pPr marL="2057400" indent="-228600">
              <a:defRPr sz="2000">
                <a:solidFill>
                  <a:schemeClr val="tx1"/>
                </a:solidFill>
                <a:latin typeface="Tahoma" pitchFamily="34" charset="0"/>
                <a:cs typeface="Times New Roman" pitchFamily="18" charset="0"/>
              </a:defRPr>
            </a:lvl5pPr>
            <a:lvl6pPr marL="2514600" indent="-228600" eaLnBrk="0" fontAlgn="base" hangingPunct="0">
              <a:spcBef>
                <a:spcPct val="0"/>
              </a:spcBef>
              <a:spcAft>
                <a:spcPct val="0"/>
              </a:spcAft>
              <a:defRPr sz="2000">
                <a:solidFill>
                  <a:schemeClr val="tx1"/>
                </a:solidFill>
                <a:latin typeface="Tahoma" pitchFamily="34" charset="0"/>
                <a:cs typeface="Times New Roman" pitchFamily="18" charset="0"/>
              </a:defRPr>
            </a:lvl6pPr>
            <a:lvl7pPr marL="2971800" indent="-228600" eaLnBrk="0" fontAlgn="base" hangingPunct="0">
              <a:spcBef>
                <a:spcPct val="0"/>
              </a:spcBef>
              <a:spcAft>
                <a:spcPct val="0"/>
              </a:spcAft>
              <a:defRPr sz="2000">
                <a:solidFill>
                  <a:schemeClr val="tx1"/>
                </a:solidFill>
                <a:latin typeface="Tahoma" pitchFamily="34" charset="0"/>
                <a:cs typeface="Times New Roman" pitchFamily="18" charset="0"/>
              </a:defRPr>
            </a:lvl7pPr>
            <a:lvl8pPr marL="3429000" indent="-228600" eaLnBrk="0" fontAlgn="base" hangingPunct="0">
              <a:spcBef>
                <a:spcPct val="0"/>
              </a:spcBef>
              <a:spcAft>
                <a:spcPct val="0"/>
              </a:spcAft>
              <a:defRPr sz="2000">
                <a:solidFill>
                  <a:schemeClr val="tx1"/>
                </a:solidFill>
                <a:latin typeface="Tahoma" pitchFamily="34" charset="0"/>
                <a:cs typeface="Times New Roman" pitchFamily="18" charset="0"/>
              </a:defRPr>
            </a:lvl8pPr>
            <a:lvl9pPr marL="3886200" indent="-228600" eaLnBrk="0" fontAlgn="base" hangingPunct="0">
              <a:spcBef>
                <a:spcPct val="0"/>
              </a:spcBef>
              <a:spcAft>
                <a:spcPct val="0"/>
              </a:spcAft>
              <a:defRPr sz="2000">
                <a:solidFill>
                  <a:schemeClr val="tx1"/>
                </a:solidFill>
                <a:latin typeface="Tahoma" pitchFamily="34" charset="0"/>
                <a:cs typeface="Times New Roman" pitchFamily="18" charset="0"/>
              </a:defRPr>
            </a:lvl9pPr>
          </a:lstStyle>
          <a:p>
            <a:endParaRPr lang="it-IT" altLang="ru-RU"/>
          </a:p>
        </p:txBody>
      </p:sp>
      <p:sp>
        <p:nvSpPr>
          <p:cNvPr id="198" name="AutoShape 199"/>
          <p:cNvSpPr>
            <a:spLocks noChangeArrowheads="1"/>
          </p:cNvSpPr>
          <p:nvPr/>
        </p:nvSpPr>
        <p:spPr bwMode="auto">
          <a:xfrm>
            <a:off x="6203950" y="3378200"/>
            <a:ext cx="793750" cy="476250"/>
          </a:xfrm>
          <a:prstGeom prst="rightArrow">
            <a:avLst>
              <a:gd name="adj1" fmla="val 50000"/>
              <a:gd name="adj2" fmla="val 41667"/>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000">
                <a:solidFill>
                  <a:schemeClr val="tx1"/>
                </a:solidFill>
                <a:latin typeface="Tahoma" pitchFamily="34" charset="0"/>
                <a:cs typeface="Times New Roman" pitchFamily="18" charset="0"/>
              </a:defRPr>
            </a:lvl1pPr>
            <a:lvl2pPr marL="742950" indent="-285750">
              <a:defRPr sz="2000">
                <a:solidFill>
                  <a:schemeClr val="tx1"/>
                </a:solidFill>
                <a:latin typeface="Tahoma" pitchFamily="34" charset="0"/>
                <a:cs typeface="Times New Roman" pitchFamily="18" charset="0"/>
              </a:defRPr>
            </a:lvl2pPr>
            <a:lvl3pPr marL="1143000" indent="-228600">
              <a:defRPr sz="2000">
                <a:solidFill>
                  <a:schemeClr val="tx1"/>
                </a:solidFill>
                <a:latin typeface="Tahoma" pitchFamily="34" charset="0"/>
                <a:cs typeface="Times New Roman" pitchFamily="18" charset="0"/>
              </a:defRPr>
            </a:lvl3pPr>
            <a:lvl4pPr marL="1600200" indent="-228600">
              <a:defRPr sz="2000">
                <a:solidFill>
                  <a:schemeClr val="tx1"/>
                </a:solidFill>
                <a:latin typeface="Tahoma" pitchFamily="34" charset="0"/>
                <a:cs typeface="Times New Roman" pitchFamily="18" charset="0"/>
              </a:defRPr>
            </a:lvl4pPr>
            <a:lvl5pPr marL="2057400" indent="-228600">
              <a:defRPr sz="2000">
                <a:solidFill>
                  <a:schemeClr val="tx1"/>
                </a:solidFill>
                <a:latin typeface="Tahoma" pitchFamily="34" charset="0"/>
                <a:cs typeface="Times New Roman" pitchFamily="18" charset="0"/>
              </a:defRPr>
            </a:lvl5pPr>
            <a:lvl6pPr marL="2514600" indent="-228600" eaLnBrk="0" fontAlgn="base" hangingPunct="0">
              <a:spcBef>
                <a:spcPct val="0"/>
              </a:spcBef>
              <a:spcAft>
                <a:spcPct val="0"/>
              </a:spcAft>
              <a:defRPr sz="2000">
                <a:solidFill>
                  <a:schemeClr val="tx1"/>
                </a:solidFill>
                <a:latin typeface="Tahoma" pitchFamily="34" charset="0"/>
                <a:cs typeface="Times New Roman" pitchFamily="18" charset="0"/>
              </a:defRPr>
            </a:lvl6pPr>
            <a:lvl7pPr marL="2971800" indent="-228600" eaLnBrk="0" fontAlgn="base" hangingPunct="0">
              <a:spcBef>
                <a:spcPct val="0"/>
              </a:spcBef>
              <a:spcAft>
                <a:spcPct val="0"/>
              </a:spcAft>
              <a:defRPr sz="2000">
                <a:solidFill>
                  <a:schemeClr val="tx1"/>
                </a:solidFill>
                <a:latin typeface="Tahoma" pitchFamily="34" charset="0"/>
                <a:cs typeface="Times New Roman" pitchFamily="18" charset="0"/>
              </a:defRPr>
            </a:lvl7pPr>
            <a:lvl8pPr marL="3429000" indent="-228600" eaLnBrk="0" fontAlgn="base" hangingPunct="0">
              <a:spcBef>
                <a:spcPct val="0"/>
              </a:spcBef>
              <a:spcAft>
                <a:spcPct val="0"/>
              </a:spcAft>
              <a:defRPr sz="2000">
                <a:solidFill>
                  <a:schemeClr val="tx1"/>
                </a:solidFill>
                <a:latin typeface="Tahoma" pitchFamily="34" charset="0"/>
                <a:cs typeface="Times New Roman" pitchFamily="18" charset="0"/>
              </a:defRPr>
            </a:lvl8pPr>
            <a:lvl9pPr marL="3886200" indent="-228600" eaLnBrk="0" fontAlgn="base" hangingPunct="0">
              <a:spcBef>
                <a:spcPct val="0"/>
              </a:spcBef>
              <a:spcAft>
                <a:spcPct val="0"/>
              </a:spcAft>
              <a:defRPr sz="2000">
                <a:solidFill>
                  <a:schemeClr val="tx1"/>
                </a:solidFill>
                <a:latin typeface="Tahoma" pitchFamily="34" charset="0"/>
                <a:cs typeface="Times New Roman" pitchFamily="18" charset="0"/>
              </a:defRPr>
            </a:lvl9pPr>
          </a:lstStyle>
          <a:p>
            <a:endParaRPr lang="it-IT" altLang="ru-RU"/>
          </a:p>
        </p:txBody>
      </p:sp>
      <p:sp>
        <p:nvSpPr>
          <p:cNvPr id="200" name="AutoShape 201"/>
          <p:cNvSpPr>
            <a:spLocks noChangeArrowheads="1"/>
          </p:cNvSpPr>
          <p:nvPr/>
        </p:nvSpPr>
        <p:spPr bwMode="auto">
          <a:xfrm>
            <a:off x="1898650" y="3352800"/>
            <a:ext cx="793750" cy="476250"/>
          </a:xfrm>
          <a:prstGeom prst="rightArrow">
            <a:avLst>
              <a:gd name="adj1" fmla="val 50000"/>
              <a:gd name="adj2" fmla="val 41667"/>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000">
                <a:solidFill>
                  <a:schemeClr val="tx1"/>
                </a:solidFill>
                <a:latin typeface="Tahoma" pitchFamily="34" charset="0"/>
                <a:cs typeface="Times New Roman" pitchFamily="18" charset="0"/>
              </a:defRPr>
            </a:lvl1pPr>
            <a:lvl2pPr marL="742950" indent="-285750">
              <a:defRPr sz="2000">
                <a:solidFill>
                  <a:schemeClr val="tx1"/>
                </a:solidFill>
                <a:latin typeface="Tahoma" pitchFamily="34" charset="0"/>
                <a:cs typeface="Times New Roman" pitchFamily="18" charset="0"/>
              </a:defRPr>
            </a:lvl2pPr>
            <a:lvl3pPr marL="1143000" indent="-228600">
              <a:defRPr sz="2000">
                <a:solidFill>
                  <a:schemeClr val="tx1"/>
                </a:solidFill>
                <a:latin typeface="Tahoma" pitchFamily="34" charset="0"/>
                <a:cs typeface="Times New Roman" pitchFamily="18" charset="0"/>
              </a:defRPr>
            </a:lvl3pPr>
            <a:lvl4pPr marL="1600200" indent="-228600">
              <a:defRPr sz="2000">
                <a:solidFill>
                  <a:schemeClr val="tx1"/>
                </a:solidFill>
                <a:latin typeface="Tahoma" pitchFamily="34" charset="0"/>
                <a:cs typeface="Times New Roman" pitchFamily="18" charset="0"/>
              </a:defRPr>
            </a:lvl4pPr>
            <a:lvl5pPr marL="2057400" indent="-228600">
              <a:defRPr sz="2000">
                <a:solidFill>
                  <a:schemeClr val="tx1"/>
                </a:solidFill>
                <a:latin typeface="Tahoma" pitchFamily="34" charset="0"/>
                <a:cs typeface="Times New Roman" pitchFamily="18" charset="0"/>
              </a:defRPr>
            </a:lvl5pPr>
            <a:lvl6pPr marL="2514600" indent="-228600" eaLnBrk="0" fontAlgn="base" hangingPunct="0">
              <a:spcBef>
                <a:spcPct val="0"/>
              </a:spcBef>
              <a:spcAft>
                <a:spcPct val="0"/>
              </a:spcAft>
              <a:defRPr sz="2000">
                <a:solidFill>
                  <a:schemeClr val="tx1"/>
                </a:solidFill>
                <a:latin typeface="Tahoma" pitchFamily="34" charset="0"/>
                <a:cs typeface="Times New Roman" pitchFamily="18" charset="0"/>
              </a:defRPr>
            </a:lvl6pPr>
            <a:lvl7pPr marL="2971800" indent="-228600" eaLnBrk="0" fontAlgn="base" hangingPunct="0">
              <a:spcBef>
                <a:spcPct val="0"/>
              </a:spcBef>
              <a:spcAft>
                <a:spcPct val="0"/>
              </a:spcAft>
              <a:defRPr sz="2000">
                <a:solidFill>
                  <a:schemeClr val="tx1"/>
                </a:solidFill>
                <a:latin typeface="Tahoma" pitchFamily="34" charset="0"/>
                <a:cs typeface="Times New Roman" pitchFamily="18" charset="0"/>
              </a:defRPr>
            </a:lvl7pPr>
            <a:lvl8pPr marL="3429000" indent="-228600" eaLnBrk="0" fontAlgn="base" hangingPunct="0">
              <a:spcBef>
                <a:spcPct val="0"/>
              </a:spcBef>
              <a:spcAft>
                <a:spcPct val="0"/>
              </a:spcAft>
              <a:defRPr sz="2000">
                <a:solidFill>
                  <a:schemeClr val="tx1"/>
                </a:solidFill>
                <a:latin typeface="Tahoma" pitchFamily="34" charset="0"/>
                <a:cs typeface="Times New Roman" pitchFamily="18" charset="0"/>
              </a:defRPr>
            </a:lvl8pPr>
            <a:lvl9pPr marL="3886200" indent="-228600" eaLnBrk="0" fontAlgn="base" hangingPunct="0">
              <a:spcBef>
                <a:spcPct val="0"/>
              </a:spcBef>
              <a:spcAft>
                <a:spcPct val="0"/>
              </a:spcAft>
              <a:defRPr sz="2000">
                <a:solidFill>
                  <a:schemeClr val="tx1"/>
                </a:solidFill>
                <a:latin typeface="Tahoma" pitchFamily="34" charset="0"/>
                <a:cs typeface="Times New Roman" pitchFamily="18" charset="0"/>
              </a:defRPr>
            </a:lvl9pPr>
          </a:lstStyle>
          <a:p>
            <a:endParaRPr lang="it-IT" altLang="ru-RU"/>
          </a:p>
        </p:txBody>
      </p:sp>
      <p:pic>
        <p:nvPicPr>
          <p:cNvPr id="201" name="Picture 2" descr="F:\Odiljon\UNITWIN-2018\lecture2\22\photo-1461237453.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36000" y1="83141" x2="36000" y2="83141"/>
                        <a14:foregroundMark x1="92769" y1="33256" x2="92769" y2="33256"/>
                        <a14:foregroundMark x1="89692" y1="87067" x2="89692" y2="87067"/>
                        <a14:backgroundMark x1="64308" y1="67206" x2="64308" y2="67206"/>
                      </a14:backgroundRemoval>
                    </a14:imgEffect>
                  </a14:imgLayer>
                </a14:imgProps>
              </a:ext>
              <a:ext uri="{28A0092B-C50C-407E-A947-70E740481C1C}">
                <a14:useLocalDpi xmlns:a14="http://schemas.microsoft.com/office/drawing/2010/main" val="0"/>
              </a:ext>
            </a:extLst>
          </a:blip>
          <a:srcRect/>
          <a:stretch>
            <a:fillRect/>
          </a:stretch>
        </p:blipFill>
        <p:spPr bwMode="auto">
          <a:xfrm>
            <a:off x="2123728" y="2212760"/>
            <a:ext cx="4159982" cy="3096344"/>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005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1"/>
                                        </p:tgtEl>
                                        <p:attrNameLst>
                                          <p:attrName>style.visibility</p:attrName>
                                        </p:attrNameLst>
                                      </p:cBhvr>
                                      <p:to>
                                        <p:strVal val="visible"/>
                                      </p:to>
                                    </p:set>
                                    <p:anim calcmode="lin" valueType="num">
                                      <p:cBhvr additive="base">
                                        <p:cTn id="7" dur="500" fill="hold"/>
                                        <p:tgtEl>
                                          <p:spTgt spid="201"/>
                                        </p:tgtEl>
                                        <p:attrNameLst>
                                          <p:attrName>ppt_x</p:attrName>
                                        </p:attrNameLst>
                                      </p:cBhvr>
                                      <p:tavLst>
                                        <p:tav tm="0">
                                          <p:val>
                                            <p:strVal val="#ppt_x"/>
                                          </p:val>
                                        </p:tav>
                                        <p:tav tm="100000">
                                          <p:val>
                                            <p:strVal val="#ppt_x"/>
                                          </p:val>
                                        </p:tav>
                                      </p:tavLst>
                                    </p:anim>
                                    <p:anim calcmode="lin" valueType="num">
                                      <p:cBhvr additive="base">
                                        <p:cTn id="8" dur="500" fill="hold"/>
                                        <p:tgtEl>
                                          <p:spTgt spid="20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94"/>
                                        </p:tgtEl>
                                        <p:attrNameLst>
                                          <p:attrName>style.visibility</p:attrName>
                                        </p:attrNameLst>
                                      </p:cBhvr>
                                      <p:to>
                                        <p:strVal val="visible"/>
                                      </p:to>
                                    </p:set>
                                    <p:animEffect transition="in" filter="wipe(down)">
                                      <p:cBhvr>
                                        <p:cTn id="18" dur="500"/>
                                        <p:tgtEl>
                                          <p:spTgt spid="19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00"/>
                                        </p:tgtEl>
                                        <p:attrNameLst>
                                          <p:attrName>style.visibility</p:attrName>
                                        </p:attrNameLst>
                                      </p:cBhvr>
                                      <p:to>
                                        <p:strVal val="visible"/>
                                      </p:to>
                                    </p:set>
                                    <p:animEffect transition="in" filter="wipe(down)">
                                      <p:cBhvr>
                                        <p:cTn id="23" dur="500"/>
                                        <p:tgtEl>
                                          <p:spTgt spid="20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96"/>
                                        </p:tgtEl>
                                        <p:attrNameLst>
                                          <p:attrName>style.visibility</p:attrName>
                                        </p:attrNameLst>
                                      </p:cBhvr>
                                      <p:to>
                                        <p:strVal val="visible"/>
                                      </p:to>
                                    </p:set>
                                    <p:animEffect transition="in" filter="fade">
                                      <p:cBhvr>
                                        <p:cTn id="28" dur="500"/>
                                        <p:tgtEl>
                                          <p:spTgt spid="196"/>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98"/>
                                        </p:tgtEl>
                                        <p:attrNameLst>
                                          <p:attrName>style.visibility</p:attrName>
                                        </p:attrNameLst>
                                      </p:cBhvr>
                                      <p:to>
                                        <p:strVal val="visible"/>
                                      </p:to>
                                    </p:set>
                                    <p:animEffect transition="in" filter="barn(inVertical)">
                                      <p:cBhvr>
                                        <p:cTn id="33" dur="500"/>
                                        <p:tgtEl>
                                          <p:spTgt spid="19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95"/>
                                        </p:tgtEl>
                                        <p:attrNameLst>
                                          <p:attrName>style.visibility</p:attrName>
                                        </p:attrNameLst>
                                      </p:cBhvr>
                                      <p:to>
                                        <p:strVal val="visible"/>
                                      </p:to>
                                    </p:set>
                                    <p:animEffect transition="in" filter="wipe(down)">
                                      <p:cBhvr>
                                        <p:cTn id="38" dur="500"/>
                                        <p:tgtEl>
                                          <p:spTgt spid="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4" grpId="0"/>
      <p:bldP spid="195" grpId="0"/>
      <p:bldP spid="196" grpId="0"/>
      <p:bldP spid="198" grpId="0" animBg="1"/>
      <p:bldP spid="20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Elektron</a:t>
            </a:r>
            <a:r>
              <a:rPr lang="en-US" dirty="0" smtClean="0"/>
              <a:t> </a:t>
            </a:r>
            <a:r>
              <a:rPr lang="en-US" dirty="0" err="1" smtClean="0"/>
              <a:t>hisoblash</a:t>
            </a:r>
            <a:r>
              <a:rPr lang="en-US" dirty="0" smtClean="0"/>
              <a:t> </a:t>
            </a:r>
            <a:r>
              <a:rPr lang="en-US" dirty="0" err="1" smtClean="0"/>
              <a:t>mashinalari</a:t>
            </a:r>
            <a:r>
              <a:rPr lang="en-US" dirty="0" smtClean="0"/>
              <a:t> </a:t>
            </a:r>
            <a:r>
              <a:rPr lang="en-US" dirty="0" err="1" smtClean="0"/>
              <a:t>tarixi</a:t>
            </a:r>
            <a:endParaRPr lang="ru-RU" dirty="0"/>
          </a:p>
        </p:txBody>
      </p:sp>
      <p:sp>
        <p:nvSpPr>
          <p:cNvPr id="4" name="Rectangle 5"/>
          <p:cNvSpPr>
            <a:spLocks noGrp="1" noChangeArrowheads="1"/>
          </p:cNvSpPr>
          <p:nvPr>
            <p:ph sz="quarter" idx="1"/>
          </p:nvPr>
        </p:nvSpPr>
        <p:spPr>
          <a:xfrm>
            <a:off x="914400" y="1556792"/>
            <a:ext cx="7772400" cy="5183087"/>
          </a:xfrm>
        </p:spPr>
        <p:txBody>
          <a:bodyPr lIns="90000" tIns="46800" rIns="90000" bIns="46800">
            <a:spAutoFit/>
          </a:bodyPr>
          <a:lstStyle/>
          <a:p>
            <a:pPr marL="233363" indent="-233363"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Oddiy</a:t>
            </a:r>
            <a:r>
              <a:rPr lang="en-GB" altLang="ru-RU" dirty="0" smtClean="0"/>
              <a:t> </a:t>
            </a:r>
            <a:r>
              <a:rPr lang="en-GB" altLang="ru-RU" dirty="0" err="1" smtClean="0"/>
              <a:t>yechimlar</a:t>
            </a:r>
            <a:endParaRPr lang="en-GB" altLang="ru-RU" dirty="0" smtClean="0"/>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m.o</a:t>
            </a:r>
            <a:r>
              <a:rPr lang="en-GB" altLang="ru-RU" dirty="0" smtClean="0"/>
              <a:t>. 2000.: </a:t>
            </a:r>
            <a:r>
              <a:rPr lang="en-GB" altLang="ru-RU" dirty="0" err="1" smtClean="0"/>
              <a:t>Abak</a:t>
            </a:r>
            <a:r>
              <a:rPr lang="en-GB" altLang="ru-RU" dirty="0" smtClean="0"/>
              <a:t> </a:t>
            </a:r>
            <a:r>
              <a:rPr lang="en-GB" altLang="ru-RU" dirty="0" err="1" smtClean="0"/>
              <a:t>tayoqchalari</a:t>
            </a:r>
            <a:endParaRPr lang="en-GB" altLang="ru-RU" dirty="0" smtClean="0"/>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1600: </a:t>
            </a:r>
            <a:r>
              <a:rPr lang="en-GB" altLang="ru-RU" dirty="0" err="1" smtClean="0"/>
              <a:t>Logarifm</a:t>
            </a:r>
            <a:r>
              <a:rPr lang="en-GB" altLang="ru-RU" dirty="0" smtClean="0"/>
              <a:t> </a:t>
            </a:r>
            <a:r>
              <a:rPr lang="en-GB" altLang="ru-RU" dirty="0" err="1" smtClean="0"/>
              <a:t>taxtasi</a:t>
            </a:r>
            <a:endParaRPr lang="en-GB" altLang="ru-RU" dirty="0" smtClean="0"/>
          </a:p>
          <a:p>
            <a:pPr marL="233363" indent="-233363"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Mexanik</a:t>
            </a:r>
            <a:r>
              <a:rPr lang="en-GB" altLang="ru-RU" dirty="0" smtClean="0"/>
              <a:t> </a:t>
            </a:r>
            <a:r>
              <a:rPr lang="en-GB" altLang="ru-RU" dirty="0" err="1" smtClean="0"/>
              <a:t>davr</a:t>
            </a:r>
            <a:endParaRPr lang="en-GB" altLang="ru-RU" dirty="0" smtClean="0"/>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1640: Pascal</a:t>
            </a:r>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1642: Leibnitz</a:t>
            </a:r>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1833: Babbage </a:t>
            </a:r>
            <a:r>
              <a:rPr lang="en-GB" altLang="ru-RU" dirty="0" err="1" smtClean="0"/>
              <a:t>mashinasi</a:t>
            </a:r>
            <a:endParaRPr lang="en-GB" altLang="ru-RU" dirty="0" smtClean="0"/>
          </a:p>
          <a:p>
            <a:pPr marL="233363" indent="-233363"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Elektromexanik</a:t>
            </a:r>
            <a:r>
              <a:rPr lang="en-GB" altLang="ru-RU" dirty="0" smtClean="0"/>
              <a:t> </a:t>
            </a:r>
            <a:r>
              <a:rPr lang="en-GB" altLang="ru-RU" dirty="0" err="1" smtClean="0"/>
              <a:t>davr</a:t>
            </a:r>
            <a:endParaRPr lang="en-GB" altLang="ru-RU" dirty="0" smtClean="0"/>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1890: </a:t>
            </a:r>
            <a:r>
              <a:rPr lang="en-GB" altLang="ru-RU" dirty="0" err="1" smtClean="0"/>
              <a:t>AQSh</a:t>
            </a:r>
            <a:r>
              <a:rPr lang="en-GB" altLang="ru-RU" dirty="0" smtClean="0"/>
              <a:t> </a:t>
            </a:r>
            <a:r>
              <a:rPr lang="en-GB" altLang="ru-RU" dirty="0" err="1" smtClean="0"/>
              <a:t>elektron</a:t>
            </a:r>
            <a:r>
              <a:rPr lang="en-GB" altLang="ru-RU" dirty="0" smtClean="0"/>
              <a:t> </a:t>
            </a:r>
            <a:r>
              <a:rPr lang="en-GB" altLang="ru-RU" dirty="0" err="1" smtClean="0"/>
              <a:t>o’qish</a:t>
            </a:r>
            <a:r>
              <a:rPr lang="en-GB" altLang="ru-RU" dirty="0" smtClean="0"/>
              <a:t> </a:t>
            </a:r>
            <a:r>
              <a:rPr lang="en-GB" altLang="ru-RU" dirty="0" err="1" smtClean="0"/>
              <a:t>kartalaridan</a:t>
            </a:r>
            <a:r>
              <a:rPr lang="en-GB" altLang="ru-RU" dirty="0" smtClean="0"/>
              <a:t> </a:t>
            </a:r>
            <a:r>
              <a:rPr lang="en-GB" altLang="ru-RU" dirty="0" err="1" smtClean="0"/>
              <a:t>foydalangan</a:t>
            </a:r>
            <a:endParaRPr lang="en-GB" altLang="ru-RU" dirty="0" smtClean="0"/>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1896: Hollerith Tabulating Machine Corporation </a:t>
            </a:r>
            <a:r>
              <a:rPr lang="en-GB" altLang="ru-RU" dirty="0" err="1" smtClean="0"/>
              <a:t>asos</a:t>
            </a:r>
            <a:r>
              <a:rPr lang="en-GB" altLang="ru-RU" dirty="0" smtClean="0"/>
              <a:t> </a:t>
            </a:r>
            <a:r>
              <a:rPr lang="en-GB" altLang="ru-RU" dirty="0" err="1" smtClean="0"/>
              <a:t>solindi</a:t>
            </a:r>
            <a:r>
              <a:rPr lang="en-GB" altLang="ru-RU" dirty="0" smtClean="0"/>
              <a:t> (1924 </a:t>
            </a:r>
            <a:r>
              <a:rPr lang="en-GB" altLang="ru-RU" dirty="0" err="1" smtClean="0"/>
              <a:t>yildan</a:t>
            </a:r>
            <a:r>
              <a:rPr lang="en-GB" altLang="ru-RU" dirty="0" smtClean="0"/>
              <a:t>, TMC IBM </a:t>
            </a:r>
            <a:r>
              <a:rPr lang="en-GB" altLang="ru-RU" dirty="0" err="1" smtClean="0"/>
              <a:t>ga</a:t>
            </a:r>
            <a:r>
              <a:rPr lang="en-GB" altLang="ru-RU" dirty="0" smtClean="0"/>
              <a:t> </a:t>
            </a:r>
            <a:r>
              <a:rPr lang="en-GB" altLang="ru-RU" dirty="0" err="1" smtClean="0"/>
              <a:t>aylandi</a:t>
            </a:r>
            <a:r>
              <a:rPr lang="en-GB" altLang="ru-RU" dirty="0" smtClean="0"/>
              <a:t>)</a:t>
            </a:r>
          </a:p>
          <a:p>
            <a:pPr marL="573088" lvl="1" indent="-223838"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1944: Aiken Mark I </a:t>
            </a:r>
            <a:r>
              <a:rPr lang="en-GB" altLang="ru-RU" dirty="0" err="1" smtClean="0"/>
              <a:t>ni</a:t>
            </a:r>
            <a:r>
              <a:rPr lang="en-GB" altLang="ru-RU" dirty="0" smtClean="0"/>
              <a:t> </a:t>
            </a:r>
            <a:r>
              <a:rPr lang="en-GB" altLang="ru-RU" dirty="0" err="1" smtClean="0"/>
              <a:t>yaratdi</a:t>
            </a:r>
            <a:endParaRPr lang="en-GB" altLang="ru-RU" dirty="0" smtClean="0"/>
          </a:p>
        </p:txBody>
      </p:sp>
    </p:spTree>
    <p:extLst>
      <p:ext uri="{BB962C8B-B14F-4D97-AF65-F5344CB8AC3E}">
        <p14:creationId xmlns:p14="http://schemas.microsoft.com/office/powerpoint/2010/main" val="4069722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fade">
                                      <p:cBhvr>
                                        <p:cTn id="23" dur="500"/>
                                        <p:tgtEl>
                                          <p:spTgt spid="4">
                                            <p:txEl>
                                              <p:pRg st="3" end="3"/>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animEffect transition="in" filter="fade">
                                      <p:cBhvr>
                                        <p:cTn id="26" dur="500"/>
                                        <p:tgtEl>
                                          <p:spTgt spid="4">
                                            <p:txEl>
                                              <p:pRg st="4" end="4"/>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500"/>
                                        <p:tgtEl>
                                          <p:spTgt spid="4">
                                            <p:txEl>
                                              <p:pRg st="5" end="5"/>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Effect transition="in" filter="fade">
                                      <p:cBhvr>
                                        <p:cTn id="37" dur="500"/>
                                        <p:tgtEl>
                                          <p:spTgt spid="4">
                                            <p:txEl>
                                              <p:pRg st="7" end="7"/>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Effect transition="in" filter="fade">
                                      <p:cBhvr>
                                        <p:cTn id="40" dur="500"/>
                                        <p:tgtEl>
                                          <p:spTgt spid="4">
                                            <p:txEl>
                                              <p:pRg st="8" end="8"/>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
                                            <p:txEl>
                                              <p:pRg st="9" end="9"/>
                                            </p:txEl>
                                          </p:spTgt>
                                        </p:tgtEl>
                                        <p:attrNameLst>
                                          <p:attrName>style.visibility</p:attrName>
                                        </p:attrNameLst>
                                      </p:cBhvr>
                                      <p:to>
                                        <p:strVal val="visible"/>
                                      </p:to>
                                    </p:set>
                                    <p:animEffect transition="in" filter="fade">
                                      <p:cBhvr>
                                        <p:cTn id="43" dur="500"/>
                                        <p:tgtEl>
                                          <p:spTgt spid="4">
                                            <p:txEl>
                                              <p:pRg st="9" end="9"/>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
                                            <p:txEl>
                                              <p:pRg st="10" end="10"/>
                                            </p:txEl>
                                          </p:spTgt>
                                        </p:tgtEl>
                                        <p:attrNameLst>
                                          <p:attrName>style.visibility</p:attrName>
                                        </p:attrNameLst>
                                      </p:cBhvr>
                                      <p:to>
                                        <p:strVal val="visible"/>
                                      </p:to>
                                    </p:set>
                                    <p:animEffect transition="in" filter="fade">
                                      <p:cBhvr>
                                        <p:cTn id="46"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4" name="Rectangle 5"/>
          <p:cNvSpPr>
            <a:spLocks noGrp="1" noChangeArrowheads="1"/>
          </p:cNvSpPr>
          <p:nvPr>
            <p:ph sz="quarter" idx="1"/>
          </p:nvPr>
        </p:nvSpPr>
        <p:spPr>
          <a:xfrm>
            <a:off x="914400" y="1556792"/>
            <a:ext cx="7772400" cy="4423945"/>
          </a:xfrm>
        </p:spPr>
        <p:txBody>
          <a:bodyPr lIns="90360" tIns="44280" rIns="90360" bIns="44280">
            <a:spAutoFit/>
          </a:bodyPr>
          <a:lstStyle/>
          <a:p>
            <a:pPr marL="233363" indent="-233363"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1946: ENIAC (Eckert &amp; </a:t>
            </a:r>
            <a:r>
              <a:rPr lang="en-GB" altLang="ru-RU" dirty="0" err="1" smtClean="0"/>
              <a:t>Mauchly</a:t>
            </a:r>
            <a:r>
              <a:rPr lang="en-GB" altLang="ru-RU" dirty="0" smtClean="0"/>
              <a:t>, Univ. of Pennsylvania)</a:t>
            </a:r>
          </a:p>
          <a:p>
            <a:pPr marL="1331913" lvl="1" indent="-381000"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18000 </a:t>
            </a:r>
            <a:r>
              <a:rPr lang="en-GB" altLang="ru-RU" dirty="0" err="1" smtClean="0"/>
              <a:t>vakum</a:t>
            </a:r>
            <a:r>
              <a:rPr lang="en-GB" altLang="ru-RU" dirty="0" smtClean="0"/>
              <a:t> </a:t>
            </a:r>
            <a:r>
              <a:rPr lang="en-GB" altLang="ru-RU" dirty="0" err="1" smtClean="0"/>
              <a:t>shishalardan</a:t>
            </a:r>
            <a:r>
              <a:rPr lang="en-GB" altLang="ru-RU" dirty="0" smtClean="0"/>
              <a:t> </a:t>
            </a:r>
            <a:r>
              <a:rPr lang="en-GB" altLang="ru-RU" dirty="0" err="1" smtClean="0"/>
              <a:t>iborat</a:t>
            </a:r>
            <a:r>
              <a:rPr lang="en-GB" altLang="ru-RU" dirty="0" smtClean="0"/>
              <a:t> + 1500</a:t>
            </a:r>
          </a:p>
          <a:p>
            <a:pPr marL="233363" indent="-233363"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1951: UNIVAC (Eckert &amp; </a:t>
            </a:r>
            <a:r>
              <a:rPr lang="en-GB" altLang="ru-RU" dirty="0" err="1" smtClean="0"/>
              <a:t>Mauchly</a:t>
            </a:r>
            <a:r>
              <a:rPr lang="en-GB" altLang="ru-RU" dirty="0" smtClean="0"/>
              <a:t>, E.&amp;M. Computer Corp.)</a:t>
            </a:r>
          </a:p>
          <a:p>
            <a:pPr marL="1331913" lvl="1" indent="-381000"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Dastlabki</a:t>
            </a:r>
            <a:r>
              <a:rPr lang="en-GB" altLang="ru-RU" dirty="0" smtClean="0"/>
              <a:t> </a:t>
            </a:r>
            <a:r>
              <a:rPr lang="en-GB" altLang="ru-RU" dirty="0" err="1" smtClean="0"/>
              <a:t>kommersial</a:t>
            </a:r>
            <a:r>
              <a:rPr lang="en-GB" altLang="ru-RU" dirty="0" smtClean="0"/>
              <a:t> </a:t>
            </a:r>
            <a:r>
              <a:rPr lang="en-GB" altLang="ru-RU" dirty="0" err="1" smtClean="0"/>
              <a:t>dasturlanuvchi</a:t>
            </a:r>
            <a:r>
              <a:rPr lang="en-GB" altLang="ru-RU" dirty="0" smtClean="0"/>
              <a:t> </a:t>
            </a:r>
            <a:r>
              <a:rPr lang="en-GB" altLang="ru-RU" dirty="0" err="1" smtClean="0"/>
              <a:t>kompyuter</a:t>
            </a:r>
            <a:endParaRPr lang="en-GB" altLang="ru-RU" dirty="0" smtClean="0"/>
          </a:p>
          <a:p>
            <a:pPr marL="233363" indent="-233363"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60-yillar: </a:t>
            </a:r>
            <a:r>
              <a:rPr lang="en-GB" altLang="ru-RU" dirty="0" err="1" smtClean="0"/>
              <a:t>Minikompyuter</a:t>
            </a:r>
            <a:r>
              <a:rPr lang="en-GB" altLang="ru-RU" dirty="0" smtClean="0"/>
              <a:t> (IBM360, PDP-7)</a:t>
            </a:r>
          </a:p>
          <a:p>
            <a:pPr marL="1331913" lvl="1" indent="-381000"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ilovalar</a:t>
            </a:r>
            <a:endParaRPr lang="en-GB" altLang="ru-RU" dirty="0" smtClean="0"/>
          </a:p>
          <a:p>
            <a:pPr marL="1331913" lvl="1" indent="-381000"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Ko’pfoydalanuvchili</a:t>
            </a:r>
            <a:r>
              <a:rPr lang="en-GB" altLang="ru-RU" dirty="0" smtClean="0"/>
              <a:t>, </a:t>
            </a:r>
            <a:r>
              <a:rPr lang="en-GB" altLang="ru-RU" dirty="0" err="1" smtClean="0"/>
              <a:t>ko’p</a:t>
            </a:r>
            <a:r>
              <a:rPr lang="en-GB" altLang="ru-RU" dirty="0" smtClean="0"/>
              <a:t> </a:t>
            </a:r>
            <a:r>
              <a:rPr lang="en-GB" altLang="ru-RU" dirty="0" err="1" smtClean="0"/>
              <a:t>dasturlanuvchi</a:t>
            </a:r>
            <a:endParaRPr lang="en-GB" altLang="ru-RU" dirty="0" smtClean="0"/>
          </a:p>
          <a:p>
            <a:pPr marL="233363" indent="-233363"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smtClean="0"/>
              <a:t>1980: </a:t>
            </a:r>
            <a:r>
              <a:rPr lang="en-GB" altLang="ru-RU" dirty="0" err="1" smtClean="0"/>
              <a:t>Shaxsiy</a:t>
            </a:r>
            <a:r>
              <a:rPr lang="en-GB" altLang="ru-RU" dirty="0" smtClean="0"/>
              <a:t> </a:t>
            </a:r>
            <a:r>
              <a:rPr lang="en-GB" altLang="ru-RU" dirty="0" err="1" smtClean="0"/>
              <a:t>Kompyuter</a:t>
            </a:r>
            <a:r>
              <a:rPr lang="en-GB" altLang="ru-RU" dirty="0" smtClean="0"/>
              <a:t>(PC)</a:t>
            </a:r>
          </a:p>
          <a:p>
            <a:pPr marL="1331913" lvl="1" indent="-381000" defTabSz="457200">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ru-RU" dirty="0" err="1" smtClean="0"/>
              <a:t>Kompyuterlardan</a:t>
            </a:r>
            <a:r>
              <a:rPr lang="en-GB" altLang="ru-RU" dirty="0" smtClean="0"/>
              <a:t> individual </a:t>
            </a:r>
            <a:r>
              <a:rPr lang="en-GB" altLang="ru-RU" dirty="0" err="1" smtClean="0"/>
              <a:t>foydalanish</a:t>
            </a:r>
            <a:r>
              <a:rPr lang="en-GB" altLang="ru-RU" dirty="0" smtClean="0"/>
              <a:t> </a:t>
            </a:r>
            <a:r>
              <a:rPr lang="en-GB" altLang="ru-RU" dirty="0" err="1" smtClean="0"/>
              <a:t>boshlandi</a:t>
            </a:r>
            <a:endParaRPr lang="en-GB" altLang="ru-RU" dirty="0" smtClean="0"/>
          </a:p>
        </p:txBody>
      </p:sp>
    </p:spTree>
    <p:extLst>
      <p:ext uri="{BB962C8B-B14F-4D97-AF65-F5344CB8AC3E}">
        <p14:creationId xmlns:p14="http://schemas.microsoft.com/office/powerpoint/2010/main" val="1947454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500"/>
                                        <p:tgtEl>
                                          <p:spTgt spid="4">
                                            <p:txEl>
                                              <p:pRg st="2" end="2"/>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fade">
                                      <p:cBhvr>
                                        <p:cTn id="23" dur="500"/>
                                        <p:tgtEl>
                                          <p:spTgt spid="4">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500"/>
                                        <p:tgtEl>
                                          <p:spTgt spid="4">
                                            <p:txEl>
                                              <p:pRg st="4" end="4"/>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Effect transition="in" filter="fade">
                                      <p:cBhvr>
                                        <p:cTn id="31" dur="500"/>
                                        <p:tgtEl>
                                          <p:spTgt spid="4">
                                            <p:txEl>
                                              <p:pRg st="5" end="5"/>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fade">
                                      <p:cBhvr>
                                        <p:cTn id="34" dur="500"/>
                                        <p:tgtEl>
                                          <p:spTgt spid="4">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
                                            <p:txEl>
                                              <p:pRg st="7" end="7"/>
                                            </p:txEl>
                                          </p:spTgt>
                                        </p:tgtEl>
                                        <p:attrNameLst>
                                          <p:attrName>style.visibility</p:attrName>
                                        </p:attrNameLst>
                                      </p:cBhvr>
                                      <p:to>
                                        <p:strVal val="visible"/>
                                      </p:to>
                                    </p:set>
                                    <p:animEffect transition="in" filter="fade">
                                      <p:cBhvr>
                                        <p:cTn id="39" dur="500"/>
                                        <p:tgtEl>
                                          <p:spTgt spid="4">
                                            <p:txEl>
                                              <p:pRg st="7" end="7"/>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Effect transition="in" filter="fade">
                                      <p:cBhvr>
                                        <p:cTn id="4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900" y="1208088"/>
            <a:ext cx="3854450"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5" name="Group 5"/>
          <p:cNvGrpSpPr>
            <a:grpSpLocks/>
          </p:cNvGrpSpPr>
          <p:nvPr/>
        </p:nvGrpSpPr>
        <p:grpSpPr bwMode="auto">
          <a:xfrm>
            <a:off x="6224588" y="1192213"/>
            <a:ext cx="2447925" cy="3003550"/>
            <a:chOff x="3921" y="751"/>
            <a:chExt cx="1542" cy="1892"/>
          </a:xfrm>
        </p:grpSpPr>
        <p:pic>
          <p:nvPicPr>
            <p:cNvPr id="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1" y="751"/>
              <a:ext cx="1543" cy="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Text Box 7"/>
            <p:cNvSpPr txBox="1">
              <a:spLocks noChangeArrowheads="1"/>
            </p:cNvSpPr>
            <p:nvPr/>
          </p:nvSpPr>
          <p:spPr bwMode="auto">
            <a:xfrm>
              <a:off x="3949" y="2429"/>
              <a:ext cx="373"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buClr>
                  <a:srgbClr val="000000"/>
                </a:buClr>
                <a:buSzPct val="100000"/>
                <a:buFont typeface="Tahoma" pitchFamily="34" charset="0"/>
                <a:buNone/>
              </a:pPr>
              <a:r>
                <a:rPr lang="en-GB" altLang="ru-RU">
                  <a:solidFill>
                    <a:srgbClr val="000000"/>
                  </a:solidFill>
                </a:rPr>
                <a:t>PDP7</a:t>
              </a:r>
            </a:p>
          </p:txBody>
        </p:sp>
      </p:grpSp>
      <p:pic>
        <p:nvPicPr>
          <p:cNvPr id="8"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9188" y="4319588"/>
            <a:ext cx="2989262"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 name="Text Box 10"/>
          <p:cNvSpPr txBox="1">
            <a:spLocks noChangeArrowheads="1"/>
          </p:cNvSpPr>
          <p:nvPr/>
        </p:nvSpPr>
        <p:spPr bwMode="auto">
          <a:xfrm>
            <a:off x="3086100" y="5451475"/>
            <a:ext cx="812800"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buClr>
                <a:srgbClr val="000000"/>
              </a:buClr>
              <a:buSzPct val="100000"/>
              <a:buFont typeface="Tahoma" pitchFamily="34" charset="0"/>
              <a:buNone/>
            </a:pPr>
            <a:r>
              <a:rPr lang="en-GB" altLang="ru-RU" dirty="0">
                <a:solidFill>
                  <a:srgbClr val="000000"/>
                </a:solidFill>
              </a:rPr>
              <a:t>IBM PC</a:t>
            </a:r>
          </a:p>
        </p:txBody>
      </p:sp>
    </p:spTree>
    <p:extLst>
      <p:ext uri="{BB962C8B-B14F-4D97-AF65-F5344CB8AC3E}">
        <p14:creationId xmlns:p14="http://schemas.microsoft.com/office/powerpoint/2010/main" val="2613803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 calcmode="lin" valueType="num">
                                      <p:cBhvr>
                                        <p:cTn id="21" dur="1000" fill="hold"/>
                                        <p:tgtEl>
                                          <p:spTgt spid="8"/>
                                        </p:tgtEl>
                                        <p:attrNameLst>
                                          <p:attrName>style.rotation</p:attrName>
                                        </p:attrNameLst>
                                      </p:cBhvr>
                                      <p:tavLst>
                                        <p:tav tm="0">
                                          <p:val>
                                            <p:fltVal val="90"/>
                                          </p:val>
                                        </p:tav>
                                        <p:tav tm="100000">
                                          <p:val>
                                            <p:fltVal val="0"/>
                                          </p:val>
                                        </p:tav>
                                      </p:tavLst>
                                    </p:anim>
                                    <p:animEffect transition="in" filter="fade">
                                      <p:cBhvr>
                                        <p:cTn id="22" dur="1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txBox="1">
            <a:spLocks noChangeArrowheads="1"/>
          </p:cNvSpPr>
          <p:nvPr/>
        </p:nvSpPr>
        <p:spPr>
          <a:xfrm>
            <a:off x="774700" y="1420813"/>
            <a:ext cx="7632700" cy="2397749"/>
          </a:xfrm>
          <a:prstGeom prst="rect">
            <a:avLst/>
          </a:prstGeom>
        </p:spPr>
        <p:txBody>
          <a:bodyPr vert="horz" lIns="90360" tIns="44280" rIns="90360" bIns="44280">
            <a:sp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marL="233363" indent="-233363" defTabSz="457200">
              <a:tabLst>
                <a:tab pos="1139825" algn="ctr"/>
                <a:tab pos="2282825" algn="l"/>
                <a:tab pos="3806825" algn="l"/>
                <a:tab pos="4568825" algn="l"/>
                <a:tab pos="5483225" algn="l"/>
                <a:tab pos="6397625" algn="l"/>
                <a:tab pos="7312025" algn="l"/>
                <a:tab pos="8226425" algn="l"/>
                <a:tab pos="9140825" algn="l"/>
                <a:tab pos="10055225" algn="l"/>
              </a:tabLst>
            </a:pPr>
            <a:r>
              <a:rPr lang="en-GB" altLang="ru-RU" dirty="0" smtClean="0"/>
              <a:t>1942-57,	1-avlod.	= </a:t>
            </a:r>
            <a:r>
              <a:rPr lang="en-GB" altLang="ru-RU" dirty="0" err="1" smtClean="0"/>
              <a:t>vakum</a:t>
            </a:r>
            <a:r>
              <a:rPr lang="en-GB" altLang="ru-RU" dirty="0" smtClean="0"/>
              <a:t> </a:t>
            </a:r>
            <a:r>
              <a:rPr lang="en-GB" altLang="ru-RU" dirty="0" err="1" smtClean="0"/>
              <a:t>shishalar</a:t>
            </a:r>
            <a:endParaRPr lang="en-GB" altLang="ru-RU" dirty="0" smtClean="0"/>
          </a:p>
          <a:p>
            <a:pPr marL="233363" indent="-233363" defTabSz="457200">
              <a:buClr>
                <a:srgbClr val="66FFFF"/>
              </a:buClr>
              <a:tabLst>
                <a:tab pos="1139825" algn="ctr"/>
                <a:tab pos="2282825" algn="l"/>
                <a:tab pos="3806825" algn="l"/>
                <a:tab pos="4568825" algn="l"/>
                <a:tab pos="5483225" algn="l"/>
                <a:tab pos="6397625" algn="l"/>
                <a:tab pos="7312025" algn="l"/>
                <a:tab pos="8226425" algn="l"/>
                <a:tab pos="9140825" algn="l"/>
                <a:tab pos="10055225" algn="l"/>
              </a:tabLst>
            </a:pPr>
            <a:r>
              <a:rPr lang="en-GB" altLang="ru-RU" dirty="0" smtClean="0">
                <a:solidFill>
                  <a:srgbClr val="00CC00"/>
                </a:solidFill>
              </a:rPr>
              <a:t>1958-63,	2-avlod.	= </a:t>
            </a:r>
            <a:r>
              <a:rPr lang="en-GB" altLang="ru-RU" dirty="0" err="1" smtClean="0">
                <a:solidFill>
                  <a:srgbClr val="00CC00"/>
                </a:solidFill>
              </a:rPr>
              <a:t>tranzistorlar</a:t>
            </a:r>
            <a:endParaRPr lang="en-GB" altLang="ru-RU" dirty="0" smtClean="0">
              <a:solidFill>
                <a:srgbClr val="00CC00"/>
              </a:solidFill>
            </a:endParaRPr>
          </a:p>
          <a:p>
            <a:pPr marL="233363" indent="-233363" defTabSz="457200">
              <a:buClr>
                <a:srgbClr val="3333CC"/>
              </a:buClr>
              <a:tabLst>
                <a:tab pos="1139825" algn="ctr"/>
                <a:tab pos="2282825" algn="l"/>
                <a:tab pos="3806825" algn="l"/>
                <a:tab pos="4568825" algn="l"/>
                <a:tab pos="5483225" algn="l"/>
                <a:tab pos="6397625" algn="l"/>
                <a:tab pos="7312025" algn="l"/>
                <a:tab pos="8226425" algn="l"/>
                <a:tab pos="9140825" algn="l"/>
                <a:tab pos="10055225" algn="l"/>
              </a:tabLst>
            </a:pPr>
            <a:r>
              <a:rPr lang="en-GB" altLang="ru-RU" dirty="0" smtClean="0">
                <a:solidFill>
                  <a:srgbClr val="3333CC"/>
                </a:solidFill>
              </a:rPr>
              <a:t>1964-80,	3-avlod.	= integral </a:t>
            </a:r>
            <a:r>
              <a:rPr lang="en-GB" altLang="ru-RU" dirty="0" err="1" smtClean="0">
                <a:solidFill>
                  <a:srgbClr val="3333CC"/>
                </a:solidFill>
              </a:rPr>
              <a:t>sxemalar</a:t>
            </a:r>
            <a:endParaRPr lang="en-GB" altLang="ru-RU" dirty="0" smtClean="0">
              <a:solidFill>
                <a:srgbClr val="3333CC"/>
              </a:solidFill>
            </a:endParaRPr>
          </a:p>
          <a:p>
            <a:pPr marL="233363" indent="-233363" defTabSz="457200">
              <a:buClr>
                <a:srgbClr val="FF5008"/>
              </a:buClr>
              <a:tabLst>
                <a:tab pos="1139825" algn="ctr"/>
                <a:tab pos="2282825" algn="l"/>
                <a:tab pos="3806825" algn="l"/>
                <a:tab pos="4568825" algn="l"/>
                <a:tab pos="5483225" algn="l"/>
                <a:tab pos="6397625" algn="l"/>
                <a:tab pos="7312025" algn="l"/>
                <a:tab pos="8226425" algn="l"/>
                <a:tab pos="9140825" algn="l"/>
                <a:tab pos="10055225" algn="l"/>
              </a:tabLst>
            </a:pPr>
            <a:r>
              <a:rPr lang="en-GB" altLang="ru-RU" dirty="0" smtClean="0">
                <a:solidFill>
                  <a:srgbClr val="FF5008"/>
                </a:solidFill>
              </a:rPr>
              <a:t>1980-h.v.,	4-avlod.	= </a:t>
            </a:r>
            <a:r>
              <a:rPr lang="en-GB" altLang="ru-RU" dirty="0" err="1" smtClean="0">
                <a:solidFill>
                  <a:srgbClr val="FF5008"/>
                </a:solidFill>
              </a:rPr>
              <a:t>katta</a:t>
            </a:r>
            <a:r>
              <a:rPr lang="en-GB" altLang="ru-RU" dirty="0" smtClean="0">
                <a:solidFill>
                  <a:srgbClr val="FF5008"/>
                </a:solidFill>
              </a:rPr>
              <a:t> integral </a:t>
            </a:r>
            <a:r>
              <a:rPr lang="en-GB" altLang="ru-RU" dirty="0" err="1" smtClean="0">
                <a:solidFill>
                  <a:srgbClr val="FF5008"/>
                </a:solidFill>
              </a:rPr>
              <a:t>sxemalar</a:t>
            </a:r>
            <a:endParaRPr lang="en-GB" altLang="ru-RU" dirty="0" smtClean="0">
              <a:solidFill>
                <a:srgbClr val="FF5008"/>
              </a:solidFill>
            </a:endParaRPr>
          </a:p>
          <a:p>
            <a:pPr marL="233363" indent="-233363" defTabSz="457200">
              <a:tabLst>
                <a:tab pos="1139825" algn="ctr"/>
                <a:tab pos="2282825" algn="l"/>
                <a:tab pos="3806825" algn="l"/>
                <a:tab pos="4568825" algn="l"/>
                <a:tab pos="5483225" algn="l"/>
                <a:tab pos="6397625" algn="l"/>
                <a:tab pos="7312025" algn="l"/>
                <a:tab pos="8226425" algn="l"/>
                <a:tab pos="9140825" algn="l"/>
                <a:tab pos="10055225" algn="l"/>
              </a:tabLst>
            </a:pPr>
            <a:r>
              <a:rPr lang="en-GB" altLang="ru-RU" dirty="0" err="1" smtClean="0"/>
              <a:t>Kelajakda</a:t>
            </a:r>
            <a:r>
              <a:rPr lang="en-GB" altLang="ru-RU" dirty="0" smtClean="0"/>
              <a:t>	5-avlod. 	= ?</a:t>
            </a:r>
          </a:p>
        </p:txBody>
      </p:sp>
      <p:sp>
        <p:nvSpPr>
          <p:cNvPr id="5" name="Rectangle 8"/>
          <p:cNvSpPr>
            <a:spLocks noChangeArrowheads="1"/>
          </p:cNvSpPr>
          <p:nvPr/>
        </p:nvSpPr>
        <p:spPr bwMode="auto">
          <a:xfrm>
            <a:off x="735013" y="4414511"/>
            <a:ext cx="6517552" cy="956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spcBef>
                <a:spcPts val="500"/>
              </a:spcBef>
              <a:spcAft>
                <a:spcPts val="500"/>
              </a:spcAft>
              <a:buClr>
                <a:srgbClr val="000000"/>
              </a:buClr>
              <a:buSzPct val="100000"/>
              <a:buFont typeface="Arial Narrow" pitchFamily="34" charset="0"/>
              <a:buNone/>
            </a:pPr>
            <a:r>
              <a:rPr lang="en-GB" altLang="ru-RU" sz="2400" b="1" i="1" dirty="0" smtClean="0">
                <a:solidFill>
                  <a:srgbClr val="000000"/>
                </a:solidFill>
                <a:latin typeface="Arial Narrow" pitchFamily="34" charset="0"/>
              </a:rPr>
              <a:t>Moore </a:t>
            </a:r>
            <a:r>
              <a:rPr lang="en-GB" altLang="ru-RU" sz="2400" b="1" i="1" dirty="0" err="1" smtClean="0">
                <a:solidFill>
                  <a:srgbClr val="000000"/>
                </a:solidFill>
                <a:latin typeface="Arial Narrow" pitchFamily="34" charset="0"/>
              </a:rPr>
              <a:t>qonuni</a:t>
            </a:r>
            <a:r>
              <a:rPr lang="en-GB" altLang="ru-RU" sz="2400" b="1" i="1" dirty="0" smtClean="0">
                <a:solidFill>
                  <a:srgbClr val="000000"/>
                </a:solidFill>
                <a:latin typeface="Arial Narrow" pitchFamily="34" charset="0"/>
              </a:rPr>
              <a:t>: </a:t>
            </a:r>
            <a:endParaRPr lang="en-GB" altLang="ru-RU" sz="2400" b="1" i="1" dirty="0">
              <a:solidFill>
                <a:srgbClr val="000000"/>
              </a:solidFill>
              <a:latin typeface="Arial Narrow" pitchFamily="34" charset="0"/>
            </a:endParaRPr>
          </a:p>
          <a:p>
            <a:pPr>
              <a:spcBef>
                <a:spcPts val="500"/>
              </a:spcBef>
              <a:spcAft>
                <a:spcPts val="500"/>
              </a:spcAft>
              <a:buClr>
                <a:srgbClr val="FF0000"/>
              </a:buClr>
              <a:buSzPct val="100000"/>
              <a:buFont typeface="Arial Narrow" pitchFamily="34" charset="0"/>
              <a:buNone/>
            </a:pPr>
            <a:r>
              <a:rPr lang="en-GB" altLang="ru-RU" sz="2400" b="1" i="1" dirty="0" smtClean="0">
                <a:solidFill>
                  <a:srgbClr val="FF0000"/>
                </a:solidFill>
                <a:latin typeface="Arial Narrow" pitchFamily="34" charset="0"/>
              </a:rPr>
              <a:t>“</a:t>
            </a:r>
            <a:r>
              <a:rPr lang="en-GB" altLang="ru-RU" sz="2400" b="1" i="1" dirty="0" err="1" smtClean="0">
                <a:solidFill>
                  <a:srgbClr val="FF0000"/>
                </a:solidFill>
                <a:latin typeface="Arial Narrow" pitchFamily="34" charset="0"/>
              </a:rPr>
              <a:t>Kompyuterning</a:t>
            </a:r>
            <a:r>
              <a:rPr lang="en-GB" altLang="ru-RU" sz="2400" b="1" i="1" dirty="0" smtClean="0">
                <a:solidFill>
                  <a:srgbClr val="FF0000"/>
                </a:solidFill>
                <a:latin typeface="Arial Narrow" pitchFamily="34" charset="0"/>
              </a:rPr>
              <a:t> </a:t>
            </a:r>
            <a:r>
              <a:rPr lang="en-GB" altLang="ru-RU" sz="2400" b="1" i="1" dirty="0" err="1" smtClean="0">
                <a:solidFill>
                  <a:srgbClr val="FF0000"/>
                </a:solidFill>
                <a:latin typeface="Arial Narrow" pitchFamily="34" charset="0"/>
              </a:rPr>
              <a:t>tezligi</a:t>
            </a:r>
            <a:r>
              <a:rPr lang="en-GB" altLang="ru-RU" sz="2400" b="1" i="1" dirty="0" smtClean="0">
                <a:solidFill>
                  <a:srgbClr val="FF0000"/>
                </a:solidFill>
                <a:latin typeface="Arial Narrow" pitchFamily="34" charset="0"/>
              </a:rPr>
              <a:t> </a:t>
            </a:r>
            <a:r>
              <a:rPr lang="en-GB" altLang="ru-RU" sz="2400" b="1" i="1" dirty="0" err="1" smtClean="0">
                <a:solidFill>
                  <a:srgbClr val="FF0000"/>
                </a:solidFill>
                <a:latin typeface="Arial Narrow" pitchFamily="34" charset="0"/>
              </a:rPr>
              <a:t>har</a:t>
            </a:r>
            <a:r>
              <a:rPr lang="en-GB" altLang="ru-RU" sz="2400" b="1" i="1" dirty="0" smtClean="0">
                <a:solidFill>
                  <a:srgbClr val="FF0000"/>
                </a:solidFill>
                <a:latin typeface="Arial Narrow" pitchFamily="34" charset="0"/>
              </a:rPr>
              <a:t> 18 </a:t>
            </a:r>
            <a:r>
              <a:rPr lang="en-GB" altLang="ru-RU" sz="2400" b="1" i="1" dirty="0" err="1" smtClean="0">
                <a:solidFill>
                  <a:srgbClr val="FF0000"/>
                </a:solidFill>
                <a:latin typeface="Arial Narrow" pitchFamily="34" charset="0"/>
              </a:rPr>
              <a:t>oyda</a:t>
            </a:r>
            <a:r>
              <a:rPr lang="en-GB" altLang="ru-RU" sz="2400" b="1" i="1" dirty="0" smtClean="0">
                <a:solidFill>
                  <a:srgbClr val="FF0000"/>
                </a:solidFill>
                <a:latin typeface="Arial Narrow" pitchFamily="34" charset="0"/>
              </a:rPr>
              <a:t> </a:t>
            </a:r>
            <a:r>
              <a:rPr lang="en-GB" altLang="ru-RU" sz="2400" b="1" i="1" dirty="0" err="1" smtClean="0">
                <a:solidFill>
                  <a:srgbClr val="FF0000"/>
                </a:solidFill>
                <a:latin typeface="Arial Narrow" pitchFamily="34" charset="0"/>
              </a:rPr>
              <a:t>ikki</a:t>
            </a:r>
            <a:r>
              <a:rPr lang="en-GB" altLang="ru-RU" sz="2400" b="1" i="1" dirty="0" smtClean="0">
                <a:solidFill>
                  <a:srgbClr val="FF0000"/>
                </a:solidFill>
                <a:latin typeface="Arial Narrow" pitchFamily="34" charset="0"/>
              </a:rPr>
              <a:t> </a:t>
            </a:r>
            <a:r>
              <a:rPr lang="en-GB" altLang="ru-RU" sz="2400" b="1" i="1" dirty="0" err="1" smtClean="0">
                <a:solidFill>
                  <a:srgbClr val="FF0000"/>
                </a:solidFill>
                <a:latin typeface="Arial Narrow" pitchFamily="34" charset="0"/>
              </a:rPr>
              <a:t>karra</a:t>
            </a:r>
            <a:r>
              <a:rPr lang="en-GB" altLang="ru-RU" sz="2400" b="1" i="1" dirty="0" smtClean="0">
                <a:solidFill>
                  <a:srgbClr val="FF0000"/>
                </a:solidFill>
                <a:latin typeface="Arial Narrow" pitchFamily="34" charset="0"/>
              </a:rPr>
              <a:t> </a:t>
            </a:r>
            <a:r>
              <a:rPr lang="en-GB" altLang="ru-RU" sz="2400" b="1" i="1" dirty="0" err="1" smtClean="0">
                <a:solidFill>
                  <a:srgbClr val="FF0000"/>
                </a:solidFill>
                <a:latin typeface="Arial Narrow" pitchFamily="34" charset="0"/>
              </a:rPr>
              <a:t>ortadi</a:t>
            </a:r>
            <a:r>
              <a:rPr lang="en-GB" altLang="ru-RU" sz="2400" b="1" i="1" dirty="0" smtClean="0">
                <a:solidFill>
                  <a:srgbClr val="FF0000"/>
                </a:solidFill>
                <a:latin typeface="Arial Narrow" pitchFamily="34" charset="0"/>
              </a:rPr>
              <a:t>”</a:t>
            </a:r>
            <a:endParaRPr lang="en-GB" altLang="ru-RU" sz="2400" b="1" i="1" dirty="0">
              <a:solidFill>
                <a:srgbClr val="FF0000"/>
              </a:solidFill>
              <a:latin typeface="Arial Narrow" pitchFamily="34" charset="0"/>
            </a:endParaRPr>
          </a:p>
        </p:txBody>
      </p:sp>
      <p:sp>
        <p:nvSpPr>
          <p:cNvPr id="6" name="Rectangle 4"/>
          <p:cNvSpPr>
            <a:spLocks noGrp="1" noChangeArrowheads="1"/>
          </p:cNvSpPr>
          <p:nvPr>
            <p:ph type="title"/>
          </p:nvPr>
        </p:nvSpPr>
        <p:spPr>
          <a:xfrm>
            <a:off x="475456" y="577251"/>
            <a:ext cx="8231188" cy="704978"/>
          </a:xfrm>
        </p:spPr>
        <p:txBody>
          <a:bodyPr lIns="90360" tIns="44280" rIns="90360" bIns="44280">
            <a:spAutoFit/>
          </a:bodyPr>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ru-RU" dirty="0" err="1" smtClean="0"/>
              <a:t>Kompyuter</a:t>
            </a:r>
            <a:r>
              <a:rPr lang="en-GB" altLang="ru-RU" dirty="0" smtClean="0"/>
              <a:t> </a:t>
            </a:r>
            <a:r>
              <a:rPr lang="en-GB" altLang="ru-RU" dirty="0" err="1" smtClean="0"/>
              <a:t>avlodlari</a:t>
            </a:r>
            <a:endParaRPr lang="en-GB" altLang="ru-RU" dirty="0" smtClean="0"/>
          </a:p>
        </p:txBody>
      </p:sp>
    </p:spTree>
    <p:extLst>
      <p:ext uri="{BB962C8B-B14F-4D97-AF65-F5344CB8AC3E}">
        <p14:creationId xmlns:p14="http://schemas.microsoft.com/office/powerpoint/2010/main" val="3932157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076542" y="490058"/>
            <a:ext cx="7527906" cy="710067"/>
          </a:xfrm>
        </p:spPr>
        <p:txBody>
          <a:bodyPr wrap="square" lIns="90000" tIns="46800" rIns="90000" bIns="46800">
            <a:spAutoFit/>
          </a:bodyPr>
          <a:lstStyle/>
          <a:p>
            <a:pPr algn="ct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ru-RU" dirty="0" err="1" smtClean="0"/>
              <a:t>Hisoblash</a:t>
            </a:r>
            <a:r>
              <a:rPr lang="en-GB" altLang="ru-RU" dirty="0" smtClean="0"/>
              <a:t> </a:t>
            </a:r>
            <a:r>
              <a:rPr lang="en-GB" altLang="ru-RU" dirty="0" err="1" smtClean="0"/>
              <a:t>mashinalari</a:t>
            </a:r>
            <a:r>
              <a:rPr lang="en-GB" altLang="ru-RU" dirty="0" smtClean="0"/>
              <a:t> </a:t>
            </a:r>
            <a:r>
              <a:rPr lang="en-GB" altLang="ru-RU" dirty="0" err="1" smtClean="0"/>
              <a:t>sinflari</a:t>
            </a:r>
            <a:endParaRPr lang="en-GB" altLang="ru-RU" sz="2800" dirty="0" smtClean="0"/>
          </a:p>
        </p:txBody>
      </p:sp>
      <p:grpSp>
        <p:nvGrpSpPr>
          <p:cNvPr id="8" name="Group 3"/>
          <p:cNvGrpSpPr>
            <a:grpSpLocks/>
          </p:cNvGrpSpPr>
          <p:nvPr/>
        </p:nvGrpSpPr>
        <p:grpSpPr bwMode="auto">
          <a:xfrm>
            <a:off x="935038" y="1585913"/>
            <a:ext cx="7478712" cy="4019550"/>
            <a:chOff x="589" y="999"/>
            <a:chExt cx="4711" cy="2532"/>
          </a:xfrm>
        </p:grpSpPr>
        <p:sp>
          <p:nvSpPr>
            <p:cNvPr id="9" name="Line 4"/>
            <p:cNvSpPr>
              <a:spLocks noChangeShapeType="1"/>
            </p:cNvSpPr>
            <p:nvPr/>
          </p:nvSpPr>
          <p:spPr bwMode="auto">
            <a:xfrm flipV="1">
              <a:off x="603" y="998"/>
              <a:ext cx="1" cy="2524"/>
            </a:xfrm>
            <a:prstGeom prst="line">
              <a:avLst/>
            </a:prstGeom>
            <a:noFill/>
            <a:ln w="1260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0" name="Line 5"/>
            <p:cNvSpPr>
              <a:spLocks noChangeShapeType="1"/>
            </p:cNvSpPr>
            <p:nvPr/>
          </p:nvSpPr>
          <p:spPr bwMode="auto">
            <a:xfrm>
              <a:off x="589" y="3532"/>
              <a:ext cx="4712" cy="1"/>
            </a:xfrm>
            <a:prstGeom prst="line">
              <a:avLst/>
            </a:prstGeom>
            <a:noFill/>
            <a:ln w="1260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ru-RU"/>
            </a:p>
          </p:txBody>
        </p:sp>
      </p:grpSp>
      <p:sp>
        <p:nvSpPr>
          <p:cNvPr id="11" name="Text Box 6"/>
          <p:cNvSpPr txBox="1">
            <a:spLocks noChangeArrowheads="1"/>
          </p:cNvSpPr>
          <p:nvPr/>
        </p:nvSpPr>
        <p:spPr bwMode="auto">
          <a:xfrm>
            <a:off x="6731486" y="6086491"/>
            <a:ext cx="1567480" cy="458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Arial" charset="0"/>
              <a:buNone/>
            </a:pPr>
            <a:r>
              <a:rPr lang="en-GB" altLang="ru-RU" sz="2400" dirty="0" err="1" smtClean="0">
                <a:solidFill>
                  <a:srgbClr val="000000"/>
                </a:solidFill>
                <a:latin typeface="Arial" charset="0"/>
              </a:rPr>
              <a:t>Narxi</a:t>
            </a:r>
            <a:r>
              <a:rPr lang="en-GB" altLang="ru-RU" sz="2400" dirty="0" smtClean="0">
                <a:solidFill>
                  <a:srgbClr val="000000"/>
                </a:solidFill>
                <a:latin typeface="Arial" charset="0"/>
              </a:rPr>
              <a:t> </a:t>
            </a:r>
            <a:r>
              <a:rPr lang="en-GB" altLang="ru-RU" sz="2400" dirty="0">
                <a:solidFill>
                  <a:srgbClr val="000000"/>
                </a:solidFill>
                <a:latin typeface="Arial" charset="0"/>
              </a:rPr>
              <a:t>[KE]</a:t>
            </a:r>
          </a:p>
        </p:txBody>
      </p:sp>
      <p:sp>
        <p:nvSpPr>
          <p:cNvPr id="12" name="Text Box 7"/>
          <p:cNvSpPr txBox="1">
            <a:spLocks noChangeArrowheads="1"/>
          </p:cNvSpPr>
          <p:nvPr/>
        </p:nvSpPr>
        <p:spPr bwMode="auto">
          <a:xfrm>
            <a:off x="1385814" y="1307600"/>
            <a:ext cx="1190773" cy="828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Arial" charset="0"/>
              <a:buNone/>
            </a:pPr>
            <a:r>
              <a:rPr lang="en-GB" altLang="ru-RU" sz="2400" dirty="0" err="1" smtClean="0">
                <a:solidFill>
                  <a:srgbClr val="000000"/>
                </a:solidFill>
                <a:latin typeface="Arial" charset="0"/>
              </a:rPr>
              <a:t>Tezlik</a:t>
            </a:r>
            <a:endParaRPr lang="en-GB" altLang="ru-RU" sz="2400" dirty="0">
              <a:solidFill>
                <a:srgbClr val="000000"/>
              </a:solidFill>
              <a:latin typeface="Arial" charset="0"/>
            </a:endParaRPr>
          </a:p>
          <a:p>
            <a:pPr algn="ctr">
              <a:buClr>
                <a:srgbClr val="000000"/>
              </a:buClr>
              <a:buSzPct val="100000"/>
              <a:buFont typeface="Arial" charset="0"/>
              <a:buNone/>
            </a:pPr>
            <a:r>
              <a:rPr lang="en-GB" altLang="ru-RU" sz="2400" dirty="0">
                <a:solidFill>
                  <a:srgbClr val="000000"/>
                </a:solidFill>
                <a:latin typeface="Arial" charset="0"/>
              </a:rPr>
              <a:t>[Mop/s]</a:t>
            </a:r>
          </a:p>
        </p:txBody>
      </p:sp>
      <p:sp>
        <p:nvSpPr>
          <p:cNvPr id="13" name="Text Box 8"/>
          <p:cNvSpPr txBox="1">
            <a:spLocks noChangeArrowheads="1"/>
          </p:cNvSpPr>
          <p:nvPr/>
        </p:nvSpPr>
        <p:spPr bwMode="auto">
          <a:xfrm>
            <a:off x="1476375" y="5675313"/>
            <a:ext cx="62769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Courier New" pitchFamily="49" charset="0"/>
              <a:buNone/>
            </a:pPr>
            <a:r>
              <a:rPr lang="en-GB" altLang="ru-RU">
                <a:solidFill>
                  <a:srgbClr val="000000"/>
                </a:solidFill>
                <a:latin typeface="Courier New" pitchFamily="49" charset="0"/>
              </a:rPr>
              <a:t>1		10		100		1000</a:t>
            </a:r>
          </a:p>
        </p:txBody>
      </p:sp>
      <p:sp>
        <p:nvSpPr>
          <p:cNvPr id="14" name="Text Box 9"/>
          <p:cNvSpPr txBox="1">
            <a:spLocks noChangeArrowheads="1"/>
          </p:cNvSpPr>
          <p:nvPr/>
        </p:nvSpPr>
        <p:spPr bwMode="auto">
          <a:xfrm>
            <a:off x="3438525" y="5751513"/>
            <a:ext cx="18097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000">
                <a:solidFill>
                  <a:schemeClr val="tx1"/>
                </a:solidFill>
                <a:latin typeface="Tahoma" pitchFamily="34" charset="0"/>
                <a:cs typeface="Times New Roman" pitchFamily="18" charset="0"/>
              </a:defRPr>
            </a:lvl1pPr>
            <a:lvl2pPr marL="742950" indent="-285750">
              <a:defRPr sz="2000">
                <a:solidFill>
                  <a:schemeClr val="tx1"/>
                </a:solidFill>
                <a:latin typeface="Tahoma" pitchFamily="34" charset="0"/>
                <a:cs typeface="Times New Roman" pitchFamily="18" charset="0"/>
              </a:defRPr>
            </a:lvl2pPr>
            <a:lvl3pPr marL="1143000" indent="-228600">
              <a:defRPr sz="2000">
                <a:solidFill>
                  <a:schemeClr val="tx1"/>
                </a:solidFill>
                <a:latin typeface="Tahoma" pitchFamily="34" charset="0"/>
                <a:cs typeface="Times New Roman" pitchFamily="18" charset="0"/>
              </a:defRPr>
            </a:lvl3pPr>
            <a:lvl4pPr marL="1600200" indent="-228600">
              <a:defRPr sz="2000">
                <a:solidFill>
                  <a:schemeClr val="tx1"/>
                </a:solidFill>
                <a:latin typeface="Tahoma" pitchFamily="34" charset="0"/>
                <a:cs typeface="Times New Roman" pitchFamily="18" charset="0"/>
              </a:defRPr>
            </a:lvl4pPr>
            <a:lvl5pPr marL="2057400" indent="-228600">
              <a:defRPr sz="2000">
                <a:solidFill>
                  <a:schemeClr val="tx1"/>
                </a:solidFill>
                <a:latin typeface="Tahoma" pitchFamily="34" charset="0"/>
                <a:cs typeface="Times New Roman" pitchFamily="18" charset="0"/>
              </a:defRPr>
            </a:lvl5pPr>
            <a:lvl6pPr marL="2514600" indent="-228600" eaLnBrk="0" fontAlgn="base" hangingPunct="0">
              <a:spcBef>
                <a:spcPct val="0"/>
              </a:spcBef>
              <a:spcAft>
                <a:spcPct val="0"/>
              </a:spcAft>
              <a:defRPr sz="2000">
                <a:solidFill>
                  <a:schemeClr val="tx1"/>
                </a:solidFill>
                <a:latin typeface="Tahoma" pitchFamily="34" charset="0"/>
                <a:cs typeface="Times New Roman" pitchFamily="18" charset="0"/>
              </a:defRPr>
            </a:lvl6pPr>
            <a:lvl7pPr marL="2971800" indent="-228600" eaLnBrk="0" fontAlgn="base" hangingPunct="0">
              <a:spcBef>
                <a:spcPct val="0"/>
              </a:spcBef>
              <a:spcAft>
                <a:spcPct val="0"/>
              </a:spcAft>
              <a:defRPr sz="2000">
                <a:solidFill>
                  <a:schemeClr val="tx1"/>
                </a:solidFill>
                <a:latin typeface="Tahoma" pitchFamily="34" charset="0"/>
                <a:cs typeface="Times New Roman" pitchFamily="18" charset="0"/>
              </a:defRPr>
            </a:lvl7pPr>
            <a:lvl8pPr marL="3429000" indent="-228600" eaLnBrk="0" fontAlgn="base" hangingPunct="0">
              <a:spcBef>
                <a:spcPct val="0"/>
              </a:spcBef>
              <a:spcAft>
                <a:spcPct val="0"/>
              </a:spcAft>
              <a:defRPr sz="2000">
                <a:solidFill>
                  <a:schemeClr val="tx1"/>
                </a:solidFill>
                <a:latin typeface="Tahoma" pitchFamily="34" charset="0"/>
                <a:cs typeface="Times New Roman" pitchFamily="18" charset="0"/>
              </a:defRPr>
            </a:lvl8pPr>
            <a:lvl9pPr marL="3886200" indent="-228600" eaLnBrk="0" fontAlgn="base" hangingPunct="0">
              <a:spcBef>
                <a:spcPct val="0"/>
              </a:spcBef>
              <a:spcAft>
                <a:spcPct val="0"/>
              </a:spcAft>
              <a:defRPr sz="2000">
                <a:solidFill>
                  <a:schemeClr val="tx1"/>
                </a:solidFill>
                <a:latin typeface="Tahoma" pitchFamily="34" charset="0"/>
                <a:cs typeface="Times New Roman" pitchFamily="18" charset="0"/>
              </a:defRPr>
            </a:lvl9pPr>
          </a:lstStyle>
          <a:p>
            <a:endParaRPr lang="it-IT" altLang="ru-RU"/>
          </a:p>
        </p:txBody>
      </p:sp>
      <p:sp>
        <p:nvSpPr>
          <p:cNvPr id="15" name="Oval 10"/>
          <p:cNvSpPr>
            <a:spLocks noChangeArrowheads="1"/>
          </p:cNvSpPr>
          <p:nvPr/>
        </p:nvSpPr>
        <p:spPr bwMode="auto">
          <a:xfrm>
            <a:off x="1270000" y="4340225"/>
            <a:ext cx="1870075" cy="915988"/>
          </a:xfrm>
          <a:prstGeom prst="ellipse">
            <a:avLst/>
          </a:prstGeom>
          <a:solidFill>
            <a:srgbClr val="FF9900"/>
          </a:solidFill>
          <a:ln w="19080">
            <a:solidFill>
              <a:srgbClr val="000000"/>
            </a:solidFill>
            <a:miter lim="800000"/>
            <a:headEnd/>
            <a:tailEnd/>
          </a:ln>
        </p:spPr>
        <p:txBody>
          <a:bodyPr wrap="none" lIns="90360" tIns="44280" rIns="90360" bIns="44280" anchor="ct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Arial" charset="0"/>
              <a:buNone/>
            </a:pPr>
            <a:r>
              <a:rPr lang="en-US" altLang="ru-RU" sz="2400" dirty="0" err="1" smtClean="0">
                <a:solidFill>
                  <a:srgbClr val="000000"/>
                </a:solidFill>
                <a:latin typeface="Arial" charset="0"/>
              </a:rPr>
              <a:t>SHk</a:t>
            </a:r>
            <a:endParaRPr lang="en-GB" altLang="ru-RU" sz="2400" dirty="0">
              <a:solidFill>
                <a:srgbClr val="000000"/>
              </a:solidFill>
              <a:latin typeface="Arial" charset="0"/>
            </a:endParaRPr>
          </a:p>
        </p:txBody>
      </p:sp>
      <p:sp>
        <p:nvSpPr>
          <p:cNvPr id="16" name="Oval 11"/>
          <p:cNvSpPr>
            <a:spLocks noChangeArrowheads="1"/>
          </p:cNvSpPr>
          <p:nvPr/>
        </p:nvSpPr>
        <p:spPr bwMode="auto">
          <a:xfrm>
            <a:off x="2516188" y="4033838"/>
            <a:ext cx="1798637" cy="1071562"/>
          </a:xfrm>
          <a:prstGeom prst="ellipse">
            <a:avLst/>
          </a:prstGeom>
          <a:solidFill>
            <a:srgbClr val="33CCFF">
              <a:alpha val="50195"/>
            </a:srgbClr>
          </a:solidFill>
          <a:ln w="19080">
            <a:solidFill>
              <a:srgbClr val="000000"/>
            </a:solidFill>
            <a:miter lim="800000"/>
            <a:headEnd/>
            <a:tailEnd/>
          </a:ln>
        </p:spPr>
        <p:txBody>
          <a:bodyPr wrap="none" lIns="90360" tIns="44280" rIns="90360" bIns="44280" anchor="ct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Arial" charset="0"/>
              <a:buNone/>
            </a:pPr>
            <a:r>
              <a:rPr lang="en-GB" altLang="ru-RU" sz="2400" dirty="0" smtClean="0">
                <a:solidFill>
                  <a:srgbClr val="000000"/>
                </a:solidFill>
                <a:latin typeface="Arial" charset="0"/>
              </a:rPr>
              <a:t>IS</a:t>
            </a:r>
            <a:endParaRPr lang="en-GB" altLang="ru-RU" sz="2400" dirty="0">
              <a:solidFill>
                <a:srgbClr val="000000"/>
              </a:solidFill>
              <a:latin typeface="Arial" charset="0"/>
            </a:endParaRPr>
          </a:p>
        </p:txBody>
      </p:sp>
      <p:sp>
        <p:nvSpPr>
          <p:cNvPr id="17" name="Oval 12"/>
          <p:cNvSpPr>
            <a:spLocks noChangeArrowheads="1"/>
          </p:cNvSpPr>
          <p:nvPr/>
        </p:nvSpPr>
        <p:spPr bwMode="auto">
          <a:xfrm>
            <a:off x="3832225" y="3833813"/>
            <a:ext cx="1798638" cy="863600"/>
          </a:xfrm>
          <a:prstGeom prst="ellipse">
            <a:avLst/>
          </a:prstGeom>
          <a:solidFill>
            <a:srgbClr val="CC00FF">
              <a:alpha val="50195"/>
            </a:srgbClr>
          </a:solidFill>
          <a:ln w="19080">
            <a:solidFill>
              <a:srgbClr val="000000"/>
            </a:solidFill>
            <a:miter lim="800000"/>
            <a:headEnd/>
            <a:tailEnd/>
          </a:ln>
        </p:spPr>
        <p:txBody>
          <a:bodyPr wrap="none" lIns="90360" tIns="44280" rIns="90360" bIns="44280" anchor="ct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Arial" charset="0"/>
              <a:buNone/>
            </a:pPr>
            <a:r>
              <a:rPr lang="en-GB" altLang="ru-RU" sz="2400" dirty="0">
                <a:solidFill>
                  <a:srgbClr val="000000"/>
                </a:solidFill>
                <a:latin typeface="Arial" charset="0"/>
              </a:rPr>
              <a:t>Mini</a:t>
            </a:r>
          </a:p>
        </p:txBody>
      </p:sp>
      <p:sp>
        <p:nvSpPr>
          <p:cNvPr id="18" name="Oval 14"/>
          <p:cNvSpPr>
            <a:spLocks noChangeArrowheads="1"/>
          </p:cNvSpPr>
          <p:nvPr/>
        </p:nvSpPr>
        <p:spPr bwMode="auto">
          <a:xfrm>
            <a:off x="4510088" y="1487488"/>
            <a:ext cx="3719512" cy="2100262"/>
          </a:xfrm>
          <a:prstGeom prst="ellipse">
            <a:avLst/>
          </a:prstGeom>
          <a:solidFill>
            <a:srgbClr val="993300"/>
          </a:solidFill>
          <a:ln w="19080">
            <a:solidFill>
              <a:srgbClr val="000000"/>
            </a:solidFill>
            <a:miter lim="800000"/>
            <a:headEnd/>
            <a:tailEnd/>
          </a:ln>
        </p:spPr>
        <p:txBody>
          <a:bodyPr wrap="none" lIns="90360" tIns="44280" rIns="90360" bIns="44280" anchor="ct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FFFFFF"/>
              </a:buClr>
              <a:buSzPct val="100000"/>
              <a:buFont typeface="Arial" charset="0"/>
              <a:buNone/>
            </a:pPr>
            <a:r>
              <a:rPr lang="en-GB" altLang="ru-RU" dirty="0" smtClean="0">
                <a:solidFill>
                  <a:srgbClr val="FFFFFF"/>
                </a:solidFill>
                <a:latin typeface="Arial" charset="0"/>
              </a:rPr>
              <a:t>Super-</a:t>
            </a:r>
            <a:r>
              <a:rPr lang="en-GB" altLang="ru-RU" dirty="0" err="1" smtClean="0">
                <a:solidFill>
                  <a:srgbClr val="FFFFFF"/>
                </a:solidFill>
                <a:latin typeface="Arial" charset="0"/>
              </a:rPr>
              <a:t>kompyuter</a:t>
            </a:r>
            <a:endParaRPr lang="en-GB" altLang="ru-RU" dirty="0">
              <a:solidFill>
                <a:srgbClr val="FFFFFF"/>
              </a:solidFill>
              <a:latin typeface="Arial" charset="0"/>
            </a:endParaRPr>
          </a:p>
        </p:txBody>
      </p:sp>
      <p:sp>
        <p:nvSpPr>
          <p:cNvPr id="19" name="Oval 13"/>
          <p:cNvSpPr>
            <a:spLocks noChangeArrowheads="1"/>
          </p:cNvSpPr>
          <p:nvPr/>
        </p:nvSpPr>
        <p:spPr bwMode="auto">
          <a:xfrm>
            <a:off x="4860925" y="3105150"/>
            <a:ext cx="1839913" cy="1182688"/>
          </a:xfrm>
          <a:prstGeom prst="ellipse">
            <a:avLst/>
          </a:prstGeom>
          <a:solidFill>
            <a:srgbClr val="FF0000">
              <a:alpha val="50195"/>
            </a:srgbClr>
          </a:solidFill>
          <a:ln w="19080">
            <a:solidFill>
              <a:srgbClr val="000000"/>
            </a:solidFill>
            <a:miter lim="800000"/>
            <a:headEnd/>
            <a:tailEnd/>
          </a:ln>
        </p:spPr>
        <p:txBody>
          <a:bodyPr wrap="none" lIns="90360" tIns="44280" rIns="90360" bIns="44280" anchor="ct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Arial" charset="0"/>
              <a:buNone/>
            </a:pPr>
            <a:r>
              <a:rPr lang="en-GB" altLang="ru-RU" sz="2400" dirty="0" err="1" smtClean="0">
                <a:solidFill>
                  <a:srgbClr val="000000"/>
                </a:solidFill>
                <a:latin typeface="Arial" charset="0"/>
              </a:rPr>
              <a:t>Meynfreym</a:t>
            </a:r>
            <a:endParaRPr lang="en-GB" altLang="ru-RU" sz="2400" dirty="0">
              <a:solidFill>
                <a:srgbClr val="000000"/>
              </a:solidFill>
              <a:latin typeface="Arial" charset="0"/>
            </a:endParaRPr>
          </a:p>
        </p:txBody>
      </p:sp>
      <p:sp>
        <p:nvSpPr>
          <p:cNvPr id="20" name="Text Box 15"/>
          <p:cNvSpPr txBox="1">
            <a:spLocks noChangeArrowheads="1"/>
          </p:cNvSpPr>
          <p:nvPr/>
        </p:nvSpPr>
        <p:spPr bwMode="auto">
          <a:xfrm>
            <a:off x="323850" y="1911350"/>
            <a:ext cx="6635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Courier New" pitchFamily="49" charset="0"/>
              <a:buNone/>
            </a:pPr>
            <a:r>
              <a:rPr lang="en-GB" altLang="ru-RU" dirty="0">
                <a:solidFill>
                  <a:srgbClr val="000000"/>
                </a:solidFill>
                <a:latin typeface="Courier New" pitchFamily="49" charset="0"/>
              </a:rPr>
              <a:t>10</a:t>
            </a:r>
            <a:r>
              <a:rPr lang="en-GB" altLang="ru-RU" baseline="30000" dirty="0">
                <a:solidFill>
                  <a:srgbClr val="000000"/>
                </a:solidFill>
                <a:latin typeface="Courier New" pitchFamily="49" charset="0"/>
              </a:rPr>
              <a:t>10</a:t>
            </a:r>
          </a:p>
        </p:txBody>
      </p:sp>
      <p:sp>
        <p:nvSpPr>
          <p:cNvPr id="21" name="Text Box 16"/>
          <p:cNvSpPr txBox="1">
            <a:spLocks noChangeArrowheads="1"/>
          </p:cNvSpPr>
          <p:nvPr/>
        </p:nvSpPr>
        <p:spPr bwMode="auto">
          <a:xfrm>
            <a:off x="344488" y="3227388"/>
            <a:ext cx="5746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Courier New" pitchFamily="49" charset="0"/>
              <a:buNone/>
            </a:pPr>
            <a:r>
              <a:rPr lang="en-GB" altLang="ru-RU">
                <a:solidFill>
                  <a:srgbClr val="000000"/>
                </a:solidFill>
                <a:latin typeface="Courier New" pitchFamily="49" charset="0"/>
              </a:rPr>
              <a:t>10</a:t>
            </a:r>
            <a:r>
              <a:rPr lang="en-GB" altLang="ru-RU" baseline="30000">
                <a:solidFill>
                  <a:srgbClr val="000000"/>
                </a:solidFill>
                <a:latin typeface="Courier New" pitchFamily="49" charset="0"/>
              </a:rPr>
              <a:t>8</a:t>
            </a:r>
          </a:p>
        </p:txBody>
      </p:sp>
      <p:sp>
        <p:nvSpPr>
          <p:cNvPr id="22" name="Text Box 17"/>
          <p:cNvSpPr txBox="1">
            <a:spLocks noChangeArrowheads="1"/>
          </p:cNvSpPr>
          <p:nvPr/>
        </p:nvSpPr>
        <p:spPr bwMode="auto">
          <a:xfrm>
            <a:off x="338138" y="3978275"/>
            <a:ext cx="5746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Courier New" pitchFamily="49" charset="0"/>
              <a:buNone/>
            </a:pPr>
            <a:r>
              <a:rPr lang="en-GB" altLang="ru-RU">
                <a:solidFill>
                  <a:srgbClr val="000000"/>
                </a:solidFill>
                <a:latin typeface="Courier New" pitchFamily="49" charset="0"/>
              </a:rPr>
              <a:t>10</a:t>
            </a:r>
            <a:r>
              <a:rPr lang="en-GB" altLang="ru-RU" baseline="30000">
                <a:solidFill>
                  <a:srgbClr val="000000"/>
                </a:solidFill>
                <a:latin typeface="Courier New" pitchFamily="49" charset="0"/>
              </a:rPr>
              <a:t>7</a:t>
            </a:r>
          </a:p>
        </p:txBody>
      </p:sp>
      <p:sp>
        <p:nvSpPr>
          <p:cNvPr id="23" name="Text Box 18"/>
          <p:cNvSpPr txBox="1">
            <a:spLocks noChangeArrowheads="1"/>
          </p:cNvSpPr>
          <p:nvPr/>
        </p:nvSpPr>
        <p:spPr bwMode="auto">
          <a:xfrm>
            <a:off x="312738" y="4749800"/>
            <a:ext cx="5746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Courier New" pitchFamily="49" charset="0"/>
              <a:buNone/>
            </a:pPr>
            <a:r>
              <a:rPr lang="en-GB" altLang="ru-RU">
                <a:solidFill>
                  <a:srgbClr val="000000"/>
                </a:solidFill>
                <a:latin typeface="Courier New" pitchFamily="49" charset="0"/>
              </a:rPr>
              <a:t>10</a:t>
            </a:r>
            <a:r>
              <a:rPr lang="en-GB" altLang="ru-RU" baseline="30000">
                <a:solidFill>
                  <a:srgbClr val="000000"/>
                </a:solidFill>
                <a:latin typeface="Courier New" pitchFamily="49" charset="0"/>
              </a:rPr>
              <a:t>6</a:t>
            </a:r>
          </a:p>
        </p:txBody>
      </p:sp>
      <p:sp>
        <p:nvSpPr>
          <p:cNvPr id="24" name="Text Box 19"/>
          <p:cNvSpPr txBox="1">
            <a:spLocks noChangeArrowheads="1"/>
          </p:cNvSpPr>
          <p:nvPr/>
        </p:nvSpPr>
        <p:spPr bwMode="auto">
          <a:xfrm>
            <a:off x="355600" y="2587625"/>
            <a:ext cx="5746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360" tIns="44280" rIns="90360" bIns="44280" anchor="ctr">
            <a:spAutoFit/>
          </a:bodyP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Courier New" pitchFamily="49" charset="0"/>
              <a:buNone/>
            </a:pPr>
            <a:r>
              <a:rPr lang="en-GB" altLang="ru-RU">
                <a:solidFill>
                  <a:srgbClr val="000000"/>
                </a:solidFill>
                <a:latin typeface="Courier New" pitchFamily="49" charset="0"/>
              </a:rPr>
              <a:t>10</a:t>
            </a:r>
            <a:r>
              <a:rPr lang="en-GB" altLang="ru-RU" baseline="30000">
                <a:solidFill>
                  <a:srgbClr val="000000"/>
                </a:solidFill>
                <a:latin typeface="Courier New" pitchFamily="49" charset="0"/>
              </a:rPr>
              <a:t>9</a:t>
            </a:r>
          </a:p>
        </p:txBody>
      </p:sp>
      <p:sp>
        <p:nvSpPr>
          <p:cNvPr id="25" name="AutoShape 20"/>
          <p:cNvSpPr>
            <a:spLocks noChangeArrowheads="1"/>
          </p:cNvSpPr>
          <p:nvPr/>
        </p:nvSpPr>
        <p:spPr bwMode="auto">
          <a:xfrm>
            <a:off x="1828800" y="2286000"/>
            <a:ext cx="1843088" cy="1066800"/>
          </a:xfrm>
          <a:prstGeom prst="upArrow">
            <a:avLst>
              <a:gd name="adj1" fmla="val 50000"/>
              <a:gd name="adj2" fmla="val 25000"/>
            </a:avLst>
          </a:pr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1pPr>
            <a:lvl2pPr marL="742950" indent="-28575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2pPr>
            <a:lvl3pPr marL="11430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3pPr>
            <a:lvl4pPr marL="16002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4pPr>
            <a:lvl5pPr marL="2057400" indent="-228600" defTabSz="45720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Tahoma" pitchFamily="34" charset="0"/>
                <a:cs typeface="Times New Roman" pitchFamily="18" charset="0"/>
              </a:defRPr>
            </a:lvl9pPr>
          </a:lstStyle>
          <a:p>
            <a:pPr algn="ctr">
              <a:buClr>
                <a:srgbClr val="000000"/>
              </a:buClr>
              <a:buSzPct val="100000"/>
              <a:buFont typeface="Tahoma" pitchFamily="34" charset="0"/>
              <a:buNone/>
            </a:pPr>
            <a:r>
              <a:rPr lang="en-GB" altLang="ru-RU" dirty="0">
                <a:solidFill>
                  <a:srgbClr val="000000"/>
                </a:solidFill>
              </a:rPr>
              <a:t>trend</a:t>
            </a:r>
          </a:p>
        </p:txBody>
      </p:sp>
    </p:spTree>
    <p:extLst>
      <p:ext uri="{BB962C8B-B14F-4D97-AF65-F5344CB8AC3E}">
        <p14:creationId xmlns:p14="http://schemas.microsoft.com/office/powerpoint/2010/main" val="128503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Effect transition="in" filter="fade">
                                      <p:cBhvr>
                                        <p:cTn id="28" dur="500"/>
                                        <p:tgtEl>
                                          <p:spTgt spid="2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fltVal val="0"/>
                                          </p:val>
                                        </p:tav>
                                        <p:tav tm="100000">
                                          <p:val>
                                            <p:strVal val="#ppt_h"/>
                                          </p:val>
                                        </p:tav>
                                      </p:tavLst>
                                    </p:anim>
                                    <p:animEffect transition="in" filter="fade">
                                      <p:cBhvr>
                                        <p:cTn id="33" dur="500"/>
                                        <p:tgtEl>
                                          <p:spTgt spid="2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grpId="0" nodeType="withEffect" nodePh="1">
                                  <p:stCondLst>
                                    <p:cond delay="0"/>
                                  </p:stCondLst>
                                  <p:endCondLst>
                                    <p:cond evt="begin" delay="0">
                                      <p:tn val="51"/>
                                    </p:cond>
                                  </p:endCondLst>
                                  <p:childTnLst>
                                    <p:set>
                                      <p:cBhvr>
                                        <p:cTn id="52" dur="1" fill="hold">
                                          <p:stCondLst>
                                            <p:cond delay="0"/>
                                          </p:stCondLst>
                                        </p:cTn>
                                        <p:tgtEl>
                                          <p:spTgt spid="14"/>
                                        </p:tgtEl>
                                        <p:attrNameLst>
                                          <p:attrName>style.visibility</p:attrName>
                                        </p:attrNameLst>
                                      </p:cBhvr>
                                      <p:to>
                                        <p:strVal val="visible"/>
                                      </p:to>
                                    </p:set>
                                    <p:anim calcmode="lin" valueType="num">
                                      <p:cBhvr>
                                        <p:cTn id="53" dur="500" fill="hold"/>
                                        <p:tgtEl>
                                          <p:spTgt spid="14"/>
                                        </p:tgtEl>
                                        <p:attrNameLst>
                                          <p:attrName>ppt_w</p:attrName>
                                        </p:attrNameLst>
                                      </p:cBhvr>
                                      <p:tavLst>
                                        <p:tav tm="0">
                                          <p:val>
                                            <p:fltVal val="0"/>
                                          </p:val>
                                        </p:tav>
                                        <p:tav tm="100000">
                                          <p:val>
                                            <p:strVal val="#ppt_w"/>
                                          </p:val>
                                        </p:tav>
                                      </p:tavLst>
                                    </p:anim>
                                    <p:anim calcmode="lin" valueType="num">
                                      <p:cBhvr>
                                        <p:cTn id="54" dur="500" fill="hold"/>
                                        <p:tgtEl>
                                          <p:spTgt spid="14"/>
                                        </p:tgtEl>
                                        <p:attrNameLst>
                                          <p:attrName>ppt_h</p:attrName>
                                        </p:attrNameLst>
                                      </p:cBhvr>
                                      <p:tavLst>
                                        <p:tav tm="0">
                                          <p:val>
                                            <p:fltVal val="0"/>
                                          </p:val>
                                        </p:tav>
                                        <p:tav tm="100000">
                                          <p:val>
                                            <p:strVal val="#ppt_h"/>
                                          </p:val>
                                        </p:tav>
                                      </p:tavLst>
                                    </p:anim>
                                    <p:animEffect transition="in" filter="fade">
                                      <p:cBhvr>
                                        <p:cTn id="55" dur="500"/>
                                        <p:tgtEl>
                                          <p:spTgt spid="14"/>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500"/>
                                        <p:tgtEl>
                                          <p:spTgt spid="11"/>
                                        </p:tgtEl>
                                      </p:cBhvr>
                                    </p:animEffect>
                                  </p:childTnLst>
                                </p:cTn>
                              </p:par>
                            </p:childTnLst>
                          </p:cTn>
                        </p:par>
                      </p:childTnLst>
                    </p:cTn>
                  </p:par>
                  <p:par>
                    <p:cTn id="61" fill="hold">
                      <p:stCondLst>
                        <p:cond delay="indefinite"/>
                      </p:stCondLst>
                      <p:childTnLst>
                        <p:par>
                          <p:cTn id="62" fill="hold">
                            <p:stCondLst>
                              <p:cond delay="0"/>
                            </p:stCondLst>
                            <p:childTnLst>
                              <p:par>
                                <p:cTn id="63" presetID="21" presetClass="entr" presetSubtype="1" fill="hold" grpId="0" nodeType="click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wheel(1)">
                                      <p:cBhvr>
                                        <p:cTn id="65" dur="2000"/>
                                        <p:tgtEl>
                                          <p:spTgt spid="15"/>
                                        </p:tgtEl>
                                      </p:cBhvr>
                                    </p:animEffect>
                                  </p:childTnLst>
                                </p:cTn>
                              </p:par>
                            </p:childTnLst>
                          </p:cTn>
                        </p:par>
                      </p:childTnLst>
                    </p:cTn>
                  </p:par>
                  <p:par>
                    <p:cTn id="66" fill="hold">
                      <p:stCondLst>
                        <p:cond delay="indefinite"/>
                      </p:stCondLst>
                      <p:childTnLst>
                        <p:par>
                          <p:cTn id="67" fill="hold">
                            <p:stCondLst>
                              <p:cond delay="0"/>
                            </p:stCondLst>
                            <p:childTnLst>
                              <p:par>
                                <p:cTn id="68" presetID="21" presetClass="entr" presetSubtype="1" fill="hold" grpId="0" nodeType="click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wheel(1)">
                                      <p:cBhvr>
                                        <p:cTn id="70" dur="2000"/>
                                        <p:tgtEl>
                                          <p:spTgt spid="16"/>
                                        </p:tgtEl>
                                      </p:cBhvr>
                                    </p:animEffect>
                                  </p:childTnLst>
                                </p:cTn>
                              </p:par>
                            </p:childTnLst>
                          </p:cTn>
                        </p:par>
                      </p:childTnLst>
                    </p:cTn>
                  </p:par>
                  <p:par>
                    <p:cTn id="71" fill="hold">
                      <p:stCondLst>
                        <p:cond delay="indefinite"/>
                      </p:stCondLst>
                      <p:childTnLst>
                        <p:par>
                          <p:cTn id="72" fill="hold">
                            <p:stCondLst>
                              <p:cond delay="0"/>
                            </p:stCondLst>
                            <p:childTnLst>
                              <p:par>
                                <p:cTn id="73" presetID="21" presetClass="entr" presetSubtype="1" fill="hold" grpId="0" nodeType="click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heel(1)">
                                      <p:cBhvr>
                                        <p:cTn id="75" dur="2000"/>
                                        <p:tgtEl>
                                          <p:spTgt spid="17"/>
                                        </p:tgtEl>
                                      </p:cBhvr>
                                    </p:animEffect>
                                  </p:childTnLst>
                                </p:cTn>
                              </p:par>
                            </p:childTnLst>
                          </p:cTn>
                        </p:par>
                      </p:childTnLst>
                    </p:cTn>
                  </p:par>
                  <p:par>
                    <p:cTn id="76" fill="hold">
                      <p:stCondLst>
                        <p:cond delay="indefinite"/>
                      </p:stCondLst>
                      <p:childTnLst>
                        <p:par>
                          <p:cTn id="77" fill="hold">
                            <p:stCondLst>
                              <p:cond delay="0"/>
                            </p:stCondLst>
                            <p:childTnLst>
                              <p:par>
                                <p:cTn id="78" presetID="21" presetClass="entr" presetSubtype="1" fill="hold" grpId="0" nodeType="click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heel(1)">
                                      <p:cBhvr>
                                        <p:cTn id="80" dur="2000"/>
                                        <p:tgtEl>
                                          <p:spTgt spid="19"/>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16"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circle(in)">
                                      <p:cBhvr>
                                        <p:cTn id="85" dur="2000"/>
                                        <p:tgtEl>
                                          <p:spTgt spid="18"/>
                                        </p:tgtEl>
                                      </p:cBhvr>
                                    </p:animEffect>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grpId="0" nodeType="clickEffect">
                                  <p:stCondLst>
                                    <p:cond delay="0"/>
                                  </p:stCondLst>
                                  <p:childTnLst>
                                    <p:set>
                                      <p:cBhvr>
                                        <p:cTn id="89" dur="1" fill="hold">
                                          <p:stCondLst>
                                            <p:cond delay="0"/>
                                          </p:stCondLst>
                                        </p:cTn>
                                        <p:tgtEl>
                                          <p:spTgt spid="25"/>
                                        </p:tgtEl>
                                        <p:attrNameLst>
                                          <p:attrName>style.visibility</p:attrName>
                                        </p:attrNameLst>
                                      </p:cBhvr>
                                      <p:to>
                                        <p:strVal val="visible"/>
                                      </p:to>
                                    </p:set>
                                    <p:animEffect transition="in" filter="fade">
                                      <p:cBhvr>
                                        <p:cTn id="90" dur="1000"/>
                                        <p:tgtEl>
                                          <p:spTgt spid="25"/>
                                        </p:tgtEl>
                                      </p:cBhvr>
                                    </p:animEffect>
                                    <p:anim calcmode="lin" valueType="num">
                                      <p:cBhvr>
                                        <p:cTn id="91" dur="1000" fill="hold"/>
                                        <p:tgtEl>
                                          <p:spTgt spid="25"/>
                                        </p:tgtEl>
                                        <p:attrNameLst>
                                          <p:attrName>ppt_x</p:attrName>
                                        </p:attrNameLst>
                                      </p:cBhvr>
                                      <p:tavLst>
                                        <p:tav tm="0">
                                          <p:val>
                                            <p:strVal val="#ppt_x"/>
                                          </p:val>
                                        </p:tav>
                                        <p:tav tm="100000">
                                          <p:val>
                                            <p:strVal val="#ppt_x"/>
                                          </p:val>
                                        </p:tav>
                                      </p:tavLst>
                                    </p:anim>
                                    <p:anim calcmode="lin" valueType="num">
                                      <p:cBhvr>
                                        <p:cTn id="9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2" grpId="0"/>
      <p:bldP spid="13" grpId="0"/>
      <p:bldP spid="14" grpId="0"/>
      <p:bldP spid="15" grpId="0" animBg="1"/>
      <p:bldP spid="16" grpId="0" animBg="1"/>
      <p:bldP spid="17" grpId="0" animBg="1"/>
      <p:bldP spid="18" grpId="0" animBg="1"/>
      <p:bldP spid="19" grpId="0" animBg="1"/>
      <p:bldP spid="20" grpId="0"/>
      <p:bldP spid="21" grpId="0"/>
      <p:bldP spid="22" grpId="0"/>
      <p:bldP spid="23" grpId="0"/>
      <p:bldP spid="24" grpId="0"/>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Kompyuter</a:t>
            </a:r>
            <a:r>
              <a:rPr lang="en-US" dirty="0" smtClean="0"/>
              <a:t> </a:t>
            </a:r>
            <a:r>
              <a:rPr lang="en-US" dirty="0" err="1" smtClean="0"/>
              <a:t>ikki</a:t>
            </a:r>
            <a:r>
              <a:rPr lang="en-US" dirty="0" smtClean="0"/>
              <a:t> </a:t>
            </a:r>
            <a:r>
              <a:rPr lang="en-US" dirty="0" err="1" smtClean="0"/>
              <a:t>qismdan</a:t>
            </a:r>
            <a:r>
              <a:rPr lang="en-US" dirty="0" smtClean="0"/>
              <a:t> </a:t>
            </a:r>
            <a:r>
              <a:rPr lang="en-US" dirty="0" err="1" smtClean="0"/>
              <a:t>iborat</a:t>
            </a:r>
            <a:endParaRPr lang="ru-RU" dirty="0"/>
          </a:p>
        </p:txBody>
      </p:sp>
      <p:sp>
        <p:nvSpPr>
          <p:cNvPr id="3" name="Объект 2"/>
          <p:cNvSpPr>
            <a:spLocks noGrp="1"/>
          </p:cNvSpPr>
          <p:nvPr>
            <p:ph sz="quarter" idx="1"/>
          </p:nvPr>
        </p:nvSpPr>
        <p:spPr/>
        <p:txBody>
          <a:bodyPr/>
          <a:lstStyle/>
          <a:p>
            <a:r>
              <a:rPr lang="en-US" dirty="0" err="1" smtClean="0"/>
              <a:t>Qattiq</a:t>
            </a:r>
            <a:r>
              <a:rPr lang="en-US" dirty="0" smtClean="0"/>
              <a:t> </a:t>
            </a:r>
            <a:r>
              <a:rPr lang="en-US" dirty="0" err="1" smtClean="0"/>
              <a:t>qism</a:t>
            </a:r>
            <a:r>
              <a:rPr lang="en-US" dirty="0" smtClean="0"/>
              <a:t> (hardware) – </a:t>
            </a:r>
            <a:r>
              <a:rPr lang="en-US" dirty="0" err="1" smtClean="0"/>
              <a:t>elektron</a:t>
            </a:r>
            <a:r>
              <a:rPr lang="en-US" dirty="0" smtClean="0"/>
              <a:t>, </a:t>
            </a:r>
            <a:r>
              <a:rPr lang="en-US" dirty="0" err="1" smtClean="0"/>
              <a:t>mehanik</a:t>
            </a:r>
            <a:r>
              <a:rPr lang="en-US" dirty="0" smtClean="0"/>
              <a:t>, </a:t>
            </a:r>
            <a:r>
              <a:rPr lang="en-US" dirty="0" err="1" smtClean="0"/>
              <a:t>magnetik</a:t>
            </a:r>
            <a:r>
              <a:rPr lang="en-US" dirty="0" smtClean="0"/>
              <a:t>, </a:t>
            </a:r>
            <a:r>
              <a:rPr lang="en-US" dirty="0" err="1" smtClean="0"/>
              <a:t>optik</a:t>
            </a:r>
            <a:r>
              <a:rPr lang="en-US" dirty="0" smtClean="0"/>
              <a:t> </a:t>
            </a:r>
            <a:r>
              <a:rPr lang="en-US" dirty="0" err="1" smtClean="0"/>
              <a:t>qismlardan</a:t>
            </a:r>
            <a:r>
              <a:rPr lang="en-US" dirty="0" smtClean="0"/>
              <a:t> </a:t>
            </a:r>
            <a:r>
              <a:rPr lang="en-US" dirty="0" err="1" smtClean="0"/>
              <a:t>tashkil</a:t>
            </a:r>
            <a:r>
              <a:rPr lang="en-US" dirty="0" smtClean="0"/>
              <a:t> </a:t>
            </a:r>
            <a:r>
              <a:rPr lang="en-US" dirty="0" err="1" smtClean="0"/>
              <a:t>topgan</a:t>
            </a:r>
            <a:r>
              <a:rPr lang="en-US" dirty="0" smtClean="0"/>
              <a:t> </a:t>
            </a:r>
            <a:r>
              <a:rPr lang="en-US" dirty="0" err="1" smtClean="0"/>
              <a:t>fizik</a:t>
            </a:r>
            <a:r>
              <a:rPr lang="en-US" dirty="0" smtClean="0"/>
              <a:t> </a:t>
            </a:r>
            <a:r>
              <a:rPr lang="en-US" dirty="0" err="1" smtClean="0"/>
              <a:t>qism</a:t>
            </a:r>
            <a:r>
              <a:rPr lang="en-US" dirty="0" smtClean="0"/>
              <a:t>.</a:t>
            </a:r>
          </a:p>
          <a:p>
            <a:r>
              <a:rPr lang="en-US" dirty="0" err="1" smtClean="0"/>
              <a:t>Yumshoq</a:t>
            </a:r>
            <a:r>
              <a:rPr lang="en-US" dirty="0" smtClean="0"/>
              <a:t> </a:t>
            </a:r>
            <a:r>
              <a:rPr lang="en-US" dirty="0" err="1" smtClean="0"/>
              <a:t>qism</a:t>
            </a:r>
            <a:r>
              <a:rPr lang="en-US" dirty="0" smtClean="0"/>
              <a:t>(software) – “</a:t>
            </a:r>
            <a:r>
              <a:rPr lang="en-US" dirty="0" err="1" smtClean="0"/>
              <a:t>Ushlab</a:t>
            </a:r>
            <a:r>
              <a:rPr lang="en-US" dirty="0" smtClean="0"/>
              <a:t> </a:t>
            </a:r>
            <a:r>
              <a:rPr lang="en-US" dirty="0" err="1" smtClean="0"/>
              <a:t>bo’lmas</a:t>
            </a:r>
            <a:r>
              <a:rPr lang="en-US" dirty="0" smtClean="0"/>
              <a:t>” </a:t>
            </a:r>
            <a:r>
              <a:rPr lang="en-US" dirty="0" err="1" smtClean="0"/>
              <a:t>komponentlar</a:t>
            </a:r>
            <a:r>
              <a:rPr lang="en-US" dirty="0" smtClean="0"/>
              <a:t>:</a:t>
            </a:r>
          </a:p>
          <a:p>
            <a:pPr lvl="1"/>
            <a:r>
              <a:rPr lang="en-US" dirty="0" err="1" smtClean="0"/>
              <a:t>Dasturlar</a:t>
            </a:r>
            <a:r>
              <a:rPr lang="en-US" dirty="0" smtClean="0"/>
              <a:t>: </a:t>
            </a:r>
            <a:r>
              <a:rPr lang="en-US" dirty="0" err="1" smtClean="0"/>
              <a:t>qattiq</a:t>
            </a:r>
            <a:r>
              <a:rPr lang="en-US" dirty="0" smtClean="0"/>
              <a:t> </a:t>
            </a:r>
            <a:r>
              <a:rPr lang="en-US" dirty="0" err="1" smtClean="0"/>
              <a:t>qismni</a:t>
            </a:r>
            <a:r>
              <a:rPr lang="en-US" dirty="0" smtClean="0"/>
              <a:t> </a:t>
            </a:r>
            <a:r>
              <a:rPr lang="en-US" dirty="0" err="1" smtClean="0"/>
              <a:t>boshqaruvchi</a:t>
            </a:r>
            <a:r>
              <a:rPr lang="en-US" dirty="0" smtClean="0"/>
              <a:t> </a:t>
            </a:r>
            <a:r>
              <a:rPr lang="en-US" dirty="0" err="1" smtClean="0"/>
              <a:t>buyruqlar</a:t>
            </a:r>
            <a:endParaRPr lang="en-US" dirty="0" smtClean="0"/>
          </a:p>
          <a:p>
            <a:pPr lvl="1"/>
            <a:r>
              <a:rPr lang="en-US" dirty="0" err="1" smtClean="0"/>
              <a:t>Ma’lumotlar</a:t>
            </a:r>
            <a:r>
              <a:rPr lang="en-US" dirty="0" smtClean="0"/>
              <a:t>: </a:t>
            </a:r>
            <a:r>
              <a:rPr lang="en-US" dirty="0" err="1" smtClean="0"/>
              <a:t>dasturlar</a:t>
            </a:r>
            <a:r>
              <a:rPr lang="en-US" dirty="0" smtClean="0"/>
              <a:t> </a:t>
            </a:r>
            <a:r>
              <a:rPr lang="en-US" dirty="0" err="1" smtClean="0"/>
              <a:t>tayanadigan</a:t>
            </a:r>
            <a:r>
              <a:rPr lang="en-US" dirty="0" smtClean="0"/>
              <a:t> </a:t>
            </a:r>
            <a:r>
              <a:rPr lang="en-US" dirty="0" err="1" smtClean="0"/>
              <a:t>axborot</a:t>
            </a:r>
            <a:endParaRPr lang="ru-RU" dirty="0"/>
          </a:p>
        </p:txBody>
      </p:sp>
    </p:spTree>
    <p:extLst>
      <p:ext uri="{BB962C8B-B14F-4D97-AF65-F5344CB8AC3E}">
        <p14:creationId xmlns:p14="http://schemas.microsoft.com/office/powerpoint/2010/main" val="3281489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t>Qattiq</a:t>
            </a:r>
            <a:r>
              <a:rPr lang="en-US" dirty="0" smtClean="0"/>
              <a:t> </a:t>
            </a:r>
            <a:r>
              <a:rPr lang="en-US" dirty="0" err="1" smtClean="0"/>
              <a:t>qism</a:t>
            </a:r>
            <a:endParaRPr lang="ru-RU" dirty="0"/>
          </a:p>
        </p:txBody>
      </p:sp>
      <p:sp>
        <p:nvSpPr>
          <p:cNvPr id="3" name="Объект 2"/>
          <p:cNvSpPr>
            <a:spLocks noGrp="1"/>
          </p:cNvSpPr>
          <p:nvPr>
            <p:ph sz="quarter" idx="1"/>
          </p:nvPr>
        </p:nvSpPr>
        <p:spPr/>
        <p:txBody>
          <a:bodyPr/>
          <a:lstStyle/>
          <a:p>
            <a:r>
              <a:rPr lang="uz-Cyrl-UZ" dirty="0"/>
              <a:t>Kompyuter tizimi – ma’lumotlarni kiritish va chiqarish, ishlov berish hamda xotirada saqlashga xizmat qiluvchi texnik vositalar majmuasidir.</a:t>
            </a:r>
            <a:endParaRPr lang="ru-RU" dirty="0"/>
          </a:p>
          <a:p>
            <a:r>
              <a:rPr lang="uz-Cyrl-UZ" dirty="0"/>
              <a:t>Kompyuter asosiy va qo’shimcha qurilmalardan tashkil topgan bo’lib, asosiy qurilmalarga  quyidagilar </a:t>
            </a:r>
            <a:r>
              <a:rPr lang="uz-Cyrl-UZ" dirty="0" smtClean="0"/>
              <a:t>kiradi</a:t>
            </a:r>
            <a:endParaRPr lang="en-US" dirty="0" smtClean="0"/>
          </a:p>
          <a:p>
            <a:r>
              <a:rPr lang="en-US" dirty="0" smtClean="0"/>
              <a:t>1. </a:t>
            </a:r>
            <a:r>
              <a:rPr lang="en-US" dirty="0" err="1" smtClean="0"/>
              <a:t>Tizimli</a:t>
            </a:r>
            <a:r>
              <a:rPr lang="en-US" dirty="0" smtClean="0"/>
              <a:t> </a:t>
            </a:r>
            <a:r>
              <a:rPr lang="en-US" dirty="0" err="1" smtClean="0"/>
              <a:t>blok</a:t>
            </a:r>
            <a:r>
              <a:rPr lang="en-US" dirty="0" smtClean="0"/>
              <a:t>;</a:t>
            </a:r>
          </a:p>
          <a:p>
            <a:r>
              <a:rPr lang="en-US" dirty="0" smtClean="0"/>
              <a:t>2. Monitor;</a:t>
            </a:r>
          </a:p>
          <a:p>
            <a:r>
              <a:rPr lang="en-US" dirty="0" smtClean="0"/>
              <a:t>3. </a:t>
            </a:r>
            <a:r>
              <a:rPr lang="en-US" dirty="0" err="1" smtClean="0"/>
              <a:t>Klaviatura</a:t>
            </a:r>
            <a:r>
              <a:rPr lang="en-US" dirty="0" smtClean="0"/>
              <a:t>;</a:t>
            </a:r>
          </a:p>
        </p:txBody>
      </p:sp>
      <p:pic>
        <p:nvPicPr>
          <p:cNvPr id="7170" name="Picture 2" descr="F:\Odiljon\UNITWIN-2018\lecture2\22\photo-1461237453.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88308" y1="85912" x2="88308" y2="85912"/>
                        <a14:foregroundMark x1="74000" y1="77367" x2="74000" y2="77367"/>
                        <a14:foregroundMark x1="79077" y1="75058" x2="79077" y2="75058"/>
                        <a14:foregroundMark x1="82769" y1="76905" x2="82769" y2="76905"/>
                        <a14:foregroundMark x1="90923" y1="75520" x2="90923" y2="75520"/>
                        <a14:foregroundMark x1="94154" y1="81062" x2="94154" y2="81062"/>
                        <a14:foregroundMark x1="27385" y1="74134" x2="27385" y2="74134"/>
                        <a14:foregroundMark x1="22308" y1="74134" x2="22308" y2="74134"/>
                        <a14:foregroundMark x1="89385" y1="30023" x2="89385" y2="30023"/>
                        <a14:foregroundMark x1="53231" y1="67206" x2="53231" y2="67206"/>
                        <a14:foregroundMark x1="51692" y1="81524" x2="51692" y2="81524"/>
                        <a14:backgroundMark x1="40000" y1="74134" x2="40000" y2="74134"/>
                        <a14:backgroundMark x1="22769" y1="74134" x2="22769" y2="74134"/>
                        <a14:backgroundMark x1="27846" y1="75058" x2="27846" y2="75058"/>
                        <a14:backgroundMark x1="61538" y1="71363" x2="61538" y2="71363"/>
                        <a14:backgroundMark x1="71385" y1="66744" x2="71385" y2="66744"/>
                        <a14:backgroundMark x1="86154" y1="85219" x2="86154" y2="85219"/>
                        <a14:backgroundMark x1="91846" y1="89145" x2="91846" y2="89145"/>
                      </a14:backgroundRemoval>
                    </a14:imgEffect>
                  </a14:imgLayer>
                </a14:imgProps>
              </a:ext>
              <a:ext uri="{28A0092B-C50C-407E-A947-70E740481C1C}">
                <a14:useLocalDpi xmlns:a14="http://schemas.microsoft.com/office/drawing/2010/main" val="0"/>
              </a:ext>
            </a:extLst>
          </a:blip>
          <a:srcRect/>
          <a:stretch>
            <a:fillRect/>
          </a:stretch>
        </p:blipFill>
        <p:spPr bwMode="auto">
          <a:xfrm>
            <a:off x="3563888" y="3573015"/>
            <a:ext cx="5184576" cy="316835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F:\Odiljon\UNITWIN-2018\lecture2\22\photo-1461237453.jpg"/>
          <p:cNvPicPr>
            <a:picLocks noChangeAspect="1" noChangeArrowheads="1"/>
          </p:cNvPicPr>
          <p:nvPr/>
        </p:nvPicPr>
        <p:blipFill rotWithShape="1">
          <a:blip r:embed="rId4">
            <a:extLst>
              <a:ext uri="{BEBA8EAE-BF5A-486C-A8C5-ECC9F3942E4B}">
                <a14:imgProps xmlns:a14="http://schemas.microsoft.com/office/drawing/2010/main">
                  <a14:imgLayer r:embed="rId3">
                    <a14:imgEffect>
                      <a14:backgroundRemoval t="0" b="100000" l="0" r="100000">
                        <a14:foregroundMark x1="88308" y1="85912" x2="88308" y2="85912"/>
                        <a14:foregroundMark x1="74000" y1="77367" x2="74000" y2="77367"/>
                        <a14:foregroundMark x1="79077" y1="75058" x2="79077" y2="75058"/>
                        <a14:foregroundMark x1="82769" y1="76905" x2="82769" y2="76905"/>
                        <a14:foregroundMark x1="90923" y1="75520" x2="90923" y2="75520"/>
                        <a14:foregroundMark x1="94154" y1="81062" x2="94154" y2="81062"/>
                        <a14:foregroundMark x1="27385" y1="74134" x2="27385" y2="74134"/>
                        <a14:foregroundMark x1="22308" y1="74134" x2="22308" y2="74134"/>
                        <a14:foregroundMark x1="89385" y1="30023" x2="89385" y2="30023"/>
                        <a14:foregroundMark x1="53231" y1="67206" x2="53231" y2="67206"/>
                        <a14:foregroundMark x1="51692" y1="81524" x2="51692" y2="81524"/>
                        <a14:backgroundMark x1="40000" y1="74134" x2="40000" y2="74134"/>
                        <a14:backgroundMark x1="22769" y1="74134" x2="22769" y2="74134"/>
                        <a14:backgroundMark x1="27846" y1="75058" x2="27846" y2="75058"/>
                        <a14:backgroundMark x1="61538" y1="71363" x2="61538" y2="71363"/>
                        <a14:backgroundMark x1="71385" y1="66744" x2="71385" y2="66744"/>
                      </a14:backgroundRemoval>
                    </a14:imgEffect>
                  </a14:imgLayer>
                </a14:imgProps>
              </a:ext>
              <a:ext uri="{28A0092B-C50C-407E-A947-70E740481C1C}">
                <a14:useLocalDpi xmlns:a14="http://schemas.microsoft.com/office/drawing/2010/main" val="0"/>
              </a:ext>
            </a:extLst>
          </a:blip>
          <a:srcRect l="79409" t="73946"/>
          <a:stretch/>
        </p:blipFill>
        <p:spPr bwMode="auto">
          <a:xfrm>
            <a:off x="7680889" y="5885282"/>
            <a:ext cx="1067575" cy="825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753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7170"/>
                                        </p:tgtEl>
                                        <p:attrNameLst>
                                          <p:attrName>style.visibility</p:attrName>
                                        </p:attrNameLst>
                                      </p:cBhvr>
                                      <p:to>
                                        <p:strVal val="visible"/>
                                      </p:to>
                                    </p:set>
                                    <p:anim calcmode="lin" valueType="num">
                                      <p:cBhvr additive="base">
                                        <p:cTn id="32" dur="500" fill="hold"/>
                                        <p:tgtEl>
                                          <p:spTgt spid="7170"/>
                                        </p:tgtEl>
                                        <p:attrNameLst>
                                          <p:attrName>ppt_x</p:attrName>
                                        </p:attrNameLst>
                                      </p:cBhvr>
                                      <p:tavLst>
                                        <p:tav tm="0">
                                          <p:val>
                                            <p:strVal val="#ppt_x"/>
                                          </p:val>
                                        </p:tav>
                                        <p:tav tm="100000">
                                          <p:val>
                                            <p:strVal val="#ppt_x"/>
                                          </p:val>
                                        </p:tav>
                                      </p:tavLst>
                                    </p:anim>
                                    <p:anim calcmode="lin" valueType="num">
                                      <p:cBhvr additive="base">
                                        <p:cTn id="33"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80">
                                          <p:stCondLst>
                                            <p:cond delay="0"/>
                                          </p:stCondLst>
                                        </p:cTn>
                                        <p:tgtEl>
                                          <p:spTgt spid="6"/>
                                        </p:tgtEl>
                                      </p:cBhvr>
                                    </p:animEffect>
                                    <p:anim calcmode="lin" valueType="num">
                                      <p:cBhvr>
                                        <p:cTn id="39"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4" dur="26">
                                          <p:stCondLst>
                                            <p:cond delay="650"/>
                                          </p:stCondLst>
                                        </p:cTn>
                                        <p:tgtEl>
                                          <p:spTgt spid="6"/>
                                        </p:tgtEl>
                                      </p:cBhvr>
                                      <p:to x="100000" y="60000"/>
                                    </p:animScale>
                                    <p:animScale>
                                      <p:cBhvr>
                                        <p:cTn id="45" dur="166" decel="50000">
                                          <p:stCondLst>
                                            <p:cond delay="676"/>
                                          </p:stCondLst>
                                        </p:cTn>
                                        <p:tgtEl>
                                          <p:spTgt spid="6"/>
                                        </p:tgtEl>
                                      </p:cBhvr>
                                      <p:to x="100000" y="100000"/>
                                    </p:animScale>
                                    <p:animScale>
                                      <p:cBhvr>
                                        <p:cTn id="46" dur="26">
                                          <p:stCondLst>
                                            <p:cond delay="1312"/>
                                          </p:stCondLst>
                                        </p:cTn>
                                        <p:tgtEl>
                                          <p:spTgt spid="6"/>
                                        </p:tgtEl>
                                      </p:cBhvr>
                                      <p:to x="100000" y="80000"/>
                                    </p:animScale>
                                    <p:animScale>
                                      <p:cBhvr>
                                        <p:cTn id="47" dur="166" decel="50000">
                                          <p:stCondLst>
                                            <p:cond delay="1338"/>
                                          </p:stCondLst>
                                        </p:cTn>
                                        <p:tgtEl>
                                          <p:spTgt spid="6"/>
                                        </p:tgtEl>
                                      </p:cBhvr>
                                      <p:to x="100000" y="100000"/>
                                    </p:animScale>
                                    <p:animScale>
                                      <p:cBhvr>
                                        <p:cTn id="48" dur="26">
                                          <p:stCondLst>
                                            <p:cond delay="1642"/>
                                          </p:stCondLst>
                                        </p:cTn>
                                        <p:tgtEl>
                                          <p:spTgt spid="6"/>
                                        </p:tgtEl>
                                      </p:cBhvr>
                                      <p:to x="100000" y="90000"/>
                                    </p:animScale>
                                    <p:animScale>
                                      <p:cBhvr>
                                        <p:cTn id="49" dur="166" decel="50000">
                                          <p:stCondLst>
                                            <p:cond delay="1668"/>
                                          </p:stCondLst>
                                        </p:cTn>
                                        <p:tgtEl>
                                          <p:spTgt spid="6"/>
                                        </p:tgtEl>
                                      </p:cBhvr>
                                      <p:to x="100000" y="100000"/>
                                    </p:animScale>
                                    <p:animScale>
                                      <p:cBhvr>
                                        <p:cTn id="50" dur="26">
                                          <p:stCondLst>
                                            <p:cond delay="1808"/>
                                          </p:stCondLst>
                                        </p:cTn>
                                        <p:tgtEl>
                                          <p:spTgt spid="6"/>
                                        </p:tgtEl>
                                      </p:cBhvr>
                                      <p:to x="100000" y="95000"/>
                                    </p:animScale>
                                    <p:animScale>
                                      <p:cBhvr>
                                        <p:cTn id="51"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914400" y="1556792"/>
            <a:ext cx="4449688" cy="5112568"/>
          </a:xfrm>
        </p:spPr>
        <p:txBody>
          <a:bodyPr>
            <a:normAutofit fontScale="92500" lnSpcReduction="10000"/>
          </a:bodyPr>
          <a:lstStyle/>
          <a:p>
            <a:r>
              <a:rPr lang="it-IT" dirty="0"/>
              <a:t>Kompyuterning samaradorligini belgilovchi asosiy qurilma sanalmish sistemali blok o’z navbatida quyidagi ichki qurilmalardan tashkil topgan:</a:t>
            </a:r>
            <a:endParaRPr lang="ru-RU" dirty="0"/>
          </a:p>
          <a:p>
            <a:pPr lvl="0"/>
            <a:r>
              <a:rPr lang="it-IT" dirty="0"/>
              <a:t>Ona plata (Mainboard)</a:t>
            </a:r>
            <a:endParaRPr lang="it-IT" dirty="0" smtClean="0"/>
          </a:p>
          <a:p>
            <a:pPr lvl="0"/>
            <a:r>
              <a:rPr lang="it-IT" dirty="0" smtClean="0"/>
              <a:t>Protsessor </a:t>
            </a:r>
            <a:r>
              <a:rPr lang="it-IT" dirty="0"/>
              <a:t>(</a:t>
            </a:r>
            <a:r>
              <a:rPr lang="it-IT" dirty="0" smtClean="0"/>
              <a:t>CPU), </a:t>
            </a:r>
          </a:p>
          <a:p>
            <a:pPr lvl="0"/>
            <a:r>
              <a:rPr lang="it-IT" dirty="0" smtClean="0"/>
              <a:t>Operativ </a:t>
            </a:r>
            <a:r>
              <a:rPr lang="it-IT" dirty="0"/>
              <a:t>xotira (DIMM, </a:t>
            </a:r>
            <a:r>
              <a:rPr lang="it-IT" dirty="0" smtClean="0"/>
              <a:t>DDR)</a:t>
            </a:r>
          </a:p>
          <a:p>
            <a:pPr lvl="0"/>
            <a:r>
              <a:rPr lang="it-IT" dirty="0" smtClean="0"/>
              <a:t>Doimiy </a:t>
            </a:r>
            <a:r>
              <a:rPr lang="it-IT" dirty="0"/>
              <a:t>xotira qurilmasi yoki qattiq disk, vinchester (HDD</a:t>
            </a:r>
            <a:r>
              <a:rPr lang="it-IT" dirty="0" smtClean="0"/>
              <a:t>)</a:t>
            </a:r>
          </a:p>
          <a:p>
            <a:pPr lvl="0"/>
            <a:r>
              <a:rPr lang="it-IT" dirty="0"/>
              <a:t>Video </a:t>
            </a:r>
            <a:r>
              <a:rPr lang="it-IT" dirty="0" smtClean="0"/>
              <a:t>karta</a:t>
            </a:r>
          </a:p>
          <a:p>
            <a:pPr lvl="0"/>
            <a:r>
              <a:rPr lang="it-IT" dirty="0"/>
              <a:t>Ovoz </a:t>
            </a:r>
            <a:r>
              <a:rPr lang="it-IT" dirty="0" smtClean="0"/>
              <a:t>kartasi</a:t>
            </a:r>
          </a:p>
          <a:p>
            <a:pPr lvl="0"/>
            <a:r>
              <a:rPr lang="nb-NO" dirty="0"/>
              <a:t>Manbaa qism</a:t>
            </a:r>
            <a:endParaRPr lang="it-IT" dirty="0" smtClean="0"/>
          </a:p>
          <a:p>
            <a:pPr lvl="0"/>
            <a:endParaRPr lang="ru-RU" dirty="0"/>
          </a:p>
        </p:txBody>
      </p:sp>
      <p:pic>
        <p:nvPicPr>
          <p:cNvPr id="11266" name="Picture 2" descr="F:\Odiljon\UNITWIN-2018\lecture2\22\81R8XyBgiCL._SY741_.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41096" y1="47638" x2="41096" y2="47638"/>
                      </a14:backgroundRemoval>
                    </a14:imgEffect>
                  </a14:imgLayer>
                </a14:imgProps>
              </a:ext>
              <a:ext uri="{28A0092B-C50C-407E-A947-70E740481C1C}">
                <a14:useLocalDpi xmlns:a14="http://schemas.microsoft.com/office/drawing/2010/main" val="0"/>
              </a:ext>
            </a:extLst>
          </a:blip>
          <a:srcRect/>
          <a:stretch>
            <a:fillRect/>
          </a:stretch>
        </p:blipFill>
        <p:spPr bwMode="auto">
          <a:xfrm>
            <a:off x="5279001" y="810994"/>
            <a:ext cx="3336640" cy="5644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32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nodeType="clickEffect">
                                  <p:stCondLst>
                                    <p:cond delay="0"/>
                                  </p:stCondLst>
                                  <p:childTnLst>
                                    <p:set>
                                      <p:cBhvr>
                                        <p:cTn id="46" dur="1" fill="hold">
                                          <p:stCondLst>
                                            <p:cond delay="0"/>
                                          </p:stCondLst>
                                        </p:cTn>
                                        <p:tgtEl>
                                          <p:spTgt spid="11266"/>
                                        </p:tgtEl>
                                        <p:attrNameLst>
                                          <p:attrName>style.visibility</p:attrName>
                                        </p:attrNameLst>
                                      </p:cBhvr>
                                      <p:to>
                                        <p:strVal val="visible"/>
                                      </p:to>
                                    </p:set>
                                    <p:animEffect transition="in" filter="wipe(down)">
                                      <p:cBhvr>
                                        <p:cTn id="47" dur="580">
                                          <p:stCondLst>
                                            <p:cond delay="0"/>
                                          </p:stCondLst>
                                        </p:cTn>
                                        <p:tgtEl>
                                          <p:spTgt spid="11266"/>
                                        </p:tgtEl>
                                      </p:cBhvr>
                                    </p:animEffect>
                                    <p:anim calcmode="lin" valueType="num">
                                      <p:cBhvr>
                                        <p:cTn id="48" dur="1822" tmFilter="0,0; 0.14,0.36; 0.43,0.73; 0.71,0.91; 1.0,1.0">
                                          <p:stCondLst>
                                            <p:cond delay="0"/>
                                          </p:stCondLst>
                                        </p:cTn>
                                        <p:tgtEl>
                                          <p:spTgt spid="11266"/>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11266"/>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11266"/>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11266"/>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11266"/>
                                        </p:tgtEl>
                                        <p:attrNameLst>
                                          <p:attrName>ppt_y</p:attrName>
                                        </p:attrNameLst>
                                      </p:cBhvr>
                                      <p:tavLst>
                                        <p:tav tm="0" fmla="#ppt_y-sin(pi*$)/81">
                                          <p:val>
                                            <p:fltVal val="0"/>
                                          </p:val>
                                        </p:tav>
                                        <p:tav tm="100000">
                                          <p:val>
                                            <p:fltVal val="1"/>
                                          </p:val>
                                        </p:tav>
                                      </p:tavLst>
                                    </p:anim>
                                    <p:animScale>
                                      <p:cBhvr>
                                        <p:cTn id="53" dur="26">
                                          <p:stCondLst>
                                            <p:cond delay="650"/>
                                          </p:stCondLst>
                                        </p:cTn>
                                        <p:tgtEl>
                                          <p:spTgt spid="11266"/>
                                        </p:tgtEl>
                                      </p:cBhvr>
                                      <p:to x="100000" y="60000"/>
                                    </p:animScale>
                                    <p:animScale>
                                      <p:cBhvr>
                                        <p:cTn id="54" dur="166" decel="50000">
                                          <p:stCondLst>
                                            <p:cond delay="676"/>
                                          </p:stCondLst>
                                        </p:cTn>
                                        <p:tgtEl>
                                          <p:spTgt spid="11266"/>
                                        </p:tgtEl>
                                      </p:cBhvr>
                                      <p:to x="100000" y="100000"/>
                                    </p:animScale>
                                    <p:animScale>
                                      <p:cBhvr>
                                        <p:cTn id="55" dur="26">
                                          <p:stCondLst>
                                            <p:cond delay="1312"/>
                                          </p:stCondLst>
                                        </p:cTn>
                                        <p:tgtEl>
                                          <p:spTgt spid="11266"/>
                                        </p:tgtEl>
                                      </p:cBhvr>
                                      <p:to x="100000" y="80000"/>
                                    </p:animScale>
                                    <p:animScale>
                                      <p:cBhvr>
                                        <p:cTn id="56" dur="166" decel="50000">
                                          <p:stCondLst>
                                            <p:cond delay="1338"/>
                                          </p:stCondLst>
                                        </p:cTn>
                                        <p:tgtEl>
                                          <p:spTgt spid="11266"/>
                                        </p:tgtEl>
                                      </p:cBhvr>
                                      <p:to x="100000" y="100000"/>
                                    </p:animScale>
                                    <p:animScale>
                                      <p:cBhvr>
                                        <p:cTn id="57" dur="26">
                                          <p:stCondLst>
                                            <p:cond delay="1642"/>
                                          </p:stCondLst>
                                        </p:cTn>
                                        <p:tgtEl>
                                          <p:spTgt spid="11266"/>
                                        </p:tgtEl>
                                      </p:cBhvr>
                                      <p:to x="100000" y="90000"/>
                                    </p:animScale>
                                    <p:animScale>
                                      <p:cBhvr>
                                        <p:cTn id="58" dur="166" decel="50000">
                                          <p:stCondLst>
                                            <p:cond delay="1668"/>
                                          </p:stCondLst>
                                        </p:cTn>
                                        <p:tgtEl>
                                          <p:spTgt spid="11266"/>
                                        </p:tgtEl>
                                      </p:cBhvr>
                                      <p:to x="100000" y="100000"/>
                                    </p:animScale>
                                    <p:animScale>
                                      <p:cBhvr>
                                        <p:cTn id="59" dur="26">
                                          <p:stCondLst>
                                            <p:cond delay="1808"/>
                                          </p:stCondLst>
                                        </p:cTn>
                                        <p:tgtEl>
                                          <p:spTgt spid="11266"/>
                                        </p:tgtEl>
                                      </p:cBhvr>
                                      <p:to x="100000" y="95000"/>
                                    </p:animScale>
                                    <p:animScale>
                                      <p:cBhvr>
                                        <p:cTn id="60" dur="166" decel="50000">
                                          <p:stCondLst>
                                            <p:cond delay="1834"/>
                                          </p:stCondLst>
                                        </p:cTn>
                                        <p:tgtEl>
                                          <p:spTgt spid="1126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nb-NO" dirty="0"/>
              <a:t>Manbaa qism – kompyuterni zarur elektr manbaasi bilan ta’minlab beradi. Quti ichida joylashtirilgan bo’ladi. Manbaa tanlanganda quvvatliroq manbaa tanlash lozim, chunki keyinchalik qo’shimcha qurilmalar o’rnatilganda manbaa taqchilligi ro’y bermasligi uchun. Kompyuter qancha ko’p qurilmalar o’rnatilsa, shuncha ko’p manbaa quvvati talab etiladi.</a:t>
            </a:r>
            <a:endParaRPr lang="ru-RU" dirty="0"/>
          </a:p>
        </p:txBody>
      </p:sp>
      <p:pic>
        <p:nvPicPr>
          <p:cNvPr id="1026" name="Picture 2" descr="F:\Odiljon\UNITWIN-2018\lecture2\22\standard-psu-100021930-large.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275856" y="3909468"/>
            <a:ext cx="5029847" cy="2948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57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500" fill="hold"/>
                                        <p:tgtEl>
                                          <p:spTgt spid="1026"/>
                                        </p:tgtEl>
                                        <p:attrNameLst>
                                          <p:attrName>ppt_w</p:attrName>
                                        </p:attrNameLst>
                                      </p:cBhvr>
                                      <p:tavLst>
                                        <p:tav tm="0">
                                          <p:val>
                                            <p:fltVal val="0"/>
                                          </p:val>
                                        </p:tav>
                                        <p:tav tm="100000">
                                          <p:val>
                                            <p:strVal val="#ppt_w"/>
                                          </p:val>
                                        </p:tav>
                                      </p:tavLst>
                                    </p:anim>
                                    <p:anim calcmode="lin" valueType="num">
                                      <p:cBhvr>
                                        <p:cTn id="13" dur="500" fill="hold"/>
                                        <p:tgtEl>
                                          <p:spTgt spid="1026"/>
                                        </p:tgtEl>
                                        <p:attrNameLst>
                                          <p:attrName>ppt_h</p:attrName>
                                        </p:attrNameLst>
                                      </p:cBhvr>
                                      <p:tavLst>
                                        <p:tav tm="0">
                                          <p:val>
                                            <p:fltVal val="0"/>
                                          </p:val>
                                        </p:tav>
                                        <p:tav tm="100000">
                                          <p:val>
                                            <p:strVal val="#ppt_h"/>
                                          </p:val>
                                        </p:tav>
                                      </p:tavLst>
                                    </p:anim>
                                    <p:animEffect transition="in" filter="fade">
                                      <p:cBhvr>
                                        <p:cTn id="14"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nb-NO" dirty="0"/>
              <a:t>Ona plata tizimli blokning asosiy qismi bo’lib </a:t>
            </a:r>
            <a:r>
              <a:rPr lang="nb-NO" dirty="0" smtClean="0"/>
              <a:t>bu </a:t>
            </a:r>
            <a:r>
              <a:rPr lang="nb-NO" dirty="0"/>
              <a:t>tizimli plata (motherboard) deb ataladi, unga protsessor tezkor hotiralar va boshqalar o’rnatiladi. Barcha tizimli platalar, maqsadga ko’ra hamma to’plam vositalari orasida real ahborot almashuvini amalga oshirish vazifasini o’taydi.</a:t>
            </a:r>
            <a:endParaRPr lang="ru-RU" dirty="0"/>
          </a:p>
        </p:txBody>
      </p:sp>
      <p:pic>
        <p:nvPicPr>
          <p:cNvPr id="2050" name="Picture 2" descr="F:\Odiljon\UNITWIN-2018\lecture2\22\MSI B150M Mortar (5).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17285" y1="52604" x2="13672" y2="38368"/>
                        <a14:foregroundMark x1="13672" y1="38368" x2="16504" y2="30729"/>
                        <a14:foregroundMark x1="16504" y1="30729" x2="21582" y2="15104"/>
                      </a14:backgroundRemoval>
                    </a14:imgEffect>
                  </a14:imgLayer>
                </a14:imgProps>
              </a:ext>
              <a:ext uri="{28A0092B-C50C-407E-A947-70E740481C1C}">
                <a14:useLocalDpi xmlns:a14="http://schemas.microsoft.com/office/drawing/2010/main" val="0"/>
              </a:ext>
            </a:extLst>
          </a:blip>
          <a:srcRect/>
          <a:stretch>
            <a:fillRect/>
          </a:stretch>
        </p:blipFill>
        <p:spPr bwMode="auto">
          <a:xfrm>
            <a:off x="2267743" y="3257599"/>
            <a:ext cx="6400711" cy="36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80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calcmode="lin" valueType="num">
                                      <p:cBhvr>
                                        <p:cTn id="12" dur="1000" fill="hold"/>
                                        <p:tgtEl>
                                          <p:spTgt spid="2050"/>
                                        </p:tgtEl>
                                        <p:attrNameLst>
                                          <p:attrName>ppt_w</p:attrName>
                                        </p:attrNameLst>
                                      </p:cBhvr>
                                      <p:tavLst>
                                        <p:tav tm="0">
                                          <p:val>
                                            <p:fltVal val="0"/>
                                          </p:val>
                                        </p:tav>
                                        <p:tav tm="100000">
                                          <p:val>
                                            <p:strVal val="#ppt_w"/>
                                          </p:val>
                                        </p:tav>
                                      </p:tavLst>
                                    </p:anim>
                                    <p:anim calcmode="lin" valueType="num">
                                      <p:cBhvr>
                                        <p:cTn id="13" dur="1000" fill="hold"/>
                                        <p:tgtEl>
                                          <p:spTgt spid="2050"/>
                                        </p:tgtEl>
                                        <p:attrNameLst>
                                          <p:attrName>ppt_h</p:attrName>
                                        </p:attrNameLst>
                                      </p:cBhvr>
                                      <p:tavLst>
                                        <p:tav tm="0">
                                          <p:val>
                                            <p:fltVal val="0"/>
                                          </p:val>
                                        </p:tav>
                                        <p:tav tm="100000">
                                          <p:val>
                                            <p:strVal val="#ppt_h"/>
                                          </p:val>
                                        </p:tav>
                                      </p:tavLst>
                                    </p:anim>
                                    <p:anim calcmode="lin" valueType="num">
                                      <p:cBhvr>
                                        <p:cTn id="14" dur="1000" fill="hold"/>
                                        <p:tgtEl>
                                          <p:spTgt spid="2050"/>
                                        </p:tgtEl>
                                        <p:attrNameLst>
                                          <p:attrName>style.rotation</p:attrName>
                                        </p:attrNameLst>
                                      </p:cBhvr>
                                      <p:tavLst>
                                        <p:tav tm="0">
                                          <p:val>
                                            <p:fltVal val="90"/>
                                          </p:val>
                                        </p:tav>
                                        <p:tav tm="100000">
                                          <p:val>
                                            <p:fltVal val="0"/>
                                          </p:val>
                                        </p:tav>
                                      </p:tavLst>
                                    </p:anim>
                                    <p:animEffect transition="in" filter="fade">
                                      <p:cBhvr>
                                        <p:cTn id="15"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Protsessor</a:t>
            </a:r>
            <a:r>
              <a:rPr lang="en-US" dirty="0"/>
              <a:t> – </a:t>
            </a:r>
            <a:r>
              <a:rPr lang="en-US" dirty="0" err="1"/>
              <a:t>tranzistorli</a:t>
            </a:r>
            <a:r>
              <a:rPr lang="en-US" dirty="0"/>
              <a:t> </a:t>
            </a:r>
            <a:r>
              <a:rPr lang="en-US" dirty="0" err="1"/>
              <a:t>mikroshema</a:t>
            </a:r>
            <a:r>
              <a:rPr lang="en-US" dirty="0"/>
              <a:t> </a:t>
            </a:r>
            <a:r>
              <a:rPr lang="en-US" dirty="0" err="1"/>
              <a:t>bo’lib</a:t>
            </a:r>
            <a:r>
              <a:rPr lang="en-US" dirty="0"/>
              <a:t>, </a:t>
            </a:r>
            <a:r>
              <a:rPr lang="en-US" dirty="0" err="1"/>
              <a:t>kompyuterlarning</a:t>
            </a:r>
            <a:r>
              <a:rPr lang="en-US" dirty="0"/>
              <a:t> bosh </a:t>
            </a:r>
            <a:r>
              <a:rPr lang="en-US" dirty="0" err="1"/>
              <a:t>hisoblash</a:t>
            </a:r>
            <a:r>
              <a:rPr lang="en-US" dirty="0"/>
              <a:t> </a:t>
            </a:r>
            <a:r>
              <a:rPr lang="en-US" dirty="0" err="1"/>
              <a:t>hamda</a:t>
            </a:r>
            <a:r>
              <a:rPr lang="en-US" dirty="0"/>
              <a:t> </a:t>
            </a:r>
            <a:r>
              <a:rPr lang="en-US" dirty="0" err="1"/>
              <a:t>boshqaruv</a:t>
            </a:r>
            <a:r>
              <a:rPr lang="en-US" dirty="0"/>
              <a:t> </a:t>
            </a:r>
            <a:r>
              <a:rPr lang="en-US" dirty="0" err="1"/>
              <a:t>elementi</a:t>
            </a:r>
            <a:r>
              <a:rPr lang="en-US" dirty="0"/>
              <a:t> </a:t>
            </a:r>
            <a:r>
              <a:rPr lang="en-US" dirty="0" err="1"/>
              <a:t>hisoblanadi</a:t>
            </a:r>
            <a:r>
              <a:rPr lang="en-US" dirty="0"/>
              <a:t>. </a:t>
            </a:r>
            <a:r>
              <a:rPr lang="en-US" dirty="0" err="1"/>
              <a:t>Protsessorlarning</a:t>
            </a:r>
            <a:r>
              <a:rPr lang="en-US" dirty="0"/>
              <a:t> </a:t>
            </a:r>
            <a:r>
              <a:rPr lang="en-US" dirty="0" err="1"/>
              <a:t>inglizcha</a:t>
            </a:r>
            <a:r>
              <a:rPr lang="en-US" dirty="0"/>
              <a:t> </a:t>
            </a:r>
            <a:r>
              <a:rPr lang="en-US" dirty="0" err="1"/>
              <a:t>nomi</a:t>
            </a:r>
            <a:r>
              <a:rPr lang="en-US" dirty="0"/>
              <a:t> – CPU (Central Processing Unit)</a:t>
            </a:r>
            <a:endParaRPr lang="ru-RU" dirty="0"/>
          </a:p>
        </p:txBody>
      </p:sp>
      <p:pic>
        <p:nvPicPr>
          <p:cNvPr id="3074" name="Picture 2" descr="F:\Odiljon\UNITWIN-2018\lecture2\22\cpu.pn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36667" y1="93567" x2="1000" y2="79825"/>
                        <a14:backgroundMark x1="51333" y1="70760" x2="48167" y2="87427"/>
                      </a14:backgroundRemoval>
                    </a14:imgEffect>
                  </a14:imgLayer>
                </a14:imgProps>
              </a:ext>
              <a:ext uri="{28A0092B-C50C-407E-A947-70E740481C1C}">
                <a14:useLocalDpi xmlns:a14="http://schemas.microsoft.com/office/drawing/2010/main" val="0"/>
              </a:ext>
            </a:extLst>
          </a:blip>
          <a:srcRect/>
          <a:stretch>
            <a:fillRect/>
          </a:stretch>
        </p:blipFill>
        <p:spPr bwMode="auto">
          <a:xfrm>
            <a:off x="1513772" y="2996952"/>
            <a:ext cx="6217242" cy="3544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611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additive="base">
                                        <p:cTn id="12" dur="500" fill="hold"/>
                                        <p:tgtEl>
                                          <p:spTgt spid="3074"/>
                                        </p:tgtEl>
                                        <p:attrNameLst>
                                          <p:attrName>ppt_x</p:attrName>
                                        </p:attrNameLst>
                                      </p:cBhvr>
                                      <p:tavLst>
                                        <p:tav tm="0">
                                          <p:val>
                                            <p:strVal val="#ppt_x"/>
                                          </p:val>
                                        </p:tav>
                                        <p:tav tm="100000">
                                          <p:val>
                                            <p:strVal val="#ppt_x"/>
                                          </p:val>
                                        </p:tav>
                                      </p:tavLst>
                                    </p:anim>
                                    <p:anim calcmode="lin" valueType="num">
                                      <p:cBhvr additive="base">
                                        <p:cTn id="13"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Sovutgich</a:t>
            </a:r>
            <a:r>
              <a:rPr lang="en-US" dirty="0"/>
              <a:t> (Cooler) – 486 </a:t>
            </a:r>
            <a:r>
              <a:rPr lang="en-US" dirty="0" err="1"/>
              <a:t>protsessordan</a:t>
            </a:r>
            <a:r>
              <a:rPr lang="en-US" dirty="0"/>
              <a:t> </a:t>
            </a:r>
            <a:r>
              <a:rPr lang="en-US" dirty="0" err="1"/>
              <a:t>boshlab</a:t>
            </a:r>
            <a:r>
              <a:rPr lang="en-US" dirty="0"/>
              <a:t>, </a:t>
            </a:r>
            <a:r>
              <a:rPr lang="en-US" dirty="0" err="1"/>
              <a:t>ta’minot</a:t>
            </a:r>
            <a:r>
              <a:rPr lang="en-US" dirty="0"/>
              <a:t> </a:t>
            </a:r>
            <a:r>
              <a:rPr lang="en-US" dirty="0" err="1"/>
              <a:t>manbaa</a:t>
            </a:r>
            <a:r>
              <a:rPr lang="en-US" dirty="0"/>
              <a:t> </a:t>
            </a:r>
            <a:r>
              <a:rPr lang="en-US" dirty="0" err="1"/>
              <a:t>quvvati</a:t>
            </a:r>
            <a:r>
              <a:rPr lang="en-US" dirty="0"/>
              <a:t> </a:t>
            </a:r>
            <a:r>
              <a:rPr lang="en-US" dirty="0" err="1"/>
              <a:t>bir</a:t>
            </a:r>
            <a:r>
              <a:rPr lang="en-US" dirty="0"/>
              <a:t> </a:t>
            </a:r>
            <a:r>
              <a:rPr lang="en-US" dirty="0" err="1"/>
              <a:t>necha</a:t>
            </a:r>
            <a:r>
              <a:rPr lang="en-US" dirty="0"/>
              <a:t> </a:t>
            </a:r>
            <a:r>
              <a:rPr lang="en-US" dirty="0" err="1"/>
              <a:t>barobar</a:t>
            </a:r>
            <a:r>
              <a:rPr lang="en-US" dirty="0"/>
              <a:t> </a:t>
            </a:r>
            <a:r>
              <a:rPr lang="en-US" dirty="0" err="1"/>
              <a:t>oshishi</a:t>
            </a:r>
            <a:r>
              <a:rPr lang="en-US" dirty="0"/>
              <a:t> </a:t>
            </a:r>
            <a:r>
              <a:rPr lang="en-US" dirty="0" err="1"/>
              <a:t>tufayli</a:t>
            </a:r>
            <a:r>
              <a:rPr lang="en-US" dirty="0"/>
              <a:t> </a:t>
            </a:r>
            <a:r>
              <a:rPr lang="en-US" dirty="0" err="1"/>
              <a:t>va</a:t>
            </a:r>
            <a:r>
              <a:rPr lang="en-US" dirty="0"/>
              <a:t> </a:t>
            </a:r>
            <a:r>
              <a:rPr lang="en-US" dirty="0" err="1"/>
              <a:t>ajratib</a:t>
            </a:r>
            <a:r>
              <a:rPr lang="en-US" dirty="0"/>
              <a:t> </a:t>
            </a:r>
            <a:r>
              <a:rPr lang="en-US" dirty="0" err="1"/>
              <a:t>chiqayotgan</a:t>
            </a:r>
            <a:r>
              <a:rPr lang="en-US" dirty="0"/>
              <a:t> </a:t>
            </a:r>
            <a:r>
              <a:rPr lang="en-US" dirty="0" err="1"/>
              <a:t>issiqlik</a:t>
            </a:r>
            <a:r>
              <a:rPr lang="en-US" dirty="0"/>
              <a:t> </a:t>
            </a:r>
            <a:r>
              <a:rPr lang="en-US" dirty="0" err="1"/>
              <a:t>hajmi</a:t>
            </a:r>
            <a:r>
              <a:rPr lang="en-US" dirty="0"/>
              <a:t> </a:t>
            </a:r>
            <a:r>
              <a:rPr lang="en-US" dirty="0" err="1"/>
              <a:t>oshganligi</a:t>
            </a:r>
            <a:r>
              <a:rPr lang="en-US" dirty="0"/>
              <a:t> </a:t>
            </a:r>
            <a:r>
              <a:rPr lang="en-US" dirty="0" err="1"/>
              <a:t>sabab</a:t>
            </a:r>
            <a:r>
              <a:rPr lang="en-US" dirty="0"/>
              <a:t> </a:t>
            </a:r>
            <a:r>
              <a:rPr lang="en-US" dirty="0" err="1"/>
              <a:t>yangi</a:t>
            </a:r>
            <a:r>
              <a:rPr lang="en-US" dirty="0"/>
              <a:t> </a:t>
            </a:r>
            <a:r>
              <a:rPr lang="en-US" dirty="0" err="1"/>
              <a:t>qurilma</a:t>
            </a:r>
            <a:r>
              <a:rPr lang="en-US" dirty="0"/>
              <a:t>, </a:t>
            </a:r>
            <a:r>
              <a:rPr lang="en-US" dirty="0" err="1"/>
              <a:t>ya’ni</a:t>
            </a:r>
            <a:r>
              <a:rPr lang="en-US" dirty="0"/>
              <a:t> Cooler (</a:t>
            </a:r>
            <a:r>
              <a:rPr lang="en-US" dirty="0" err="1"/>
              <a:t>sovutgich</a:t>
            </a:r>
            <a:r>
              <a:rPr lang="en-US" dirty="0"/>
              <a:t>) </a:t>
            </a:r>
            <a:r>
              <a:rPr lang="en-US" dirty="0" err="1"/>
              <a:t>ehtiyoj</a:t>
            </a:r>
            <a:r>
              <a:rPr lang="en-US" dirty="0"/>
              <a:t> </a:t>
            </a:r>
            <a:r>
              <a:rPr lang="en-US" dirty="0" err="1"/>
              <a:t>paydo</a:t>
            </a:r>
            <a:r>
              <a:rPr lang="en-US" dirty="0"/>
              <a:t> </a:t>
            </a:r>
            <a:r>
              <a:rPr lang="en-US" dirty="0" err="1"/>
              <a:t>bo’ladi</a:t>
            </a:r>
            <a:r>
              <a:rPr lang="en-US" dirty="0"/>
              <a:t>. </a:t>
            </a:r>
            <a:r>
              <a:rPr lang="en-US" dirty="0" err="1"/>
              <a:t>Protsessorlarga</a:t>
            </a:r>
            <a:r>
              <a:rPr lang="en-US" dirty="0"/>
              <a:t> </a:t>
            </a:r>
            <a:r>
              <a:rPr lang="en-US" dirty="0" err="1"/>
              <a:t>ventilyatorlar</a:t>
            </a:r>
            <a:r>
              <a:rPr lang="en-US" dirty="0"/>
              <a:t> </a:t>
            </a:r>
            <a:r>
              <a:rPr lang="en-US" dirty="0" err="1"/>
              <a:t>hamda</a:t>
            </a:r>
            <a:r>
              <a:rPr lang="en-US" dirty="0"/>
              <a:t> </a:t>
            </a:r>
            <a:r>
              <a:rPr lang="en-US" dirty="0" err="1"/>
              <a:t>radiatorlar</a:t>
            </a:r>
            <a:r>
              <a:rPr lang="en-US" dirty="0"/>
              <a:t> </a:t>
            </a:r>
            <a:r>
              <a:rPr lang="en-US" dirty="0" err="1"/>
              <a:t>issiqlikni</a:t>
            </a:r>
            <a:r>
              <a:rPr lang="en-US" dirty="0"/>
              <a:t> </a:t>
            </a:r>
            <a:r>
              <a:rPr lang="en-US" dirty="0" err="1"/>
              <a:t>kamaytirish</a:t>
            </a:r>
            <a:r>
              <a:rPr lang="en-US" dirty="0"/>
              <a:t>  </a:t>
            </a:r>
            <a:r>
              <a:rPr lang="en-US" dirty="0" err="1"/>
              <a:t>uchun</a:t>
            </a:r>
            <a:r>
              <a:rPr lang="en-US" dirty="0"/>
              <a:t> </a:t>
            </a:r>
            <a:r>
              <a:rPr lang="en-US" dirty="0" err="1"/>
              <a:t>o’rnatila</a:t>
            </a:r>
            <a:r>
              <a:rPr lang="en-US" dirty="0"/>
              <a:t> </a:t>
            </a:r>
            <a:r>
              <a:rPr lang="en-US" dirty="0" err="1"/>
              <a:t>boshlanadi</a:t>
            </a:r>
            <a:r>
              <a:rPr lang="en-US" dirty="0"/>
              <a:t>.</a:t>
            </a:r>
            <a:endParaRPr lang="ru-RU" dirty="0"/>
          </a:p>
        </p:txBody>
      </p:sp>
      <p:pic>
        <p:nvPicPr>
          <p:cNvPr id="4098" name="Picture 2" descr="F:\Odiljon\UNITWIN-2018\lecture2\22\35-106-250-01.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5000" y1="36458" x2="6094" y2="26667"/>
                        <a14:foregroundMark x1="77813" y1="32917" x2="78594" y2="23333"/>
                        <a14:foregroundMark x1="82188" y1="21875" x2="93125" y2="19792"/>
                        <a14:foregroundMark x1="8594" y1="70833" x2="44688" y2="98125"/>
                        <a14:foregroundMark x1="39219" y1="86875" x2="28281" y2="61667"/>
                        <a14:foregroundMark x1="48750" y1="80625" x2="73438" y2="59792"/>
                        <a14:foregroundMark x1="46875" y1="97083" x2="75625" y2="66458"/>
                        <a14:foregroundMark x1="76094" y1="65417" x2="76719" y2="41667"/>
                        <a14:foregroundMark x1="8594" y1="70833" x2="5781" y2="43125"/>
                        <a14:backgroundMark x1="17031" y1="87917" x2="17031" y2="87917"/>
                        <a14:backgroundMark x1="6406" y1="86458" x2="6406" y2="86458"/>
                        <a14:backgroundMark x1="2031" y1="91667" x2="33438" y2="93750"/>
                        <a14:backgroundMark x1="34844" y1="94583" x2="42500" y2="98542"/>
                        <a14:backgroundMark x1="55313" y1="95625" x2="43594" y2="98958"/>
                      </a14:backgroundRemoval>
                    </a14:imgEffect>
                  </a14:imgLayer>
                </a14:imgProps>
              </a:ext>
              <a:ext uri="{28A0092B-C50C-407E-A947-70E740481C1C}">
                <a14:useLocalDpi xmlns:a14="http://schemas.microsoft.com/office/drawing/2010/main" val="0"/>
              </a:ext>
            </a:extLst>
          </a:blip>
          <a:srcRect/>
          <a:stretch>
            <a:fillRect/>
          </a:stretch>
        </p:blipFill>
        <p:spPr bwMode="auto">
          <a:xfrm>
            <a:off x="4588910" y="4005064"/>
            <a:ext cx="3803915" cy="285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875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1000" fill="hold"/>
                                        <p:tgtEl>
                                          <p:spTgt spid="4098"/>
                                        </p:tgtEl>
                                        <p:attrNameLst>
                                          <p:attrName>ppt_w</p:attrName>
                                        </p:attrNameLst>
                                      </p:cBhvr>
                                      <p:tavLst>
                                        <p:tav tm="0">
                                          <p:val>
                                            <p:fltVal val="0"/>
                                          </p:val>
                                        </p:tav>
                                        <p:tav tm="100000">
                                          <p:val>
                                            <p:strVal val="#ppt_w"/>
                                          </p:val>
                                        </p:tav>
                                      </p:tavLst>
                                    </p:anim>
                                    <p:anim calcmode="lin" valueType="num">
                                      <p:cBhvr>
                                        <p:cTn id="15" dur="1000" fill="hold"/>
                                        <p:tgtEl>
                                          <p:spTgt spid="4098"/>
                                        </p:tgtEl>
                                        <p:attrNameLst>
                                          <p:attrName>ppt_h</p:attrName>
                                        </p:attrNameLst>
                                      </p:cBhvr>
                                      <p:tavLst>
                                        <p:tav tm="0">
                                          <p:val>
                                            <p:fltVal val="0"/>
                                          </p:val>
                                        </p:tav>
                                        <p:tav tm="100000">
                                          <p:val>
                                            <p:strVal val="#ppt_h"/>
                                          </p:val>
                                        </p:tav>
                                      </p:tavLst>
                                    </p:anim>
                                    <p:anim calcmode="lin" valueType="num">
                                      <p:cBhvr>
                                        <p:cTn id="16" dur="1000" fill="hold"/>
                                        <p:tgtEl>
                                          <p:spTgt spid="4098"/>
                                        </p:tgtEl>
                                        <p:attrNameLst>
                                          <p:attrName>style.rotation</p:attrName>
                                        </p:attrNameLst>
                                      </p:cBhvr>
                                      <p:tavLst>
                                        <p:tav tm="0">
                                          <p:val>
                                            <p:fltVal val="90"/>
                                          </p:val>
                                        </p:tav>
                                        <p:tav tm="100000">
                                          <p:val>
                                            <p:fltVal val="0"/>
                                          </p:val>
                                        </p:tav>
                                      </p:tavLst>
                                    </p:anim>
                                    <p:animEffect transition="in" filter="fade">
                                      <p:cBhvr>
                                        <p:cTn id="17"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Tezkor</a:t>
            </a:r>
            <a:r>
              <a:rPr lang="en-US" dirty="0"/>
              <a:t> </a:t>
            </a:r>
            <a:r>
              <a:rPr lang="en-US" dirty="0" err="1"/>
              <a:t>hotira</a:t>
            </a:r>
            <a:r>
              <a:rPr lang="en-US" dirty="0"/>
              <a:t> – </a:t>
            </a:r>
            <a:r>
              <a:rPr lang="en-US" dirty="0" err="1"/>
              <a:t>dastur</a:t>
            </a:r>
            <a:r>
              <a:rPr lang="en-US" dirty="0"/>
              <a:t> </a:t>
            </a:r>
            <a:r>
              <a:rPr lang="en-US" dirty="0" err="1"/>
              <a:t>va</a:t>
            </a:r>
            <a:r>
              <a:rPr lang="en-US" dirty="0"/>
              <a:t> </a:t>
            </a:r>
            <a:r>
              <a:rPr lang="en-US" dirty="0" err="1"/>
              <a:t>ma’lumotlarni</a:t>
            </a:r>
            <a:r>
              <a:rPr lang="en-US" dirty="0"/>
              <a:t> </a:t>
            </a:r>
            <a:r>
              <a:rPr lang="en-US" dirty="0" err="1"/>
              <a:t>kompyuterda</a:t>
            </a:r>
            <a:r>
              <a:rPr lang="en-US" dirty="0"/>
              <a:t> </a:t>
            </a:r>
            <a:r>
              <a:rPr lang="en-US" dirty="0" err="1"/>
              <a:t>ma’lum</a:t>
            </a:r>
            <a:r>
              <a:rPr lang="en-US" dirty="0"/>
              <a:t> </a:t>
            </a:r>
            <a:r>
              <a:rPr lang="en-US" dirty="0" err="1"/>
              <a:t>vaqt</a:t>
            </a:r>
            <a:r>
              <a:rPr lang="en-US" dirty="0"/>
              <a:t> </a:t>
            </a:r>
            <a:r>
              <a:rPr lang="en-US" dirty="0" err="1"/>
              <a:t>saqlab</a:t>
            </a:r>
            <a:r>
              <a:rPr lang="en-US" dirty="0"/>
              <a:t> </a:t>
            </a:r>
            <a:r>
              <a:rPr lang="en-US" dirty="0" err="1"/>
              <a:t>turadi</a:t>
            </a:r>
            <a:r>
              <a:rPr lang="en-US" dirty="0"/>
              <a:t>. </a:t>
            </a:r>
            <a:r>
              <a:rPr lang="en-US" dirty="0" err="1"/>
              <a:t>Kompyuterda</a:t>
            </a:r>
            <a:r>
              <a:rPr lang="en-US" dirty="0"/>
              <a:t> </a:t>
            </a:r>
            <a:r>
              <a:rPr lang="en-US" dirty="0" err="1"/>
              <a:t>uning</a:t>
            </a:r>
            <a:r>
              <a:rPr lang="en-US" dirty="0"/>
              <a:t> </a:t>
            </a:r>
            <a:r>
              <a:rPr lang="en-US" dirty="0" err="1"/>
              <a:t>borligi</a:t>
            </a:r>
            <a:r>
              <a:rPr lang="en-US" dirty="0"/>
              <a:t> </a:t>
            </a:r>
            <a:r>
              <a:rPr lang="en-US" dirty="0" err="1"/>
              <a:t>o’chib</a:t>
            </a:r>
            <a:r>
              <a:rPr lang="en-US" dirty="0"/>
              <a:t> </a:t>
            </a:r>
            <a:r>
              <a:rPr lang="en-US" dirty="0" err="1"/>
              <a:t>ketadi</a:t>
            </a:r>
            <a:r>
              <a:rPr lang="en-US" dirty="0"/>
              <a:t>.</a:t>
            </a:r>
            <a:endParaRPr lang="ru-RU" dirty="0"/>
          </a:p>
        </p:txBody>
      </p:sp>
      <p:pic>
        <p:nvPicPr>
          <p:cNvPr id="5122" name="Picture 2" descr="F:\Odiljon\UNITWIN-2018\lecture2\22\8-gb-ddr3.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61570" y="2276872"/>
            <a:ext cx="8209959" cy="5275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00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2"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Scale>
                                      <p:cBhvr>
                                        <p:cTn id="12" dur="1000" decel="50000" fill="hold">
                                          <p:stCondLst>
                                            <p:cond delay="0"/>
                                          </p:stCondLst>
                                        </p:cTn>
                                        <p:tgtEl>
                                          <p:spTgt spid="51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122"/>
                                        </p:tgtEl>
                                        <p:attrNameLst>
                                          <p:attrName>ppt_x</p:attrName>
                                          <p:attrName>ppt_y</p:attrName>
                                        </p:attrNameLst>
                                      </p:cBhvr>
                                    </p:animMotion>
                                    <p:animEffect transition="in" filter="fade">
                                      <p:cBhvr>
                                        <p:cTn id="14"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Videoadapter</a:t>
            </a:r>
            <a:r>
              <a:rPr lang="en-US" dirty="0"/>
              <a:t> deb – </a:t>
            </a:r>
            <a:r>
              <a:rPr lang="en-US" dirty="0" err="1"/>
              <a:t>ekranga</a:t>
            </a:r>
            <a:r>
              <a:rPr lang="en-US" dirty="0"/>
              <a:t> </a:t>
            </a:r>
            <a:r>
              <a:rPr lang="en-US" dirty="0" err="1"/>
              <a:t>tekislik</a:t>
            </a:r>
            <a:r>
              <a:rPr lang="en-US" dirty="0"/>
              <a:t> </a:t>
            </a:r>
            <a:r>
              <a:rPr lang="en-US" dirty="0" err="1"/>
              <a:t>va</a:t>
            </a:r>
            <a:r>
              <a:rPr lang="en-US" dirty="0"/>
              <a:t> </a:t>
            </a:r>
            <a:r>
              <a:rPr lang="en-US" dirty="0" err="1"/>
              <a:t>grafikli</a:t>
            </a:r>
            <a:r>
              <a:rPr lang="en-US" dirty="0"/>
              <a:t> </a:t>
            </a:r>
            <a:r>
              <a:rPr lang="en-US" dirty="0" err="1"/>
              <a:t>axborotni</a:t>
            </a:r>
            <a:r>
              <a:rPr lang="en-US" dirty="0"/>
              <a:t> </a:t>
            </a:r>
            <a:r>
              <a:rPr lang="en-US" dirty="0" err="1"/>
              <a:t>chiqaruvchi</a:t>
            </a:r>
            <a:r>
              <a:rPr lang="en-US" dirty="0"/>
              <a:t> </a:t>
            </a:r>
            <a:r>
              <a:rPr lang="en-US" dirty="0" err="1"/>
              <a:t>qurilmalarga</a:t>
            </a:r>
            <a:r>
              <a:rPr lang="en-US" dirty="0"/>
              <a:t> </a:t>
            </a:r>
            <a:r>
              <a:rPr lang="en-US" dirty="0" err="1"/>
              <a:t>aytiladi</a:t>
            </a:r>
            <a:r>
              <a:rPr lang="en-US" dirty="0"/>
              <a:t>. </a:t>
            </a:r>
            <a:endParaRPr lang="ru-RU" dirty="0"/>
          </a:p>
        </p:txBody>
      </p:sp>
      <p:pic>
        <p:nvPicPr>
          <p:cNvPr id="6146" name="Picture 2" descr="F:\Odiljon\UNITWIN-2018\lecture2\22\91O3teoe7ZL._SL1500_.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325654" y="1988840"/>
            <a:ext cx="5782850" cy="4869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370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fade">
                                      <p:cBhvr>
                                        <p:cTn id="12" dur="800" decel="100000"/>
                                        <p:tgtEl>
                                          <p:spTgt spid="6146"/>
                                        </p:tgtEl>
                                      </p:cBhvr>
                                    </p:animEffect>
                                    <p:anim calcmode="lin" valueType="num">
                                      <p:cBhvr>
                                        <p:cTn id="13" dur="800" decel="100000" fill="hold"/>
                                        <p:tgtEl>
                                          <p:spTgt spid="6146"/>
                                        </p:tgtEl>
                                        <p:attrNameLst>
                                          <p:attrName>style.rotation</p:attrName>
                                        </p:attrNameLst>
                                      </p:cBhvr>
                                      <p:tavLst>
                                        <p:tav tm="0">
                                          <p:val>
                                            <p:fltVal val="-90"/>
                                          </p:val>
                                        </p:tav>
                                        <p:tav tm="100000">
                                          <p:val>
                                            <p:fltVal val="0"/>
                                          </p:val>
                                        </p:tav>
                                      </p:tavLst>
                                    </p:anim>
                                    <p:anim calcmode="lin" valueType="num">
                                      <p:cBhvr>
                                        <p:cTn id="14" dur="800" decel="100000" fill="hold"/>
                                        <p:tgtEl>
                                          <p:spTgt spid="6146"/>
                                        </p:tgtEl>
                                        <p:attrNameLst>
                                          <p:attrName>ppt_x</p:attrName>
                                        </p:attrNameLst>
                                      </p:cBhvr>
                                      <p:tavLst>
                                        <p:tav tm="0">
                                          <p:val>
                                            <p:strVal val="#ppt_x+0.4"/>
                                          </p:val>
                                        </p:tav>
                                        <p:tav tm="100000">
                                          <p:val>
                                            <p:strVal val="#ppt_x-0.05"/>
                                          </p:val>
                                        </p:tav>
                                      </p:tavLst>
                                    </p:anim>
                                    <p:anim calcmode="lin" valueType="num">
                                      <p:cBhvr>
                                        <p:cTn id="15" dur="800" decel="100000" fill="hold"/>
                                        <p:tgtEl>
                                          <p:spTgt spid="6146"/>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6146"/>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614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Kompyuterda</a:t>
            </a:r>
            <a:r>
              <a:rPr lang="en-US" dirty="0"/>
              <a:t> </a:t>
            </a:r>
            <a:r>
              <a:rPr lang="en-US" dirty="0" err="1"/>
              <a:t>musiqa</a:t>
            </a:r>
            <a:r>
              <a:rPr lang="en-US" dirty="0"/>
              <a:t> </a:t>
            </a:r>
            <a:r>
              <a:rPr lang="en-US" dirty="0" err="1"/>
              <a:t>eshitishingiz</a:t>
            </a:r>
            <a:r>
              <a:rPr lang="en-US" dirty="0"/>
              <a:t> </a:t>
            </a:r>
            <a:r>
              <a:rPr lang="en-US" dirty="0" err="1"/>
              <a:t>uchun</a:t>
            </a:r>
            <a:r>
              <a:rPr lang="en-US" dirty="0"/>
              <a:t> </a:t>
            </a:r>
            <a:r>
              <a:rPr lang="en-US" dirty="0" err="1"/>
              <a:t>ovoz</a:t>
            </a:r>
            <a:r>
              <a:rPr lang="en-US" dirty="0"/>
              <a:t> </a:t>
            </a:r>
            <a:r>
              <a:rPr lang="en-US" dirty="0" err="1"/>
              <a:t>platasi</a:t>
            </a:r>
            <a:r>
              <a:rPr lang="en-US" dirty="0"/>
              <a:t>, </a:t>
            </a:r>
            <a:r>
              <a:rPr lang="en-US" dirty="0" err="1" smtClean="0"/>
              <a:t>karnay</a:t>
            </a:r>
            <a:r>
              <a:rPr lang="en-US" dirty="0" smtClean="0"/>
              <a:t> (</a:t>
            </a:r>
            <a:r>
              <a:rPr lang="en-US" dirty="0" err="1" smtClean="0"/>
              <a:t>kalonka</a:t>
            </a:r>
            <a:r>
              <a:rPr lang="en-US" dirty="0" smtClean="0"/>
              <a:t>), </a:t>
            </a:r>
            <a:r>
              <a:rPr lang="en-US" dirty="0" err="1" smtClean="0"/>
              <a:t>quloqchin</a:t>
            </a:r>
            <a:r>
              <a:rPr lang="en-US" dirty="0" smtClean="0"/>
              <a:t> </a:t>
            </a:r>
            <a:r>
              <a:rPr lang="en-US" dirty="0" err="1"/>
              <a:t>va</a:t>
            </a:r>
            <a:r>
              <a:rPr lang="en-US" dirty="0"/>
              <a:t> </a:t>
            </a:r>
            <a:r>
              <a:rPr lang="en-US" dirty="0" err="1"/>
              <a:t>mahsus</a:t>
            </a:r>
            <a:r>
              <a:rPr lang="en-US" dirty="0"/>
              <a:t> </a:t>
            </a:r>
            <a:r>
              <a:rPr lang="en-US" dirty="0" err="1"/>
              <a:t>dastur</a:t>
            </a:r>
            <a:r>
              <a:rPr lang="en-US" dirty="0"/>
              <a:t> </a:t>
            </a:r>
            <a:r>
              <a:rPr lang="en-US" dirty="0" err="1"/>
              <a:t>o’rnatilish</a:t>
            </a:r>
            <a:r>
              <a:rPr lang="en-US" dirty="0"/>
              <a:t> </a:t>
            </a:r>
            <a:r>
              <a:rPr lang="en-US" dirty="0" err="1"/>
              <a:t>lozim</a:t>
            </a:r>
            <a:r>
              <a:rPr lang="en-US" dirty="0"/>
              <a:t>. </a:t>
            </a:r>
            <a:endParaRPr lang="ru-RU" dirty="0"/>
          </a:p>
          <a:p>
            <a:endParaRPr lang="ru-RU" dirty="0"/>
          </a:p>
        </p:txBody>
      </p:sp>
      <p:pic>
        <p:nvPicPr>
          <p:cNvPr id="10242" name="Picture 2" descr="F:\Odiljon\UNITWIN-2018\lecture2\22\KwC2UDwZbNLGP2WjMk7DcV-320-80.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61250" y1="69626" x2="61250" y2="69626"/>
                        <a14:foregroundMark x1="65938" y1="64019" x2="65938" y2="64019"/>
                      </a14:backgroundRemoval>
                    </a14:imgEffect>
                  </a14:imgLayer>
                </a14:imgProps>
              </a:ext>
              <a:ext uri="{28A0092B-C50C-407E-A947-70E740481C1C}">
                <a14:useLocalDpi xmlns:a14="http://schemas.microsoft.com/office/drawing/2010/main" val="0"/>
              </a:ext>
            </a:extLst>
          </a:blip>
          <a:srcRect/>
          <a:stretch>
            <a:fillRect/>
          </a:stretch>
        </p:blipFill>
        <p:spPr bwMode="auto">
          <a:xfrm>
            <a:off x="3851920" y="2708920"/>
            <a:ext cx="5463983" cy="3654039"/>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F:\Odiljon\UNITWIN-2018\lecture2\22\75500848_l.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251520" y="2641419"/>
            <a:ext cx="4104456"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486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42"/>
                                        </p:tgtEl>
                                        <p:attrNameLst>
                                          <p:attrName>style.visibility</p:attrName>
                                        </p:attrNameLst>
                                      </p:cBhvr>
                                      <p:to>
                                        <p:strVal val="visible"/>
                                      </p:to>
                                    </p:set>
                                    <p:animEffect transition="in" filter="wipe(down)">
                                      <p:cBhvr>
                                        <p:cTn id="12" dur="580">
                                          <p:stCondLst>
                                            <p:cond delay="0"/>
                                          </p:stCondLst>
                                        </p:cTn>
                                        <p:tgtEl>
                                          <p:spTgt spid="10242"/>
                                        </p:tgtEl>
                                      </p:cBhvr>
                                    </p:animEffect>
                                    <p:anim calcmode="lin" valueType="num">
                                      <p:cBhvr>
                                        <p:cTn id="13" dur="1822" tmFilter="0,0; 0.14,0.36; 0.43,0.73; 0.71,0.91; 1.0,1.0">
                                          <p:stCondLst>
                                            <p:cond delay="0"/>
                                          </p:stCondLst>
                                        </p:cTn>
                                        <p:tgtEl>
                                          <p:spTgt spid="1024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4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4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4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42"/>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42"/>
                                        </p:tgtEl>
                                      </p:cBhvr>
                                      <p:to x="100000" y="60000"/>
                                    </p:animScale>
                                    <p:animScale>
                                      <p:cBhvr>
                                        <p:cTn id="19" dur="166" decel="50000">
                                          <p:stCondLst>
                                            <p:cond delay="676"/>
                                          </p:stCondLst>
                                        </p:cTn>
                                        <p:tgtEl>
                                          <p:spTgt spid="10242"/>
                                        </p:tgtEl>
                                      </p:cBhvr>
                                      <p:to x="100000" y="100000"/>
                                    </p:animScale>
                                    <p:animScale>
                                      <p:cBhvr>
                                        <p:cTn id="20" dur="26">
                                          <p:stCondLst>
                                            <p:cond delay="1312"/>
                                          </p:stCondLst>
                                        </p:cTn>
                                        <p:tgtEl>
                                          <p:spTgt spid="10242"/>
                                        </p:tgtEl>
                                      </p:cBhvr>
                                      <p:to x="100000" y="80000"/>
                                    </p:animScale>
                                    <p:animScale>
                                      <p:cBhvr>
                                        <p:cTn id="21" dur="166" decel="50000">
                                          <p:stCondLst>
                                            <p:cond delay="1338"/>
                                          </p:stCondLst>
                                        </p:cTn>
                                        <p:tgtEl>
                                          <p:spTgt spid="10242"/>
                                        </p:tgtEl>
                                      </p:cBhvr>
                                      <p:to x="100000" y="100000"/>
                                    </p:animScale>
                                    <p:animScale>
                                      <p:cBhvr>
                                        <p:cTn id="22" dur="26">
                                          <p:stCondLst>
                                            <p:cond delay="1642"/>
                                          </p:stCondLst>
                                        </p:cTn>
                                        <p:tgtEl>
                                          <p:spTgt spid="10242"/>
                                        </p:tgtEl>
                                      </p:cBhvr>
                                      <p:to x="100000" y="90000"/>
                                    </p:animScale>
                                    <p:animScale>
                                      <p:cBhvr>
                                        <p:cTn id="23" dur="166" decel="50000">
                                          <p:stCondLst>
                                            <p:cond delay="1668"/>
                                          </p:stCondLst>
                                        </p:cTn>
                                        <p:tgtEl>
                                          <p:spTgt spid="10242"/>
                                        </p:tgtEl>
                                      </p:cBhvr>
                                      <p:to x="100000" y="100000"/>
                                    </p:animScale>
                                    <p:animScale>
                                      <p:cBhvr>
                                        <p:cTn id="24" dur="26">
                                          <p:stCondLst>
                                            <p:cond delay="1808"/>
                                          </p:stCondLst>
                                        </p:cTn>
                                        <p:tgtEl>
                                          <p:spTgt spid="10242"/>
                                        </p:tgtEl>
                                      </p:cBhvr>
                                      <p:to x="100000" y="95000"/>
                                    </p:animScale>
                                    <p:animScale>
                                      <p:cBhvr>
                                        <p:cTn id="25" dur="166" decel="50000">
                                          <p:stCondLst>
                                            <p:cond delay="1834"/>
                                          </p:stCondLst>
                                        </p:cTn>
                                        <p:tgtEl>
                                          <p:spTgt spid="1024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37" presetClass="entr" presetSubtype="0" fill="hold" nodeType="clickEffect">
                                  <p:stCondLst>
                                    <p:cond delay="0"/>
                                  </p:stCondLst>
                                  <p:childTnLst>
                                    <p:set>
                                      <p:cBhvr>
                                        <p:cTn id="29" dur="1" fill="hold">
                                          <p:stCondLst>
                                            <p:cond delay="0"/>
                                          </p:stCondLst>
                                        </p:cTn>
                                        <p:tgtEl>
                                          <p:spTgt spid="10243"/>
                                        </p:tgtEl>
                                        <p:attrNameLst>
                                          <p:attrName>style.visibility</p:attrName>
                                        </p:attrNameLst>
                                      </p:cBhvr>
                                      <p:to>
                                        <p:strVal val="visible"/>
                                      </p:to>
                                    </p:set>
                                    <p:animEffect transition="in" filter="fade">
                                      <p:cBhvr>
                                        <p:cTn id="30" dur="1000"/>
                                        <p:tgtEl>
                                          <p:spTgt spid="10243"/>
                                        </p:tgtEl>
                                      </p:cBhvr>
                                    </p:animEffect>
                                    <p:anim calcmode="lin" valueType="num">
                                      <p:cBhvr>
                                        <p:cTn id="31" dur="1000" fill="hold"/>
                                        <p:tgtEl>
                                          <p:spTgt spid="10243"/>
                                        </p:tgtEl>
                                        <p:attrNameLst>
                                          <p:attrName>ppt_x</p:attrName>
                                        </p:attrNameLst>
                                      </p:cBhvr>
                                      <p:tavLst>
                                        <p:tav tm="0">
                                          <p:val>
                                            <p:strVal val="#ppt_x"/>
                                          </p:val>
                                        </p:tav>
                                        <p:tav tm="100000">
                                          <p:val>
                                            <p:strVal val="#ppt_x"/>
                                          </p:val>
                                        </p:tav>
                                      </p:tavLst>
                                    </p:anim>
                                    <p:anim calcmode="lin" valueType="num">
                                      <p:cBhvr>
                                        <p:cTn id="32" dur="900" decel="100000" fill="hold"/>
                                        <p:tgtEl>
                                          <p:spTgt spid="10243"/>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024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Odiljon\UNITWIN-2018\lecture2\22\hdd_3tb_s-ata-sg_5-41001_d.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21038763">
            <a:off x="535" y="692696"/>
            <a:ext cx="4973291" cy="3888431"/>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F:\Odiljon\UNITWIN-2018\lecture2\22\c29533acbb3ac24055c2ecd12e530d76d180c2a19d538c451ed7114550c6dbb0.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20421152">
            <a:off x="2856181" y="1112871"/>
            <a:ext cx="6810336" cy="5107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17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heel(1)">
                                      <p:cBhvr>
                                        <p:cTn id="7" dur="2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wipe(down)">
                                      <p:cBhvr>
                                        <p:cTn id="12"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Odiljon\UNITWIN-2018\lecture2\22\lcd-color-tv-500x500.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97800" y1="39000" x2="97800" y2="39000"/>
                      </a14:backgroundRemoval>
                    </a14:imgEffect>
                  </a14:imgLayer>
                </a14:imgProps>
              </a:ext>
              <a:ext uri="{28A0092B-C50C-407E-A947-70E740481C1C}">
                <a14:useLocalDpi xmlns:a14="http://schemas.microsoft.com/office/drawing/2010/main" val="0"/>
              </a:ext>
            </a:extLst>
          </a:blip>
          <a:srcRect/>
          <a:stretch>
            <a:fillRect/>
          </a:stretch>
        </p:blipFill>
        <p:spPr bwMode="auto">
          <a:xfrm>
            <a:off x="1115616" y="310595"/>
            <a:ext cx="7200800" cy="7200800"/>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sz="quarter" idx="1"/>
          </p:nvPr>
        </p:nvSpPr>
        <p:spPr>
          <a:xfrm>
            <a:off x="1403648" y="2564904"/>
            <a:ext cx="6552728" cy="1800200"/>
          </a:xfrm>
        </p:spPr>
        <p:txBody>
          <a:bodyPr>
            <a:normAutofit/>
          </a:bodyPr>
          <a:lstStyle/>
          <a:p>
            <a:pPr algn="ctr"/>
            <a:r>
              <a:rPr lang="en-US" dirty="0" smtClean="0">
                <a:solidFill>
                  <a:schemeClr val="bg1"/>
                </a:solidFill>
              </a:rPr>
              <a:t>Monitor – </a:t>
            </a:r>
            <a:r>
              <a:rPr lang="en-US" dirty="0" err="1" smtClean="0">
                <a:solidFill>
                  <a:schemeClr val="bg1"/>
                </a:solidFill>
              </a:rPr>
              <a:t>kompyuterda</a:t>
            </a:r>
            <a:r>
              <a:rPr lang="en-US" dirty="0" smtClean="0">
                <a:solidFill>
                  <a:schemeClr val="bg1"/>
                </a:solidFill>
              </a:rPr>
              <a:t> </a:t>
            </a:r>
            <a:r>
              <a:rPr lang="en-US" dirty="0" err="1" smtClean="0">
                <a:solidFill>
                  <a:schemeClr val="bg1"/>
                </a:solidFill>
              </a:rPr>
              <a:t>bajarilayotgan</a:t>
            </a:r>
            <a:r>
              <a:rPr lang="en-US" dirty="0" smtClean="0">
                <a:solidFill>
                  <a:schemeClr val="bg1"/>
                </a:solidFill>
              </a:rPr>
              <a:t> </a:t>
            </a:r>
            <a:r>
              <a:rPr lang="en-US" dirty="0" err="1" smtClean="0">
                <a:solidFill>
                  <a:schemeClr val="bg1"/>
                </a:solidFill>
              </a:rPr>
              <a:t>amallarni</a:t>
            </a:r>
            <a:r>
              <a:rPr lang="en-US" dirty="0" smtClean="0">
                <a:solidFill>
                  <a:schemeClr val="bg1"/>
                </a:solidFill>
              </a:rPr>
              <a:t> </a:t>
            </a:r>
            <a:r>
              <a:rPr lang="en-US" dirty="0" err="1" smtClean="0">
                <a:solidFill>
                  <a:schemeClr val="bg1"/>
                </a:solidFill>
              </a:rPr>
              <a:t>foydalanuvchiga</a:t>
            </a:r>
            <a:r>
              <a:rPr lang="en-US" dirty="0" smtClean="0">
                <a:solidFill>
                  <a:schemeClr val="bg1"/>
                </a:solidFill>
              </a:rPr>
              <a:t> </a:t>
            </a:r>
            <a:r>
              <a:rPr lang="en-US" dirty="0" err="1" smtClean="0">
                <a:solidFill>
                  <a:schemeClr val="bg1"/>
                </a:solidFill>
              </a:rPr>
              <a:t>namoyon</a:t>
            </a:r>
            <a:r>
              <a:rPr lang="en-US" dirty="0" smtClean="0">
                <a:solidFill>
                  <a:schemeClr val="bg1"/>
                </a:solidFill>
              </a:rPr>
              <a:t> </a:t>
            </a:r>
            <a:r>
              <a:rPr lang="en-US" dirty="0" err="1" smtClean="0">
                <a:solidFill>
                  <a:schemeClr val="bg1"/>
                </a:solidFill>
              </a:rPr>
              <a:t>qilish</a:t>
            </a:r>
            <a:r>
              <a:rPr lang="en-US" dirty="0" smtClean="0">
                <a:solidFill>
                  <a:schemeClr val="bg1"/>
                </a:solidFill>
              </a:rPr>
              <a:t> </a:t>
            </a:r>
            <a:r>
              <a:rPr lang="en-US" dirty="0" err="1" smtClean="0">
                <a:solidFill>
                  <a:schemeClr val="bg1"/>
                </a:solidFill>
              </a:rPr>
              <a:t>uchun</a:t>
            </a:r>
            <a:r>
              <a:rPr lang="en-US" dirty="0" smtClean="0">
                <a:solidFill>
                  <a:schemeClr val="bg1"/>
                </a:solidFill>
              </a:rPr>
              <a:t> </a:t>
            </a:r>
            <a:r>
              <a:rPr lang="en-US" dirty="0" err="1" smtClean="0">
                <a:solidFill>
                  <a:schemeClr val="bg1"/>
                </a:solidFill>
              </a:rPr>
              <a:t>mo’ljallangan</a:t>
            </a:r>
            <a:r>
              <a:rPr lang="en-US" dirty="0" smtClean="0">
                <a:solidFill>
                  <a:schemeClr val="bg1"/>
                </a:solidFill>
              </a:rPr>
              <a:t> </a:t>
            </a:r>
            <a:r>
              <a:rPr lang="en-US" dirty="0" err="1" smtClean="0">
                <a:solidFill>
                  <a:schemeClr val="bg1"/>
                </a:solidFill>
              </a:rPr>
              <a:t>qurilma</a:t>
            </a:r>
            <a:r>
              <a:rPr lang="en-US" dirty="0" smtClean="0">
                <a:solidFill>
                  <a:schemeClr val="bg1"/>
                </a:solidFill>
              </a:rPr>
              <a:t>.</a:t>
            </a:r>
            <a:endParaRPr lang="ru-RU" dirty="0">
              <a:solidFill>
                <a:schemeClr val="bg1"/>
              </a:solidFill>
            </a:endParaRPr>
          </a:p>
        </p:txBody>
      </p:sp>
    </p:spTree>
    <p:extLst>
      <p:ext uri="{BB962C8B-B14F-4D97-AF65-F5344CB8AC3E}">
        <p14:creationId xmlns:p14="http://schemas.microsoft.com/office/powerpoint/2010/main" val="3932622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ppt_x"/>
                                          </p:val>
                                        </p:tav>
                                        <p:tav tm="100000">
                                          <p:val>
                                            <p:strVal val="#ppt_x"/>
                                          </p:val>
                                        </p:tav>
                                      </p:tavLst>
                                    </p:anim>
                                    <p:anim calcmode="lin" valueType="num">
                                      <p:cBhvr additive="base">
                                        <p:cTn id="8" dur="500" fill="hold"/>
                                        <p:tgtEl>
                                          <p:spTgt spid="133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sz="quarter" idx="1"/>
          </p:nvPr>
        </p:nvSpPr>
        <p:spPr/>
        <p:txBody>
          <a:bodyPr/>
          <a:lstStyle/>
          <a:p>
            <a:r>
              <a:rPr lang="de-DE" dirty="0" err="1"/>
              <a:t>Klaviatura</a:t>
            </a:r>
            <a:r>
              <a:rPr lang="de-DE" dirty="0"/>
              <a:t> – </a:t>
            </a:r>
            <a:r>
              <a:rPr lang="de-DE" dirty="0" err="1"/>
              <a:t>matnli</a:t>
            </a:r>
            <a:r>
              <a:rPr lang="de-DE" dirty="0"/>
              <a:t> </a:t>
            </a:r>
            <a:r>
              <a:rPr lang="de-DE" dirty="0" err="1"/>
              <a:t>va</a:t>
            </a:r>
            <a:r>
              <a:rPr lang="de-DE" dirty="0"/>
              <a:t> </a:t>
            </a:r>
            <a:r>
              <a:rPr lang="de-DE" dirty="0" err="1"/>
              <a:t>belgili</a:t>
            </a:r>
            <a:r>
              <a:rPr lang="de-DE" dirty="0"/>
              <a:t> </a:t>
            </a:r>
            <a:r>
              <a:rPr lang="de-DE" dirty="0" err="1"/>
              <a:t>ma'lumotlarni</a:t>
            </a:r>
            <a:r>
              <a:rPr lang="de-DE" dirty="0"/>
              <a:t> </a:t>
            </a:r>
            <a:r>
              <a:rPr lang="de-DE" dirty="0" err="1"/>
              <a:t>kompyuter</a:t>
            </a:r>
            <a:r>
              <a:rPr lang="de-DE" dirty="0"/>
              <a:t> </a:t>
            </a:r>
            <a:r>
              <a:rPr lang="de-DE" dirty="0" err="1"/>
              <a:t>xotirasiga</a:t>
            </a:r>
            <a:r>
              <a:rPr lang="de-DE" dirty="0"/>
              <a:t> </a:t>
            </a:r>
            <a:r>
              <a:rPr lang="de-DE" dirty="0" err="1"/>
              <a:t>kiritish</a:t>
            </a:r>
            <a:r>
              <a:rPr lang="de-DE" dirty="0"/>
              <a:t> </a:t>
            </a:r>
            <a:r>
              <a:rPr lang="de-DE" dirty="0" err="1"/>
              <a:t>qurilmasi</a:t>
            </a:r>
            <a:r>
              <a:rPr lang="de-DE" dirty="0"/>
              <a:t>. </a:t>
            </a:r>
            <a:r>
              <a:rPr lang="uz-Cyrl-UZ" dirty="0"/>
              <a:t>Standart klaviaturalar 101 yoki 102 tugmadan iborat bo’lib, undan tashqari hozirda chiqayotgan multiklaviaturalar ham bor. </a:t>
            </a:r>
            <a:endParaRPr lang="ru-RU" dirty="0"/>
          </a:p>
        </p:txBody>
      </p:sp>
      <p:pic>
        <p:nvPicPr>
          <p:cNvPr id="9218" name="Picture 2" descr="F:\Odiljon\UNITWIN-2018\lecture2\22\mk_wiredkb200_otherviews01.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70040" y="2492896"/>
            <a:ext cx="8673960" cy="4537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45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 calcmode="lin" valueType="num">
                                      <p:cBhvr>
                                        <p:cTn id="12" dur="500" fill="hold"/>
                                        <p:tgtEl>
                                          <p:spTgt spid="9218"/>
                                        </p:tgtEl>
                                        <p:attrNameLst>
                                          <p:attrName>ppt_w</p:attrName>
                                        </p:attrNameLst>
                                      </p:cBhvr>
                                      <p:tavLst>
                                        <p:tav tm="0">
                                          <p:val>
                                            <p:fltVal val="0"/>
                                          </p:val>
                                        </p:tav>
                                        <p:tav tm="100000">
                                          <p:val>
                                            <p:strVal val="#ppt_w"/>
                                          </p:val>
                                        </p:tav>
                                      </p:tavLst>
                                    </p:anim>
                                    <p:anim calcmode="lin" valueType="num">
                                      <p:cBhvr>
                                        <p:cTn id="13" dur="500" fill="hold"/>
                                        <p:tgtEl>
                                          <p:spTgt spid="9218"/>
                                        </p:tgtEl>
                                        <p:attrNameLst>
                                          <p:attrName>ppt_h</p:attrName>
                                        </p:attrNameLst>
                                      </p:cBhvr>
                                      <p:tavLst>
                                        <p:tav tm="0">
                                          <p:val>
                                            <p:fltVal val="0"/>
                                          </p:val>
                                        </p:tav>
                                        <p:tav tm="100000">
                                          <p:val>
                                            <p:strVal val="#ppt_h"/>
                                          </p:val>
                                        </p:tav>
                                      </p:tavLst>
                                    </p:anim>
                                    <p:animEffect transition="in" filter="fade">
                                      <p:cBhvr>
                                        <p:cTn id="14"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a:bodyPr>
          <a:lstStyle/>
          <a:p>
            <a:pPr lvl="0"/>
            <a:r>
              <a:rPr lang="it-IT" dirty="0" smtClean="0"/>
              <a:t>CD-ROM </a:t>
            </a:r>
            <a:r>
              <a:rPr lang="it-IT" dirty="0"/>
              <a:t>disk yuritish qurilmasi - kompakt (lazer) disklardagi ma'lumotlarni o’qish qurilmasi</a:t>
            </a:r>
            <a:r>
              <a:rPr lang="it-IT" dirty="0" smtClean="0"/>
              <a:t>;</a:t>
            </a:r>
            <a:endParaRPr lang="ru-RU" dirty="0"/>
          </a:p>
        </p:txBody>
      </p:sp>
      <p:pic>
        <p:nvPicPr>
          <p:cNvPr id="12290" name="Picture 2" descr="F:\Odiljon\UNITWIN-2018\lecture2\22\asus-bc-12d2ht-large.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foregroundMark x1="59044" y1="29963" x2="59044" y2="29963"/>
                      </a14:backgroundRemoval>
                    </a14:imgEffect>
                  </a14:imgLayer>
                </a14:imgProps>
              </a:ext>
              <a:ext uri="{28A0092B-C50C-407E-A947-70E740481C1C}">
                <a14:useLocalDpi xmlns:a14="http://schemas.microsoft.com/office/drawing/2010/main" val="0"/>
              </a:ext>
            </a:extLst>
          </a:blip>
          <a:srcRect/>
          <a:stretch>
            <a:fillRect/>
          </a:stretch>
        </p:blipFill>
        <p:spPr bwMode="auto">
          <a:xfrm>
            <a:off x="1763688" y="2529732"/>
            <a:ext cx="6624736" cy="4243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81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fade">
                                      <p:cBhvr>
                                        <p:cTn id="12" dur="1000"/>
                                        <p:tgtEl>
                                          <p:spTgt spid="12290"/>
                                        </p:tgtEl>
                                      </p:cBhvr>
                                    </p:animEffect>
                                    <p:anim calcmode="lin" valueType="num">
                                      <p:cBhvr>
                                        <p:cTn id="13" dur="1000" fill="hold"/>
                                        <p:tgtEl>
                                          <p:spTgt spid="12290"/>
                                        </p:tgtEl>
                                        <p:attrNameLst>
                                          <p:attrName>ppt_x</p:attrName>
                                        </p:attrNameLst>
                                      </p:cBhvr>
                                      <p:tavLst>
                                        <p:tav tm="0">
                                          <p:val>
                                            <p:strVal val="#ppt_x"/>
                                          </p:val>
                                        </p:tav>
                                        <p:tav tm="100000">
                                          <p:val>
                                            <p:strVal val="#ppt_x"/>
                                          </p:val>
                                        </p:tav>
                                      </p:tavLst>
                                    </p:anim>
                                    <p:anim calcmode="lin" valueType="num">
                                      <p:cBhvr>
                                        <p:cTn id="14" dur="1000" fill="hold"/>
                                        <p:tgtEl>
                                          <p:spTgt spid="122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spTree>
    <p:extLst>
      <p:ext uri="{BB962C8B-B14F-4D97-AF65-F5344CB8AC3E}">
        <p14:creationId xmlns:p14="http://schemas.microsoft.com/office/powerpoint/2010/main" val="34854053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754361"/>
            <a:ext cx="7772400" cy="802431"/>
          </a:xfrm>
        </p:spPr>
        <p:txBody>
          <a:bodyPr>
            <a:noAutofit/>
          </a:bodyPr>
          <a:lstStyle/>
          <a:p>
            <a:pPr algn="ctr"/>
            <a:r>
              <a:rPr lang="uz-Cyrl-UZ" sz="2600" dirty="0"/>
              <a:t>Tizimli va amaliy dasturiy ta’minotning rivojlanish tendensiyalari</a:t>
            </a:r>
            <a:endParaRPr lang="ru-RU" sz="2600" dirty="0"/>
          </a:p>
        </p:txBody>
      </p:sp>
      <p:sp>
        <p:nvSpPr>
          <p:cNvPr id="3" name="Объект 2"/>
          <p:cNvSpPr>
            <a:spLocks noGrp="1"/>
          </p:cNvSpPr>
          <p:nvPr>
            <p:ph sz="quarter" idx="1"/>
          </p:nvPr>
        </p:nvSpPr>
        <p:spPr/>
        <p:txBody>
          <a:bodyPr/>
          <a:lstStyle/>
          <a:p>
            <a:r>
              <a:rPr lang="en-US" dirty="0" err="1"/>
              <a:t>Dasturiy</a:t>
            </a:r>
            <a:r>
              <a:rPr lang="en-US" dirty="0"/>
              <a:t> </a:t>
            </a:r>
            <a:r>
              <a:rPr lang="en-US" dirty="0" err="1"/>
              <a:t>ta’minot</a:t>
            </a:r>
            <a:r>
              <a:rPr lang="en-US" dirty="0"/>
              <a:t> — </a:t>
            </a:r>
            <a:r>
              <a:rPr lang="en-US" dirty="0" err="1"/>
              <a:t>kompyuter</a:t>
            </a:r>
            <a:r>
              <a:rPr lang="en-US" dirty="0"/>
              <a:t> </a:t>
            </a:r>
            <a:r>
              <a:rPr lang="en-US" dirty="0" err="1"/>
              <a:t>texnikasi</a:t>
            </a:r>
            <a:r>
              <a:rPr lang="en-US" dirty="0"/>
              <a:t> </a:t>
            </a:r>
            <a:r>
              <a:rPr lang="en-US" dirty="0" err="1"/>
              <a:t>vositasida</a:t>
            </a:r>
            <a:r>
              <a:rPr lang="en-US" dirty="0"/>
              <a:t> </a:t>
            </a:r>
            <a:r>
              <a:rPr lang="en-US" dirty="0" err="1"/>
              <a:t>ma’lumotlarni</a:t>
            </a:r>
            <a:r>
              <a:rPr lang="en-US" dirty="0"/>
              <a:t> </a:t>
            </a:r>
            <a:r>
              <a:rPr lang="en-US" dirty="0" err="1"/>
              <a:t>qayta</a:t>
            </a:r>
            <a:r>
              <a:rPr lang="en-US" dirty="0"/>
              <a:t> </a:t>
            </a:r>
            <a:r>
              <a:rPr lang="en-US" dirty="0" err="1"/>
              <a:t>ishlash</a:t>
            </a:r>
            <a:r>
              <a:rPr lang="en-US" dirty="0"/>
              <a:t> </a:t>
            </a:r>
            <a:r>
              <a:rPr lang="en-US" dirty="0" err="1" smtClean="0"/>
              <a:t>tizimini</a:t>
            </a:r>
            <a:r>
              <a:rPr lang="en-US" dirty="0" smtClean="0"/>
              <a:t> </a:t>
            </a:r>
            <a:r>
              <a:rPr lang="en-US" dirty="0" err="1"/>
              <a:t>yaratish</a:t>
            </a:r>
            <a:r>
              <a:rPr lang="en-US" dirty="0"/>
              <a:t> </a:t>
            </a:r>
            <a:r>
              <a:rPr lang="en-US" dirty="0" err="1"/>
              <a:t>va</a:t>
            </a:r>
            <a:r>
              <a:rPr lang="en-US" dirty="0"/>
              <a:t> </a:t>
            </a:r>
            <a:r>
              <a:rPr lang="en-US" dirty="0" err="1"/>
              <a:t>foydalanish</a:t>
            </a:r>
            <a:r>
              <a:rPr lang="en-US" dirty="0"/>
              <a:t> </a:t>
            </a:r>
            <a:r>
              <a:rPr lang="en-US" dirty="0" err="1"/>
              <a:t>dasturiy</a:t>
            </a:r>
            <a:r>
              <a:rPr lang="en-US" dirty="0"/>
              <a:t> </a:t>
            </a:r>
            <a:r>
              <a:rPr lang="en-US" dirty="0" err="1"/>
              <a:t>vositalari</a:t>
            </a:r>
            <a:r>
              <a:rPr lang="en-US" dirty="0"/>
              <a:t> </a:t>
            </a:r>
            <a:r>
              <a:rPr lang="en-US" dirty="0" err="1"/>
              <a:t>yig’indisidir</a:t>
            </a:r>
            <a:r>
              <a:rPr lang="en-US" dirty="0"/>
              <a:t>. </a:t>
            </a:r>
            <a:r>
              <a:rPr lang="en-US" dirty="0" err="1"/>
              <a:t>Dasturiy</a:t>
            </a:r>
            <a:r>
              <a:rPr lang="en-US" dirty="0"/>
              <a:t> </a:t>
            </a:r>
            <a:r>
              <a:rPr lang="en-US" dirty="0" err="1"/>
              <a:t>ta’minot</a:t>
            </a:r>
            <a:r>
              <a:rPr lang="en-US" dirty="0"/>
              <a:t> </a:t>
            </a:r>
            <a:r>
              <a:rPr lang="en-US" dirty="0" err="1"/>
              <a:t>tarkibiga</a:t>
            </a:r>
            <a:r>
              <a:rPr lang="en-US" dirty="0"/>
              <a:t> </a:t>
            </a:r>
            <a:r>
              <a:rPr lang="en-US" dirty="0" err="1"/>
              <a:t>bazaviy</a:t>
            </a:r>
            <a:r>
              <a:rPr lang="en-US" dirty="0"/>
              <a:t> (</a:t>
            </a:r>
            <a:r>
              <a:rPr lang="en-US" dirty="0" err="1"/>
              <a:t>umumtizimli</a:t>
            </a:r>
            <a:r>
              <a:rPr lang="en-US" dirty="0"/>
              <a:t>) </a:t>
            </a:r>
            <a:r>
              <a:rPr lang="en-US" dirty="0" err="1"/>
              <a:t>va</a:t>
            </a:r>
            <a:r>
              <a:rPr lang="en-US" dirty="0"/>
              <a:t> </a:t>
            </a:r>
            <a:r>
              <a:rPr lang="en-US" dirty="0" err="1"/>
              <a:t>amaliy</a:t>
            </a:r>
            <a:r>
              <a:rPr lang="en-US" dirty="0"/>
              <a:t> (</a:t>
            </a:r>
            <a:r>
              <a:rPr lang="en-US" dirty="0" err="1"/>
              <a:t>mahsus</a:t>
            </a:r>
            <a:r>
              <a:rPr lang="en-US" dirty="0"/>
              <a:t>) </a:t>
            </a:r>
            <a:r>
              <a:rPr lang="en-US" dirty="0" err="1"/>
              <a:t>dasturiy</a:t>
            </a:r>
            <a:r>
              <a:rPr lang="en-US" dirty="0"/>
              <a:t> </a:t>
            </a:r>
            <a:r>
              <a:rPr lang="en-US" dirty="0" err="1"/>
              <a:t>mahsulotlar</a:t>
            </a:r>
            <a:r>
              <a:rPr lang="en-US" dirty="0"/>
              <a:t> </a:t>
            </a:r>
            <a:r>
              <a:rPr lang="en-US" dirty="0" err="1"/>
              <a:t>kiradi</a:t>
            </a:r>
            <a:r>
              <a:rPr lang="en-US" dirty="0" smtClean="0"/>
              <a:t>.</a:t>
            </a:r>
          </a:p>
          <a:p>
            <a:r>
              <a:rPr lang="en-US" dirty="0" smtClean="0"/>
              <a:t>Software 					Application</a:t>
            </a:r>
          </a:p>
          <a:p>
            <a:r>
              <a:rPr lang="ru-RU" dirty="0" smtClean="0"/>
              <a:t>Программное обеспечение</a:t>
            </a:r>
            <a:r>
              <a:rPr lang="en-US" dirty="0" smtClean="0"/>
              <a:t>		</a:t>
            </a:r>
            <a:r>
              <a:rPr lang="ru-RU" dirty="0" smtClean="0"/>
              <a:t>Приложения</a:t>
            </a:r>
            <a:endParaRPr lang="en-US" dirty="0" smtClean="0"/>
          </a:p>
          <a:p>
            <a:r>
              <a:rPr lang="en-US" dirty="0" err="1" smtClean="0"/>
              <a:t>Dasturiy</a:t>
            </a:r>
            <a:r>
              <a:rPr lang="en-US" dirty="0" smtClean="0"/>
              <a:t> </a:t>
            </a:r>
            <a:r>
              <a:rPr lang="en-US" dirty="0" err="1" smtClean="0"/>
              <a:t>ta’minot</a:t>
            </a:r>
            <a:r>
              <a:rPr lang="ru-RU" dirty="0" smtClean="0"/>
              <a:t>				</a:t>
            </a:r>
            <a:r>
              <a:rPr lang="en-US" dirty="0" err="1" smtClean="0"/>
              <a:t>Ilova</a:t>
            </a:r>
            <a:endParaRPr lang="ru-RU" dirty="0"/>
          </a:p>
        </p:txBody>
      </p:sp>
    </p:spTree>
    <p:extLst>
      <p:ext uri="{BB962C8B-B14F-4D97-AF65-F5344CB8AC3E}">
        <p14:creationId xmlns:p14="http://schemas.microsoft.com/office/powerpoint/2010/main" val="299180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833470" y="3140968"/>
            <a:ext cx="7772400" cy="934616"/>
          </a:xfrm>
        </p:spPr>
        <p:txBody>
          <a:bodyPr>
            <a:normAutofit/>
          </a:bodyPr>
          <a:lstStyle/>
          <a:p>
            <a:r>
              <a:rPr lang="en-US" dirty="0" err="1" smtClean="0"/>
              <a:t>Kompyuterga</a:t>
            </a:r>
            <a:r>
              <a:rPr lang="en-US" dirty="0" smtClean="0"/>
              <a:t> </a:t>
            </a:r>
            <a:r>
              <a:rPr lang="en-US" dirty="0" err="1" smtClean="0"/>
              <a:t>beriladigan</a:t>
            </a:r>
            <a:r>
              <a:rPr lang="en-US" dirty="0" smtClean="0"/>
              <a:t> </a:t>
            </a:r>
            <a:r>
              <a:rPr lang="en-US" dirty="0" err="1" smtClean="0"/>
              <a:t>buyruqlarning</a:t>
            </a:r>
            <a:r>
              <a:rPr lang="en-US" dirty="0" smtClean="0"/>
              <a:t> </a:t>
            </a:r>
            <a:r>
              <a:rPr lang="en-US" dirty="0" err="1" smtClean="0"/>
              <a:t>mantiqiy</a:t>
            </a:r>
            <a:r>
              <a:rPr lang="en-US" dirty="0" smtClean="0"/>
              <a:t> </a:t>
            </a:r>
            <a:r>
              <a:rPr lang="en-US" dirty="0" err="1" smtClean="0"/>
              <a:t>to’plamiga</a:t>
            </a:r>
            <a:r>
              <a:rPr lang="en-US" dirty="0" smtClean="0"/>
              <a:t> </a:t>
            </a:r>
            <a:r>
              <a:rPr lang="en-US" dirty="0" err="1" smtClean="0"/>
              <a:t>dastur</a:t>
            </a:r>
            <a:r>
              <a:rPr lang="en-US" dirty="0" smtClean="0"/>
              <a:t>(</a:t>
            </a:r>
            <a:r>
              <a:rPr lang="en-US" dirty="0" err="1" smtClean="0"/>
              <a:t>ilova</a:t>
            </a:r>
            <a:r>
              <a:rPr lang="en-US" dirty="0" smtClean="0"/>
              <a:t>) </a:t>
            </a:r>
            <a:r>
              <a:rPr lang="en-US" dirty="0" err="1" smtClean="0"/>
              <a:t>deyiladi</a:t>
            </a:r>
            <a:r>
              <a:rPr lang="en-US" dirty="0" smtClean="0"/>
              <a:t>.</a:t>
            </a:r>
            <a:endParaRPr lang="ru-RU" dirty="0"/>
          </a:p>
        </p:txBody>
      </p:sp>
      <p:sp>
        <p:nvSpPr>
          <p:cNvPr id="4" name="TextBox 3"/>
          <p:cNvSpPr txBox="1"/>
          <p:nvPr/>
        </p:nvSpPr>
        <p:spPr>
          <a:xfrm>
            <a:off x="971600" y="2059914"/>
            <a:ext cx="2160240" cy="707886"/>
          </a:xfrm>
          <a:prstGeom prst="rect">
            <a:avLst/>
          </a:prstGeom>
          <a:noFill/>
          <a:ln w="28575">
            <a:solidFill>
              <a:schemeClr val="tx1"/>
            </a:solidFill>
          </a:ln>
        </p:spPr>
        <p:txBody>
          <a:bodyPr wrap="square" rtlCol="0">
            <a:spAutoFit/>
          </a:bodyPr>
          <a:lstStyle/>
          <a:p>
            <a:pPr algn="ctr"/>
            <a:r>
              <a:rPr lang="en-US" sz="4000" dirty="0" err="1" smtClean="0"/>
              <a:t>Buyruqlar</a:t>
            </a:r>
            <a:endParaRPr lang="ru-RU" sz="4000" dirty="0"/>
          </a:p>
        </p:txBody>
      </p:sp>
      <p:sp>
        <p:nvSpPr>
          <p:cNvPr id="5" name="Стрелка вправо 4"/>
          <p:cNvSpPr/>
          <p:nvPr/>
        </p:nvSpPr>
        <p:spPr>
          <a:xfrm>
            <a:off x="4230466" y="2171541"/>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extBox 5"/>
          <p:cNvSpPr txBox="1"/>
          <p:nvPr/>
        </p:nvSpPr>
        <p:spPr>
          <a:xfrm>
            <a:off x="6012160" y="2059914"/>
            <a:ext cx="2160240" cy="707886"/>
          </a:xfrm>
          <a:prstGeom prst="rect">
            <a:avLst/>
          </a:prstGeom>
          <a:noFill/>
          <a:ln w="28575">
            <a:solidFill>
              <a:schemeClr val="tx1"/>
            </a:solidFill>
          </a:ln>
        </p:spPr>
        <p:txBody>
          <a:bodyPr wrap="square" rtlCol="0">
            <a:spAutoFit/>
          </a:bodyPr>
          <a:lstStyle/>
          <a:p>
            <a:pPr algn="ctr"/>
            <a:r>
              <a:rPr lang="en-US" sz="4000" dirty="0" err="1" smtClean="0"/>
              <a:t>Ilova</a:t>
            </a:r>
            <a:endParaRPr lang="ru-RU" sz="4000" dirty="0"/>
          </a:p>
        </p:txBody>
      </p:sp>
      <p:sp>
        <p:nvSpPr>
          <p:cNvPr id="7" name="TextBox 6"/>
          <p:cNvSpPr txBox="1"/>
          <p:nvPr/>
        </p:nvSpPr>
        <p:spPr>
          <a:xfrm>
            <a:off x="968687" y="5065309"/>
            <a:ext cx="2160240" cy="707886"/>
          </a:xfrm>
          <a:prstGeom prst="rect">
            <a:avLst/>
          </a:prstGeom>
          <a:noFill/>
          <a:ln w="28575">
            <a:solidFill>
              <a:schemeClr val="tx1"/>
            </a:solidFill>
          </a:ln>
        </p:spPr>
        <p:txBody>
          <a:bodyPr wrap="square" rtlCol="0">
            <a:spAutoFit/>
          </a:bodyPr>
          <a:lstStyle/>
          <a:p>
            <a:pPr algn="ctr"/>
            <a:r>
              <a:rPr lang="en-US" sz="4000" dirty="0" err="1" smtClean="0"/>
              <a:t>Ilovalar</a:t>
            </a:r>
            <a:endParaRPr lang="ru-RU" sz="4000" dirty="0"/>
          </a:p>
        </p:txBody>
      </p:sp>
      <p:sp>
        <p:nvSpPr>
          <p:cNvPr id="8" name="Стрелка вправо 7"/>
          <p:cNvSpPr/>
          <p:nvPr/>
        </p:nvSpPr>
        <p:spPr>
          <a:xfrm>
            <a:off x="4227553" y="517693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6009246" y="4757533"/>
            <a:ext cx="2595201" cy="1323439"/>
          </a:xfrm>
          <a:prstGeom prst="rect">
            <a:avLst/>
          </a:prstGeom>
          <a:noFill/>
          <a:ln w="28575">
            <a:solidFill>
              <a:schemeClr val="tx1"/>
            </a:solidFill>
          </a:ln>
        </p:spPr>
        <p:txBody>
          <a:bodyPr wrap="square" rtlCol="0">
            <a:spAutoFit/>
          </a:bodyPr>
          <a:lstStyle/>
          <a:p>
            <a:pPr algn="ctr"/>
            <a:r>
              <a:rPr lang="en-US" sz="4000" dirty="0" err="1" smtClean="0"/>
              <a:t>Kompyuter</a:t>
            </a:r>
            <a:r>
              <a:rPr lang="en-US" sz="4000" dirty="0" smtClean="0"/>
              <a:t> </a:t>
            </a:r>
            <a:r>
              <a:rPr lang="en-US" sz="4000" dirty="0" err="1" smtClean="0"/>
              <a:t>dastur</a:t>
            </a:r>
            <a:r>
              <a:rPr lang="en-US" sz="4000" dirty="0" err="1"/>
              <a:t>i</a:t>
            </a:r>
            <a:endParaRPr lang="ru-RU" sz="4000" dirty="0"/>
          </a:p>
        </p:txBody>
      </p:sp>
    </p:spTree>
    <p:extLst>
      <p:ext uri="{BB962C8B-B14F-4D97-AF65-F5344CB8AC3E}">
        <p14:creationId xmlns:p14="http://schemas.microsoft.com/office/powerpoint/2010/main" val="4184308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additive="base">
                                        <p:cTn id="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mph" presetSubtype="0" fill="hold" grpId="1" nodeType="clickEffect">
                                  <p:stCondLst>
                                    <p:cond delay="0"/>
                                  </p:stCondLst>
                                  <p:childTnLst>
                                    <p:animScale>
                                      <p:cBhvr>
                                        <p:cTn id="42" dur="2000" fill="hold"/>
                                        <p:tgtEl>
                                          <p:spTgt spid="5"/>
                                        </p:tgtEl>
                                      </p:cBhvr>
                                      <p:by x="150000" y="150000"/>
                                    </p:animScale>
                                  </p:childTnLst>
                                </p:cTn>
                              </p:par>
                            </p:childTnLst>
                          </p:cTn>
                        </p:par>
                      </p:childTnLst>
                    </p:cTn>
                  </p:par>
                  <p:par>
                    <p:cTn id="43" fill="hold">
                      <p:stCondLst>
                        <p:cond delay="indefinite"/>
                      </p:stCondLst>
                      <p:childTnLst>
                        <p:par>
                          <p:cTn id="44" fill="hold">
                            <p:stCondLst>
                              <p:cond delay="0"/>
                            </p:stCondLst>
                            <p:childTnLst>
                              <p:par>
                                <p:cTn id="45" presetID="6" presetClass="emph" presetSubtype="0" fill="hold" grpId="1" nodeType="clickEffect">
                                  <p:stCondLst>
                                    <p:cond delay="0"/>
                                  </p:stCondLst>
                                  <p:childTnLst>
                                    <p:animScale>
                                      <p:cBhvr>
                                        <p:cTn id="46"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5" grpId="1" animBg="1"/>
      <p:bldP spid="6" grpId="0" animBg="1"/>
      <p:bldP spid="7" grpId="0" animBg="1"/>
      <p:bldP spid="8" grpId="0" animBg="1"/>
      <p:bldP spid="8" grpId="1"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699792" y="1791041"/>
            <a:ext cx="4104456" cy="122413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200" b="1" dirty="0" err="1" smtClean="0"/>
              <a:t>Dasturiy</a:t>
            </a:r>
            <a:r>
              <a:rPr lang="en-US" sz="3200" b="1" dirty="0" smtClean="0"/>
              <a:t> </a:t>
            </a:r>
            <a:r>
              <a:rPr lang="en-US" sz="3200" b="1" dirty="0" err="1" smtClean="0"/>
              <a:t>ta’minot</a:t>
            </a:r>
            <a:r>
              <a:rPr lang="en-US" sz="3200" b="1" dirty="0" smtClean="0"/>
              <a:t> </a:t>
            </a:r>
            <a:r>
              <a:rPr lang="en-US" sz="3200" b="1" dirty="0" err="1" smtClean="0"/>
              <a:t>turlari</a:t>
            </a:r>
            <a:endParaRPr lang="ru-RU" sz="3200" b="1" dirty="0"/>
          </a:p>
        </p:txBody>
      </p:sp>
      <p:sp>
        <p:nvSpPr>
          <p:cNvPr id="5" name="Скругленный прямоугольник 4"/>
          <p:cNvSpPr/>
          <p:nvPr/>
        </p:nvSpPr>
        <p:spPr>
          <a:xfrm>
            <a:off x="251520" y="4941168"/>
            <a:ext cx="3384376" cy="886094"/>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200" b="1" dirty="0" err="1" smtClean="0"/>
              <a:t>Amaliy</a:t>
            </a:r>
            <a:r>
              <a:rPr lang="en-US" sz="3200" b="1" dirty="0" smtClean="0"/>
              <a:t> </a:t>
            </a:r>
            <a:r>
              <a:rPr lang="en-US" sz="3200" b="1" dirty="0" smtClean="0"/>
              <a:t>DT</a:t>
            </a:r>
            <a:endParaRPr lang="ru-RU" sz="3200" b="1" dirty="0"/>
          </a:p>
        </p:txBody>
      </p:sp>
      <p:sp>
        <p:nvSpPr>
          <p:cNvPr id="6" name="Скругленный прямоугольник 5"/>
          <p:cNvSpPr/>
          <p:nvPr/>
        </p:nvSpPr>
        <p:spPr>
          <a:xfrm>
            <a:off x="5508104" y="4941168"/>
            <a:ext cx="3384376" cy="886094"/>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200" b="1" dirty="0" err="1" smtClean="0"/>
              <a:t>Tizimli</a:t>
            </a:r>
            <a:r>
              <a:rPr lang="en-US" sz="3200" b="1" dirty="0" smtClean="0"/>
              <a:t> </a:t>
            </a:r>
            <a:r>
              <a:rPr lang="en-US" sz="3200" b="1" dirty="0" smtClean="0"/>
              <a:t>DT</a:t>
            </a:r>
            <a:endParaRPr lang="ru-RU" sz="3200" b="1" dirty="0"/>
          </a:p>
        </p:txBody>
      </p:sp>
      <p:cxnSp>
        <p:nvCxnSpPr>
          <p:cNvPr id="8" name="Прямая соединительная линия 7"/>
          <p:cNvCxnSpPr>
            <a:stCxn id="4" idx="2"/>
          </p:cNvCxnSpPr>
          <p:nvPr/>
        </p:nvCxnSpPr>
        <p:spPr>
          <a:xfrm>
            <a:off x="4752020" y="3015177"/>
            <a:ext cx="0" cy="917879"/>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0" name="Соединительная линия уступом 9"/>
          <p:cNvCxnSpPr>
            <a:endCxn id="5" idx="0"/>
          </p:cNvCxnSpPr>
          <p:nvPr/>
        </p:nvCxnSpPr>
        <p:spPr>
          <a:xfrm rot="10800000" flipV="1">
            <a:off x="1943708" y="3933056"/>
            <a:ext cx="2808312" cy="1008112"/>
          </a:xfrm>
          <a:prstGeom prst="bentConnector2">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2" name="Соединительная линия уступом 11"/>
          <p:cNvCxnSpPr>
            <a:endCxn id="6" idx="0"/>
          </p:cNvCxnSpPr>
          <p:nvPr/>
        </p:nvCxnSpPr>
        <p:spPr>
          <a:xfrm>
            <a:off x="4752020" y="3933056"/>
            <a:ext cx="2448272" cy="1008112"/>
          </a:xfrm>
          <a:prstGeom prst="bentConnector2">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937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mph" presetSubtype="0" fill="hold" grpId="0" nodeType="clickEffect">
                                  <p:stCondLst>
                                    <p:cond delay="0"/>
                                  </p:stCondLst>
                                  <p:iterate type="lt">
                                    <p:tmPct val="4000"/>
                                  </p:iterate>
                                  <p:childTnLst>
                                    <p:set>
                                      <p:cBhvr override="childStyle">
                                        <p:cTn id="41" dur="500" fill="hold"/>
                                        <p:tgtEl>
                                          <p:spTgt spid="6"/>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 3"/>
          <p:cNvSpPr/>
          <p:nvPr/>
        </p:nvSpPr>
        <p:spPr>
          <a:xfrm>
            <a:off x="109258" y="1101948"/>
            <a:ext cx="8928992" cy="5196439"/>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a:p>
        </p:txBody>
      </p:sp>
      <p:sp>
        <p:nvSpPr>
          <p:cNvPr id="5" name="Овал 4"/>
          <p:cNvSpPr/>
          <p:nvPr/>
        </p:nvSpPr>
        <p:spPr>
          <a:xfrm>
            <a:off x="1333394" y="2686124"/>
            <a:ext cx="6480720" cy="3612262"/>
          </a:xfrm>
          <a:prstGeom prst="ellipse">
            <a:avLst/>
          </a:prstGeom>
        </p:spPr>
        <p:style>
          <a:lnRef idx="1">
            <a:schemeClr val="accent6"/>
          </a:lnRef>
          <a:fillRef idx="2">
            <a:schemeClr val="accent6"/>
          </a:fillRef>
          <a:effectRef idx="1">
            <a:schemeClr val="accent6"/>
          </a:effectRef>
          <a:fontRef idx="minor">
            <a:schemeClr val="dk1"/>
          </a:fontRef>
        </p:style>
        <p:txBody>
          <a:bodyPr rtlCol="0" anchor="t" anchorCtr="0"/>
          <a:lstStyle/>
          <a:p>
            <a:pPr algn="ctr"/>
            <a:endParaRPr lang="en-US" dirty="0" smtClean="0"/>
          </a:p>
        </p:txBody>
      </p:sp>
      <p:sp>
        <p:nvSpPr>
          <p:cNvPr id="6" name="Овал 5"/>
          <p:cNvSpPr/>
          <p:nvPr/>
        </p:nvSpPr>
        <p:spPr>
          <a:xfrm>
            <a:off x="2701546" y="3982267"/>
            <a:ext cx="3744416" cy="2316119"/>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800" b="1" dirty="0" err="1" smtClean="0"/>
              <a:t>Qattiq</a:t>
            </a:r>
            <a:r>
              <a:rPr lang="en-US" sz="2800" b="1" dirty="0" smtClean="0"/>
              <a:t> </a:t>
            </a:r>
            <a:r>
              <a:rPr lang="en-US" sz="2800" b="1" dirty="0" err="1" smtClean="0"/>
              <a:t>qism</a:t>
            </a:r>
            <a:endParaRPr lang="en-US" sz="2800" b="1" dirty="0" smtClean="0"/>
          </a:p>
          <a:p>
            <a:pPr algn="ctr"/>
            <a:r>
              <a:rPr lang="en-US" sz="2000" dirty="0" err="1" smtClean="0"/>
              <a:t>Protsessor</a:t>
            </a:r>
            <a:r>
              <a:rPr lang="en-US" sz="2000" dirty="0" smtClean="0"/>
              <a:t>, </a:t>
            </a:r>
            <a:r>
              <a:rPr lang="en-US" sz="2000" dirty="0" err="1" smtClean="0"/>
              <a:t>disklar</a:t>
            </a:r>
            <a:r>
              <a:rPr lang="en-US" sz="2000" dirty="0" smtClean="0"/>
              <a:t>, </a:t>
            </a:r>
            <a:r>
              <a:rPr lang="en-US" sz="2000" dirty="0" err="1" smtClean="0"/>
              <a:t>sichqon</a:t>
            </a:r>
            <a:r>
              <a:rPr lang="en-US" sz="2000" dirty="0" smtClean="0"/>
              <a:t>, printer </a:t>
            </a:r>
            <a:r>
              <a:rPr lang="en-US" sz="2000" dirty="0" err="1" smtClean="0"/>
              <a:t>va</a:t>
            </a:r>
            <a:r>
              <a:rPr lang="en-US" sz="2000" dirty="0" smtClean="0"/>
              <a:t> b.</a:t>
            </a:r>
            <a:endParaRPr lang="ru-RU" sz="2000" dirty="0"/>
          </a:p>
        </p:txBody>
      </p:sp>
      <p:sp>
        <p:nvSpPr>
          <p:cNvPr id="7" name="TextBox 6"/>
          <p:cNvSpPr txBox="1"/>
          <p:nvPr/>
        </p:nvSpPr>
        <p:spPr>
          <a:xfrm>
            <a:off x="3495388" y="2912287"/>
            <a:ext cx="2160240" cy="523220"/>
          </a:xfrm>
          <a:prstGeom prst="rect">
            <a:avLst/>
          </a:prstGeom>
          <a:noFill/>
        </p:spPr>
        <p:txBody>
          <a:bodyPr wrap="square" rtlCol="0">
            <a:spAutoFit/>
          </a:bodyPr>
          <a:lstStyle/>
          <a:p>
            <a:pPr algn="ctr"/>
            <a:r>
              <a:rPr lang="en-US" sz="2800" dirty="0" err="1" smtClean="0"/>
              <a:t>Tizimli</a:t>
            </a:r>
            <a:r>
              <a:rPr lang="en-US" sz="2800" dirty="0" smtClean="0"/>
              <a:t> </a:t>
            </a:r>
            <a:r>
              <a:rPr lang="en-US" sz="2800" dirty="0" smtClean="0"/>
              <a:t>DT</a:t>
            </a:r>
            <a:endParaRPr lang="ru-RU" sz="2800" dirty="0"/>
          </a:p>
        </p:txBody>
      </p:sp>
      <p:sp>
        <p:nvSpPr>
          <p:cNvPr id="8" name="TextBox 7"/>
          <p:cNvSpPr txBox="1"/>
          <p:nvPr/>
        </p:nvSpPr>
        <p:spPr>
          <a:xfrm>
            <a:off x="1261386" y="3766244"/>
            <a:ext cx="2160240" cy="954107"/>
          </a:xfrm>
          <a:prstGeom prst="rect">
            <a:avLst/>
          </a:prstGeom>
          <a:noFill/>
        </p:spPr>
        <p:txBody>
          <a:bodyPr wrap="square" rtlCol="0">
            <a:spAutoFit/>
          </a:bodyPr>
          <a:lstStyle/>
          <a:p>
            <a:pPr algn="ctr"/>
            <a:r>
              <a:rPr lang="en-US" sz="2800" dirty="0" err="1" smtClean="0"/>
              <a:t>Operatsion</a:t>
            </a:r>
            <a:r>
              <a:rPr lang="en-US" sz="2800" dirty="0" smtClean="0"/>
              <a:t> </a:t>
            </a:r>
            <a:r>
              <a:rPr lang="en-US" sz="2800" dirty="0" err="1" smtClean="0"/>
              <a:t>tizim</a:t>
            </a:r>
            <a:endParaRPr lang="ru-RU" sz="2800" dirty="0"/>
          </a:p>
        </p:txBody>
      </p:sp>
      <p:sp>
        <p:nvSpPr>
          <p:cNvPr id="9" name="TextBox 8"/>
          <p:cNvSpPr txBox="1"/>
          <p:nvPr/>
        </p:nvSpPr>
        <p:spPr>
          <a:xfrm>
            <a:off x="5662544" y="3782971"/>
            <a:ext cx="2160240" cy="523220"/>
          </a:xfrm>
          <a:prstGeom prst="rect">
            <a:avLst/>
          </a:prstGeom>
          <a:noFill/>
        </p:spPr>
        <p:txBody>
          <a:bodyPr wrap="square" rtlCol="0">
            <a:spAutoFit/>
          </a:bodyPr>
          <a:lstStyle/>
          <a:p>
            <a:pPr algn="ctr"/>
            <a:r>
              <a:rPr lang="en-US" sz="2800" dirty="0" err="1" smtClean="0"/>
              <a:t>Utilitlar</a:t>
            </a:r>
            <a:endParaRPr lang="ru-RU" sz="2800" dirty="0"/>
          </a:p>
        </p:txBody>
      </p:sp>
      <p:sp>
        <p:nvSpPr>
          <p:cNvPr id="10" name="TextBox 9"/>
          <p:cNvSpPr txBox="1"/>
          <p:nvPr/>
        </p:nvSpPr>
        <p:spPr>
          <a:xfrm>
            <a:off x="3454631" y="1245964"/>
            <a:ext cx="2160240" cy="523220"/>
          </a:xfrm>
          <a:prstGeom prst="rect">
            <a:avLst/>
          </a:prstGeom>
          <a:noFill/>
        </p:spPr>
        <p:txBody>
          <a:bodyPr wrap="square" rtlCol="0">
            <a:spAutoFit/>
          </a:bodyPr>
          <a:lstStyle/>
          <a:p>
            <a:pPr algn="ctr"/>
            <a:r>
              <a:rPr lang="en-US" sz="2800" dirty="0" err="1" smtClean="0"/>
              <a:t>Amaliy</a:t>
            </a:r>
            <a:r>
              <a:rPr lang="en-US" sz="2800" dirty="0" smtClean="0"/>
              <a:t> </a:t>
            </a:r>
            <a:r>
              <a:rPr lang="en-US" sz="2800" dirty="0" smtClean="0"/>
              <a:t>DT</a:t>
            </a:r>
            <a:endParaRPr lang="ru-RU" sz="2800" dirty="0"/>
          </a:p>
        </p:txBody>
      </p:sp>
      <p:sp>
        <p:nvSpPr>
          <p:cNvPr id="11" name="TextBox 10"/>
          <p:cNvSpPr txBox="1"/>
          <p:nvPr/>
        </p:nvSpPr>
        <p:spPr>
          <a:xfrm>
            <a:off x="109258" y="3274381"/>
            <a:ext cx="1656184" cy="707886"/>
          </a:xfrm>
          <a:prstGeom prst="rect">
            <a:avLst/>
          </a:prstGeom>
          <a:noFill/>
        </p:spPr>
        <p:txBody>
          <a:bodyPr wrap="square" rtlCol="0">
            <a:spAutoFit/>
          </a:bodyPr>
          <a:lstStyle/>
          <a:p>
            <a:pPr algn="ctr"/>
            <a:r>
              <a:rPr lang="en-US" sz="2000" dirty="0" err="1" smtClean="0"/>
              <a:t>Kompyuter</a:t>
            </a:r>
            <a:r>
              <a:rPr lang="en-US" sz="2000" dirty="0" smtClean="0"/>
              <a:t> </a:t>
            </a:r>
            <a:r>
              <a:rPr lang="en-US" sz="2000" dirty="0" err="1" smtClean="0"/>
              <a:t>o’yinlari</a:t>
            </a:r>
            <a:endParaRPr lang="ru-RU" sz="2000" dirty="0"/>
          </a:p>
        </p:txBody>
      </p:sp>
      <p:sp>
        <p:nvSpPr>
          <p:cNvPr id="12" name="TextBox 11"/>
          <p:cNvSpPr txBox="1"/>
          <p:nvPr/>
        </p:nvSpPr>
        <p:spPr>
          <a:xfrm>
            <a:off x="1333394" y="2200071"/>
            <a:ext cx="1656184" cy="707886"/>
          </a:xfrm>
          <a:prstGeom prst="rect">
            <a:avLst/>
          </a:prstGeom>
          <a:noFill/>
        </p:spPr>
        <p:txBody>
          <a:bodyPr wrap="square" rtlCol="0">
            <a:spAutoFit/>
          </a:bodyPr>
          <a:lstStyle/>
          <a:p>
            <a:pPr algn="ctr"/>
            <a:r>
              <a:rPr lang="en-US" sz="2000" dirty="0" err="1" smtClean="0"/>
              <a:t>Elektron</a:t>
            </a:r>
            <a:r>
              <a:rPr lang="en-US" sz="2000" dirty="0" smtClean="0"/>
              <a:t> </a:t>
            </a:r>
            <a:r>
              <a:rPr lang="en-US" sz="2000" dirty="0" err="1" smtClean="0"/>
              <a:t>jadvallar</a:t>
            </a:r>
            <a:endParaRPr lang="ru-RU" sz="2000" dirty="0"/>
          </a:p>
        </p:txBody>
      </p:sp>
      <p:sp>
        <p:nvSpPr>
          <p:cNvPr id="13" name="TextBox 12"/>
          <p:cNvSpPr txBox="1"/>
          <p:nvPr/>
        </p:nvSpPr>
        <p:spPr>
          <a:xfrm>
            <a:off x="3421626" y="2200071"/>
            <a:ext cx="2160240" cy="400110"/>
          </a:xfrm>
          <a:prstGeom prst="rect">
            <a:avLst/>
          </a:prstGeom>
          <a:noFill/>
        </p:spPr>
        <p:txBody>
          <a:bodyPr wrap="square" rtlCol="0">
            <a:spAutoFit/>
          </a:bodyPr>
          <a:lstStyle/>
          <a:p>
            <a:pPr algn="ctr"/>
            <a:r>
              <a:rPr lang="en-US" sz="2000" dirty="0" err="1" smtClean="0"/>
              <a:t>Matn</a:t>
            </a:r>
            <a:r>
              <a:rPr lang="en-US" sz="2000" dirty="0" smtClean="0"/>
              <a:t> </a:t>
            </a:r>
            <a:r>
              <a:rPr lang="en-US" sz="2000" dirty="0" err="1" smtClean="0"/>
              <a:t>muharrirlari</a:t>
            </a:r>
            <a:endParaRPr lang="ru-RU" sz="2000" dirty="0"/>
          </a:p>
        </p:txBody>
      </p:sp>
      <p:sp>
        <p:nvSpPr>
          <p:cNvPr id="14" name="TextBox 13"/>
          <p:cNvSpPr txBox="1"/>
          <p:nvPr/>
        </p:nvSpPr>
        <p:spPr>
          <a:xfrm>
            <a:off x="6420770" y="2200071"/>
            <a:ext cx="1656184" cy="707886"/>
          </a:xfrm>
          <a:prstGeom prst="rect">
            <a:avLst/>
          </a:prstGeom>
          <a:noFill/>
        </p:spPr>
        <p:txBody>
          <a:bodyPr wrap="square" rtlCol="0">
            <a:spAutoFit/>
          </a:bodyPr>
          <a:lstStyle/>
          <a:p>
            <a:pPr algn="ctr"/>
            <a:r>
              <a:rPr lang="en-US" sz="2000" dirty="0" err="1" smtClean="0"/>
              <a:t>Ma’lumotlar</a:t>
            </a:r>
            <a:r>
              <a:rPr lang="en-US" sz="2000" dirty="0" smtClean="0"/>
              <a:t> </a:t>
            </a:r>
            <a:r>
              <a:rPr lang="en-US" sz="2000" dirty="0" err="1" smtClean="0"/>
              <a:t>bazalari</a:t>
            </a:r>
            <a:endParaRPr lang="ru-RU" sz="2000" dirty="0"/>
          </a:p>
        </p:txBody>
      </p:sp>
      <p:sp>
        <p:nvSpPr>
          <p:cNvPr id="15" name="TextBox 14"/>
          <p:cNvSpPr txBox="1"/>
          <p:nvPr/>
        </p:nvSpPr>
        <p:spPr>
          <a:xfrm>
            <a:off x="7526082" y="3275695"/>
            <a:ext cx="1404136" cy="707886"/>
          </a:xfrm>
          <a:prstGeom prst="rect">
            <a:avLst/>
          </a:prstGeom>
          <a:noFill/>
        </p:spPr>
        <p:txBody>
          <a:bodyPr wrap="square" rtlCol="0">
            <a:spAutoFit/>
          </a:bodyPr>
          <a:lstStyle/>
          <a:p>
            <a:pPr algn="ctr"/>
            <a:r>
              <a:rPr lang="en-US" sz="2000" dirty="0" smtClean="0"/>
              <a:t>Internet </a:t>
            </a:r>
            <a:r>
              <a:rPr lang="en-US" sz="2000" dirty="0" err="1" smtClean="0"/>
              <a:t>brauzerlar</a:t>
            </a:r>
            <a:endParaRPr lang="ru-RU" sz="2000" dirty="0"/>
          </a:p>
        </p:txBody>
      </p:sp>
    </p:spTree>
    <p:extLst>
      <p:ext uri="{BB962C8B-B14F-4D97-AF65-F5344CB8AC3E}">
        <p14:creationId xmlns:p14="http://schemas.microsoft.com/office/powerpoint/2010/main" val="227273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ppt_w</p:attrName>
                                        </p:attrNameLst>
                                      </p:cBhvr>
                                      <p:tavLst>
                                        <p:tav tm="0">
                                          <p:val>
                                            <p:fltVal val="0"/>
                                          </p:val>
                                        </p:tav>
                                        <p:tav tm="100000">
                                          <p:val>
                                            <p:strVal val="#ppt_w"/>
                                          </p:val>
                                        </p:tav>
                                      </p:tavLst>
                                    </p:anim>
                                    <p:anim calcmode="lin" valueType="num">
                                      <p:cBhvr>
                                        <p:cTn id="35" dur="500" fill="hold"/>
                                        <p:tgtEl>
                                          <p:spTgt spid="4"/>
                                        </p:tgtEl>
                                        <p:attrNameLst>
                                          <p:attrName>ppt_h</p:attrName>
                                        </p:attrNameLst>
                                      </p:cBhvr>
                                      <p:tavLst>
                                        <p:tav tm="0">
                                          <p:val>
                                            <p:fltVal val="0"/>
                                          </p:val>
                                        </p:tav>
                                        <p:tav tm="100000">
                                          <p:val>
                                            <p:strVal val="#ppt_h"/>
                                          </p:val>
                                        </p:tav>
                                      </p:tavLst>
                                    </p:anim>
                                    <p:animEffect transition="in" filter="fade">
                                      <p:cBhvr>
                                        <p:cTn id="36" dur="500"/>
                                        <p:tgtEl>
                                          <p:spTgt spid="4"/>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500" fill="hold"/>
                                        <p:tgtEl>
                                          <p:spTgt spid="12"/>
                                        </p:tgtEl>
                                        <p:attrNameLst>
                                          <p:attrName>ppt_w</p:attrName>
                                        </p:attrNameLst>
                                      </p:cBhvr>
                                      <p:tavLst>
                                        <p:tav tm="0">
                                          <p:val>
                                            <p:fltVal val="0"/>
                                          </p:val>
                                        </p:tav>
                                        <p:tav tm="100000">
                                          <p:val>
                                            <p:strVal val="#ppt_w"/>
                                          </p:val>
                                        </p:tav>
                                      </p:tavLst>
                                    </p:anim>
                                    <p:anim calcmode="lin" valueType="num">
                                      <p:cBhvr>
                                        <p:cTn id="60" dur="500" fill="hold"/>
                                        <p:tgtEl>
                                          <p:spTgt spid="12"/>
                                        </p:tgtEl>
                                        <p:attrNameLst>
                                          <p:attrName>ppt_h</p:attrName>
                                        </p:attrNameLst>
                                      </p:cBhvr>
                                      <p:tavLst>
                                        <p:tav tm="0">
                                          <p:val>
                                            <p:fltVal val="0"/>
                                          </p:val>
                                        </p:tav>
                                        <p:tav tm="100000">
                                          <p:val>
                                            <p:strVal val="#ppt_h"/>
                                          </p:val>
                                        </p:tav>
                                      </p:tavLst>
                                    </p:anim>
                                    <p:animEffect transition="in" filter="fade">
                                      <p:cBhvr>
                                        <p:cTn id="61" dur="500"/>
                                        <p:tgtEl>
                                          <p:spTgt spid="12"/>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500" fill="hold"/>
                                        <p:tgtEl>
                                          <p:spTgt spid="11"/>
                                        </p:tgtEl>
                                        <p:attrNameLst>
                                          <p:attrName>ppt_w</p:attrName>
                                        </p:attrNameLst>
                                      </p:cBhvr>
                                      <p:tavLst>
                                        <p:tav tm="0">
                                          <p:val>
                                            <p:fltVal val="0"/>
                                          </p:val>
                                        </p:tav>
                                        <p:tav tm="100000">
                                          <p:val>
                                            <p:strVal val="#ppt_w"/>
                                          </p:val>
                                        </p:tav>
                                      </p:tavLst>
                                    </p:anim>
                                    <p:anim calcmode="lin" valueType="num">
                                      <p:cBhvr>
                                        <p:cTn id="65" dur="500" fill="hold"/>
                                        <p:tgtEl>
                                          <p:spTgt spid="11"/>
                                        </p:tgtEl>
                                        <p:attrNameLst>
                                          <p:attrName>ppt_h</p:attrName>
                                        </p:attrNameLst>
                                      </p:cBhvr>
                                      <p:tavLst>
                                        <p:tav tm="0">
                                          <p:val>
                                            <p:fltVal val="0"/>
                                          </p:val>
                                        </p:tav>
                                        <p:tav tm="100000">
                                          <p:val>
                                            <p:strVal val="#ppt_h"/>
                                          </p:val>
                                        </p:tav>
                                      </p:tavLst>
                                    </p:anim>
                                    <p:animEffect transition="in" filter="fade">
                                      <p:cBhvr>
                                        <p:cTn id="6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p:bldP spid="11" grpId="0"/>
      <p:bldP spid="12" grpId="0"/>
      <p:bldP spid="13" grpId="0"/>
      <p:bldP spid="14"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t>Tizimli</a:t>
            </a:r>
            <a:r>
              <a:rPr lang="en-US" dirty="0" smtClean="0"/>
              <a:t> </a:t>
            </a:r>
            <a:r>
              <a:rPr lang="en-US" dirty="0" smtClean="0"/>
              <a:t>DT </a:t>
            </a:r>
            <a:r>
              <a:rPr lang="en-US" dirty="0" err="1" smtClean="0"/>
              <a:t>turlari</a:t>
            </a:r>
            <a:endParaRPr lang="ru-RU" dirty="0"/>
          </a:p>
        </p:txBody>
      </p:sp>
      <p:sp>
        <p:nvSpPr>
          <p:cNvPr id="4" name="Прямоугольник 3"/>
          <p:cNvSpPr/>
          <p:nvPr/>
        </p:nvSpPr>
        <p:spPr>
          <a:xfrm>
            <a:off x="388963" y="1570245"/>
            <a:ext cx="3613546" cy="922651"/>
          </a:xfrm>
          <a:prstGeom prst="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Tizimli</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DT</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Стрелка вниз 4"/>
          <p:cNvSpPr/>
          <p:nvPr/>
        </p:nvSpPr>
        <p:spPr>
          <a:xfrm>
            <a:off x="1953420" y="2551451"/>
            <a:ext cx="484632"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1331640" y="3320988"/>
            <a:ext cx="3718124" cy="4441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err="1" smtClean="0"/>
              <a:t>Assemblerlar</a:t>
            </a:r>
            <a:endParaRPr lang="ru-RU" dirty="0"/>
          </a:p>
        </p:txBody>
      </p:sp>
      <p:sp>
        <p:nvSpPr>
          <p:cNvPr id="7" name="Прямоугольник 6"/>
          <p:cNvSpPr/>
          <p:nvPr/>
        </p:nvSpPr>
        <p:spPr>
          <a:xfrm>
            <a:off x="1907704" y="3848940"/>
            <a:ext cx="3718124" cy="4441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err="1" smtClean="0"/>
              <a:t>Kompilyatorlar</a:t>
            </a:r>
            <a:endParaRPr lang="ru-RU" dirty="0"/>
          </a:p>
        </p:txBody>
      </p:sp>
      <p:sp>
        <p:nvSpPr>
          <p:cNvPr id="8" name="Прямоугольник 7"/>
          <p:cNvSpPr/>
          <p:nvPr/>
        </p:nvSpPr>
        <p:spPr>
          <a:xfrm>
            <a:off x="2438052" y="4425004"/>
            <a:ext cx="3718124" cy="4441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err="1" smtClean="0"/>
              <a:t>Fayl</a:t>
            </a:r>
            <a:r>
              <a:rPr lang="en-US" dirty="0" smtClean="0"/>
              <a:t> </a:t>
            </a:r>
            <a:r>
              <a:rPr lang="en-US" dirty="0" err="1" smtClean="0"/>
              <a:t>menejerlari</a:t>
            </a:r>
            <a:endParaRPr lang="ru-RU" dirty="0"/>
          </a:p>
        </p:txBody>
      </p:sp>
      <p:sp>
        <p:nvSpPr>
          <p:cNvPr id="9" name="Прямоугольник 8"/>
          <p:cNvSpPr/>
          <p:nvPr/>
        </p:nvSpPr>
        <p:spPr>
          <a:xfrm>
            <a:off x="2843808" y="5001068"/>
            <a:ext cx="3718124" cy="4441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err="1" smtClean="0"/>
              <a:t>Tizim</a:t>
            </a:r>
            <a:r>
              <a:rPr lang="en-US" dirty="0" smtClean="0"/>
              <a:t> </a:t>
            </a:r>
            <a:r>
              <a:rPr lang="en-US" dirty="0" err="1" smtClean="0"/>
              <a:t>utilitlari</a:t>
            </a:r>
            <a:endParaRPr lang="ru-RU" dirty="0"/>
          </a:p>
        </p:txBody>
      </p:sp>
      <p:sp>
        <p:nvSpPr>
          <p:cNvPr id="10" name="Прямоугольник 9"/>
          <p:cNvSpPr/>
          <p:nvPr/>
        </p:nvSpPr>
        <p:spPr>
          <a:xfrm>
            <a:off x="3374156" y="5577132"/>
            <a:ext cx="3718124" cy="4441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err="1" smtClean="0"/>
              <a:t>Debuggerlar</a:t>
            </a:r>
            <a:endParaRPr lang="ru-RU" dirty="0"/>
          </a:p>
        </p:txBody>
      </p:sp>
    </p:spTree>
    <p:extLst>
      <p:ext uri="{BB962C8B-B14F-4D97-AF65-F5344CB8AC3E}">
        <p14:creationId xmlns:p14="http://schemas.microsoft.com/office/powerpoint/2010/main" val="966745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ppt_x"/>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8" grpId="0" animBg="1"/>
      <p:bldP spid="9"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t>Tizimli</a:t>
            </a:r>
            <a:r>
              <a:rPr lang="en-US" dirty="0" smtClean="0"/>
              <a:t> </a:t>
            </a:r>
            <a:r>
              <a:rPr lang="en-US" dirty="0" err="1" smtClean="0"/>
              <a:t>DTga</a:t>
            </a:r>
            <a:r>
              <a:rPr lang="en-US" dirty="0" smtClean="0"/>
              <a:t> </a:t>
            </a:r>
            <a:r>
              <a:rPr lang="en-US" dirty="0" err="1" smtClean="0"/>
              <a:t>misol</a:t>
            </a:r>
            <a:endParaRPr lang="ru-RU" dirty="0"/>
          </a:p>
        </p:txBody>
      </p:sp>
      <p:sp>
        <p:nvSpPr>
          <p:cNvPr id="4" name="AutoShape 2" descr="Похожее изображение">
            <a:hlinkClick r:id="rId2"/>
          </p:cNvPr>
          <p:cNvSpPr>
            <a:spLocks noChangeAspect="1" noChangeArrowheads="1"/>
          </p:cNvSpPr>
          <p:nvPr/>
        </p:nvSpPr>
        <p:spPr bwMode="auto">
          <a:xfrm>
            <a:off x="53975" y="-1828800"/>
            <a:ext cx="3819525" cy="38195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7" name="Picture 3"/>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foregroundMark x1="41992" y1="36133" x2="41992" y2="36133"/>
                        <a14:foregroundMark x1="25977" y1="62109" x2="25977" y2="62109"/>
                        <a14:foregroundMark x1="73438" y1="70508" x2="73438" y2="70508"/>
                      </a14:backgroundRemoval>
                    </a14:imgEffect>
                  </a14:imgLayer>
                </a14:imgProps>
              </a:ext>
              <a:ext uri="{28A0092B-C50C-407E-A947-70E740481C1C}">
                <a14:useLocalDpi xmlns:a14="http://schemas.microsoft.com/office/drawing/2010/main" val="0"/>
              </a:ext>
            </a:extLst>
          </a:blip>
          <a:srcRect/>
          <a:stretch>
            <a:fillRect/>
          </a:stretch>
        </p:blipFill>
        <p:spPr bwMode="auto">
          <a:xfrm>
            <a:off x="323996" y="1421159"/>
            <a:ext cx="2664769" cy="26647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foregroundMark x1="41379" y1="81667" x2="41379" y2="81667"/>
                        <a14:foregroundMark x1="62696" y1="80000" x2="62696" y2="80000"/>
                        <a14:foregroundMark x1="73981" y1="86667" x2="73981" y2="86667"/>
                        <a14:foregroundMark x1="23197" y1="89524" x2="23197" y2="89524"/>
                        <a14:backgroundMark x1="91536" y1="6667" x2="91536" y2="6667"/>
                      </a14:backgroundRemoval>
                    </a14:imgEffect>
                  </a14:imgLayer>
                </a14:imgProps>
              </a:ext>
              <a:ext uri="{28A0092B-C50C-407E-A947-70E740481C1C}">
                <a14:useLocalDpi xmlns:a14="http://schemas.microsoft.com/office/drawing/2010/main" val="0"/>
              </a:ext>
            </a:extLst>
          </a:blip>
          <a:srcRect/>
          <a:stretch>
            <a:fillRect/>
          </a:stretch>
        </p:blipFill>
        <p:spPr bwMode="auto">
          <a:xfrm>
            <a:off x="3471930" y="1403803"/>
            <a:ext cx="2479800" cy="32649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0" b="100000" l="0" r="100000">
                        <a14:foregroundMark x1="45294" y1="82745" x2="50882" y2="40392"/>
                        <a14:foregroundMark x1="58235" y1="63529" x2="38529" y2="45098"/>
                        <a14:foregroundMark x1="59118" y1="51765" x2="48529" y2="68235"/>
                        <a14:foregroundMark x1="55882" y1="39216" x2="45294" y2="59216"/>
                        <a14:foregroundMark x1="35882" y1="67059" x2="48529" y2="57255"/>
                        <a14:foregroundMark x1="56765" y1="78039" x2="50000" y2="64706"/>
                        <a14:foregroundMark x1="52647" y1="16078" x2="52647" y2="16078"/>
                        <a14:foregroundMark x1="55882" y1="18431" x2="55882" y2="18431"/>
                        <a14:foregroundMark x1="44412" y1="17255" x2="44412" y2="17255"/>
                      </a14:backgroundRemoval>
                    </a14:imgEffect>
                  </a14:imgLayer>
                </a14:imgProps>
              </a:ext>
              <a:ext uri="{28A0092B-C50C-407E-A947-70E740481C1C}">
                <a14:useLocalDpi xmlns:a14="http://schemas.microsoft.com/office/drawing/2010/main" val="0"/>
              </a:ext>
            </a:extLst>
          </a:blip>
          <a:srcRect/>
          <a:stretch>
            <a:fillRect/>
          </a:stretch>
        </p:blipFill>
        <p:spPr bwMode="auto">
          <a:xfrm>
            <a:off x="5905440" y="980728"/>
            <a:ext cx="3652444" cy="2739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descr="Картинки по запросу android emblem">
            <a:hlinkClick r:id="rId9"/>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0" b="100000" l="0" r="100000">
                        <a14:foregroundMark x1="47500" y1="15625" x2="47500" y2="15625"/>
                        <a14:foregroundMark x1="72813" y1="48125" x2="72813" y2="48125"/>
                        <a14:foregroundMark x1="21563" y1="40938" x2="21563" y2="40938"/>
                      </a14:backgroundRemoval>
                    </a14:imgEffect>
                  </a14:imgLayer>
                </a14:imgProps>
              </a:ext>
              <a:ext uri="{28A0092B-C50C-407E-A947-70E740481C1C}">
                <a14:useLocalDpi xmlns:a14="http://schemas.microsoft.com/office/drawing/2010/main" val="0"/>
              </a:ext>
            </a:extLst>
          </a:blip>
          <a:srcRect/>
          <a:stretch>
            <a:fillRect/>
          </a:stretch>
        </p:blipFill>
        <p:spPr bwMode="auto">
          <a:xfrm>
            <a:off x="0" y="4148459"/>
            <a:ext cx="2709540" cy="2709541"/>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92852" y="4224075"/>
            <a:ext cx="1877619" cy="1877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838829" y="4725144"/>
            <a:ext cx="1561356" cy="15613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7" name="Picture 1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404530" y="5138569"/>
            <a:ext cx="2381250"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8" name="Picture 14"/>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963737" y="3930903"/>
            <a:ext cx="1372489" cy="723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465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barn(inVertical)">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randombar(horizontal)">
                                      <p:cBhvr>
                                        <p:cTn id="17" dur="500"/>
                                        <p:tgtEl>
                                          <p:spTgt spid="1030"/>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1032"/>
                                        </p:tgtEl>
                                        <p:attrNameLst>
                                          <p:attrName>style.visibility</p:attrName>
                                        </p:attrNameLst>
                                      </p:cBhvr>
                                      <p:to>
                                        <p:strVal val="visible"/>
                                      </p:to>
                                    </p:set>
                                    <p:animEffect transition="in" filter="wipe(down)">
                                      <p:cBhvr>
                                        <p:cTn id="22" dur="580">
                                          <p:stCondLst>
                                            <p:cond delay="0"/>
                                          </p:stCondLst>
                                        </p:cTn>
                                        <p:tgtEl>
                                          <p:spTgt spid="1032"/>
                                        </p:tgtEl>
                                      </p:cBhvr>
                                    </p:animEffect>
                                    <p:anim calcmode="lin" valueType="num">
                                      <p:cBhvr>
                                        <p:cTn id="23" dur="1822" tmFilter="0,0; 0.14,0.36; 0.43,0.73; 0.71,0.91; 1.0,1.0">
                                          <p:stCondLst>
                                            <p:cond delay="0"/>
                                          </p:stCondLst>
                                        </p:cTn>
                                        <p:tgtEl>
                                          <p:spTgt spid="1032"/>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1032"/>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1032"/>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1032"/>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1032"/>
                                        </p:tgtEl>
                                        <p:attrNameLst>
                                          <p:attrName>ppt_y</p:attrName>
                                        </p:attrNameLst>
                                      </p:cBhvr>
                                      <p:tavLst>
                                        <p:tav tm="0" fmla="#ppt_y-sin(pi*$)/81">
                                          <p:val>
                                            <p:fltVal val="0"/>
                                          </p:val>
                                        </p:tav>
                                        <p:tav tm="100000">
                                          <p:val>
                                            <p:fltVal val="1"/>
                                          </p:val>
                                        </p:tav>
                                      </p:tavLst>
                                    </p:anim>
                                    <p:animScale>
                                      <p:cBhvr>
                                        <p:cTn id="28" dur="26">
                                          <p:stCondLst>
                                            <p:cond delay="650"/>
                                          </p:stCondLst>
                                        </p:cTn>
                                        <p:tgtEl>
                                          <p:spTgt spid="1032"/>
                                        </p:tgtEl>
                                      </p:cBhvr>
                                      <p:to x="100000" y="60000"/>
                                    </p:animScale>
                                    <p:animScale>
                                      <p:cBhvr>
                                        <p:cTn id="29" dur="166" decel="50000">
                                          <p:stCondLst>
                                            <p:cond delay="676"/>
                                          </p:stCondLst>
                                        </p:cTn>
                                        <p:tgtEl>
                                          <p:spTgt spid="1032"/>
                                        </p:tgtEl>
                                      </p:cBhvr>
                                      <p:to x="100000" y="100000"/>
                                    </p:animScale>
                                    <p:animScale>
                                      <p:cBhvr>
                                        <p:cTn id="30" dur="26">
                                          <p:stCondLst>
                                            <p:cond delay="1312"/>
                                          </p:stCondLst>
                                        </p:cTn>
                                        <p:tgtEl>
                                          <p:spTgt spid="1032"/>
                                        </p:tgtEl>
                                      </p:cBhvr>
                                      <p:to x="100000" y="80000"/>
                                    </p:animScale>
                                    <p:animScale>
                                      <p:cBhvr>
                                        <p:cTn id="31" dur="166" decel="50000">
                                          <p:stCondLst>
                                            <p:cond delay="1338"/>
                                          </p:stCondLst>
                                        </p:cTn>
                                        <p:tgtEl>
                                          <p:spTgt spid="1032"/>
                                        </p:tgtEl>
                                      </p:cBhvr>
                                      <p:to x="100000" y="100000"/>
                                    </p:animScale>
                                    <p:animScale>
                                      <p:cBhvr>
                                        <p:cTn id="32" dur="26">
                                          <p:stCondLst>
                                            <p:cond delay="1642"/>
                                          </p:stCondLst>
                                        </p:cTn>
                                        <p:tgtEl>
                                          <p:spTgt spid="1032"/>
                                        </p:tgtEl>
                                      </p:cBhvr>
                                      <p:to x="100000" y="90000"/>
                                    </p:animScale>
                                    <p:animScale>
                                      <p:cBhvr>
                                        <p:cTn id="33" dur="166" decel="50000">
                                          <p:stCondLst>
                                            <p:cond delay="1668"/>
                                          </p:stCondLst>
                                        </p:cTn>
                                        <p:tgtEl>
                                          <p:spTgt spid="1032"/>
                                        </p:tgtEl>
                                      </p:cBhvr>
                                      <p:to x="100000" y="100000"/>
                                    </p:animScale>
                                    <p:animScale>
                                      <p:cBhvr>
                                        <p:cTn id="34" dur="26">
                                          <p:stCondLst>
                                            <p:cond delay="1808"/>
                                          </p:stCondLst>
                                        </p:cTn>
                                        <p:tgtEl>
                                          <p:spTgt spid="1032"/>
                                        </p:tgtEl>
                                      </p:cBhvr>
                                      <p:to x="100000" y="95000"/>
                                    </p:animScale>
                                    <p:animScale>
                                      <p:cBhvr>
                                        <p:cTn id="35" dur="166" decel="50000">
                                          <p:stCondLst>
                                            <p:cond delay="1834"/>
                                          </p:stCondLst>
                                        </p:cTn>
                                        <p:tgtEl>
                                          <p:spTgt spid="1032"/>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1035"/>
                                        </p:tgtEl>
                                        <p:attrNameLst>
                                          <p:attrName>style.visibility</p:attrName>
                                        </p:attrNameLst>
                                      </p:cBhvr>
                                      <p:to>
                                        <p:strVal val="visible"/>
                                      </p:to>
                                    </p:set>
                                    <p:animEffect transition="in" filter="wheel(1)">
                                      <p:cBhvr>
                                        <p:cTn id="40" dur="2000"/>
                                        <p:tgtEl>
                                          <p:spTgt spid="1035"/>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1036"/>
                                        </p:tgtEl>
                                        <p:attrNameLst>
                                          <p:attrName>style.visibility</p:attrName>
                                        </p:attrNameLst>
                                      </p:cBhvr>
                                      <p:to>
                                        <p:strVal val="visible"/>
                                      </p:to>
                                    </p:set>
                                    <p:anim calcmode="lin" valueType="num">
                                      <p:cBhvr>
                                        <p:cTn id="45" dur="1000" fill="hold"/>
                                        <p:tgtEl>
                                          <p:spTgt spid="1036"/>
                                        </p:tgtEl>
                                        <p:attrNameLst>
                                          <p:attrName>ppt_w</p:attrName>
                                        </p:attrNameLst>
                                      </p:cBhvr>
                                      <p:tavLst>
                                        <p:tav tm="0">
                                          <p:val>
                                            <p:fltVal val="0"/>
                                          </p:val>
                                        </p:tav>
                                        <p:tav tm="100000">
                                          <p:val>
                                            <p:strVal val="#ppt_w"/>
                                          </p:val>
                                        </p:tav>
                                      </p:tavLst>
                                    </p:anim>
                                    <p:anim calcmode="lin" valueType="num">
                                      <p:cBhvr>
                                        <p:cTn id="46" dur="1000" fill="hold"/>
                                        <p:tgtEl>
                                          <p:spTgt spid="1036"/>
                                        </p:tgtEl>
                                        <p:attrNameLst>
                                          <p:attrName>ppt_h</p:attrName>
                                        </p:attrNameLst>
                                      </p:cBhvr>
                                      <p:tavLst>
                                        <p:tav tm="0">
                                          <p:val>
                                            <p:fltVal val="0"/>
                                          </p:val>
                                        </p:tav>
                                        <p:tav tm="100000">
                                          <p:val>
                                            <p:strVal val="#ppt_h"/>
                                          </p:val>
                                        </p:tav>
                                      </p:tavLst>
                                    </p:anim>
                                    <p:anim calcmode="lin" valueType="num">
                                      <p:cBhvr>
                                        <p:cTn id="47" dur="1000" fill="hold"/>
                                        <p:tgtEl>
                                          <p:spTgt spid="1036"/>
                                        </p:tgtEl>
                                        <p:attrNameLst>
                                          <p:attrName>style.rotation</p:attrName>
                                        </p:attrNameLst>
                                      </p:cBhvr>
                                      <p:tavLst>
                                        <p:tav tm="0">
                                          <p:val>
                                            <p:fltVal val="90"/>
                                          </p:val>
                                        </p:tav>
                                        <p:tav tm="100000">
                                          <p:val>
                                            <p:fltVal val="0"/>
                                          </p:val>
                                        </p:tav>
                                      </p:tavLst>
                                    </p:anim>
                                    <p:animEffect transition="in" filter="fade">
                                      <p:cBhvr>
                                        <p:cTn id="48" dur="1000"/>
                                        <p:tgtEl>
                                          <p:spTgt spid="1036"/>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034"/>
                                        </p:tgtEl>
                                        <p:attrNameLst>
                                          <p:attrName>style.visibility</p:attrName>
                                        </p:attrNameLst>
                                      </p:cBhvr>
                                      <p:to>
                                        <p:strVal val="visible"/>
                                      </p:to>
                                    </p:set>
                                    <p:anim calcmode="lin" valueType="num">
                                      <p:cBhvr additive="base">
                                        <p:cTn id="53" dur="500" fill="hold"/>
                                        <p:tgtEl>
                                          <p:spTgt spid="1034"/>
                                        </p:tgtEl>
                                        <p:attrNameLst>
                                          <p:attrName>ppt_x</p:attrName>
                                        </p:attrNameLst>
                                      </p:cBhvr>
                                      <p:tavLst>
                                        <p:tav tm="0">
                                          <p:val>
                                            <p:strVal val="#ppt_x"/>
                                          </p:val>
                                        </p:tav>
                                        <p:tav tm="100000">
                                          <p:val>
                                            <p:strVal val="#ppt_x"/>
                                          </p:val>
                                        </p:tav>
                                      </p:tavLst>
                                    </p:anim>
                                    <p:anim calcmode="lin" valueType="num">
                                      <p:cBhvr additive="base">
                                        <p:cTn id="54" dur="500" fill="hold"/>
                                        <p:tgtEl>
                                          <p:spTgt spid="1034"/>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2" presetClass="emph" presetSubtype="0" fill="hold" nodeType="clickEffect">
                                  <p:stCondLst>
                                    <p:cond delay="0"/>
                                  </p:stCondLst>
                                  <p:childTnLst>
                                    <p:animRot by="120000">
                                      <p:cBhvr>
                                        <p:cTn id="58" dur="100" fill="hold">
                                          <p:stCondLst>
                                            <p:cond delay="0"/>
                                          </p:stCondLst>
                                        </p:cTn>
                                        <p:tgtEl>
                                          <p:spTgt spid="1034"/>
                                        </p:tgtEl>
                                        <p:attrNameLst>
                                          <p:attrName>r</p:attrName>
                                        </p:attrNameLst>
                                      </p:cBhvr>
                                    </p:animRot>
                                    <p:animRot by="-240000">
                                      <p:cBhvr>
                                        <p:cTn id="59" dur="200" fill="hold">
                                          <p:stCondLst>
                                            <p:cond delay="200"/>
                                          </p:stCondLst>
                                        </p:cTn>
                                        <p:tgtEl>
                                          <p:spTgt spid="1034"/>
                                        </p:tgtEl>
                                        <p:attrNameLst>
                                          <p:attrName>r</p:attrName>
                                        </p:attrNameLst>
                                      </p:cBhvr>
                                    </p:animRot>
                                    <p:animRot by="240000">
                                      <p:cBhvr>
                                        <p:cTn id="60" dur="200" fill="hold">
                                          <p:stCondLst>
                                            <p:cond delay="400"/>
                                          </p:stCondLst>
                                        </p:cTn>
                                        <p:tgtEl>
                                          <p:spTgt spid="1034"/>
                                        </p:tgtEl>
                                        <p:attrNameLst>
                                          <p:attrName>r</p:attrName>
                                        </p:attrNameLst>
                                      </p:cBhvr>
                                    </p:animRot>
                                    <p:animRot by="-240000">
                                      <p:cBhvr>
                                        <p:cTn id="61" dur="200" fill="hold">
                                          <p:stCondLst>
                                            <p:cond delay="600"/>
                                          </p:stCondLst>
                                        </p:cTn>
                                        <p:tgtEl>
                                          <p:spTgt spid="1034"/>
                                        </p:tgtEl>
                                        <p:attrNameLst>
                                          <p:attrName>r</p:attrName>
                                        </p:attrNameLst>
                                      </p:cBhvr>
                                    </p:animRot>
                                    <p:animRot by="120000">
                                      <p:cBhvr>
                                        <p:cTn id="62" dur="200" fill="hold">
                                          <p:stCondLst>
                                            <p:cond delay="800"/>
                                          </p:stCondLst>
                                        </p:cTn>
                                        <p:tgtEl>
                                          <p:spTgt spid="1034"/>
                                        </p:tgtEl>
                                        <p:attrNameLst>
                                          <p:attrName>r</p:attrName>
                                        </p:attrNameLst>
                                      </p:cBhvr>
                                    </p:animRot>
                                  </p:childTnLst>
                                </p:cTn>
                              </p:par>
                            </p:childTnLst>
                          </p:cTn>
                        </p:par>
                      </p:childTnLst>
                    </p:cTn>
                  </p:par>
                  <p:par>
                    <p:cTn id="63" fill="hold">
                      <p:stCondLst>
                        <p:cond delay="indefinite"/>
                      </p:stCondLst>
                      <p:childTnLst>
                        <p:par>
                          <p:cTn id="64" fill="hold">
                            <p:stCondLst>
                              <p:cond delay="0"/>
                            </p:stCondLst>
                            <p:childTnLst>
                              <p:par>
                                <p:cTn id="65" presetID="21" presetClass="entr" presetSubtype="1" fill="hold" nodeType="clickEffect">
                                  <p:stCondLst>
                                    <p:cond delay="0"/>
                                  </p:stCondLst>
                                  <p:childTnLst>
                                    <p:set>
                                      <p:cBhvr>
                                        <p:cTn id="66" dur="1" fill="hold">
                                          <p:stCondLst>
                                            <p:cond delay="0"/>
                                          </p:stCondLst>
                                        </p:cTn>
                                        <p:tgtEl>
                                          <p:spTgt spid="1038"/>
                                        </p:tgtEl>
                                        <p:attrNameLst>
                                          <p:attrName>style.visibility</p:attrName>
                                        </p:attrNameLst>
                                      </p:cBhvr>
                                      <p:to>
                                        <p:strVal val="visible"/>
                                      </p:to>
                                    </p:set>
                                    <p:animEffect transition="in" filter="wheel(1)">
                                      <p:cBhvr>
                                        <p:cTn id="67" dur="2000"/>
                                        <p:tgtEl>
                                          <p:spTgt spid="1038"/>
                                        </p:tgtEl>
                                      </p:cBhvr>
                                    </p:animEffect>
                                  </p:childTnLst>
                                </p:cTn>
                              </p:par>
                            </p:childTnLst>
                          </p:cTn>
                        </p:par>
                      </p:childTnLst>
                    </p:cTn>
                  </p:par>
                  <p:par>
                    <p:cTn id="68" fill="hold">
                      <p:stCondLst>
                        <p:cond delay="indefinite"/>
                      </p:stCondLst>
                      <p:childTnLst>
                        <p:par>
                          <p:cTn id="69" fill="hold">
                            <p:stCondLst>
                              <p:cond delay="0"/>
                            </p:stCondLst>
                            <p:childTnLst>
                              <p:par>
                                <p:cTn id="70" presetID="5" presetClass="entr" presetSubtype="10" fill="hold" nodeType="clickEffect">
                                  <p:stCondLst>
                                    <p:cond delay="0"/>
                                  </p:stCondLst>
                                  <p:childTnLst>
                                    <p:set>
                                      <p:cBhvr>
                                        <p:cTn id="71" dur="1" fill="hold">
                                          <p:stCondLst>
                                            <p:cond delay="0"/>
                                          </p:stCondLst>
                                        </p:cTn>
                                        <p:tgtEl>
                                          <p:spTgt spid="1037"/>
                                        </p:tgtEl>
                                        <p:attrNameLst>
                                          <p:attrName>style.visibility</p:attrName>
                                        </p:attrNameLst>
                                      </p:cBhvr>
                                      <p:to>
                                        <p:strVal val="visible"/>
                                      </p:to>
                                    </p:set>
                                    <p:animEffect transition="in" filter="checkerboard(across)">
                                      <p:cBhvr>
                                        <p:cTn id="72" dur="500"/>
                                        <p:tgtEl>
                                          <p:spTgt spid="1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sz="quarter" idx="1"/>
            <p:extLst>
              <p:ext uri="{D42A27DB-BD31-4B8C-83A1-F6EECF244321}">
                <p14:modId xmlns:p14="http://schemas.microsoft.com/office/powerpoint/2010/main" val="3312527696"/>
              </p:ext>
            </p:extLst>
          </p:nvPr>
        </p:nvGraphicFramePr>
        <p:xfrm>
          <a:off x="914400" y="1557338"/>
          <a:ext cx="7772400" cy="4462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2" descr="Похожее изображение">
            <a:hlinkClick r:id="rId7"/>
          </p:cNvPr>
          <p:cNvSpPr>
            <a:spLocks noChangeAspect="1" noChangeArrowheads="1"/>
          </p:cNvSpPr>
          <p:nvPr/>
        </p:nvSpPr>
        <p:spPr bwMode="auto">
          <a:xfrm>
            <a:off x="53975" y="-738188"/>
            <a:ext cx="2381250" cy="15430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27396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Похожее изображение">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276872"/>
            <a:ext cx="8136904" cy="39635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5536" y="1207611"/>
            <a:ext cx="8143840" cy="584775"/>
          </a:xfrm>
          <a:prstGeom prst="rect">
            <a:avLst/>
          </a:prstGeom>
          <a:noFill/>
        </p:spPr>
        <p:txBody>
          <a:bodyPr wrap="square" rtlCol="0">
            <a:spAutoFit/>
          </a:bodyPr>
          <a:lstStyle/>
          <a:p>
            <a:pPr algn="ctr"/>
            <a:r>
              <a:rPr lang="en-US" sz="3200" dirty="0" err="1" smtClean="0"/>
              <a:t>Ma’lum</a:t>
            </a:r>
            <a:r>
              <a:rPr lang="en-US" sz="3200" dirty="0" smtClean="0"/>
              <a:t> </a:t>
            </a:r>
            <a:r>
              <a:rPr lang="en-US" sz="3200" dirty="0" err="1" smtClean="0"/>
              <a:t>va</a:t>
            </a:r>
            <a:r>
              <a:rPr lang="en-US" sz="3200" dirty="0" smtClean="0"/>
              <a:t> </a:t>
            </a:r>
            <a:r>
              <a:rPr lang="en-US" sz="3200" dirty="0" err="1" smtClean="0"/>
              <a:t>mashhur</a:t>
            </a:r>
            <a:r>
              <a:rPr lang="en-US" sz="3200" dirty="0" smtClean="0"/>
              <a:t> Windows </a:t>
            </a:r>
            <a:r>
              <a:rPr lang="en-US" sz="3200" dirty="0" err="1" smtClean="0"/>
              <a:t>operatsion</a:t>
            </a:r>
            <a:r>
              <a:rPr lang="en-US" sz="3200" dirty="0" smtClean="0"/>
              <a:t> </a:t>
            </a:r>
            <a:r>
              <a:rPr lang="en-US" sz="3200" dirty="0" err="1" smtClean="0"/>
              <a:t>tizimi</a:t>
            </a:r>
            <a:endParaRPr lang="ru-RU" sz="3200" dirty="0"/>
          </a:p>
        </p:txBody>
      </p:sp>
    </p:spTree>
    <p:extLst>
      <p:ext uri="{BB962C8B-B14F-4D97-AF65-F5344CB8AC3E}">
        <p14:creationId xmlns:p14="http://schemas.microsoft.com/office/powerpoint/2010/main" val="1324057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052736"/>
            <a:ext cx="7772400" cy="802431"/>
          </a:xfrm>
        </p:spPr>
        <p:txBody>
          <a:bodyPr>
            <a:normAutofit fontScale="90000"/>
          </a:bodyPr>
          <a:lstStyle/>
          <a:p>
            <a:r>
              <a:rPr lang="en-US" dirty="0" err="1" smtClean="0"/>
              <a:t>Bilasizmi</a:t>
            </a:r>
            <a:r>
              <a:rPr lang="en-US" dirty="0" smtClean="0"/>
              <a:t>?! </a:t>
            </a:r>
            <a:r>
              <a:rPr lang="en-US" dirty="0" err="1" smtClean="0"/>
              <a:t>qo’lingizdagi</a:t>
            </a:r>
            <a:r>
              <a:rPr lang="en-US" dirty="0" smtClean="0"/>
              <a:t> </a:t>
            </a:r>
            <a:r>
              <a:rPr lang="en-US" dirty="0" err="1" smtClean="0"/>
              <a:t>smartfoningiz</a:t>
            </a:r>
            <a:r>
              <a:rPr lang="en-US" dirty="0" smtClean="0"/>
              <a:t> ham </a:t>
            </a:r>
            <a:r>
              <a:rPr lang="en-US" dirty="0" err="1" smtClean="0"/>
              <a:t>operatsion</a:t>
            </a:r>
            <a:r>
              <a:rPr lang="en-US" dirty="0" smtClean="0"/>
              <a:t> </a:t>
            </a:r>
            <a:r>
              <a:rPr lang="en-US" dirty="0" err="1" smtClean="0"/>
              <a:t>tizim</a:t>
            </a:r>
            <a:r>
              <a:rPr lang="en-US" dirty="0" smtClean="0"/>
              <a:t> </a:t>
            </a:r>
            <a:r>
              <a:rPr lang="en-US" dirty="0" err="1" smtClean="0"/>
              <a:t>asosida</a:t>
            </a:r>
            <a:r>
              <a:rPr lang="en-US" dirty="0" smtClean="0"/>
              <a:t> </a:t>
            </a:r>
            <a:r>
              <a:rPr lang="en-US" dirty="0" err="1" smtClean="0"/>
              <a:t>ishlaydi</a:t>
            </a:r>
            <a:endParaRPr lang="ru-RU" dirty="0"/>
          </a:p>
        </p:txBody>
      </p:sp>
      <p:pic>
        <p:nvPicPr>
          <p:cNvPr id="4103" name="Picture 7"/>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029" t="4211" r="3048" b="4961"/>
          <a:stretch/>
        </p:blipFill>
        <p:spPr bwMode="auto">
          <a:xfrm>
            <a:off x="1011237" y="3045259"/>
            <a:ext cx="1904579" cy="35520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6" name="Picture 10"/>
          <p:cNvPicPr>
            <a:picLocks noChangeAspect="1" noChangeArrowheads="1"/>
          </p:cNvPicPr>
          <p:nvPr/>
        </p:nvPicPr>
        <p:blipFill rotWithShape="1">
          <a:blip r:embed="rId3">
            <a:extLst>
              <a:ext uri="{28A0092B-C50C-407E-A947-70E740481C1C}">
                <a14:useLocalDpi xmlns:a14="http://schemas.microsoft.com/office/drawing/2010/main" val="0"/>
              </a:ext>
            </a:extLst>
          </a:blip>
          <a:srcRect l="24251" r="24490"/>
          <a:stretch/>
        </p:blipFill>
        <p:spPr bwMode="auto">
          <a:xfrm>
            <a:off x="3672348" y="3045259"/>
            <a:ext cx="1835756" cy="3581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8" name="Picture 12" descr="Похожее изображение">
            <a:hlinkClick r:id="rId4"/>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8296" t="9734" r="28296" b="9734"/>
          <a:stretch/>
        </p:blipFill>
        <p:spPr bwMode="auto">
          <a:xfrm>
            <a:off x="6300191" y="3074337"/>
            <a:ext cx="1948215" cy="361435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0" descr="Картинки по запросу android emblem">
            <a:hlinkClick r:id="rId6"/>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foregroundMark x1="47500" y1="15625" x2="47500" y2="15625"/>
                        <a14:foregroundMark x1="72813" y1="48125" x2="72813" y2="48125"/>
                        <a14:foregroundMark x1="21563" y1="40938" x2="21563" y2="40938"/>
                      </a14:backgroundRemoval>
                    </a14:imgEffect>
                  </a14:imgLayer>
                </a14:imgProps>
              </a:ext>
              <a:ext uri="{28A0092B-C50C-407E-A947-70E740481C1C}">
                <a14:useLocalDpi xmlns:a14="http://schemas.microsoft.com/office/drawing/2010/main" val="0"/>
              </a:ext>
            </a:extLst>
          </a:blip>
          <a:srcRect/>
          <a:stretch>
            <a:fillRect/>
          </a:stretch>
        </p:blipFill>
        <p:spPr bwMode="auto">
          <a:xfrm>
            <a:off x="1365150" y="2060848"/>
            <a:ext cx="1196752" cy="119675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0" b="100000" l="0" r="100000">
                        <a14:foregroundMark x1="41992" y1="36133" x2="41992" y2="36133"/>
                        <a14:foregroundMark x1="25977" y1="62109" x2="25977" y2="62109"/>
                        <a14:foregroundMark x1="73438" y1="70508" x2="73438" y2="70508"/>
                      </a14:backgroundRemoval>
                    </a14:imgEffect>
                  </a14:imgLayer>
                </a14:imgProps>
              </a:ext>
              <a:ext uri="{28A0092B-C50C-407E-A947-70E740481C1C}">
                <a14:useLocalDpi xmlns:a14="http://schemas.microsoft.com/office/drawing/2010/main" val="0"/>
              </a:ext>
            </a:extLst>
          </a:blip>
          <a:srcRect/>
          <a:stretch>
            <a:fillRect/>
          </a:stretch>
        </p:blipFill>
        <p:spPr bwMode="auto">
          <a:xfrm>
            <a:off x="6680008" y="2040459"/>
            <a:ext cx="1188580" cy="11885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10" name="Picture 14" descr="Похожее изображение">
            <a:hlinkClick r:id="rId11"/>
          </p:cNvPr>
          <p:cNvPicPr>
            <a:picLocks noChangeAspect="1" noChangeArrowheads="1"/>
          </p:cNvPicPr>
          <p:nvPr/>
        </p:nvPicPr>
        <p:blipFill>
          <a:blip r:embed="rId12" cstate="print">
            <a:extLst>
              <a:ext uri="{BEBA8EAE-BF5A-486C-A8C5-ECC9F3942E4B}">
                <a14:imgProps xmlns:a14="http://schemas.microsoft.com/office/drawing/2010/main">
                  <a14:imgLayer r:embed="rId13">
                    <a14:imgEffect>
                      <a14:backgroundRemoval t="0" b="100000" l="0" r="100000">
                        <a14:foregroundMark x1="64800" y1="11765" x2="64800" y2="11765"/>
                      </a14:backgroundRemoval>
                    </a14:imgEffect>
                  </a14:imgLayer>
                </a14:imgProps>
              </a:ext>
              <a:ext uri="{28A0092B-C50C-407E-A947-70E740481C1C}">
                <a14:useLocalDpi xmlns:a14="http://schemas.microsoft.com/office/drawing/2010/main" val="0"/>
              </a:ext>
            </a:extLst>
          </a:blip>
          <a:srcRect/>
          <a:stretch>
            <a:fillRect/>
          </a:stretch>
        </p:blipFill>
        <p:spPr bwMode="auto">
          <a:xfrm>
            <a:off x="4192924" y="2040459"/>
            <a:ext cx="794603" cy="972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428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103"/>
                                        </p:tgtEl>
                                        <p:attrNameLst>
                                          <p:attrName>style.visibility</p:attrName>
                                        </p:attrNameLst>
                                      </p:cBhvr>
                                      <p:to>
                                        <p:strVal val="visible"/>
                                      </p:to>
                                    </p:set>
                                    <p:animEffect transition="in" filter="fade">
                                      <p:cBhvr>
                                        <p:cTn id="12" dur="1000"/>
                                        <p:tgtEl>
                                          <p:spTgt spid="4103"/>
                                        </p:tgtEl>
                                      </p:cBhvr>
                                    </p:animEffect>
                                    <p:anim calcmode="lin" valueType="num">
                                      <p:cBhvr>
                                        <p:cTn id="13" dur="1000" fill="hold"/>
                                        <p:tgtEl>
                                          <p:spTgt spid="4103"/>
                                        </p:tgtEl>
                                        <p:attrNameLst>
                                          <p:attrName>ppt_x</p:attrName>
                                        </p:attrNameLst>
                                      </p:cBhvr>
                                      <p:tavLst>
                                        <p:tav tm="0">
                                          <p:val>
                                            <p:strVal val="#ppt_x"/>
                                          </p:val>
                                        </p:tav>
                                        <p:tav tm="100000">
                                          <p:val>
                                            <p:strVal val="#ppt_x"/>
                                          </p:val>
                                        </p:tav>
                                      </p:tavLst>
                                    </p:anim>
                                    <p:anim calcmode="lin" valueType="num">
                                      <p:cBhvr>
                                        <p:cTn id="14" dur="1000" fill="hold"/>
                                        <p:tgtEl>
                                          <p:spTgt spid="410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106"/>
                                        </p:tgtEl>
                                        <p:attrNameLst>
                                          <p:attrName>style.visibility</p:attrName>
                                        </p:attrNameLst>
                                      </p:cBhvr>
                                      <p:to>
                                        <p:strVal val="visible"/>
                                      </p:to>
                                    </p:set>
                                    <p:animEffect transition="in" filter="fade">
                                      <p:cBhvr>
                                        <p:cTn id="25" dur="1000"/>
                                        <p:tgtEl>
                                          <p:spTgt spid="4106"/>
                                        </p:tgtEl>
                                      </p:cBhvr>
                                    </p:animEffect>
                                    <p:anim calcmode="lin" valueType="num">
                                      <p:cBhvr>
                                        <p:cTn id="26" dur="1000" fill="hold"/>
                                        <p:tgtEl>
                                          <p:spTgt spid="4106"/>
                                        </p:tgtEl>
                                        <p:attrNameLst>
                                          <p:attrName>ppt_x</p:attrName>
                                        </p:attrNameLst>
                                      </p:cBhvr>
                                      <p:tavLst>
                                        <p:tav tm="0">
                                          <p:val>
                                            <p:strVal val="#ppt_x"/>
                                          </p:val>
                                        </p:tav>
                                        <p:tav tm="100000">
                                          <p:val>
                                            <p:strVal val="#ppt_x"/>
                                          </p:val>
                                        </p:tav>
                                      </p:tavLst>
                                    </p:anim>
                                    <p:anim calcmode="lin" valueType="num">
                                      <p:cBhvr>
                                        <p:cTn id="27" dur="1000" fill="hold"/>
                                        <p:tgtEl>
                                          <p:spTgt spid="410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4110"/>
                                        </p:tgtEl>
                                        <p:attrNameLst>
                                          <p:attrName>style.visibility</p:attrName>
                                        </p:attrNameLst>
                                      </p:cBhvr>
                                      <p:to>
                                        <p:strVal val="visible"/>
                                      </p:to>
                                    </p:set>
                                    <p:animEffect transition="in" filter="wipe(down)">
                                      <p:cBhvr>
                                        <p:cTn id="32" dur="580">
                                          <p:stCondLst>
                                            <p:cond delay="0"/>
                                          </p:stCondLst>
                                        </p:cTn>
                                        <p:tgtEl>
                                          <p:spTgt spid="4110"/>
                                        </p:tgtEl>
                                      </p:cBhvr>
                                    </p:animEffect>
                                    <p:anim calcmode="lin" valueType="num">
                                      <p:cBhvr>
                                        <p:cTn id="33" dur="1822" tmFilter="0,0; 0.14,0.36; 0.43,0.73; 0.71,0.91; 1.0,1.0">
                                          <p:stCondLst>
                                            <p:cond delay="0"/>
                                          </p:stCondLst>
                                        </p:cTn>
                                        <p:tgtEl>
                                          <p:spTgt spid="41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41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41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41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4110"/>
                                        </p:tgtEl>
                                        <p:attrNameLst>
                                          <p:attrName>ppt_y</p:attrName>
                                        </p:attrNameLst>
                                      </p:cBhvr>
                                      <p:tavLst>
                                        <p:tav tm="0" fmla="#ppt_y-sin(pi*$)/81">
                                          <p:val>
                                            <p:fltVal val="0"/>
                                          </p:val>
                                        </p:tav>
                                        <p:tav tm="100000">
                                          <p:val>
                                            <p:fltVal val="1"/>
                                          </p:val>
                                        </p:tav>
                                      </p:tavLst>
                                    </p:anim>
                                    <p:animScale>
                                      <p:cBhvr>
                                        <p:cTn id="38" dur="26">
                                          <p:stCondLst>
                                            <p:cond delay="650"/>
                                          </p:stCondLst>
                                        </p:cTn>
                                        <p:tgtEl>
                                          <p:spTgt spid="4110"/>
                                        </p:tgtEl>
                                      </p:cBhvr>
                                      <p:to x="100000" y="60000"/>
                                    </p:animScale>
                                    <p:animScale>
                                      <p:cBhvr>
                                        <p:cTn id="39" dur="166" decel="50000">
                                          <p:stCondLst>
                                            <p:cond delay="676"/>
                                          </p:stCondLst>
                                        </p:cTn>
                                        <p:tgtEl>
                                          <p:spTgt spid="4110"/>
                                        </p:tgtEl>
                                      </p:cBhvr>
                                      <p:to x="100000" y="100000"/>
                                    </p:animScale>
                                    <p:animScale>
                                      <p:cBhvr>
                                        <p:cTn id="40" dur="26">
                                          <p:stCondLst>
                                            <p:cond delay="1312"/>
                                          </p:stCondLst>
                                        </p:cTn>
                                        <p:tgtEl>
                                          <p:spTgt spid="4110"/>
                                        </p:tgtEl>
                                      </p:cBhvr>
                                      <p:to x="100000" y="80000"/>
                                    </p:animScale>
                                    <p:animScale>
                                      <p:cBhvr>
                                        <p:cTn id="41" dur="166" decel="50000">
                                          <p:stCondLst>
                                            <p:cond delay="1338"/>
                                          </p:stCondLst>
                                        </p:cTn>
                                        <p:tgtEl>
                                          <p:spTgt spid="4110"/>
                                        </p:tgtEl>
                                      </p:cBhvr>
                                      <p:to x="100000" y="100000"/>
                                    </p:animScale>
                                    <p:animScale>
                                      <p:cBhvr>
                                        <p:cTn id="42" dur="26">
                                          <p:stCondLst>
                                            <p:cond delay="1642"/>
                                          </p:stCondLst>
                                        </p:cTn>
                                        <p:tgtEl>
                                          <p:spTgt spid="4110"/>
                                        </p:tgtEl>
                                      </p:cBhvr>
                                      <p:to x="100000" y="90000"/>
                                    </p:animScale>
                                    <p:animScale>
                                      <p:cBhvr>
                                        <p:cTn id="43" dur="166" decel="50000">
                                          <p:stCondLst>
                                            <p:cond delay="1668"/>
                                          </p:stCondLst>
                                        </p:cTn>
                                        <p:tgtEl>
                                          <p:spTgt spid="4110"/>
                                        </p:tgtEl>
                                      </p:cBhvr>
                                      <p:to x="100000" y="100000"/>
                                    </p:animScale>
                                    <p:animScale>
                                      <p:cBhvr>
                                        <p:cTn id="44" dur="26">
                                          <p:stCondLst>
                                            <p:cond delay="1808"/>
                                          </p:stCondLst>
                                        </p:cTn>
                                        <p:tgtEl>
                                          <p:spTgt spid="4110"/>
                                        </p:tgtEl>
                                      </p:cBhvr>
                                      <p:to x="100000" y="95000"/>
                                    </p:animScale>
                                    <p:animScale>
                                      <p:cBhvr>
                                        <p:cTn id="45" dur="166" decel="50000">
                                          <p:stCondLst>
                                            <p:cond delay="1834"/>
                                          </p:stCondLst>
                                        </p:cTn>
                                        <p:tgtEl>
                                          <p:spTgt spid="41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108"/>
                                        </p:tgtEl>
                                        <p:attrNameLst>
                                          <p:attrName>style.visibility</p:attrName>
                                        </p:attrNameLst>
                                      </p:cBhvr>
                                      <p:to>
                                        <p:strVal val="visible"/>
                                      </p:to>
                                    </p:set>
                                    <p:animEffect transition="in" filter="fade">
                                      <p:cBhvr>
                                        <p:cTn id="50" dur="1000"/>
                                        <p:tgtEl>
                                          <p:spTgt spid="4108"/>
                                        </p:tgtEl>
                                      </p:cBhvr>
                                    </p:animEffect>
                                    <p:anim calcmode="lin" valueType="num">
                                      <p:cBhvr>
                                        <p:cTn id="51" dur="1000" fill="hold"/>
                                        <p:tgtEl>
                                          <p:spTgt spid="4108"/>
                                        </p:tgtEl>
                                        <p:attrNameLst>
                                          <p:attrName>ppt_x</p:attrName>
                                        </p:attrNameLst>
                                      </p:cBhvr>
                                      <p:tavLst>
                                        <p:tav tm="0">
                                          <p:val>
                                            <p:strVal val="#ppt_x"/>
                                          </p:val>
                                        </p:tav>
                                        <p:tav tm="100000">
                                          <p:val>
                                            <p:strVal val="#ppt_x"/>
                                          </p:val>
                                        </p:tav>
                                      </p:tavLst>
                                    </p:anim>
                                    <p:anim calcmode="lin" valueType="num">
                                      <p:cBhvr>
                                        <p:cTn id="52" dur="1000" fill="hold"/>
                                        <p:tgtEl>
                                          <p:spTgt spid="410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randombar(horizontal)">
                                      <p:cBhvr>
                                        <p:cTn id="5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t>Amaliy</a:t>
            </a:r>
            <a:r>
              <a:rPr lang="en-US" dirty="0" smtClean="0"/>
              <a:t> </a:t>
            </a:r>
            <a:r>
              <a:rPr lang="en-US" dirty="0" smtClean="0"/>
              <a:t>DT</a:t>
            </a:r>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1027" y="1563007"/>
            <a:ext cx="6546304" cy="4508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07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fltVal val="0"/>
                                          </p:val>
                                        </p:tav>
                                        <p:tav tm="100000">
                                          <p:val>
                                            <p:strVal val="#ppt_h"/>
                                          </p:val>
                                        </p:tav>
                                      </p:tavLst>
                                    </p:anim>
                                    <p:animEffect transition="in" filter="fade">
                                      <p:cBhvr>
                                        <p:cTn id="9"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24744"/>
            <a:ext cx="3828807" cy="2552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1124743"/>
            <a:ext cx="4536504" cy="2552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3789040"/>
            <a:ext cx="4963799" cy="28884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1695949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7504" y="1268760"/>
            <a:ext cx="8820472" cy="4961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4181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wipe(down)">
                                      <p:cBhvr>
                                        <p:cTn id="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a:t>Amaliy</a:t>
            </a:r>
            <a:r>
              <a:rPr lang="en-US" dirty="0"/>
              <a:t> </a:t>
            </a:r>
            <a:r>
              <a:rPr lang="en-US" dirty="0" smtClean="0"/>
              <a:t>DT</a:t>
            </a:r>
            <a:endParaRPr lang="ru-RU" dirty="0"/>
          </a:p>
        </p:txBody>
      </p:sp>
      <p:sp>
        <p:nvSpPr>
          <p:cNvPr id="3" name="Объект 2"/>
          <p:cNvSpPr>
            <a:spLocks noGrp="1"/>
          </p:cNvSpPr>
          <p:nvPr>
            <p:ph sz="quarter" idx="1"/>
          </p:nvPr>
        </p:nvSpPr>
        <p:spPr/>
        <p:txBody>
          <a:bodyPr/>
          <a:lstStyle/>
          <a:p>
            <a:endParaRPr lang="ru-RU"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678228"/>
            <a:ext cx="8146927" cy="4214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77340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2934879235"/>
              </p:ext>
            </p:extLst>
          </p:nvPr>
        </p:nvGraphicFramePr>
        <p:xfrm>
          <a:off x="914400" y="1557338"/>
          <a:ext cx="7772400" cy="4462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6299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2" presetClass="emph" presetSubtype="0" fill="hold" grpId="1" nodeType="clickEffect">
                                  <p:stCondLst>
                                    <p:cond delay="0"/>
                                  </p:stCondLst>
                                  <p:childTnLst>
                                    <p:animRot by="120000">
                                      <p:cBhvr>
                                        <p:cTn id="12" dur="100" fill="hold">
                                          <p:stCondLst>
                                            <p:cond delay="0"/>
                                          </p:stCondLst>
                                        </p:cTn>
                                        <p:tgtEl>
                                          <p:spTgt spid="4"/>
                                        </p:tgtEl>
                                        <p:attrNameLst>
                                          <p:attrName>r</p:attrName>
                                        </p:attrNameLst>
                                      </p:cBhvr>
                                    </p:animRot>
                                    <p:animRot by="-240000">
                                      <p:cBhvr>
                                        <p:cTn id="13" dur="200" fill="hold">
                                          <p:stCondLst>
                                            <p:cond delay="200"/>
                                          </p:stCondLst>
                                        </p:cTn>
                                        <p:tgtEl>
                                          <p:spTgt spid="4"/>
                                        </p:tgtEl>
                                        <p:attrNameLst>
                                          <p:attrName>r</p:attrName>
                                        </p:attrNameLst>
                                      </p:cBhvr>
                                    </p:animRot>
                                    <p:animRot by="240000">
                                      <p:cBhvr>
                                        <p:cTn id="14" dur="200" fill="hold">
                                          <p:stCondLst>
                                            <p:cond delay="400"/>
                                          </p:stCondLst>
                                        </p:cTn>
                                        <p:tgtEl>
                                          <p:spTgt spid="4"/>
                                        </p:tgtEl>
                                        <p:attrNameLst>
                                          <p:attrName>r</p:attrName>
                                        </p:attrNameLst>
                                      </p:cBhvr>
                                    </p:animRot>
                                    <p:animRot by="-240000">
                                      <p:cBhvr>
                                        <p:cTn id="15" dur="200" fill="hold">
                                          <p:stCondLst>
                                            <p:cond delay="600"/>
                                          </p:stCondLst>
                                        </p:cTn>
                                        <p:tgtEl>
                                          <p:spTgt spid="4"/>
                                        </p:tgtEl>
                                        <p:attrNameLst>
                                          <p:attrName>r</p:attrName>
                                        </p:attrNameLst>
                                      </p:cBhvr>
                                    </p:animRot>
                                    <p:animRot by="120000">
                                      <p:cBhvr>
                                        <p:cTn id="16"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4" grpId="1">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72816"/>
            <a:ext cx="8469961" cy="3535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848459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1956652166"/>
              </p:ext>
            </p:extLst>
          </p:nvPr>
        </p:nvGraphicFramePr>
        <p:xfrm>
          <a:off x="914400" y="1557338"/>
          <a:ext cx="7772400" cy="44624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5787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2" presetClass="emph" presetSubtype="0" fill="hold" grpId="1" nodeType="clickEffect">
                                  <p:stCondLst>
                                    <p:cond delay="0"/>
                                  </p:stCondLst>
                                  <p:childTnLst>
                                    <p:animRot by="120000">
                                      <p:cBhvr>
                                        <p:cTn id="12" dur="100" fill="hold">
                                          <p:stCondLst>
                                            <p:cond delay="0"/>
                                          </p:stCondLst>
                                        </p:cTn>
                                        <p:tgtEl>
                                          <p:spTgt spid="4"/>
                                        </p:tgtEl>
                                        <p:attrNameLst>
                                          <p:attrName>r</p:attrName>
                                        </p:attrNameLst>
                                      </p:cBhvr>
                                    </p:animRot>
                                    <p:animRot by="-240000">
                                      <p:cBhvr>
                                        <p:cTn id="13" dur="200" fill="hold">
                                          <p:stCondLst>
                                            <p:cond delay="200"/>
                                          </p:stCondLst>
                                        </p:cTn>
                                        <p:tgtEl>
                                          <p:spTgt spid="4"/>
                                        </p:tgtEl>
                                        <p:attrNameLst>
                                          <p:attrName>r</p:attrName>
                                        </p:attrNameLst>
                                      </p:cBhvr>
                                    </p:animRot>
                                    <p:animRot by="240000">
                                      <p:cBhvr>
                                        <p:cTn id="14" dur="200" fill="hold">
                                          <p:stCondLst>
                                            <p:cond delay="400"/>
                                          </p:stCondLst>
                                        </p:cTn>
                                        <p:tgtEl>
                                          <p:spTgt spid="4"/>
                                        </p:tgtEl>
                                        <p:attrNameLst>
                                          <p:attrName>r</p:attrName>
                                        </p:attrNameLst>
                                      </p:cBhvr>
                                    </p:animRot>
                                    <p:animRot by="-240000">
                                      <p:cBhvr>
                                        <p:cTn id="15" dur="200" fill="hold">
                                          <p:stCondLst>
                                            <p:cond delay="600"/>
                                          </p:stCondLst>
                                        </p:cTn>
                                        <p:tgtEl>
                                          <p:spTgt spid="4"/>
                                        </p:tgtEl>
                                        <p:attrNameLst>
                                          <p:attrName>r</p:attrName>
                                        </p:attrNameLst>
                                      </p:cBhvr>
                                    </p:animRot>
                                    <p:animRot by="120000">
                                      <p:cBhvr>
                                        <p:cTn id="16"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4" grpId="1">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833" y="1124744"/>
            <a:ext cx="7574754" cy="49436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34231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3122" y="2230821"/>
            <a:ext cx="1895475" cy="233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7824" y="2881313"/>
            <a:ext cx="1352550"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003" y="886611"/>
            <a:ext cx="2343150" cy="2343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t="10442" b="10442"/>
          <a:stretch/>
        </p:blipFill>
        <p:spPr bwMode="auto">
          <a:xfrm>
            <a:off x="1984565" y="3140968"/>
            <a:ext cx="2438400" cy="19291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22937" y="5070110"/>
            <a:ext cx="1512168" cy="14743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25341" y="504536"/>
            <a:ext cx="1723256" cy="1723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35572" y="4662107"/>
            <a:ext cx="1512168" cy="1882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3"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31840" y="717250"/>
            <a:ext cx="1294613" cy="1084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4"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104168" y="1035920"/>
            <a:ext cx="1530937" cy="1530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5" name="Picture 1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08092" y="4391811"/>
            <a:ext cx="1622917" cy="20316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5760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2400" dirty="0"/>
              <a:t>Texnik tizimlarda boshqarish uchun zamonaviy texnologiyalarni </a:t>
            </a:r>
            <a:r>
              <a:rPr lang="uz-Cyrl-UZ" sz="2400" dirty="0" smtClean="0"/>
              <a:t>qo’llash</a:t>
            </a:r>
            <a:endParaRPr lang="ru-RU" sz="2400" dirty="0"/>
          </a:p>
        </p:txBody>
      </p:sp>
      <p:sp>
        <p:nvSpPr>
          <p:cNvPr id="3" name="Объект 2"/>
          <p:cNvSpPr>
            <a:spLocks noGrp="1"/>
          </p:cNvSpPr>
          <p:nvPr>
            <p:ph sz="quarter" idx="1"/>
          </p:nvPr>
        </p:nvSpPr>
        <p:spPr/>
        <p:txBody>
          <a:bodyPr/>
          <a:lstStyle/>
          <a:p>
            <a:r>
              <a:rPr lang="uz-Cyrl-UZ" dirty="0"/>
              <a:t>Boshqaruv axborot tizimi strategik va taktik rejalashtirishning joriy vazifalarini operativ boshqarish. buxgalteriya xisooi va boshqalarni yechimini topishda qo’llanadi. Avtomatlashtirilgan axborot tizimi ishlashi jarayonida bulinma raxbari operativ axborotdan foydalanib  (moddiy, moliyaviy va kadr) resurslarni rejalashtirish va moslashtirish. boshqaruv karorlarini natijalarini hisoblash va baholash. resurslarning belgilangan tadbirlariiig bajarilish jarayonini operativ boshqarilishiga moslab olishi mumkin va xokazo.</a:t>
            </a:r>
            <a:endParaRPr lang="ru-RU" dirty="0"/>
          </a:p>
        </p:txBody>
      </p:sp>
    </p:spTree>
    <p:extLst>
      <p:ext uri="{BB962C8B-B14F-4D97-AF65-F5344CB8AC3E}">
        <p14:creationId xmlns:p14="http://schemas.microsoft.com/office/powerpoint/2010/main" val="145391640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ru-RU" dirty="0" err="1"/>
              <a:t>Boshqaruv</a:t>
            </a:r>
            <a:r>
              <a:rPr lang="ru-RU" dirty="0"/>
              <a:t> </a:t>
            </a:r>
            <a:r>
              <a:rPr lang="ru-RU" dirty="0" err="1"/>
              <a:t>axborot</a:t>
            </a:r>
            <a:r>
              <a:rPr lang="ru-RU" dirty="0"/>
              <a:t> </a:t>
            </a:r>
            <a:r>
              <a:rPr lang="ru-RU" dirty="0" err="1"/>
              <a:t>tizimlari</a:t>
            </a:r>
            <a:r>
              <a:rPr lang="ru-RU" dirty="0"/>
              <a:t> </a:t>
            </a:r>
            <a:r>
              <a:rPr lang="ru-RU" dirty="0" err="1"/>
              <a:t>kuyidagi</a:t>
            </a:r>
            <a:r>
              <a:rPr lang="ru-RU" dirty="0"/>
              <a:t> </a:t>
            </a:r>
            <a:r>
              <a:rPr lang="ru-RU" dirty="0" err="1"/>
              <a:t>imkoniyatlarni</a:t>
            </a:r>
            <a:r>
              <a:rPr lang="ru-RU" dirty="0"/>
              <a:t> </a:t>
            </a:r>
            <a:r>
              <a:rPr lang="ru-RU" dirty="0" err="1"/>
              <a:t>yaratadi</a:t>
            </a:r>
            <a:r>
              <a:rPr lang="ru-RU" dirty="0"/>
              <a:t>:</a:t>
            </a:r>
          </a:p>
          <a:p>
            <a:pPr lvl="0"/>
            <a:r>
              <a:rPr lang="ru-RU" dirty="0" err="1"/>
              <a:t>axborotni</a:t>
            </a:r>
            <a:r>
              <a:rPr lang="ru-RU" dirty="0"/>
              <a:t> </a:t>
            </a:r>
            <a:r>
              <a:rPr lang="ru-RU" dirty="0" err="1"/>
              <a:t>operativ</a:t>
            </a:r>
            <a:r>
              <a:rPr lang="ru-RU" dirty="0"/>
              <a:t> </a:t>
            </a:r>
            <a:r>
              <a:rPr lang="ru-RU" dirty="0" err="1"/>
              <a:t>yigish</a:t>
            </a:r>
            <a:r>
              <a:rPr lang="ru-RU" dirty="0"/>
              <a:t>, </a:t>
            </a:r>
            <a:r>
              <a:rPr lang="ru-RU" dirty="0" err="1"/>
              <a:t>sa</a:t>
            </a:r>
            <a:r>
              <a:rPr lang="en-US" dirty="0"/>
              <a:t>q</a:t>
            </a:r>
            <a:r>
              <a:rPr lang="ru-RU" dirty="0" err="1"/>
              <a:t>lash</a:t>
            </a:r>
            <a:r>
              <a:rPr lang="ru-RU" dirty="0"/>
              <a:t>, </a:t>
            </a:r>
            <a:r>
              <a:rPr lang="ru-RU" dirty="0" err="1"/>
              <a:t>uzatish</a:t>
            </a:r>
            <a:r>
              <a:rPr lang="ru-RU" dirty="0"/>
              <a:t> </a:t>
            </a:r>
            <a:r>
              <a:rPr lang="ru-RU" dirty="0" err="1"/>
              <a:t>va</a:t>
            </a:r>
            <a:r>
              <a:rPr lang="ru-RU" dirty="0"/>
              <a:t> </a:t>
            </a:r>
            <a:r>
              <a:rPr lang="ru-RU" dirty="0" err="1"/>
              <a:t>qayta</a:t>
            </a:r>
            <a:r>
              <a:rPr lang="ru-RU" dirty="0"/>
              <a:t> </a:t>
            </a:r>
            <a:r>
              <a:rPr lang="ru-RU" dirty="0" err="1"/>
              <a:t>ishlash</a:t>
            </a:r>
            <a:r>
              <a:rPr lang="ru-RU" dirty="0"/>
              <a:t> </a:t>
            </a:r>
            <a:r>
              <a:rPr lang="ru-RU" dirty="0" err="1"/>
              <a:t>hisobiga</a:t>
            </a:r>
            <a:r>
              <a:rPr lang="ru-RU" dirty="0"/>
              <a:t> </a:t>
            </a:r>
            <a:r>
              <a:rPr lang="ru-RU" dirty="0" err="1"/>
              <a:t>qabul</a:t>
            </a:r>
            <a:r>
              <a:rPr lang="ru-RU" dirty="0"/>
              <a:t> </a:t>
            </a:r>
            <a:r>
              <a:rPr lang="ru-RU" dirty="0" err="1"/>
              <a:t>qiliiadigai</a:t>
            </a:r>
            <a:r>
              <a:rPr lang="ru-RU" dirty="0"/>
              <a:t> </a:t>
            </a:r>
            <a:r>
              <a:rPr lang="ru-RU" dirty="0" err="1"/>
              <a:t>karorlarning</a:t>
            </a:r>
            <a:r>
              <a:rPr lang="ru-RU" dirty="0"/>
              <a:t> </a:t>
            </a:r>
            <a:r>
              <a:rPr lang="ru-RU" dirty="0" err="1"/>
              <a:t>asoslangailik</a:t>
            </a:r>
            <a:r>
              <a:rPr lang="ru-RU" dirty="0"/>
              <a:t> </a:t>
            </a:r>
            <a:r>
              <a:rPr lang="ru-RU" dirty="0" err="1"/>
              <a:t>darajasini</a:t>
            </a:r>
            <a:r>
              <a:rPr lang="ru-RU" dirty="0"/>
              <a:t> </a:t>
            </a:r>
            <a:r>
              <a:rPr lang="ru-RU" dirty="0" err="1"/>
              <a:t>oshirishga</a:t>
            </a:r>
            <a:r>
              <a:rPr lang="ru-RU" dirty="0"/>
              <a:t>:</a:t>
            </a:r>
          </a:p>
          <a:p>
            <a:pPr lvl="0"/>
            <a:r>
              <a:rPr lang="ru-RU" dirty="0" err="1"/>
              <a:t>bulinmani</a:t>
            </a:r>
            <a:r>
              <a:rPr lang="ru-RU" dirty="0"/>
              <a:t> </a:t>
            </a:r>
            <a:r>
              <a:rPr lang="ru-RU" dirty="0" err="1"/>
              <a:t>boshqarishda</a:t>
            </a:r>
            <a:r>
              <a:rPr lang="ru-RU" dirty="0"/>
              <a:t> </a:t>
            </a:r>
            <a:r>
              <a:rPr lang="ru-RU" dirty="0" err="1"/>
              <a:t>karorlarning</a:t>
            </a:r>
            <a:r>
              <a:rPr lang="ru-RU" dirty="0"/>
              <a:t> </a:t>
            </a:r>
            <a:r>
              <a:rPr lang="ru-RU" dirty="0" err="1"/>
              <a:t>tezda</a:t>
            </a:r>
            <a:r>
              <a:rPr lang="ru-RU" dirty="0"/>
              <a:t> </a:t>
            </a:r>
            <a:r>
              <a:rPr lang="ru-RU" dirty="0" err="1"/>
              <a:t>uz</a:t>
            </a:r>
            <a:r>
              <a:rPr lang="ru-RU" dirty="0"/>
              <a:t> </a:t>
            </a:r>
            <a:r>
              <a:rPr lang="ru-RU" dirty="0" err="1"/>
              <a:t>vaktida</a:t>
            </a:r>
            <a:r>
              <a:rPr lang="ru-RU" dirty="0"/>
              <a:t> </a:t>
            </a:r>
            <a:r>
              <a:rPr lang="ru-RU" dirty="0" err="1"/>
              <a:t>qabul</a:t>
            </a:r>
            <a:r>
              <a:rPr lang="ru-RU" dirty="0"/>
              <a:t> </a:t>
            </a:r>
            <a:r>
              <a:rPr lang="ru-RU" dirty="0" err="1"/>
              <a:t>qilinishini</a:t>
            </a:r>
            <a:r>
              <a:rPr lang="ru-RU" dirty="0"/>
              <a:t> </a:t>
            </a:r>
            <a:r>
              <a:rPr lang="ru-RU" dirty="0" err="1"/>
              <a:t>ta’minlashga</a:t>
            </a:r>
            <a:r>
              <a:rPr lang="ru-RU" dirty="0"/>
              <a:t>:</a:t>
            </a:r>
          </a:p>
          <a:p>
            <a:pPr lvl="0"/>
            <a:r>
              <a:rPr lang="ru-RU" dirty="0" err="1"/>
              <a:t>boshqaruv</a:t>
            </a:r>
            <a:r>
              <a:rPr lang="ru-RU" dirty="0"/>
              <a:t> </a:t>
            </a:r>
            <a:r>
              <a:rPr lang="ru-RU" dirty="0" err="1"/>
              <a:t>samaradorligini</a:t>
            </a:r>
            <a:r>
              <a:rPr lang="ru-RU" dirty="0"/>
              <a:t> </a:t>
            </a:r>
            <a:r>
              <a:rPr lang="ru-RU" dirty="0" err="1"/>
              <a:t>oshishiga</a:t>
            </a:r>
            <a:r>
              <a:rPr lang="ru-RU" dirty="0"/>
              <a:t> </a:t>
            </a:r>
            <a:r>
              <a:rPr lang="ru-RU" dirty="0" err="1"/>
              <a:t>erishishda</a:t>
            </a:r>
            <a:r>
              <a:rPr lang="ru-RU" dirty="0"/>
              <a:t> </a:t>
            </a:r>
            <a:r>
              <a:rPr lang="ru-RU" dirty="0" err="1"/>
              <a:t>yagona</a:t>
            </a:r>
            <a:r>
              <a:rPr lang="ru-RU" dirty="0"/>
              <a:t> </a:t>
            </a:r>
            <a:r>
              <a:rPr lang="ru-RU" dirty="0" err="1"/>
              <a:t>ma’lumot</a:t>
            </a:r>
            <a:r>
              <a:rPr lang="ru-RU" dirty="0"/>
              <a:t> </a:t>
            </a:r>
            <a:r>
              <a:rPr lang="ru-RU" dirty="0" err="1"/>
              <a:t>fondidan</a:t>
            </a:r>
            <a:r>
              <a:rPr lang="ru-RU" dirty="0"/>
              <a:t> </a:t>
            </a:r>
            <a:r>
              <a:rPr lang="ru-RU" dirty="0" err="1"/>
              <a:t>xamma</a:t>
            </a:r>
            <a:r>
              <a:rPr lang="ru-RU" dirty="0"/>
              <a:t> </a:t>
            </a:r>
            <a:r>
              <a:rPr lang="ru-RU" dirty="0" err="1"/>
              <a:t>toifadagi</a:t>
            </a:r>
            <a:r>
              <a:rPr lang="ru-RU" dirty="0"/>
              <a:t> </a:t>
            </a:r>
            <a:r>
              <a:rPr lang="ru-RU" dirty="0" err="1"/>
              <a:t>raxbarlarni</a:t>
            </a:r>
            <a:r>
              <a:rPr lang="ru-RU" dirty="0"/>
              <a:t> </a:t>
            </a:r>
            <a:r>
              <a:rPr lang="ru-RU" dirty="0" err="1"/>
              <a:t>uz</a:t>
            </a:r>
            <a:r>
              <a:rPr lang="ru-RU" dirty="0"/>
              <a:t> </a:t>
            </a:r>
            <a:r>
              <a:rPr lang="ru-RU" dirty="0" err="1"/>
              <a:t>vaktida</a:t>
            </a:r>
            <a:r>
              <a:rPr lang="ru-RU" dirty="0"/>
              <a:t> </a:t>
            </a:r>
            <a:r>
              <a:rPr lang="ru-RU" dirty="0" err="1"/>
              <a:t>kerakli</a:t>
            </a:r>
            <a:r>
              <a:rPr lang="ru-RU" dirty="0"/>
              <a:t> </a:t>
            </a:r>
            <a:r>
              <a:rPr lang="ru-RU" dirty="0" err="1"/>
              <a:t>axborot</a:t>
            </a:r>
            <a:r>
              <a:rPr lang="ru-RU" dirty="0"/>
              <a:t> </a:t>
            </a:r>
            <a:r>
              <a:rPr lang="ru-RU" dirty="0" err="1"/>
              <a:t>bilan</a:t>
            </a:r>
            <a:r>
              <a:rPr lang="ru-RU" dirty="0"/>
              <a:t> </a:t>
            </a:r>
            <a:r>
              <a:rPr lang="ru-RU" dirty="0" err="1"/>
              <a:t>ta’minlashga</a:t>
            </a:r>
            <a:r>
              <a:rPr lang="ru-RU" dirty="0"/>
              <a:t> </a:t>
            </a:r>
            <a:r>
              <a:rPr lang="ru-RU" dirty="0" err="1"/>
              <a:t>erishish</a:t>
            </a:r>
            <a:r>
              <a:rPr lang="ru-RU" dirty="0"/>
              <a:t>:</a:t>
            </a:r>
          </a:p>
          <a:p>
            <a:pPr lvl="0"/>
            <a:r>
              <a:rPr lang="ru-RU" dirty="0" err="1"/>
              <a:t>boshqaruvning</a:t>
            </a:r>
            <a:r>
              <a:rPr lang="ru-RU" dirty="0"/>
              <a:t> </a:t>
            </a:r>
            <a:r>
              <a:rPr lang="ru-RU" dirty="0" err="1"/>
              <a:t>turli</a:t>
            </a:r>
            <a:r>
              <a:rPr lang="ru-RU" dirty="0"/>
              <a:t> </a:t>
            </a:r>
            <a:r>
              <a:rPr lang="ru-RU" dirty="0" err="1"/>
              <a:t>tarkibiy</a:t>
            </a:r>
            <a:r>
              <a:rPr lang="ru-RU" dirty="0"/>
              <a:t> </a:t>
            </a:r>
            <a:r>
              <a:rPr lang="ru-RU" dirty="0" err="1"/>
              <a:t>tuzi</a:t>
            </a:r>
            <a:r>
              <a:rPr lang="uz-Cyrl-UZ" dirty="0"/>
              <a:t>l</a:t>
            </a:r>
            <a:r>
              <a:rPr lang="ru-RU" dirty="0" err="1"/>
              <a:t>malari</a:t>
            </a:r>
            <a:r>
              <a:rPr lang="ru-RU" dirty="0"/>
              <a:t> </a:t>
            </a:r>
            <a:r>
              <a:rPr lang="ru-RU" dirty="0" err="1"/>
              <a:t>va</a:t>
            </a:r>
            <a:r>
              <a:rPr lang="ru-RU" dirty="0"/>
              <a:t> </a:t>
            </a:r>
            <a:r>
              <a:rPr lang="ru-RU" dirty="0" err="1"/>
              <a:t>darajalarida</a:t>
            </a:r>
            <a:r>
              <a:rPr lang="ru-RU" dirty="0"/>
              <a:t> </a:t>
            </a:r>
            <a:r>
              <a:rPr lang="ru-RU" dirty="0" err="1"/>
              <a:t>qabul</a:t>
            </a:r>
            <a:r>
              <a:rPr lang="ru-RU" dirty="0"/>
              <a:t> </a:t>
            </a:r>
            <a:r>
              <a:rPr lang="ru-RU" dirty="0" err="1"/>
              <a:t>qilinadigan</a:t>
            </a:r>
            <a:r>
              <a:rPr lang="ru-RU" dirty="0"/>
              <a:t> </a:t>
            </a:r>
            <a:r>
              <a:rPr lang="ru-RU" dirty="0" err="1"/>
              <a:t>karorlarni</a:t>
            </a:r>
            <a:r>
              <a:rPr lang="ru-RU" dirty="0"/>
              <a:t> </a:t>
            </a:r>
            <a:r>
              <a:rPr lang="ru-RU" dirty="0" err="1"/>
              <a:t>muvofiklashtirish</a:t>
            </a:r>
            <a:r>
              <a:rPr lang="ru-RU" dirty="0"/>
              <a:t>:</a:t>
            </a:r>
          </a:p>
          <a:p>
            <a:r>
              <a:rPr lang="ru-RU" dirty="0" err="1"/>
              <a:t>ishning</a:t>
            </a:r>
            <a:r>
              <a:rPr lang="ru-RU" dirty="0"/>
              <a:t> </a:t>
            </a:r>
            <a:r>
              <a:rPr lang="ru-RU" dirty="0" err="1"/>
              <a:t>joriy</a:t>
            </a:r>
            <a:r>
              <a:rPr lang="ru-RU" dirty="0"/>
              <a:t> </a:t>
            </a:r>
            <a:r>
              <a:rPr lang="ru-RU" dirty="0" err="1"/>
              <a:t>holati</a:t>
            </a:r>
            <a:r>
              <a:rPr lang="ru-RU" dirty="0"/>
              <a:t> </a:t>
            </a:r>
            <a:r>
              <a:rPr lang="ru-RU" dirty="0" err="1"/>
              <a:t>buyicha</a:t>
            </a:r>
            <a:r>
              <a:rPr lang="ru-RU" dirty="0"/>
              <a:t> </a:t>
            </a:r>
            <a:r>
              <a:rPr lang="ru-RU" dirty="0" err="1"/>
              <a:t>boshqaruv</a:t>
            </a:r>
            <a:r>
              <a:rPr lang="ru-RU" dirty="0"/>
              <a:t> </a:t>
            </a:r>
            <a:r>
              <a:rPr lang="ru-RU" dirty="0" err="1"/>
              <a:t>xodimining</a:t>
            </a:r>
            <a:r>
              <a:rPr lang="ru-RU" dirty="0"/>
              <a:t> </a:t>
            </a:r>
            <a:r>
              <a:rPr lang="ru-RU" dirty="0" err="1"/>
              <a:t>axborotga</a:t>
            </a:r>
            <a:r>
              <a:rPr lang="ru-RU" dirty="0"/>
              <a:t> </a:t>
            </a:r>
            <a:r>
              <a:rPr lang="uz-Cyrl-UZ" dirty="0"/>
              <a:t>e</a:t>
            </a:r>
            <a:r>
              <a:rPr lang="ru-RU" dirty="0" err="1"/>
              <a:t>galigi</a:t>
            </a:r>
            <a:r>
              <a:rPr lang="ru-RU" dirty="0"/>
              <a:t> </a:t>
            </a:r>
            <a:r>
              <a:rPr lang="ru-RU" dirty="0" err="1"/>
              <a:t>hisobiga</a:t>
            </a:r>
            <a:r>
              <a:rPr lang="ru-RU" dirty="0"/>
              <a:t> </a:t>
            </a:r>
            <a:r>
              <a:rPr lang="ru-RU" dirty="0" err="1"/>
              <a:t>ish</a:t>
            </a:r>
            <a:r>
              <a:rPr lang="ru-RU" dirty="0"/>
              <a:t> </a:t>
            </a:r>
            <a:r>
              <a:rPr lang="ru-RU" dirty="0" err="1"/>
              <a:t>unumdorli</a:t>
            </a:r>
            <a:r>
              <a:rPr lang="uz-Cyrl-UZ" dirty="0"/>
              <a:t>gini</a:t>
            </a:r>
            <a:r>
              <a:rPr lang="ru-RU" dirty="0"/>
              <a:t> </a:t>
            </a:r>
            <a:r>
              <a:rPr lang="ru-RU" dirty="0" err="1"/>
              <a:t>oshishini</a:t>
            </a:r>
            <a:r>
              <a:rPr lang="ru-RU" dirty="0"/>
              <a:t> </a:t>
            </a:r>
            <a:r>
              <a:rPr lang="ru-RU" dirty="0" err="1"/>
              <a:t>ta’minlash</a:t>
            </a:r>
            <a:r>
              <a:rPr lang="uz-Cyrl-UZ" dirty="0"/>
              <a:t>,</a:t>
            </a:r>
            <a:r>
              <a:rPr lang="ru-RU" dirty="0"/>
              <a:t> </a:t>
            </a:r>
            <a:r>
              <a:rPr lang="ru-RU" dirty="0" err="1"/>
              <a:t>talafotlarni</a:t>
            </a:r>
            <a:r>
              <a:rPr lang="ru-RU" dirty="0"/>
              <a:t> </a:t>
            </a:r>
            <a:r>
              <a:rPr lang="ru-RU" dirty="0" err="1"/>
              <a:t>kiskartirish</a:t>
            </a:r>
            <a:r>
              <a:rPr lang="ru-RU" dirty="0"/>
              <a:t> </a:t>
            </a:r>
            <a:r>
              <a:rPr lang="ru-RU" dirty="0" err="1"/>
              <a:t>va</a:t>
            </a:r>
            <a:r>
              <a:rPr lang="ru-RU" dirty="0"/>
              <a:t> </a:t>
            </a:r>
            <a:r>
              <a:rPr lang="ru-RU" dirty="0" err="1"/>
              <a:t>xokazo</a:t>
            </a:r>
            <a:r>
              <a:rPr lang="ru-RU" dirty="0"/>
              <a:t>.</a:t>
            </a:r>
          </a:p>
        </p:txBody>
      </p:sp>
    </p:spTree>
    <p:extLst>
      <p:ext uri="{BB962C8B-B14F-4D97-AF65-F5344CB8AC3E}">
        <p14:creationId xmlns:p14="http://schemas.microsoft.com/office/powerpoint/2010/main" val="2921472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p:cNvSpPr>
            <a:spLocks noGrp="1"/>
          </p:cNvSpPr>
          <p:nvPr>
            <p:ph sz="quarter" idx="1"/>
          </p:nvPr>
        </p:nvSpPr>
        <p:spPr/>
        <p:txBody>
          <a:bodyPr/>
          <a:lstStyle/>
          <a:p>
            <a:r>
              <a:rPr lang="uz-Cyrl-UZ" dirty="0"/>
              <a:t>Kompyuter tizimlari texnik vositalarini yaratishning asosiy yo’nalishlari va rivojlanishining zamonaviy </a:t>
            </a:r>
            <a:r>
              <a:rPr lang="uz-Cyrl-UZ" dirty="0" smtClean="0"/>
              <a:t>tendensiyalari</a:t>
            </a:r>
            <a:endParaRPr lang="en-US" dirty="0" smtClean="0"/>
          </a:p>
          <a:p>
            <a:r>
              <a:rPr lang="uz-Cyrl-UZ" dirty="0"/>
              <a:t>Tizimli va amaliy dasturiy ta’minotning rivojlanish </a:t>
            </a:r>
            <a:r>
              <a:rPr lang="uz-Cyrl-UZ" dirty="0" smtClean="0"/>
              <a:t>tendensiyalari</a:t>
            </a:r>
            <a:endParaRPr lang="en-US" dirty="0" smtClean="0"/>
          </a:p>
          <a:p>
            <a:r>
              <a:rPr lang="uz-Cyrl-UZ" dirty="0"/>
              <a:t>Texnik tizimlarda boshqarish uchun zamonaviy texnologiyalarni qo’llash</a:t>
            </a:r>
            <a:endParaRPr lang="ru-RU" dirty="0"/>
          </a:p>
        </p:txBody>
      </p:sp>
      <p:sp>
        <p:nvSpPr>
          <p:cNvPr id="7" name="Полилиния 6"/>
          <p:cNvSpPr/>
          <p:nvPr/>
        </p:nvSpPr>
        <p:spPr>
          <a:xfrm>
            <a:off x="7740352" y="1484783"/>
            <a:ext cx="864096" cy="820003"/>
          </a:xfrm>
          <a:custGeom>
            <a:avLst/>
            <a:gdLst>
              <a:gd name="connsiteX0" fmla="*/ 44302 w 1135683"/>
              <a:gd name="connsiteY0" fmla="*/ 575359 h 1180043"/>
              <a:gd name="connsiteX1" fmla="*/ 88547 w 1135683"/>
              <a:gd name="connsiteY1" fmla="*/ 781837 h 1180043"/>
              <a:gd name="connsiteX2" fmla="*/ 103296 w 1135683"/>
              <a:gd name="connsiteY2" fmla="*/ 840830 h 1180043"/>
              <a:gd name="connsiteX3" fmla="*/ 132793 w 1135683"/>
              <a:gd name="connsiteY3" fmla="*/ 899824 h 1180043"/>
              <a:gd name="connsiteX4" fmla="*/ 191786 w 1135683"/>
              <a:gd name="connsiteY4" fmla="*/ 1091553 h 1180043"/>
              <a:gd name="connsiteX5" fmla="*/ 221283 w 1135683"/>
              <a:gd name="connsiteY5" fmla="*/ 1165295 h 1180043"/>
              <a:gd name="connsiteX6" fmla="*/ 265528 w 1135683"/>
              <a:gd name="connsiteY6" fmla="*/ 1180043 h 1180043"/>
              <a:gd name="connsiteX7" fmla="*/ 339270 w 1135683"/>
              <a:gd name="connsiteY7" fmla="*/ 1076804 h 1180043"/>
              <a:gd name="connsiteX8" fmla="*/ 354018 w 1135683"/>
              <a:gd name="connsiteY8" fmla="*/ 1032559 h 1180043"/>
              <a:gd name="connsiteX9" fmla="*/ 442509 w 1135683"/>
              <a:gd name="connsiteY9" fmla="*/ 914572 h 1180043"/>
              <a:gd name="connsiteX10" fmla="*/ 545747 w 1135683"/>
              <a:gd name="connsiteY10" fmla="*/ 767088 h 1180043"/>
              <a:gd name="connsiteX11" fmla="*/ 575244 w 1135683"/>
              <a:gd name="connsiteY11" fmla="*/ 722843 h 1180043"/>
              <a:gd name="connsiteX12" fmla="*/ 693231 w 1135683"/>
              <a:gd name="connsiteY12" fmla="*/ 560611 h 1180043"/>
              <a:gd name="connsiteX13" fmla="*/ 752225 w 1135683"/>
              <a:gd name="connsiteY13" fmla="*/ 486869 h 1180043"/>
              <a:gd name="connsiteX14" fmla="*/ 781722 w 1135683"/>
              <a:gd name="connsiteY14" fmla="*/ 427875 h 1180043"/>
              <a:gd name="connsiteX15" fmla="*/ 855464 w 1135683"/>
              <a:gd name="connsiteY15" fmla="*/ 368882 h 1180043"/>
              <a:gd name="connsiteX16" fmla="*/ 929205 w 1135683"/>
              <a:gd name="connsiteY16" fmla="*/ 295140 h 1180043"/>
              <a:gd name="connsiteX17" fmla="*/ 1032444 w 1135683"/>
              <a:gd name="connsiteY17" fmla="*/ 132908 h 1180043"/>
              <a:gd name="connsiteX18" fmla="*/ 1135683 w 1135683"/>
              <a:gd name="connsiteY18" fmla="*/ 14920 h 1180043"/>
              <a:gd name="connsiteX19" fmla="*/ 1091438 w 1135683"/>
              <a:gd name="connsiteY19" fmla="*/ 172 h 1180043"/>
              <a:gd name="connsiteX20" fmla="*/ 958702 w 1135683"/>
              <a:gd name="connsiteY20" fmla="*/ 59166 h 1180043"/>
              <a:gd name="connsiteX21" fmla="*/ 811218 w 1135683"/>
              <a:gd name="connsiteY21" fmla="*/ 147656 h 1180043"/>
              <a:gd name="connsiteX22" fmla="*/ 678483 w 1135683"/>
              <a:gd name="connsiteY22" fmla="*/ 265643 h 1180043"/>
              <a:gd name="connsiteX23" fmla="*/ 604741 w 1135683"/>
              <a:gd name="connsiteY23" fmla="*/ 354133 h 1180043"/>
              <a:gd name="connsiteX24" fmla="*/ 560496 w 1135683"/>
              <a:gd name="connsiteY24" fmla="*/ 413127 h 1180043"/>
              <a:gd name="connsiteX25" fmla="*/ 545747 w 1135683"/>
              <a:gd name="connsiteY25" fmla="*/ 457372 h 1180043"/>
              <a:gd name="connsiteX26" fmla="*/ 457257 w 1135683"/>
              <a:gd name="connsiteY26" fmla="*/ 545862 h 1180043"/>
              <a:gd name="connsiteX27" fmla="*/ 398264 w 1135683"/>
              <a:gd name="connsiteY27" fmla="*/ 619604 h 1180043"/>
              <a:gd name="connsiteX28" fmla="*/ 368767 w 1135683"/>
              <a:gd name="connsiteY28" fmla="*/ 663850 h 1180043"/>
              <a:gd name="connsiteX29" fmla="*/ 280276 w 1135683"/>
              <a:gd name="connsiteY29" fmla="*/ 708095 h 1180043"/>
              <a:gd name="connsiteX30" fmla="*/ 206534 w 1135683"/>
              <a:gd name="connsiteY30" fmla="*/ 590108 h 1180043"/>
              <a:gd name="connsiteX31" fmla="*/ 132793 w 1135683"/>
              <a:gd name="connsiteY31" fmla="*/ 516366 h 1180043"/>
              <a:gd name="connsiteX32" fmla="*/ 88547 w 1135683"/>
              <a:gd name="connsiteY32" fmla="*/ 560611 h 1180043"/>
              <a:gd name="connsiteX33" fmla="*/ 29554 w 1135683"/>
              <a:gd name="connsiteY33" fmla="*/ 649101 h 1180043"/>
              <a:gd name="connsiteX34" fmla="*/ 57 w 1135683"/>
              <a:gd name="connsiteY34" fmla="*/ 708095 h 1180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35683" h="1180043">
                <a:moveTo>
                  <a:pt x="44302" y="575359"/>
                </a:moveTo>
                <a:cubicBezTo>
                  <a:pt x="104969" y="909025"/>
                  <a:pt x="48389" y="641284"/>
                  <a:pt x="88547" y="781837"/>
                </a:cubicBezTo>
                <a:cubicBezTo>
                  <a:pt x="94116" y="801327"/>
                  <a:pt x="96179" y="821851"/>
                  <a:pt x="103296" y="840830"/>
                </a:cubicBezTo>
                <a:cubicBezTo>
                  <a:pt x="111016" y="861416"/>
                  <a:pt x="122961" y="880159"/>
                  <a:pt x="132793" y="899824"/>
                </a:cubicBezTo>
                <a:cubicBezTo>
                  <a:pt x="151514" y="974709"/>
                  <a:pt x="158017" y="1007130"/>
                  <a:pt x="191786" y="1091553"/>
                </a:cubicBezTo>
                <a:cubicBezTo>
                  <a:pt x="201618" y="1116134"/>
                  <a:pt x="204335" y="1144957"/>
                  <a:pt x="221283" y="1165295"/>
                </a:cubicBezTo>
                <a:cubicBezTo>
                  <a:pt x="231235" y="1177238"/>
                  <a:pt x="250780" y="1175127"/>
                  <a:pt x="265528" y="1180043"/>
                </a:cubicBezTo>
                <a:cubicBezTo>
                  <a:pt x="290109" y="1145630"/>
                  <a:pt x="317512" y="1113068"/>
                  <a:pt x="339270" y="1076804"/>
                </a:cubicBezTo>
                <a:cubicBezTo>
                  <a:pt x="347268" y="1063473"/>
                  <a:pt x="345672" y="1045675"/>
                  <a:pt x="354018" y="1032559"/>
                </a:cubicBezTo>
                <a:cubicBezTo>
                  <a:pt x="380412" y="991083"/>
                  <a:pt x="413725" y="954426"/>
                  <a:pt x="442509" y="914572"/>
                </a:cubicBezTo>
                <a:cubicBezTo>
                  <a:pt x="477644" y="865924"/>
                  <a:pt x="511589" y="816427"/>
                  <a:pt x="545747" y="767088"/>
                </a:cubicBezTo>
                <a:cubicBezTo>
                  <a:pt x="555836" y="752514"/>
                  <a:pt x="564941" y="737267"/>
                  <a:pt x="575244" y="722843"/>
                </a:cubicBezTo>
                <a:cubicBezTo>
                  <a:pt x="614109" y="668432"/>
                  <a:pt x="653111" y="614104"/>
                  <a:pt x="693231" y="560611"/>
                </a:cubicBezTo>
                <a:cubicBezTo>
                  <a:pt x="712118" y="535428"/>
                  <a:pt x="738147" y="515024"/>
                  <a:pt x="752225" y="486869"/>
                </a:cubicBezTo>
                <a:cubicBezTo>
                  <a:pt x="762057" y="467204"/>
                  <a:pt x="767244" y="444421"/>
                  <a:pt x="781722" y="427875"/>
                </a:cubicBezTo>
                <a:cubicBezTo>
                  <a:pt x="802451" y="404185"/>
                  <a:pt x="833205" y="391141"/>
                  <a:pt x="855464" y="368882"/>
                </a:cubicBezTo>
                <a:cubicBezTo>
                  <a:pt x="953790" y="270556"/>
                  <a:pt x="811214" y="373802"/>
                  <a:pt x="929205" y="295140"/>
                </a:cubicBezTo>
                <a:cubicBezTo>
                  <a:pt x="958894" y="206077"/>
                  <a:pt x="936545" y="257577"/>
                  <a:pt x="1032444" y="132908"/>
                </a:cubicBezTo>
                <a:cubicBezTo>
                  <a:pt x="1092461" y="54886"/>
                  <a:pt x="1077135" y="73469"/>
                  <a:pt x="1135683" y="14920"/>
                </a:cubicBezTo>
                <a:cubicBezTo>
                  <a:pt x="1120935" y="10004"/>
                  <a:pt x="1106889" y="-1545"/>
                  <a:pt x="1091438" y="172"/>
                </a:cubicBezTo>
                <a:cubicBezTo>
                  <a:pt x="1011519" y="9052"/>
                  <a:pt x="1014344" y="27371"/>
                  <a:pt x="958702" y="59166"/>
                </a:cubicBezTo>
                <a:cubicBezTo>
                  <a:pt x="904389" y="90202"/>
                  <a:pt x="859326" y="99548"/>
                  <a:pt x="811218" y="147656"/>
                </a:cubicBezTo>
                <a:cubicBezTo>
                  <a:pt x="710194" y="248680"/>
                  <a:pt x="757437" y="213007"/>
                  <a:pt x="678483" y="265643"/>
                </a:cubicBezTo>
                <a:cubicBezTo>
                  <a:pt x="613287" y="363436"/>
                  <a:pt x="689912" y="254766"/>
                  <a:pt x="604741" y="354133"/>
                </a:cubicBezTo>
                <a:cubicBezTo>
                  <a:pt x="588744" y="372796"/>
                  <a:pt x="575244" y="393462"/>
                  <a:pt x="560496" y="413127"/>
                </a:cubicBezTo>
                <a:cubicBezTo>
                  <a:pt x="555580" y="427875"/>
                  <a:pt x="555291" y="445101"/>
                  <a:pt x="545747" y="457372"/>
                </a:cubicBezTo>
                <a:cubicBezTo>
                  <a:pt x="520137" y="490299"/>
                  <a:pt x="457257" y="545862"/>
                  <a:pt x="457257" y="545862"/>
                </a:cubicBezTo>
                <a:cubicBezTo>
                  <a:pt x="428546" y="632000"/>
                  <a:pt x="464974" y="552894"/>
                  <a:pt x="398264" y="619604"/>
                </a:cubicBezTo>
                <a:cubicBezTo>
                  <a:pt x="385730" y="632138"/>
                  <a:pt x="381301" y="651316"/>
                  <a:pt x="368767" y="663850"/>
                </a:cubicBezTo>
                <a:cubicBezTo>
                  <a:pt x="340178" y="692439"/>
                  <a:pt x="316260" y="696100"/>
                  <a:pt x="280276" y="708095"/>
                </a:cubicBezTo>
                <a:cubicBezTo>
                  <a:pt x="245175" y="602788"/>
                  <a:pt x="276651" y="636850"/>
                  <a:pt x="206534" y="590108"/>
                </a:cubicBezTo>
                <a:cubicBezTo>
                  <a:pt x="196702" y="575359"/>
                  <a:pt x="162291" y="511449"/>
                  <a:pt x="132793" y="516366"/>
                </a:cubicBezTo>
                <a:cubicBezTo>
                  <a:pt x="112219" y="519795"/>
                  <a:pt x="101352" y="544147"/>
                  <a:pt x="88547" y="560611"/>
                </a:cubicBezTo>
                <a:cubicBezTo>
                  <a:pt x="66782" y="588594"/>
                  <a:pt x="49218" y="619604"/>
                  <a:pt x="29554" y="649101"/>
                </a:cubicBezTo>
                <a:cubicBezTo>
                  <a:pt x="-2670" y="697437"/>
                  <a:pt x="57" y="675620"/>
                  <a:pt x="57" y="708095"/>
                </a:cubicBezTo>
              </a:path>
            </a:pathLst>
          </a:custGeom>
          <a:gradFill flip="none" rotWithShape="1">
            <a:gsLst>
              <a:gs pos="0">
                <a:schemeClr val="tx2">
                  <a:lumMod val="40000"/>
                  <a:lumOff val="60000"/>
                  <a:shade val="30000"/>
                  <a:satMod val="115000"/>
                </a:schemeClr>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w="1905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олилиния 7"/>
          <p:cNvSpPr/>
          <p:nvPr/>
        </p:nvSpPr>
        <p:spPr>
          <a:xfrm>
            <a:off x="7574954" y="2621806"/>
            <a:ext cx="864096" cy="820003"/>
          </a:xfrm>
          <a:custGeom>
            <a:avLst/>
            <a:gdLst>
              <a:gd name="connsiteX0" fmla="*/ 44302 w 1135683"/>
              <a:gd name="connsiteY0" fmla="*/ 575359 h 1180043"/>
              <a:gd name="connsiteX1" fmla="*/ 88547 w 1135683"/>
              <a:gd name="connsiteY1" fmla="*/ 781837 h 1180043"/>
              <a:gd name="connsiteX2" fmla="*/ 103296 w 1135683"/>
              <a:gd name="connsiteY2" fmla="*/ 840830 h 1180043"/>
              <a:gd name="connsiteX3" fmla="*/ 132793 w 1135683"/>
              <a:gd name="connsiteY3" fmla="*/ 899824 h 1180043"/>
              <a:gd name="connsiteX4" fmla="*/ 191786 w 1135683"/>
              <a:gd name="connsiteY4" fmla="*/ 1091553 h 1180043"/>
              <a:gd name="connsiteX5" fmla="*/ 221283 w 1135683"/>
              <a:gd name="connsiteY5" fmla="*/ 1165295 h 1180043"/>
              <a:gd name="connsiteX6" fmla="*/ 265528 w 1135683"/>
              <a:gd name="connsiteY6" fmla="*/ 1180043 h 1180043"/>
              <a:gd name="connsiteX7" fmla="*/ 339270 w 1135683"/>
              <a:gd name="connsiteY7" fmla="*/ 1076804 h 1180043"/>
              <a:gd name="connsiteX8" fmla="*/ 354018 w 1135683"/>
              <a:gd name="connsiteY8" fmla="*/ 1032559 h 1180043"/>
              <a:gd name="connsiteX9" fmla="*/ 442509 w 1135683"/>
              <a:gd name="connsiteY9" fmla="*/ 914572 h 1180043"/>
              <a:gd name="connsiteX10" fmla="*/ 545747 w 1135683"/>
              <a:gd name="connsiteY10" fmla="*/ 767088 h 1180043"/>
              <a:gd name="connsiteX11" fmla="*/ 575244 w 1135683"/>
              <a:gd name="connsiteY11" fmla="*/ 722843 h 1180043"/>
              <a:gd name="connsiteX12" fmla="*/ 693231 w 1135683"/>
              <a:gd name="connsiteY12" fmla="*/ 560611 h 1180043"/>
              <a:gd name="connsiteX13" fmla="*/ 752225 w 1135683"/>
              <a:gd name="connsiteY13" fmla="*/ 486869 h 1180043"/>
              <a:gd name="connsiteX14" fmla="*/ 781722 w 1135683"/>
              <a:gd name="connsiteY14" fmla="*/ 427875 h 1180043"/>
              <a:gd name="connsiteX15" fmla="*/ 855464 w 1135683"/>
              <a:gd name="connsiteY15" fmla="*/ 368882 h 1180043"/>
              <a:gd name="connsiteX16" fmla="*/ 929205 w 1135683"/>
              <a:gd name="connsiteY16" fmla="*/ 295140 h 1180043"/>
              <a:gd name="connsiteX17" fmla="*/ 1032444 w 1135683"/>
              <a:gd name="connsiteY17" fmla="*/ 132908 h 1180043"/>
              <a:gd name="connsiteX18" fmla="*/ 1135683 w 1135683"/>
              <a:gd name="connsiteY18" fmla="*/ 14920 h 1180043"/>
              <a:gd name="connsiteX19" fmla="*/ 1091438 w 1135683"/>
              <a:gd name="connsiteY19" fmla="*/ 172 h 1180043"/>
              <a:gd name="connsiteX20" fmla="*/ 958702 w 1135683"/>
              <a:gd name="connsiteY20" fmla="*/ 59166 h 1180043"/>
              <a:gd name="connsiteX21" fmla="*/ 811218 w 1135683"/>
              <a:gd name="connsiteY21" fmla="*/ 147656 h 1180043"/>
              <a:gd name="connsiteX22" fmla="*/ 678483 w 1135683"/>
              <a:gd name="connsiteY22" fmla="*/ 265643 h 1180043"/>
              <a:gd name="connsiteX23" fmla="*/ 604741 w 1135683"/>
              <a:gd name="connsiteY23" fmla="*/ 354133 h 1180043"/>
              <a:gd name="connsiteX24" fmla="*/ 560496 w 1135683"/>
              <a:gd name="connsiteY24" fmla="*/ 413127 h 1180043"/>
              <a:gd name="connsiteX25" fmla="*/ 545747 w 1135683"/>
              <a:gd name="connsiteY25" fmla="*/ 457372 h 1180043"/>
              <a:gd name="connsiteX26" fmla="*/ 457257 w 1135683"/>
              <a:gd name="connsiteY26" fmla="*/ 545862 h 1180043"/>
              <a:gd name="connsiteX27" fmla="*/ 398264 w 1135683"/>
              <a:gd name="connsiteY27" fmla="*/ 619604 h 1180043"/>
              <a:gd name="connsiteX28" fmla="*/ 368767 w 1135683"/>
              <a:gd name="connsiteY28" fmla="*/ 663850 h 1180043"/>
              <a:gd name="connsiteX29" fmla="*/ 280276 w 1135683"/>
              <a:gd name="connsiteY29" fmla="*/ 708095 h 1180043"/>
              <a:gd name="connsiteX30" fmla="*/ 206534 w 1135683"/>
              <a:gd name="connsiteY30" fmla="*/ 590108 h 1180043"/>
              <a:gd name="connsiteX31" fmla="*/ 132793 w 1135683"/>
              <a:gd name="connsiteY31" fmla="*/ 516366 h 1180043"/>
              <a:gd name="connsiteX32" fmla="*/ 88547 w 1135683"/>
              <a:gd name="connsiteY32" fmla="*/ 560611 h 1180043"/>
              <a:gd name="connsiteX33" fmla="*/ 29554 w 1135683"/>
              <a:gd name="connsiteY33" fmla="*/ 649101 h 1180043"/>
              <a:gd name="connsiteX34" fmla="*/ 57 w 1135683"/>
              <a:gd name="connsiteY34" fmla="*/ 708095 h 1180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35683" h="1180043">
                <a:moveTo>
                  <a:pt x="44302" y="575359"/>
                </a:moveTo>
                <a:cubicBezTo>
                  <a:pt x="104969" y="909025"/>
                  <a:pt x="48389" y="641284"/>
                  <a:pt x="88547" y="781837"/>
                </a:cubicBezTo>
                <a:cubicBezTo>
                  <a:pt x="94116" y="801327"/>
                  <a:pt x="96179" y="821851"/>
                  <a:pt x="103296" y="840830"/>
                </a:cubicBezTo>
                <a:cubicBezTo>
                  <a:pt x="111016" y="861416"/>
                  <a:pt x="122961" y="880159"/>
                  <a:pt x="132793" y="899824"/>
                </a:cubicBezTo>
                <a:cubicBezTo>
                  <a:pt x="151514" y="974709"/>
                  <a:pt x="158017" y="1007130"/>
                  <a:pt x="191786" y="1091553"/>
                </a:cubicBezTo>
                <a:cubicBezTo>
                  <a:pt x="201618" y="1116134"/>
                  <a:pt x="204335" y="1144957"/>
                  <a:pt x="221283" y="1165295"/>
                </a:cubicBezTo>
                <a:cubicBezTo>
                  <a:pt x="231235" y="1177238"/>
                  <a:pt x="250780" y="1175127"/>
                  <a:pt x="265528" y="1180043"/>
                </a:cubicBezTo>
                <a:cubicBezTo>
                  <a:pt x="290109" y="1145630"/>
                  <a:pt x="317512" y="1113068"/>
                  <a:pt x="339270" y="1076804"/>
                </a:cubicBezTo>
                <a:cubicBezTo>
                  <a:pt x="347268" y="1063473"/>
                  <a:pt x="345672" y="1045675"/>
                  <a:pt x="354018" y="1032559"/>
                </a:cubicBezTo>
                <a:cubicBezTo>
                  <a:pt x="380412" y="991083"/>
                  <a:pt x="413725" y="954426"/>
                  <a:pt x="442509" y="914572"/>
                </a:cubicBezTo>
                <a:cubicBezTo>
                  <a:pt x="477644" y="865924"/>
                  <a:pt x="511589" y="816427"/>
                  <a:pt x="545747" y="767088"/>
                </a:cubicBezTo>
                <a:cubicBezTo>
                  <a:pt x="555836" y="752514"/>
                  <a:pt x="564941" y="737267"/>
                  <a:pt x="575244" y="722843"/>
                </a:cubicBezTo>
                <a:cubicBezTo>
                  <a:pt x="614109" y="668432"/>
                  <a:pt x="653111" y="614104"/>
                  <a:pt x="693231" y="560611"/>
                </a:cubicBezTo>
                <a:cubicBezTo>
                  <a:pt x="712118" y="535428"/>
                  <a:pt x="738147" y="515024"/>
                  <a:pt x="752225" y="486869"/>
                </a:cubicBezTo>
                <a:cubicBezTo>
                  <a:pt x="762057" y="467204"/>
                  <a:pt x="767244" y="444421"/>
                  <a:pt x="781722" y="427875"/>
                </a:cubicBezTo>
                <a:cubicBezTo>
                  <a:pt x="802451" y="404185"/>
                  <a:pt x="833205" y="391141"/>
                  <a:pt x="855464" y="368882"/>
                </a:cubicBezTo>
                <a:cubicBezTo>
                  <a:pt x="953790" y="270556"/>
                  <a:pt x="811214" y="373802"/>
                  <a:pt x="929205" y="295140"/>
                </a:cubicBezTo>
                <a:cubicBezTo>
                  <a:pt x="958894" y="206077"/>
                  <a:pt x="936545" y="257577"/>
                  <a:pt x="1032444" y="132908"/>
                </a:cubicBezTo>
                <a:cubicBezTo>
                  <a:pt x="1092461" y="54886"/>
                  <a:pt x="1077135" y="73469"/>
                  <a:pt x="1135683" y="14920"/>
                </a:cubicBezTo>
                <a:cubicBezTo>
                  <a:pt x="1120935" y="10004"/>
                  <a:pt x="1106889" y="-1545"/>
                  <a:pt x="1091438" y="172"/>
                </a:cubicBezTo>
                <a:cubicBezTo>
                  <a:pt x="1011519" y="9052"/>
                  <a:pt x="1014344" y="27371"/>
                  <a:pt x="958702" y="59166"/>
                </a:cubicBezTo>
                <a:cubicBezTo>
                  <a:pt x="904389" y="90202"/>
                  <a:pt x="859326" y="99548"/>
                  <a:pt x="811218" y="147656"/>
                </a:cubicBezTo>
                <a:cubicBezTo>
                  <a:pt x="710194" y="248680"/>
                  <a:pt x="757437" y="213007"/>
                  <a:pt x="678483" y="265643"/>
                </a:cubicBezTo>
                <a:cubicBezTo>
                  <a:pt x="613287" y="363436"/>
                  <a:pt x="689912" y="254766"/>
                  <a:pt x="604741" y="354133"/>
                </a:cubicBezTo>
                <a:cubicBezTo>
                  <a:pt x="588744" y="372796"/>
                  <a:pt x="575244" y="393462"/>
                  <a:pt x="560496" y="413127"/>
                </a:cubicBezTo>
                <a:cubicBezTo>
                  <a:pt x="555580" y="427875"/>
                  <a:pt x="555291" y="445101"/>
                  <a:pt x="545747" y="457372"/>
                </a:cubicBezTo>
                <a:cubicBezTo>
                  <a:pt x="520137" y="490299"/>
                  <a:pt x="457257" y="545862"/>
                  <a:pt x="457257" y="545862"/>
                </a:cubicBezTo>
                <a:cubicBezTo>
                  <a:pt x="428546" y="632000"/>
                  <a:pt x="464974" y="552894"/>
                  <a:pt x="398264" y="619604"/>
                </a:cubicBezTo>
                <a:cubicBezTo>
                  <a:pt x="385730" y="632138"/>
                  <a:pt x="381301" y="651316"/>
                  <a:pt x="368767" y="663850"/>
                </a:cubicBezTo>
                <a:cubicBezTo>
                  <a:pt x="340178" y="692439"/>
                  <a:pt x="316260" y="696100"/>
                  <a:pt x="280276" y="708095"/>
                </a:cubicBezTo>
                <a:cubicBezTo>
                  <a:pt x="245175" y="602788"/>
                  <a:pt x="276651" y="636850"/>
                  <a:pt x="206534" y="590108"/>
                </a:cubicBezTo>
                <a:cubicBezTo>
                  <a:pt x="196702" y="575359"/>
                  <a:pt x="162291" y="511449"/>
                  <a:pt x="132793" y="516366"/>
                </a:cubicBezTo>
                <a:cubicBezTo>
                  <a:pt x="112219" y="519795"/>
                  <a:pt x="101352" y="544147"/>
                  <a:pt x="88547" y="560611"/>
                </a:cubicBezTo>
                <a:cubicBezTo>
                  <a:pt x="66782" y="588594"/>
                  <a:pt x="49218" y="619604"/>
                  <a:pt x="29554" y="649101"/>
                </a:cubicBezTo>
                <a:cubicBezTo>
                  <a:pt x="-2670" y="697437"/>
                  <a:pt x="57" y="675620"/>
                  <a:pt x="57" y="708095"/>
                </a:cubicBezTo>
              </a:path>
            </a:pathLst>
          </a:custGeom>
          <a:gradFill flip="none" rotWithShape="1">
            <a:gsLst>
              <a:gs pos="0">
                <a:schemeClr val="tx2">
                  <a:lumMod val="40000"/>
                  <a:lumOff val="60000"/>
                  <a:shade val="30000"/>
                  <a:satMod val="115000"/>
                </a:schemeClr>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w="1905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олилиния 9"/>
          <p:cNvSpPr/>
          <p:nvPr/>
        </p:nvSpPr>
        <p:spPr>
          <a:xfrm>
            <a:off x="7164288" y="3637725"/>
            <a:ext cx="864096" cy="820003"/>
          </a:xfrm>
          <a:custGeom>
            <a:avLst/>
            <a:gdLst>
              <a:gd name="connsiteX0" fmla="*/ 44302 w 1135683"/>
              <a:gd name="connsiteY0" fmla="*/ 575359 h 1180043"/>
              <a:gd name="connsiteX1" fmla="*/ 88547 w 1135683"/>
              <a:gd name="connsiteY1" fmla="*/ 781837 h 1180043"/>
              <a:gd name="connsiteX2" fmla="*/ 103296 w 1135683"/>
              <a:gd name="connsiteY2" fmla="*/ 840830 h 1180043"/>
              <a:gd name="connsiteX3" fmla="*/ 132793 w 1135683"/>
              <a:gd name="connsiteY3" fmla="*/ 899824 h 1180043"/>
              <a:gd name="connsiteX4" fmla="*/ 191786 w 1135683"/>
              <a:gd name="connsiteY4" fmla="*/ 1091553 h 1180043"/>
              <a:gd name="connsiteX5" fmla="*/ 221283 w 1135683"/>
              <a:gd name="connsiteY5" fmla="*/ 1165295 h 1180043"/>
              <a:gd name="connsiteX6" fmla="*/ 265528 w 1135683"/>
              <a:gd name="connsiteY6" fmla="*/ 1180043 h 1180043"/>
              <a:gd name="connsiteX7" fmla="*/ 339270 w 1135683"/>
              <a:gd name="connsiteY7" fmla="*/ 1076804 h 1180043"/>
              <a:gd name="connsiteX8" fmla="*/ 354018 w 1135683"/>
              <a:gd name="connsiteY8" fmla="*/ 1032559 h 1180043"/>
              <a:gd name="connsiteX9" fmla="*/ 442509 w 1135683"/>
              <a:gd name="connsiteY9" fmla="*/ 914572 h 1180043"/>
              <a:gd name="connsiteX10" fmla="*/ 545747 w 1135683"/>
              <a:gd name="connsiteY10" fmla="*/ 767088 h 1180043"/>
              <a:gd name="connsiteX11" fmla="*/ 575244 w 1135683"/>
              <a:gd name="connsiteY11" fmla="*/ 722843 h 1180043"/>
              <a:gd name="connsiteX12" fmla="*/ 693231 w 1135683"/>
              <a:gd name="connsiteY12" fmla="*/ 560611 h 1180043"/>
              <a:gd name="connsiteX13" fmla="*/ 752225 w 1135683"/>
              <a:gd name="connsiteY13" fmla="*/ 486869 h 1180043"/>
              <a:gd name="connsiteX14" fmla="*/ 781722 w 1135683"/>
              <a:gd name="connsiteY14" fmla="*/ 427875 h 1180043"/>
              <a:gd name="connsiteX15" fmla="*/ 855464 w 1135683"/>
              <a:gd name="connsiteY15" fmla="*/ 368882 h 1180043"/>
              <a:gd name="connsiteX16" fmla="*/ 929205 w 1135683"/>
              <a:gd name="connsiteY16" fmla="*/ 295140 h 1180043"/>
              <a:gd name="connsiteX17" fmla="*/ 1032444 w 1135683"/>
              <a:gd name="connsiteY17" fmla="*/ 132908 h 1180043"/>
              <a:gd name="connsiteX18" fmla="*/ 1135683 w 1135683"/>
              <a:gd name="connsiteY18" fmla="*/ 14920 h 1180043"/>
              <a:gd name="connsiteX19" fmla="*/ 1091438 w 1135683"/>
              <a:gd name="connsiteY19" fmla="*/ 172 h 1180043"/>
              <a:gd name="connsiteX20" fmla="*/ 958702 w 1135683"/>
              <a:gd name="connsiteY20" fmla="*/ 59166 h 1180043"/>
              <a:gd name="connsiteX21" fmla="*/ 811218 w 1135683"/>
              <a:gd name="connsiteY21" fmla="*/ 147656 h 1180043"/>
              <a:gd name="connsiteX22" fmla="*/ 678483 w 1135683"/>
              <a:gd name="connsiteY22" fmla="*/ 265643 h 1180043"/>
              <a:gd name="connsiteX23" fmla="*/ 604741 w 1135683"/>
              <a:gd name="connsiteY23" fmla="*/ 354133 h 1180043"/>
              <a:gd name="connsiteX24" fmla="*/ 560496 w 1135683"/>
              <a:gd name="connsiteY24" fmla="*/ 413127 h 1180043"/>
              <a:gd name="connsiteX25" fmla="*/ 545747 w 1135683"/>
              <a:gd name="connsiteY25" fmla="*/ 457372 h 1180043"/>
              <a:gd name="connsiteX26" fmla="*/ 457257 w 1135683"/>
              <a:gd name="connsiteY26" fmla="*/ 545862 h 1180043"/>
              <a:gd name="connsiteX27" fmla="*/ 398264 w 1135683"/>
              <a:gd name="connsiteY27" fmla="*/ 619604 h 1180043"/>
              <a:gd name="connsiteX28" fmla="*/ 368767 w 1135683"/>
              <a:gd name="connsiteY28" fmla="*/ 663850 h 1180043"/>
              <a:gd name="connsiteX29" fmla="*/ 280276 w 1135683"/>
              <a:gd name="connsiteY29" fmla="*/ 708095 h 1180043"/>
              <a:gd name="connsiteX30" fmla="*/ 206534 w 1135683"/>
              <a:gd name="connsiteY30" fmla="*/ 590108 h 1180043"/>
              <a:gd name="connsiteX31" fmla="*/ 132793 w 1135683"/>
              <a:gd name="connsiteY31" fmla="*/ 516366 h 1180043"/>
              <a:gd name="connsiteX32" fmla="*/ 88547 w 1135683"/>
              <a:gd name="connsiteY32" fmla="*/ 560611 h 1180043"/>
              <a:gd name="connsiteX33" fmla="*/ 29554 w 1135683"/>
              <a:gd name="connsiteY33" fmla="*/ 649101 h 1180043"/>
              <a:gd name="connsiteX34" fmla="*/ 57 w 1135683"/>
              <a:gd name="connsiteY34" fmla="*/ 708095 h 1180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35683" h="1180043">
                <a:moveTo>
                  <a:pt x="44302" y="575359"/>
                </a:moveTo>
                <a:cubicBezTo>
                  <a:pt x="104969" y="909025"/>
                  <a:pt x="48389" y="641284"/>
                  <a:pt x="88547" y="781837"/>
                </a:cubicBezTo>
                <a:cubicBezTo>
                  <a:pt x="94116" y="801327"/>
                  <a:pt x="96179" y="821851"/>
                  <a:pt x="103296" y="840830"/>
                </a:cubicBezTo>
                <a:cubicBezTo>
                  <a:pt x="111016" y="861416"/>
                  <a:pt x="122961" y="880159"/>
                  <a:pt x="132793" y="899824"/>
                </a:cubicBezTo>
                <a:cubicBezTo>
                  <a:pt x="151514" y="974709"/>
                  <a:pt x="158017" y="1007130"/>
                  <a:pt x="191786" y="1091553"/>
                </a:cubicBezTo>
                <a:cubicBezTo>
                  <a:pt x="201618" y="1116134"/>
                  <a:pt x="204335" y="1144957"/>
                  <a:pt x="221283" y="1165295"/>
                </a:cubicBezTo>
                <a:cubicBezTo>
                  <a:pt x="231235" y="1177238"/>
                  <a:pt x="250780" y="1175127"/>
                  <a:pt x="265528" y="1180043"/>
                </a:cubicBezTo>
                <a:cubicBezTo>
                  <a:pt x="290109" y="1145630"/>
                  <a:pt x="317512" y="1113068"/>
                  <a:pt x="339270" y="1076804"/>
                </a:cubicBezTo>
                <a:cubicBezTo>
                  <a:pt x="347268" y="1063473"/>
                  <a:pt x="345672" y="1045675"/>
                  <a:pt x="354018" y="1032559"/>
                </a:cubicBezTo>
                <a:cubicBezTo>
                  <a:pt x="380412" y="991083"/>
                  <a:pt x="413725" y="954426"/>
                  <a:pt x="442509" y="914572"/>
                </a:cubicBezTo>
                <a:cubicBezTo>
                  <a:pt x="477644" y="865924"/>
                  <a:pt x="511589" y="816427"/>
                  <a:pt x="545747" y="767088"/>
                </a:cubicBezTo>
                <a:cubicBezTo>
                  <a:pt x="555836" y="752514"/>
                  <a:pt x="564941" y="737267"/>
                  <a:pt x="575244" y="722843"/>
                </a:cubicBezTo>
                <a:cubicBezTo>
                  <a:pt x="614109" y="668432"/>
                  <a:pt x="653111" y="614104"/>
                  <a:pt x="693231" y="560611"/>
                </a:cubicBezTo>
                <a:cubicBezTo>
                  <a:pt x="712118" y="535428"/>
                  <a:pt x="738147" y="515024"/>
                  <a:pt x="752225" y="486869"/>
                </a:cubicBezTo>
                <a:cubicBezTo>
                  <a:pt x="762057" y="467204"/>
                  <a:pt x="767244" y="444421"/>
                  <a:pt x="781722" y="427875"/>
                </a:cubicBezTo>
                <a:cubicBezTo>
                  <a:pt x="802451" y="404185"/>
                  <a:pt x="833205" y="391141"/>
                  <a:pt x="855464" y="368882"/>
                </a:cubicBezTo>
                <a:cubicBezTo>
                  <a:pt x="953790" y="270556"/>
                  <a:pt x="811214" y="373802"/>
                  <a:pt x="929205" y="295140"/>
                </a:cubicBezTo>
                <a:cubicBezTo>
                  <a:pt x="958894" y="206077"/>
                  <a:pt x="936545" y="257577"/>
                  <a:pt x="1032444" y="132908"/>
                </a:cubicBezTo>
                <a:cubicBezTo>
                  <a:pt x="1092461" y="54886"/>
                  <a:pt x="1077135" y="73469"/>
                  <a:pt x="1135683" y="14920"/>
                </a:cubicBezTo>
                <a:cubicBezTo>
                  <a:pt x="1120935" y="10004"/>
                  <a:pt x="1106889" y="-1545"/>
                  <a:pt x="1091438" y="172"/>
                </a:cubicBezTo>
                <a:cubicBezTo>
                  <a:pt x="1011519" y="9052"/>
                  <a:pt x="1014344" y="27371"/>
                  <a:pt x="958702" y="59166"/>
                </a:cubicBezTo>
                <a:cubicBezTo>
                  <a:pt x="904389" y="90202"/>
                  <a:pt x="859326" y="99548"/>
                  <a:pt x="811218" y="147656"/>
                </a:cubicBezTo>
                <a:cubicBezTo>
                  <a:pt x="710194" y="248680"/>
                  <a:pt x="757437" y="213007"/>
                  <a:pt x="678483" y="265643"/>
                </a:cubicBezTo>
                <a:cubicBezTo>
                  <a:pt x="613287" y="363436"/>
                  <a:pt x="689912" y="254766"/>
                  <a:pt x="604741" y="354133"/>
                </a:cubicBezTo>
                <a:cubicBezTo>
                  <a:pt x="588744" y="372796"/>
                  <a:pt x="575244" y="393462"/>
                  <a:pt x="560496" y="413127"/>
                </a:cubicBezTo>
                <a:cubicBezTo>
                  <a:pt x="555580" y="427875"/>
                  <a:pt x="555291" y="445101"/>
                  <a:pt x="545747" y="457372"/>
                </a:cubicBezTo>
                <a:cubicBezTo>
                  <a:pt x="520137" y="490299"/>
                  <a:pt x="457257" y="545862"/>
                  <a:pt x="457257" y="545862"/>
                </a:cubicBezTo>
                <a:cubicBezTo>
                  <a:pt x="428546" y="632000"/>
                  <a:pt x="464974" y="552894"/>
                  <a:pt x="398264" y="619604"/>
                </a:cubicBezTo>
                <a:cubicBezTo>
                  <a:pt x="385730" y="632138"/>
                  <a:pt x="381301" y="651316"/>
                  <a:pt x="368767" y="663850"/>
                </a:cubicBezTo>
                <a:cubicBezTo>
                  <a:pt x="340178" y="692439"/>
                  <a:pt x="316260" y="696100"/>
                  <a:pt x="280276" y="708095"/>
                </a:cubicBezTo>
                <a:cubicBezTo>
                  <a:pt x="245175" y="602788"/>
                  <a:pt x="276651" y="636850"/>
                  <a:pt x="206534" y="590108"/>
                </a:cubicBezTo>
                <a:cubicBezTo>
                  <a:pt x="196702" y="575359"/>
                  <a:pt x="162291" y="511449"/>
                  <a:pt x="132793" y="516366"/>
                </a:cubicBezTo>
                <a:cubicBezTo>
                  <a:pt x="112219" y="519795"/>
                  <a:pt x="101352" y="544147"/>
                  <a:pt x="88547" y="560611"/>
                </a:cubicBezTo>
                <a:cubicBezTo>
                  <a:pt x="66782" y="588594"/>
                  <a:pt x="49218" y="619604"/>
                  <a:pt x="29554" y="649101"/>
                </a:cubicBezTo>
                <a:cubicBezTo>
                  <a:pt x="-2670" y="697437"/>
                  <a:pt x="57" y="675620"/>
                  <a:pt x="57" y="708095"/>
                </a:cubicBezTo>
              </a:path>
            </a:pathLst>
          </a:custGeom>
          <a:gradFill flip="none" rotWithShape="1">
            <a:gsLst>
              <a:gs pos="0">
                <a:schemeClr val="tx2">
                  <a:lumMod val="40000"/>
                  <a:lumOff val="60000"/>
                  <a:shade val="30000"/>
                  <a:satMod val="115000"/>
                </a:schemeClr>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w="19050">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10859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animBg="1"/>
      <p:bldP spid="8"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2924944"/>
            <a:ext cx="7772400" cy="802431"/>
          </a:xfrm>
        </p:spPr>
        <p:txBody>
          <a:bodyPr/>
          <a:lstStyle/>
          <a:p>
            <a:pPr algn="ctr"/>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1097327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1235</TotalTime>
  <Words>1095</Words>
  <Application>Microsoft Office PowerPoint</Application>
  <PresentationFormat>Экран (4:3)</PresentationFormat>
  <Paragraphs>151</Paragraphs>
  <Slides>48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48</vt:i4>
      </vt:variant>
    </vt:vector>
  </HeadingPairs>
  <TitlesOfParts>
    <vt:vector size="49" baseType="lpstr">
      <vt:lpstr>unesco</vt:lpstr>
      <vt:lpstr>Axborot kommumikatsion texnologiyalarini tashkil etuvchi komponentalari</vt:lpstr>
      <vt:lpstr>Reja:</vt:lpstr>
      <vt:lpstr>Kompyuter tizimlari texnik vositalarini yaratishning asosiy yo’nalishlari va rivojlanishining zamonaviy tendensiyalari</vt:lpstr>
      <vt:lpstr>Презентация PowerPoint</vt:lpstr>
      <vt:lpstr>Презентация PowerPoint</vt:lpstr>
      <vt:lpstr>Elektron hisoblash mashinasi</vt:lpstr>
      <vt:lpstr>Elektron hisoblash mashinalari tarixi</vt:lpstr>
      <vt:lpstr>Презентация PowerPoint</vt:lpstr>
      <vt:lpstr>Презентация PowerPoint</vt:lpstr>
      <vt:lpstr>Kompyuter avlodlari</vt:lpstr>
      <vt:lpstr>Hisoblash mashinalari sinflari</vt:lpstr>
      <vt:lpstr>Kompyuter ikki qismdan iborat</vt:lpstr>
      <vt:lpstr>Qattiq qism</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Tizimli va amaliy dasturiy ta’minotning rivojlanish tendensiyalari</vt:lpstr>
      <vt:lpstr>Презентация PowerPoint</vt:lpstr>
      <vt:lpstr>Презентация PowerPoint</vt:lpstr>
      <vt:lpstr>Презентация PowerPoint</vt:lpstr>
      <vt:lpstr>Tizimli DT turlari</vt:lpstr>
      <vt:lpstr>Tizimli DTga misol</vt:lpstr>
      <vt:lpstr>Презентация PowerPoint</vt:lpstr>
      <vt:lpstr>Презентация PowerPoint</vt:lpstr>
      <vt:lpstr>Bilasizmi?! qo’lingizdagi smartfoningiz ham operatsion tizim asosida ishlaydi</vt:lpstr>
      <vt:lpstr>Amaliy DT</vt:lpstr>
      <vt:lpstr>Презентация PowerPoint</vt:lpstr>
      <vt:lpstr>Презентация PowerPoint</vt:lpstr>
      <vt:lpstr>Amaliy DT</vt:lpstr>
      <vt:lpstr>Презентация PowerPoint</vt:lpstr>
      <vt:lpstr>Презентация PowerPoint</vt:lpstr>
      <vt:lpstr>Презентация PowerPoint</vt:lpstr>
      <vt:lpstr>Презентация PowerPoint</vt:lpstr>
      <vt:lpstr>Презентация PowerPoint</vt:lpstr>
      <vt:lpstr>Texnik tizimlarda boshqarish uchun zamonaviy texnologiyalarni qo’llash</vt:lpstr>
      <vt:lpstr>Презентация PowerPoint</vt:lpstr>
      <vt:lpstr>Презентация PowerPoint</vt:lpstr>
      <vt:lpstr>E’tiboringiz uchun rahmat!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Axborot kommumikatsion texnologiyalarini tashkil etuvchi komponentalari</dc:title>
  <dc:creator>User</dc:creator>
  <cp:lastModifiedBy>User</cp:lastModifiedBy>
  <cp:revision>36</cp:revision>
  <dcterms:created xsi:type="dcterms:W3CDTF">2018-09-19T12:09:22Z</dcterms:created>
  <dcterms:modified xsi:type="dcterms:W3CDTF">2018-09-22T16:09:02Z</dcterms:modified>
</cp:coreProperties>
</file>