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7" r:id="rId4"/>
    <p:sldId id="268" r:id="rId5"/>
    <p:sldId id="269" r:id="rId6"/>
    <p:sldId id="270" r:id="rId7"/>
    <p:sldId id="271" r:id="rId8"/>
    <p:sldId id="272" r:id="rId9"/>
    <p:sldId id="273" r:id="rId10"/>
    <p:sldId id="274" r:id="rId11"/>
    <p:sldId id="275" r:id="rId12"/>
    <p:sldId id="276" r:id="rId13"/>
    <p:sldId id="277" r:id="rId14"/>
    <p:sldId id="278" r:id="rId15"/>
    <p:sldId id="279"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5" d="100"/>
          <a:sy n="45" d="100"/>
        </p:scale>
        <p:origin x="-123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37BBFBB0-1BF9-4A91-B69E-D12E81261FAF}" type="datetimeFigureOut">
              <a:rPr lang="ru-RU" smtClean="0"/>
              <a:t>10.10.2018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38ABF8C-172D-4CBA-8B29-BDF06B587C20}" type="slidenum">
              <a:rPr lang="ru-RU" smtClean="0"/>
              <a:t>‹#›</a:t>
            </a:fld>
            <a:endParaRPr lang="ru-RU"/>
          </a:p>
        </p:txBody>
      </p:sp>
      <p:sp>
        <p:nvSpPr>
          <p:cNvPr id="7" name="Прямоугольник 6"/>
          <p:cNvSpPr/>
          <p:nvPr/>
        </p:nvSpPr>
        <p:spPr>
          <a:xfrm>
            <a:off x="62932" y="1449305"/>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2"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2"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2"/>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404665"/>
            <a:ext cx="849788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10.10.2018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
        <p:nvSpPr>
          <p:cNvPr id="8" name="Объект 7"/>
          <p:cNvSpPr>
            <a:spLocks noGrp="1"/>
          </p:cNvSpPr>
          <p:nvPr>
            <p:ph sz="quarter" idx="1"/>
          </p:nvPr>
        </p:nvSpPr>
        <p:spPr>
          <a:xfrm>
            <a:off x="914400" y="1556792"/>
            <a:ext cx="777240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2"/>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7BBFBB0-1BF9-4A91-B69E-D12E81261FAF}" type="datetimeFigureOut">
              <a:rPr lang="ru-RU" smtClean="0"/>
              <a:t>10.10.2018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7" y="2341477"/>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7"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dirty="0"/>
          </a:p>
        </p:txBody>
      </p:sp>
      <p:sp>
        <p:nvSpPr>
          <p:cNvPr id="5" name="Дата 4"/>
          <p:cNvSpPr>
            <a:spLocks noGrp="1"/>
          </p:cNvSpPr>
          <p:nvPr>
            <p:ph type="dt" sz="half" idx="10"/>
          </p:nvPr>
        </p:nvSpPr>
        <p:spPr/>
        <p:txBody>
          <a:bodyPr/>
          <a:lstStyle/>
          <a:p>
            <a:fld id="{37BBFBB0-1BF9-4A91-B69E-D12E81261FAF}" type="datetimeFigureOut">
              <a:rPr lang="ru-RU" smtClean="0"/>
              <a:t>10.10.2018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9" name="Объект 8"/>
          <p:cNvSpPr>
            <a:spLocks noGrp="1"/>
          </p:cNvSpPr>
          <p:nvPr>
            <p:ph sz="quarter" idx="1"/>
          </p:nvPr>
        </p:nvSpPr>
        <p:spPr>
          <a:xfrm>
            <a:off x="91440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dirty="0"/>
          </a:p>
        </p:txBody>
      </p:sp>
      <p:sp>
        <p:nvSpPr>
          <p:cNvPr id="11" name="Объект 10"/>
          <p:cNvSpPr>
            <a:spLocks noGrp="1"/>
          </p:cNvSpPr>
          <p:nvPr>
            <p:ph sz="quarter" idx="2"/>
          </p:nvPr>
        </p:nvSpPr>
        <p:spPr>
          <a:xfrm>
            <a:off x="493395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7BBFBB0-1BF9-4A91-B69E-D12E81261FAF}" type="datetimeFigureOut">
              <a:rPr lang="ru-RU" smtClean="0"/>
              <a:t>10.10.2018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7BBFBB0-1BF9-4A91-B69E-D12E81261FAF}" type="datetimeFigureOut">
              <a:rPr lang="ru-RU" smtClean="0"/>
              <a:t>10.10.2018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7BBFBB0-1BF9-4A91-B69E-D12E81261FAF}" type="datetimeFigureOut">
              <a:rPr lang="ru-RU" smtClean="0"/>
              <a:t>10.10.2018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10.10.2018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10.10.2018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9" y="4650476"/>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1" y="4773226"/>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9" y="66677"/>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10.10.2018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2"/>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10.10.2018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7BBFBB0-1BF9-4A91-B69E-D12E81261FAF}" type="datetimeFigureOut">
              <a:rPr lang="ru-RU" smtClean="0"/>
              <a:t>10.10.2018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38ABF8C-172D-4CBA-8B29-BDF06B587C2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ru-RU" dirty="0" smtClean="0"/>
              <a:t>4</a:t>
            </a:r>
            <a:r>
              <a:rPr lang="en-US" dirty="0" smtClean="0"/>
              <a:t>-</a:t>
            </a:r>
            <a:r>
              <a:rPr lang="en-US" dirty="0" err="1" smtClean="0"/>
              <a:t>mavzu</a:t>
            </a:r>
            <a:endParaRPr lang="ru-RU" dirty="0"/>
          </a:p>
        </p:txBody>
      </p:sp>
      <p:sp>
        <p:nvSpPr>
          <p:cNvPr id="2" name="Заголовок 1"/>
          <p:cNvSpPr>
            <a:spLocks noGrp="1"/>
          </p:cNvSpPr>
          <p:nvPr>
            <p:ph type="ctrTitle"/>
          </p:nvPr>
        </p:nvSpPr>
        <p:spPr/>
        <p:txBody>
          <a:bodyPr/>
          <a:lstStyle/>
          <a:p>
            <a:r>
              <a:rPr lang="uz-Cyrl-UZ" b="1" dirty="0"/>
              <a:t>Boshqaruv texnik tizimlarida ma’lumotlar bazasi bilan ishlash</a:t>
            </a: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3645024"/>
            <a:ext cx="3050282" cy="30502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77976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smtClean="0"/>
              <a:t>:</a:t>
            </a:r>
            <a:endParaRPr lang="ru-RU" dirty="0"/>
          </a:p>
        </p:txBody>
      </p:sp>
      <p:sp>
        <p:nvSpPr>
          <p:cNvPr id="3" name="Объект 2"/>
          <p:cNvSpPr>
            <a:spLocks noGrp="1"/>
          </p:cNvSpPr>
          <p:nvPr>
            <p:ph sz="quarter" idx="1"/>
          </p:nvPr>
        </p:nvSpPr>
        <p:spPr/>
        <p:txBody>
          <a:bodyPr/>
          <a:lstStyle/>
          <a:p>
            <a:r>
              <a:rPr lang="uz-Cyrl-UZ" dirty="0"/>
              <a:t>Ma’lumotlar banki, bilimlar bazasi, ma’lumotlar bazasi</a:t>
            </a:r>
            <a:endParaRPr lang="en-US" dirty="0" smtClean="0"/>
          </a:p>
          <a:p>
            <a:r>
              <a:rPr lang="uz-Cyrl-UZ" dirty="0"/>
              <a:t>Zamonaviy ma’lumotlar bazasini boshqarish tizimlari va ularning vazifasi, funksiyalari va afzalliklari ORACLE, MY SQL, SQL SERVER, MS ACCESS tizimlari</a:t>
            </a:r>
            <a:endParaRPr lang="en-US" dirty="0" smtClean="0"/>
          </a:p>
          <a:p>
            <a:r>
              <a:rPr lang="uz-Cyrl-UZ" dirty="0"/>
              <a:t>Import va eksport usullari. Tarmoqlarda SQL manipulyasiya tilini qo‘llash. SQL so‘rovlarini amalga oshirish, tartiblash, </a:t>
            </a:r>
            <a:r>
              <a:rPr lang="uz-Cyrl-UZ" dirty="0" smtClean="0"/>
              <a:t>indekslash</a:t>
            </a:r>
            <a:endParaRPr lang="en-US" dirty="0" smtClean="0"/>
          </a:p>
        </p:txBody>
      </p:sp>
    </p:spTree>
    <p:extLst>
      <p:ext uri="{BB962C8B-B14F-4D97-AF65-F5344CB8AC3E}">
        <p14:creationId xmlns:p14="http://schemas.microsoft.com/office/powerpoint/2010/main" val="39478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836712"/>
            <a:ext cx="7772400" cy="1152128"/>
          </a:xfrm>
        </p:spPr>
        <p:txBody>
          <a:bodyPr>
            <a:normAutofit fontScale="90000"/>
          </a:bodyPr>
          <a:lstStyle/>
          <a:p>
            <a:pPr algn="ctr"/>
            <a:r>
              <a:rPr lang="uz-Cyrl-UZ" dirty="0"/>
              <a:t>Ma’lumotlar banki, bilimlar bazasi, ma’lumotlar bazasi</a:t>
            </a:r>
            <a:endParaRPr lang="ru-RU" dirty="0"/>
          </a:p>
        </p:txBody>
      </p:sp>
      <p:sp>
        <p:nvSpPr>
          <p:cNvPr id="3" name="Объект 2"/>
          <p:cNvSpPr>
            <a:spLocks noGrp="1"/>
          </p:cNvSpPr>
          <p:nvPr>
            <p:ph sz="quarter" idx="1"/>
          </p:nvPr>
        </p:nvSpPr>
        <p:spPr>
          <a:xfrm>
            <a:off x="914400" y="2060848"/>
            <a:ext cx="7772400" cy="3958952"/>
          </a:xfrm>
        </p:spPr>
        <p:txBody>
          <a:bodyPr/>
          <a:lstStyle/>
          <a:p>
            <a:r>
              <a:rPr lang="uz-Cyrl-UZ" dirty="0"/>
              <a:t>Axborot texnologiyalarning rivojlanishi va axborot oqimlarining tobora ortib borishi, ma’lumotlarning tez o’zgarishi kabi holatlar insoniyatni bu ma’lumotlarni o’z vaqtida qayta ishlash choralarini qidirib topishga undaydi. Ma’lumotlarni saqlash, uzatish va qayta ishlash uchun </a:t>
            </a:r>
            <a:r>
              <a:rPr lang="uz-Cyrl-UZ" b="1" dirty="0"/>
              <a:t>ma’lumotlar bazasi (MB</a:t>
            </a:r>
            <a:r>
              <a:rPr lang="uz-Cyrl-UZ" dirty="0"/>
              <a:t>) ni yaratish, so’ngra undan keng foydalanish bugungi kunda dolzarb bo’lib qolmoqda.</a:t>
            </a:r>
            <a:endParaRPr lang="ru-RU" dirty="0"/>
          </a:p>
        </p:txBody>
      </p:sp>
    </p:spTree>
    <p:extLst>
      <p:ext uri="{BB962C8B-B14F-4D97-AF65-F5344CB8AC3E}">
        <p14:creationId xmlns:p14="http://schemas.microsoft.com/office/powerpoint/2010/main" val="2046695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b="1" dirty="0"/>
              <a:t>Ma’lumotlar bazasi – </a:t>
            </a:r>
            <a:r>
              <a:rPr lang="uz-Cyrl-UZ" dirty="0"/>
              <a:t>bu o’zaro bog’langan va tartiblangan ma’lumotlar majmuasi bo’lib, u ko’rilayotgan ob’ektlarning xususiyatini, holatini va ob’ektlar o’rtasidagi munosabatni ma’lum sohada tavsiflaydi</a:t>
            </a:r>
            <a:r>
              <a:rPr lang="uz-Cyrl-UZ" b="1" dirty="0"/>
              <a:t>. </a:t>
            </a:r>
            <a:r>
              <a:rPr lang="uz-Cyrl-UZ" dirty="0"/>
              <a:t>Ma’lumotlar bazasi</a:t>
            </a:r>
            <a:r>
              <a:rPr lang="uz-Cyrl-UZ" b="1" dirty="0"/>
              <a:t> - </a:t>
            </a:r>
            <a:r>
              <a:rPr lang="uz-Cyrl-UZ" dirty="0"/>
              <a:t>axborotlar tizimlarining eng  muxim tarkibiy  qismi. Oxirgi  foydalanuvchi va  ma’lumotlar  bazasi ma’murining  ishini  yengillashtirish uchun  mbbt  yaratilgan  edi. Bu  tizimlar ma’lumotlar  bazasini  amaliy  dasturlardan  ajratadi.</a:t>
            </a:r>
            <a:endParaRPr lang="ru-RU" dirty="0"/>
          </a:p>
        </p:txBody>
      </p:sp>
    </p:spTree>
    <p:extLst>
      <p:ext uri="{BB962C8B-B14F-4D97-AF65-F5344CB8AC3E}">
        <p14:creationId xmlns:p14="http://schemas.microsoft.com/office/powerpoint/2010/main" val="3995873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b="1" dirty="0"/>
              <a:t>Ehm  xotirasiga  yozilgan     ma’lumotlar  tuplamiga  ma’lumotlar  bazasi  deyiladi.</a:t>
            </a:r>
            <a:endParaRPr lang="ru-RU" dirty="0"/>
          </a:p>
          <a:p>
            <a:endParaRPr lang="uz-Cyrl-UZ" dirty="0" smtClean="0"/>
          </a:p>
          <a:p>
            <a:r>
              <a:rPr lang="uz-Cyrl-UZ" dirty="0" smtClean="0"/>
              <a:t>Ma’lumotlar  </a:t>
            </a:r>
            <a:r>
              <a:rPr lang="uz-Cyrl-UZ" dirty="0"/>
              <a:t>bazasini tuzishda ma’lum  qoida  va qonunlarga amal  qilish  lozim.</a:t>
            </a:r>
            <a:endParaRPr lang="ru-RU" dirty="0"/>
          </a:p>
          <a:p>
            <a:r>
              <a:rPr lang="uz-Cyrl-UZ" dirty="0"/>
              <a:t>Biz  bundan  buyon "axborot" suzini  "ma’lumot"  suzidan farklaymiz: "axborot" suzini umumiy  tushuncha  sifatida  olib, "ma’lumot" deganda narsa yoki xodisaning  anik  belgilangan  sifatlarini  nazarda  tutamiz.</a:t>
            </a:r>
            <a:endParaRPr lang="ru-RU" dirty="0"/>
          </a:p>
        </p:txBody>
      </p:sp>
    </p:spTree>
    <p:extLst>
      <p:ext uri="{BB962C8B-B14F-4D97-AF65-F5344CB8AC3E}">
        <p14:creationId xmlns:p14="http://schemas.microsoft.com/office/powerpoint/2010/main" val="160356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Ma’lumki, MB tushunchasi fanga kirib kelgunga qadar, ma’lumotlardan turli ko’rinishda foydalanish juda qiyin edi. Dastur tuzuvchilar ma’lumotlarini shunday tashkil qilar edilarki, u faqat qaralayotgan masala uchungina o’rinli bo’lardi. Har bir yangi masalani hal qilishda ma’lumotlar qaytadan tashkil qilinar va bu hol yaratilgan  dasturlardan foydalanishni qiyinlashtirar edi.</a:t>
            </a:r>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659" y="4653136"/>
            <a:ext cx="8039100" cy="2038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78308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Shuni qayd qilish lozimki, </a:t>
            </a:r>
            <a:r>
              <a:rPr lang="uz-Cyrl-UZ" b="1" dirty="0"/>
              <a:t>MB</a:t>
            </a:r>
            <a:r>
              <a:rPr lang="uz-Cyrl-UZ" dirty="0"/>
              <a:t>ni yaratishda ikkita muhim shartni hisobga olmoq zarur:</a:t>
            </a:r>
            <a:endParaRPr lang="ru-RU"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39956"/>
          <a:stretch/>
        </p:blipFill>
        <p:spPr bwMode="auto">
          <a:xfrm>
            <a:off x="611560" y="3294745"/>
            <a:ext cx="8317005" cy="2140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31361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a:xfrm>
            <a:off x="914400" y="1556792"/>
            <a:ext cx="4017640" cy="4463008"/>
          </a:xfrm>
        </p:spPr>
        <p:txBody>
          <a:bodyPr/>
          <a:lstStyle/>
          <a:p>
            <a:r>
              <a:rPr lang="uz-Cyrl-UZ" b="1" dirty="0"/>
              <a:t>Birinchidan, </a:t>
            </a:r>
            <a:r>
              <a:rPr lang="uz-Cyrl-UZ" dirty="0"/>
              <a:t>ma’lumotlar turi, ko’rinishi, ularni qo’llaydigan  dasturlarga bog’liq bo’lmasligi lozim, ya’ni </a:t>
            </a:r>
            <a:r>
              <a:rPr lang="uz-Cyrl-UZ" b="1" dirty="0"/>
              <a:t>MB</a:t>
            </a:r>
            <a:r>
              <a:rPr lang="uz-Cyrl-UZ" dirty="0"/>
              <a:t>ga yangi ma’lumotlarni kiritganda yoki ma’lumotlar turini o’zgartirganda, dasturlarni o’zgartirish talab etilmasligi lozim.</a:t>
            </a:r>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819274"/>
            <a:ext cx="3890752" cy="3409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22999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a:xfrm>
            <a:off x="827584" y="1556792"/>
            <a:ext cx="7859216" cy="4463008"/>
          </a:xfrm>
        </p:spPr>
        <p:txBody>
          <a:bodyPr/>
          <a:lstStyle/>
          <a:p>
            <a:r>
              <a:rPr lang="uz-Cyrl-UZ" b="1" dirty="0"/>
              <a:t>Ikkinchidan,</a:t>
            </a:r>
            <a:r>
              <a:rPr lang="uz-Cyrl-UZ" dirty="0"/>
              <a:t> </a:t>
            </a:r>
            <a:r>
              <a:rPr lang="uz-Cyrl-UZ" b="1" dirty="0"/>
              <a:t>MB</a:t>
            </a:r>
            <a:r>
              <a:rPr lang="uz-Cyrl-UZ" dirty="0"/>
              <a:t>dagi kerakli ma’lumotni bilish yoki izlash uchun biror dastur tuzishga hojat qolmasin.</a:t>
            </a:r>
            <a:endParaRPr lang="ru-RU"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2708920"/>
            <a:ext cx="6336704" cy="35643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42727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Shuning uchun ham </a:t>
            </a:r>
            <a:r>
              <a:rPr lang="uz-Cyrl-UZ" b="1" dirty="0"/>
              <a:t>MB</a:t>
            </a:r>
            <a:r>
              <a:rPr lang="uz-Cyrl-UZ" dirty="0"/>
              <a:t>ni tashkil etishda ma’lum qonun va qoidalarga amal qilish lozim. Bundan buyon </a:t>
            </a:r>
            <a:r>
              <a:rPr lang="uz-Cyrl-UZ" b="1" dirty="0"/>
              <a:t>axborot </a:t>
            </a:r>
            <a:r>
              <a:rPr lang="uz-Cyrl-UZ" dirty="0"/>
              <a:t>so’zini </a:t>
            </a:r>
            <a:r>
              <a:rPr lang="uz-Cyrl-UZ" b="1" dirty="0"/>
              <a:t>ma’lumot </a:t>
            </a:r>
            <a:r>
              <a:rPr lang="uz-Cyrl-UZ" dirty="0"/>
              <a:t>so’zidan farqlaymiz, ya’ni </a:t>
            </a:r>
            <a:r>
              <a:rPr lang="uz-Cyrl-UZ" b="1" dirty="0"/>
              <a:t>axborot</a:t>
            </a:r>
            <a:r>
              <a:rPr lang="uz-Cyrl-UZ" dirty="0"/>
              <a:t> so’zini umumiy tushuncha sifatida qabul qilib, </a:t>
            </a:r>
            <a:r>
              <a:rPr lang="uz-Cyrl-UZ" b="1" dirty="0"/>
              <a:t>ma’lumot </a:t>
            </a:r>
            <a:r>
              <a:rPr lang="uz-Cyrl-UZ" dirty="0"/>
              <a:t>deganda aniq bir belgilangan narsa yoki hodisa sifatlarini nazarda tutamiz.</a:t>
            </a:r>
            <a:endParaRPr lang="ru-RU"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4060095"/>
            <a:ext cx="4386064" cy="24397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7430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Bugungi kunda ma’lumotlarni eng ishonchli saqlaydigan vositalardan biri esa h</a:t>
            </a:r>
            <a:r>
              <a:rPr lang="uz-Cyrl-UZ" b="1" dirty="0"/>
              <a:t>ozirgi zamon kompyuterlaridir.</a:t>
            </a:r>
            <a:r>
              <a:rPr lang="uz-Cyrl-UZ" dirty="0"/>
              <a:t> Kompyuterlarda saqlanadigan </a:t>
            </a:r>
            <a:r>
              <a:rPr lang="uz-Cyrl-UZ" b="1" dirty="0"/>
              <a:t>MB - bu maxsus</a:t>
            </a:r>
            <a:r>
              <a:rPr lang="uz-Cyrl-UZ" dirty="0"/>
              <a:t> </a:t>
            </a:r>
            <a:r>
              <a:rPr lang="uz-Cyrl-UZ" b="1" dirty="0"/>
              <a:t>formatga ega bo’lgan muayyan tuzilmali fayl</a:t>
            </a:r>
            <a:r>
              <a:rPr lang="uz-Cyrl-UZ" dirty="0"/>
              <a:t> demakdir. Kompyuter xotirasida har bir fayl, </a:t>
            </a:r>
            <a:r>
              <a:rPr lang="uz-Cyrl-UZ" b="1" dirty="0"/>
              <a:t>yozuv </a:t>
            </a:r>
            <a:r>
              <a:rPr lang="uz-Cyrl-UZ" dirty="0"/>
              <a:t>deb ataladigan bir xil turdagi qismlardan iborat bo’ladi</a:t>
            </a:r>
            <a:r>
              <a:rPr lang="uz-Cyrl-UZ" b="1" dirty="0"/>
              <a:t>. Yozuv-</a:t>
            </a:r>
            <a:r>
              <a:rPr lang="uz-Cyrl-UZ" dirty="0"/>
              <a:t>o’zaro bog’langan ma’lumotlarning bir qismidir. Fayldagi </a:t>
            </a:r>
            <a:r>
              <a:rPr lang="uz-Cyrl-UZ" b="1" dirty="0"/>
              <a:t>yozuvlar </a:t>
            </a:r>
            <a:r>
              <a:rPr lang="uz-Cyrl-UZ" dirty="0"/>
              <a:t>soni, qaralayotgan ma’lumotning o’lchoviga bog’liq. Har bir </a:t>
            </a:r>
            <a:r>
              <a:rPr lang="uz-Cyrl-UZ" b="1" dirty="0"/>
              <a:t>yozuv</a:t>
            </a:r>
            <a:r>
              <a:rPr lang="uz-Cyrl-UZ" dirty="0"/>
              <a:t> esa </a:t>
            </a:r>
            <a:r>
              <a:rPr lang="uz-Cyrl-UZ" b="1" dirty="0"/>
              <a:t>maydon</a:t>
            </a:r>
            <a:r>
              <a:rPr lang="uz-Cyrl-UZ" dirty="0"/>
              <a:t> deb ataladigan bo’laklardan tashkil topadi. </a:t>
            </a:r>
            <a:r>
              <a:rPr lang="uz-Cyrl-UZ" b="1" dirty="0"/>
              <a:t>Maydon </a:t>
            </a:r>
            <a:r>
              <a:rPr lang="uz-Cyrl-UZ" dirty="0"/>
              <a:t>ma’lumotlarning, imkoni boricha, qisqa to’plamidan iborat bo’lishi lozim. Har bir </a:t>
            </a:r>
            <a:r>
              <a:rPr lang="uz-Cyrl-UZ" b="1" dirty="0"/>
              <a:t>maydon,</a:t>
            </a:r>
            <a:r>
              <a:rPr lang="uz-Cyrl-UZ" dirty="0"/>
              <a:t> o’zi ifodalaydigan ma’lumotlariga ko’ra, biror nomga ega bo’ladi. Fikrimizni misol bilan ifodalashga harakat qilamiz.</a:t>
            </a:r>
            <a:endParaRPr lang="ru-RU" dirty="0"/>
          </a:p>
        </p:txBody>
      </p:sp>
    </p:spTree>
    <p:extLst>
      <p:ext uri="{BB962C8B-B14F-4D97-AF65-F5344CB8AC3E}">
        <p14:creationId xmlns:p14="http://schemas.microsoft.com/office/powerpoint/2010/main" val="34147907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ru-RU" dirty="0" err="1"/>
              <a:t>Odatda</a:t>
            </a:r>
            <a:r>
              <a:rPr lang="ru-RU" dirty="0"/>
              <a:t>, </a:t>
            </a:r>
            <a:r>
              <a:rPr lang="ru-RU" dirty="0" err="1"/>
              <a:t>foydalanuvchilar</a:t>
            </a:r>
            <a:r>
              <a:rPr lang="ru-RU" dirty="0"/>
              <a:t> </a:t>
            </a:r>
            <a:r>
              <a:rPr lang="ru-RU" dirty="0" err="1"/>
              <a:t>quyidagi</a:t>
            </a:r>
            <a:r>
              <a:rPr lang="ru-RU" dirty="0"/>
              <a:t> </a:t>
            </a:r>
            <a:r>
              <a:rPr lang="ru-RU" dirty="0" err="1"/>
              <a:t>kategoriyalarga</a:t>
            </a:r>
            <a:r>
              <a:rPr lang="ru-RU" dirty="0"/>
              <a:t> </a:t>
            </a:r>
            <a:r>
              <a:rPr lang="ru-RU" dirty="0" err="1"/>
              <a:t>bo’linadilar</a:t>
            </a:r>
            <a:r>
              <a:rPr lang="ru-RU" dirty="0"/>
              <a:t>:  </a:t>
            </a:r>
          </a:p>
          <a:p>
            <a:pPr lvl="0" fontAlgn="base" hangingPunct="0"/>
            <a:r>
              <a:rPr lang="en-US" dirty="0" err="1"/>
              <a:t>foydalanuvchi-dastur</a:t>
            </a:r>
            <a:r>
              <a:rPr lang="en-US" dirty="0"/>
              <a:t> </a:t>
            </a:r>
            <a:r>
              <a:rPr lang="en-US" dirty="0" err="1"/>
              <a:t>tuzuvchi</a:t>
            </a:r>
            <a:r>
              <a:rPr lang="en-US" dirty="0"/>
              <a:t>, </a:t>
            </a:r>
            <a:endParaRPr lang="ru-RU" dirty="0"/>
          </a:p>
          <a:p>
            <a:pPr lvl="0" fontAlgn="base" hangingPunct="0"/>
            <a:r>
              <a:rPr lang="en-US" dirty="0" err="1"/>
              <a:t>tizimli</a:t>
            </a:r>
            <a:r>
              <a:rPr lang="en-US" dirty="0"/>
              <a:t> </a:t>
            </a:r>
            <a:r>
              <a:rPr lang="en-US" dirty="0" err="1"/>
              <a:t>dastur</a:t>
            </a:r>
            <a:r>
              <a:rPr lang="en-US" dirty="0"/>
              <a:t> </a:t>
            </a:r>
            <a:r>
              <a:rPr lang="en-US" dirty="0" err="1"/>
              <a:t>tuzuvchi</a:t>
            </a:r>
            <a:r>
              <a:rPr lang="en-US" dirty="0"/>
              <a:t>, </a:t>
            </a:r>
            <a:endParaRPr lang="ru-RU" dirty="0"/>
          </a:p>
          <a:p>
            <a:pPr lvl="0" fontAlgn="base" hangingPunct="0"/>
            <a:r>
              <a:rPr lang="en-US" dirty="0" err="1"/>
              <a:t>ma’lumotlar</a:t>
            </a:r>
            <a:r>
              <a:rPr lang="en-US" dirty="0"/>
              <a:t> </a:t>
            </a:r>
            <a:r>
              <a:rPr lang="en-US" dirty="0" err="1"/>
              <a:t>bazasi</a:t>
            </a:r>
            <a:r>
              <a:rPr lang="en-US" dirty="0"/>
              <a:t> </a:t>
            </a:r>
            <a:r>
              <a:rPr lang="en-US" dirty="0" err="1"/>
              <a:t>administratori</a:t>
            </a:r>
            <a:r>
              <a:rPr lang="en-US" dirty="0"/>
              <a:t>. </a:t>
            </a:r>
            <a:endParaRPr lang="ru-RU" dirty="0"/>
          </a:p>
          <a:p>
            <a:r>
              <a:rPr lang="en-US" dirty="0" err="1"/>
              <a:t>Bunda</a:t>
            </a:r>
            <a:r>
              <a:rPr lang="en-US" dirty="0"/>
              <a:t> </a:t>
            </a:r>
            <a:r>
              <a:rPr lang="en-US" dirty="0" err="1"/>
              <a:t>dastur</a:t>
            </a:r>
            <a:r>
              <a:rPr lang="en-US" dirty="0"/>
              <a:t> </a:t>
            </a:r>
            <a:r>
              <a:rPr lang="en-US" dirty="0" err="1"/>
              <a:t>tuzgan</a:t>
            </a:r>
            <a:r>
              <a:rPr lang="en-US" b="1" dirty="0"/>
              <a:t> </a:t>
            </a:r>
            <a:r>
              <a:rPr lang="en-US" b="1" dirty="0" err="1"/>
              <a:t>foydalanuvchi</a:t>
            </a:r>
            <a:r>
              <a:rPr lang="en-US" dirty="0"/>
              <a:t>  </a:t>
            </a:r>
            <a:r>
              <a:rPr lang="en-US" b="1" dirty="0"/>
              <a:t>MBBT </a:t>
            </a:r>
            <a:r>
              <a:rPr lang="en-US" dirty="0" err="1"/>
              <a:t>uchun</a:t>
            </a:r>
            <a:r>
              <a:rPr lang="en-US" dirty="0"/>
              <a:t> </a:t>
            </a:r>
            <a:r>
              <a:rPr lang="en-US" dirty="0" err="1"/>
              <a:t>yozgan</a:t>
            </a:r>
            <a:r>
              <a:rPr lang="en-US" dirty="0"/>
              <a:t> </a:t>
            </a:r>
            <a:r>
              <a:rPr lang="en-US" dirty="0" err="1"/>
              <a:t>dasturiga</a:t>
            </a:r>
            <a:r>
              <a:rPr lang="en-US" dirty="0"/>
              <a:t> </a:t>
            </a:r>
            <a:r>
              <a:rPr lang="en-US" dirty="0" err="1"/>
              <a:t>javob</a:t>
            </a:r>
            <a:r>
              <a:rPr lang="en-US" dirty="0"/>
              <a:t> </a:t>
            </a:r>
            <a:r>
              <a:rPr lang="en-US" dirty="0" err="1"/>
              <a:t>beradi</a:t>
            </a:r>
            <a:r>
              <a:rPr lang="en-US" dirty="0"/>
              <a:t>, </a:t>
            </a:r>
            <a:r>
              <a:rPr lang="en-US" b="1" dirty="0" err="1"/>
              <a:t>tizimli</a:t>
            </a:r>
            <a:r>
              <a:rPr lang="en-US" b="1" dirty="0"/>
              <a:t> </a:t>
            </a:r>
            <a:r>
              <a:rPr lang="en-US" b="1" dirty="0" err="1"/>
              <a:t>dastur</a:t>
            </a:r>
            <a:r>
              <a:rPr lang="en-US" b="1" dirty="0"/>
              <a:t> </a:t>
            </a:r>
            <a:r>
              <a:rPr lang="en-US" b="1" dirty="0" err="1"/>
              <a:t>tuzuvchi</a:t>
            </a:r>
            <a:r>
              <a:rPr lang="en-US" b="1" dirty="0"/>
              <a:t> </a:t>
            </a:r>
            <a:r>
              <a:rPr lang="en-US" b="1" dirty="0" err="1"/>
              <a:t>esa</a:t>
            </a:r>
            <a:r>
              <a:rPr lang="en-US" dirty="0"/>
              <a:t> </a:t>
            </a:r>
            <a:r>
              <a:rPr lang="en-US" dirty="0" err="1"/>
              <a:t>butun</a:t>
            </a:r>
            <a:r>
              <a:rPr lang="en-US" dirty="0"/>
              <a:t> </a:t>
            </a:r>
            <a:r>
              <a:rPr lang="en-US" dirty="0" err="1"/>
              <a:t>tizimning</a:t>
            </a:r>
            <a:r>
              <a:rPr lang="en-US" dirty="0"/>
              <a:t> </a:t>
            </a:r>
            <a:r>
              <a:rPr lang="en-US" dirty="0" err="1"/>
              <a:t>ishlashi</a:t>
            </a:r>
            <a:r>
              <a:rPr lang="en-US" dirty="0"/>
              <a:t> </a:t>
            </a:r>
            <a:r>
              <a:rPr lang="en-US" dirty="0" err="1"/>
              <a:t>uchun</a:t>
            </a:r>
            <a:r>
              <a:rPr lang="en-US" dirty="0"/>
              <a:t> </a:t>
            </a:r>
            <a:r>
              <a:rPr lang="en-US" dirty="0" err="1"/>
              <a:t>javobgar</a:t>
            </a:r>
            <a:r>
              <a:rPr lang="en-US" dirty="0"/>
              <a:t> </a:t>
            </a:r>
            <a:r>
              <a:rPr lang="en-US" dirty="0" err="1"/>
              <a:t>hisoblanadi</a:t>
            </a:r>
            <a:r>
              <a:rPr lang="en-US" dirty="0"/>
              <a:t>. U </a:t>
            </a:r>
            <a:r>
              <a:rPr lang="en-US" dirty="0" err="1"/>
              <a:t>holda</a:t>
            </a:r>
            <a:r>
              <a:rPr lang="en-US" dirty="0"/>
              <a:t> </a:t>
            </a:r>
            <a:r>
              <a:rPr lang="en-US" b="1" dirty="0"/>
              <a:t>MB</a:t>
            </a:r>
            <a:r>
              <a:rPr lang="en-US" dirty="0"/>
              <a:t> </a:t>
            </a:r>
            <a:r>
              <a:rPr lang="en-US" b="1" dirty="0" err="1"/>
              <a:t>administratori</a:t>
            </a:r>
            <a:r>
              <a:rPr lang="en-US" b="1" dirty="0"/>
              <a:t> </a:t>
            </a:r>
            <a:r>
              <a:rPr lang="en-US" dirty="0" err="1"/>
              <a:t>tizimning</a:t>
            </a:r>
            <a:r>
              <a:rPr lang="en-US" dirty="0"/>
              <a:t> </a:t>
            </a:r>
            <a:r>
              <a:rPr lang="en-US" dirty="0" err="1"/>
              <a:t>saqlanish</a:t>
            </a:r>
            <a:r>
              <a:rPr lang="en-US" dirty="0"/>
              <a:t> </a:t>
            </a:r>
            <a:r>
              <a:rPr lang="en-US" dirty="0" err="1"/>
              <a:t>holatiga</a:t>
            </a:r>
            <a:r>
              <a:rPr lang="en-US" dirty="0"/>
              <a:t> </a:t>
            </a:r>
            <a:r>
              <a:rPr lang="en-US" dirty="0" err="1"/>
              <a:t>va</a:t>
            </a:r>
            <a:r>
              <a:rPr lang="en-US" dirty="0"/>
              <a:t> </a:t>
            </a:r>
            <a:r>
              <a:rPr lang="en-US" dirty="0" err="1"/>
              <a:t>ishonchliligiga</a:t>
            </a:r>
            <a:r>
              <a:rPr lang="en-US" dirty="0"/>
              <a:t> </a:t>
            </a:r>
            <a:r>
              <a:rPr lang="en-US" dirty="0" err="1"/>
              <a:t>javob</a:t>
            </a:r>
            <a:r>
              <a:rPr lang="en-US" dirty="0"/>
              <a:t> </a:t>
            </a:r>
            <a:r>
              <a:rPr lang="en-US" dirty="0" err="1"/>
              <a:t>beradi</a:t>
            </a:r>
            <a:r>
              <a:rPr lang="en-US" dirty="0"/>
              <a:t>.</a:t>
            </a:r>
            <a:endParaRPr lang="ru-RU" dirty="0"/>
          </a:p>
        </p:txBody>
      </p:sp>
    </p:spTree>
    <p:extLst>
      <p:ext uri="{BB962C8B-B14F-4D97-AF65-F5344CB8AC3E}">
        <p14:creationId xmlns:p14="http://schemas.microsoft.com/office/powerpoint/2010/main" val="10115003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2314597"/>
          </a:xfrm>
        </p:spPr>
        <p:txBody>
          <a:bodyPr>
            <a:normAutofit/>
          </a:bodyPr>
          <a:lstStyle/>
          <a:p>
            <a:pPr algn="ctr"/>
            <a:r>
              <a:rPr lang="uz-Cyrl-UZ" sz="3300" dirty="0"/>
              <a:t>Zamonaviy ma’lumotlar bazasini boshqarish tizimlari va ularning vazifasi, funksiyalari va afzalliklari ORACLE, MY SQL, SQL SERVER, MS ACCESS tizimlari</a:t>
            </a:r>
            <a:endParaRPr lang="ru-RU" sz="3300" dirty="0"/>
          </a:p>
        </p:txBody>
      </p:sp>
      <p:sp>
        <p:nvSpPr>
          <p:cNvPr id="3" name="Объект 2"/>
          <p:cNvSpPr>
            <a:spLocks noGrp="1"/>
          </p:cNvSpPr>
          <p:nvPr>
            <p:ph sz="quarter" idx="1"/>
          </p:nvPr>
        </p:nvSpPr>
        <p:spPr>
          <a:xfrm>
            <a:off x="914400" y="3068960"/>
            <a:ext cx="7772400" cy="2950840"/>
          </a:xfrm>
        </p:spPr>
        <p:txBody>
          <a:bodyPr/>
          <a:lstStyle/>
          <a:p>
            <a:endParaRPr lang="ru-RU"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2428" y="3028546"/>
            <a:ext cx="3687724" cy="193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3028546"/>
            <a:ext cx="2764510" cy="2016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5044767"/>
            <a:ext cx="2172047" cy="16269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9836" b="89982" l="9966" r="100000">
                        <a14:foregroundMark x1="31615" y1="48087" x2="31615" y2="48087"/>
                      </a14:backgroundRemoval>
                    </a14:imgEffect>
                  </a14:imgLayer>
                </a14:imgProps>
              </a:ext>
              <a:ext uri="{28A0092B-C50C-407E-A947-70E740481C1C}">
                <a14:useLocalDpi xmlns:a14="http://schemas.microsoft.com/office/drawing/2010/main" val="0"/>
              </a:ext>
            </a:extLst>
          </a:blip>
          <a:srcRect/>
          <a:stretch>
            <a:fillRect/>
          </a:stretch>
        </p:blipFill>
        <p:spPr bwMode="auto">
          <a:xfrm>
            <a:off x="4096290" y="4848950"/>
            <a:ext cx="2139906" cy="2018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95685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a:xfrm>
            <a:off x="914400" y="2624360"/>
            <a:ext cx="7772400" cy="3395439"/>
          </a:xfrm>
        </p:spPr>
        <p:txBody>
          <a:bodyPr/>
          <a:lstStyle/>
          <a:p>
            <a:endParaRPr lang="ru-RU"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692696"/>
            <a:ext cx="3687724" cy="193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8724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a:p>
        </p:txBody>
      </p:sp>
    </p:spTree>
    <p:extLst>
      <p:ext uri="{BB962C8B-B14F-4D97-AF65-F5344CB8AC3E}">
        <p14:creationId xmlns:p14="http://schemas.microsoft.com/office/powerpoint/2010/main" val="20110789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esco">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Lecture">
      <a:majorFont>
        <a:latin typeface="Garamond"/>
        <a:ea typeface=""/>
        <a:cs typeface=""/>
      </a:majorFont>
      <a:minorFont>
        <a:latin typeface="Garamond"/>
        <a:ea typeface=""/>
        <a:cs typeface=""/>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unesco</Template>
  <TotalTime>456</TotalTime>
  <Words>565</Words>
  <Application>Microsoft Office PowerPoint</Application>
  <PresentationFormat>Экран (4:3)</PresentationFormat>
  <Paragraphs>25</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unesco</vt:lpstr>
      <vt:lpstr>Boshqaruv texnik tizimlarida ma’lumotlar bazasi bilan ishlash</vt:lpstr>
      <vt:lpstr>Reja:</vt:lpstr>
      <vt:lpstr>Ma’lumotlar banki, bilimlar bazasi, ma’lumotlar bazasi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Zamonaviy ma’lumotlar bazasini boshqarish tizimlari va ularning vazifasi, funksiyalari va afzalliklari ORACLE, MY SQL, SQL SERVER, MS ACCESS tizimlari</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hujjatlarga amaliy dasturlar yordamida ishlov berish texnologiyalari</dc:title>
  <dc:creator>User</dc:creator>
  <cp:lastModifiedBy>Atabaev</cp:lastModifiedBy>
  <cp:revision>20</cp:revision>
  <dcterms:created xsi:type="dcterms:W3CDTF">2018-09-19T13:21:03Z</dcterms:created>
  <dcterms:modified xsi:type="dcterms:W3CDTF">2018-10-10T03:40:47Z</dcterms:modified>
</cp:coreProperties>
</file>