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9" r:id="rId4"/>
    <p:sldId id="290" r:id="rId5"/>
    <p:sldId id="305" r:id="rId6"/>
    <p:sldId id="306" r:id="rId7"/>
    <p:sldId id="307" r:id="rId8"/>
    <p:sldId id="308" r:id="rId9"/>
    <p:sldId id="309" r:id="rId10"/>
    <p:sldId id="310" r:id="rId11"/>
    <p:sldId id="304" r:id="rId12"/>
    <p:sldId id="311" r:id="rId13"/>
    <p:sldId id="312" r:id="rId14"/>
    <p:sldId id="313" r:id="rId15"/>
    <p:sldId id="314" r:id="rId16"/>
    <p:sldId id="315" r:id="rId17"/>
    <p:sldId id="316" r:id="rId18"/>
    <p:sldId id="317" r:id="rId19"/>
    <p:sldId id="318" r:id="rId20"/>
    <p:sldId id="319" r:id="rId21"/>
    <p:sldId id="320" r:id="rId22"/>
    <p:sldId id="322" r:id="rId23"/>
    <p:sldId id="321" r:id="rId24"/>
    <p:sldId id="323" r:id="rId25"/>
    <p:sldId id="324" r:id="rId26"/>
    <p:sldId id="325" r:id="rId27"/>
    <p:sldId id="326" r:id="rId28"/>
    <p:sldId id="327" r:id="rId29"/>
    <p:sldId id="328" r:id="rId30"/>
    <p:sldId id="329" r:id="rId31"/>
    <p:sldId id="330" r:id="rId32"/>
    <p:sldId id="331" r:id="rId33"/>
    <p:sldId id="332" r:id="rId34"/>
    <p:sldId id="333" r:id="rId35"/>
    <p:sldId id="334" r:id="rId36"/>
    <p:sldId id="335" r:id="rId37"/>
    <p:sldId id="336" r:id="rId38"/>
    <p:sldId id="337" r:id="rId39"/>
    <p:sldId id="338" r:id="rId40"/>
    <p:sldId id="339" r:id="rId41"/>
    <p:sldId id="340" r:id="rId42"/>
    <p:sldId id="341" r:id="rId43"/>
    <p:sldId id="342" r:id="rId44"/>
    <p:sldId id="343" r:id="rId45"/>
    <p:sldId id="344" r:id="rId46"/>
    <p:sldId id="345" r:id="rId4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84" autoAdjust="0"/>
  </p:normalViewPr>
  <p:slideViewPr>
    <p:cSldViewPr>
      <p:cViewPr>
        <p:scale>
          <a:sx n="46" d="100"/>
          <a:sy n="46" d="100"/>
        </p:scale>
        <p:origin x="-1206" y="-132"/>
      </p:cViewPr>
      <p:guideLst>
        <p:guide orient="horz" pos="2160"/>
        <p:guide pos="2880"/>
      </p:guideLst>
    </p:cSldViewPr>
  </p:slideViewPr>
  <p:outlineViewPr>
    <p:cViewPr>
      <p:scale>
        <a:sx n="33" d="100"/>
        <a:sy n="33" d="100"/>
      </p:scale>
      <p:origin x="0" y="1155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04.11.2018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04.11.2018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04.11.2018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04.11.2018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04.11.2018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smtClean="0"/>
              <a:t>10</a:t>
            </a:r>
            <a:r>
              <a:rPr lang="en-US" dirty="0" smtClean="0"/>
              <a:t>-mavzu</a:t>
            </a:r>
            <a:endParaRPr lang="ru-RU" dirty="0"/>
          </a:p>
        </p:txBody>
      </p:sp>
      <p:sp>
        <p:nvSpPr>
          <p:cNvPr id="2" name="Заголовок 1"/>
          <p:cNvSpPr>
            <a:spLocks noGrp="1"/>
          </p:cNvSpPr>
          <p:nvPr>
            <p:ph type="ctrTitle"/>
          </p:nvPr>
        </p:nvSpPr>
        <p:spPr/>
        <p:txBody>
          <a:bodyPr/>
          <a:lstStyle/>
          <a:p>
            <a:r>
              <a:rPr lang="en-US" b="1" dirty="0"/>
              <a:t>Texnik tizimlarida tarmo</a:t>
            </a:r>
            <a:r>
              <a:rPr lang="uz-Cyrl-UZ" b="1" dirty="0"/>
              <a:t>q texnologiyalari</a:t>
            </a:r>
            <a:endParaRPr lang="ru-RU"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82186" y="3754079"/>
            <a:ext cx="6402182" cy="2462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normAutofit lnSpcReduction="10000"/>
          </a:bodyPr>
          <a:lstStyle/>
          <a:p>
            <a:pPr lvl="0"/>
            <a:r>
              <a:rPr lang="uz-Cyrl-UZ" dirty="0"/>
              <a:t>Tarmoq texnologiyalaridan foydalanish. Texnik sohalarda tarmoq servislari. </a:t>
            </a:r>
            <a:endParaRPr lang="ru-RU" dirty="0"/>
          </a:p>
          <a:p>
            <a:pPr lvl="0"/>
            <a:r>
              <a:rPr lang="uz-Cyrl-UZ" dirty="0"/>
              <a:t>Texnik qurilmalarni masofaviy tarmoqda boshqarish. Telnet servisidan foydalanish. Internet telekonferensiyalarni qo‘llash. </a:t>
            </a:r>
            <a:endParaRPr lang="ru-RU" dirty="0"/>
          </a:p>
          <a:p>
            <a:pPr lvl="0"/>
            <a:r>
              <a:rPr lang="uz-Cyrl-UZ" dirty="0"/>
              <a:t>Web texnologiyalari. Dinamik saytlarni yaratish texnologiyalari. Joomla, 1C-Bistrics, Drupal tizimlarida Web  xizmatlar yaratish. </a:t>
            </a:r>
            <a:endParaRPr lang="ru-RU" dirty="0"/>
          </a:p>
          <a:p>
            <a:r>
              <a:rPr lang="uz-Cyrl-UZ" dirty="0"/>
              <a:t>Java va Java Script tillari yordamida Web saxifalar yaratish va tahrirlash.  Web saxifalarda matn va grafikani taqdim etish. Web dizayn. Xostingni amalga oshirish. </a:t>
            </a:r>
            <a:endParaRPr lang="en-US" dirty="0" smtClean="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954557"/>
          </a:xfrm>
        </p:spPr>
        <p:txBody>
          <a:bodyPr>
            <a:normAutofit fontScale="90000"/>
          </a:bodyPr>
          <a:lstStyle/>
          <a:p>
            <a:pPr algn="ctr"/>
            <a:r>
              <a:rPr lang="uz-Cyrl-UZ" b="1" dirty="0"/>
              <a:t>Tarmoq texnologiyalaridan foydalanish. Texnik sohalarda tarmoq servislari</a:t>
            </a:r>
            <a:endParaRPr lang="ru-RU" dirty="0"/>
          </a:p>
        </p:txBody>
      </p:sp>
      <p:sp>
        <p:nvSpPr>
          <p:cNvPr id="3" name="Объект 2"/>
          <p:cNvSpPr>
            <a:spLocks noGrp="1"/>
          </p:cNvSpPr>
          <p:nvPr>
            <p:ph sz="quarter" idx="1"/>
          </p:nvPr>
        </p:nvSpPr>
        <p:spPr>
          <a:xfrm>
            <a:off x="914400" y="2780928"/>
            <a:ext cx="7772400" cy="3238872"/>
          </a:xfrm>
        </p:spPr>
        <p:txBody>
          <a:bodyPr>
            <a:normAutofit fontScale="92500"/>
          </a:bodyPr>
          <a:lstStyle/>
          <a:p>
            <a:r>
              <a:rPr lang="uz-Cyrl-UZ" dirty="0"/>
              <a:t>Kompyuter tarmoqlarining paydo bo‘lish sabablaridan biri resurslaridan xamkorlikda foydalanish, alohida kompyuter imkoniyatini kengaytirishdir. Tarmoq orqali foydalanuvchilar bir vaqtning o‘zida bir xil ma’lumot va fayl nusxalari, amaliy dasturlar bilan ishlashi mumkin. Bu xolat axborot tashuvchilardagi joyni tejaydi. Bundan tashqari, printer, skaner, modem, lazer disklar majmuining birgalikda ishlatilishi qo‘shimcha mablag‘ni asraydi. </a:t>
            </a:r>
            <a:endParaRPr lang="ru-RU" dirty="0"/>
          </a:p>
        </p:txBody>
      </p:sp>
    </p:spTree>
    <p:extLst>
      <p:ext uri="{BB962C8B-B14F-4D97-AF65-F5344CB8AC3E}">
        <p14:creationId xmlns:p14="http://schemas.microsoft.com/office/powerpoint/2010/main" val="3133386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a:bodyPr>
          <a:lstStyle/>
          <a:p>
            <a:r>
              <a:rPr lang="uz-Cyrl-UZ" dirty="0"/>
              <a:t>Xozirda kompyuterlarni qo‘llashda ko‘pgina foydalanuvchilar uchun yagona axborot makonini ta’riflovchi tarmoqlarni tashkil etish muxim axamiyatga ega. Buni butun dunyo kompyuter tarmog‘i xisoblanmish Internet misolida yaqqol kirish mumkin. </a:t>
            </a:r>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915816" y="3696638"/>
            <a:ext cx="3456384" cy="2952328"/>
          </a:xfrm>
          <a:prstGeom prst="rect">
            <a:avLst/>
          </a:prstGeom>
          <a:noFill/>
          <a:ln>
            <a:noFill/>
          </a:ln>
        </p:spPr>
      </p:pic>
    </p:spTree>
    <p:extLst>
      <p:ext uri="{BB962C8B-B14F-4D97-AF65-F5344CB8AC3E}">
        <p14:creationId xmlns:p14="http://schemas.microsoft.com/office/powerpoint/2010/main" val="17300827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Uzatish kanallari orqali o‘zaro bog‘langan kompyuterlar majmuiga </a:t>
            </a:r>
            <a:r>
              <a:rPr lang="uz-Cyrl-UZ" b="1" i="1" dirty="0"/>
              <a:t>kompyuterlar tarmog‘i</a:t>
            </a:r>
            <a:r>
              <a:rPr lang="uz-Cyrl-UZ" dirty="0"/>
              <a:t> deyiladi. Bu tarmoq undan foydalanuvchilarni axborot almashuv vositasi va apparat, dastur hamda axborot tarmog‘i resurslaridan jamoa bo‘lib foydalanishni taminlaydi.</a:t>
            </a:r>
            <a:endParaRPr lang="ru-RU" dirty="0"/>
          </a:p>
          <a:p>
            <a:r>
              <a:rPr lang="uz-Cyrl-UZ" dirty="0"/>
              <a:t>Kompyuter tarmoqlarini ko‘pgina belgilar, xususan xududiy ta’minlanishi jixatidan tasniflash mumkin. Bunga ko‘ra global, mintaqaviy va lokal (maxalliy) tarmoqlar farqlanadi.</a:t>
            </a:r>
            <a:endParaRPr lang="ru-RU" dirty="0"/>
          </a:p>
          <a:p>
            <a:r>
              <a:rPr lang="uz-Cyrl-UZ" i="1" dirty="0"/>
              <a:t>Global tarmoqlar</a:t>
            </a:r>
            <a:r>
              <a:rPr lang="uz-Cyrl-UZ" dirty="0"/>
              <a:t> butun dunyo bo‘yicha tarmoqdan foydalanuvchilarni qamrab oladi va ko‘pincha bir-biridan 10-15 ming km uzoqlikdagi EXM va aloqa tarmoqlari uzellarini birlashtiruvchi yo‘ldosh orqali aloqa kanallaridan foydalanadi. Global tarmoq – bu internet. </a:t>
            </a:r>
            <a:endParaRPr lang="ru-RU" dirty="0"/>
          </a:p>
        </p:txBody>
      </p:sp>
    </p:spTree>
    <p:extLst>
      <p:ext uri="{BB962C8B-B14F-4D97-AF65-F5344CB8AC3E}">
        <p14:creationId xmlns:p14="http://schemas.microsoft.com/office/powerpoint/2010/main" val="2012602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i="1" dirty="0"/>
              <a:t>Mintaqaviy tarmoqlar</a:t>
            </a:r>
            <a:r>
              <a:rPr lang="uz-Cyrl-UZ" dirty="0"/>
              <a:t> uncha katta bo‘lmagan mamlakat shaxarlari, viloyatlaridagi foydalanuvchilarni birlashtiradi. Aloqa kanallari sifatida ko‘pincha telefon tarmoqlaridan foydalaniladi. Tarmoq uzellari orasidagi masofa 10-1000 km ni tashkil etadi.</a:t>
            </a:r>
            <a:endParaRPr lang="ru-RU" dirty="0"/>
          </a:p>
          <a:p>
            <a:r>
              <a:rPr lang="uz-Cyrl-UZ" dirty="0"/>
              <a:t>	</a:t>
            </a:r>
            <a:r>
              <a:rPr lang="uz-Cyrl-UZ" i="1" dirty="0"/>
              <a:t>EXMning lokal tarmoqlari</a:t>
            </a:r>
            <a:r>
              <a:rPr lang="uz-Cyrl-UZ" dirty="0"/>
              <a:t> bir korxona, muassasaning bir yoki bir qancha yaqin binolaridagi abonentlarni bog‘laydi. Lokal tarmoqlar juda keng tarqalgan, chunki 80-90% axborot o‘sha tarmoq atrofida aylanib yuradi. Lokal tarmoqlari xar qanday tizilmaga ega bo‘lishi mumkin. Lekin lokal tarmoqlardagi kompyuterlar yuqori tezlikka ega yagona axborot uzatish kanali bilan bog‘langan bo‘ladi. </a:t>
            </a:r>
            <a:endParaRPr lang="ru-RU" dirty="0"/>
          </a:p>
        </p:txBody>
      </p:sp>
    </p:spTree>
    <p:extLst>
      <p:ext uri="{BB962C8B-B14F-4D97-AF65-F5344CB8AC3E}">
        <p14:creationId xmlns:p14="http://schemas.microsoft.com/office/powerpoint/2010/main" val="1010588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Barcha kompyuterlar uchun yagona tezkor axborot uzatish kanalining bo‘lishi - lokal tarmoqning ajralib turuvchi xususiyati. Optik kanalda yorug‘lik o‘tkazgich inson soch tolasi kalinligida yasalgan. Bu o‘ta tezkor, ishonchli va qimmat turadigan kabel.</a:t>
            </a:r>
            <a:endParaRPr lang="ru-RU" dirty="0"/>
          </a:p>
          <a:p>
            <a:r>
              <a:rPr lang="uz-Cyrl-UZ" dirty="0"/>
              <a:t>	Lokal tarmoqda EXMlar orasidagi masofa uncha katta emas - 10 km gacha, radio kanal aloqasidan foydalanilsa – 22,5 km. Lokal tarmoqlarda kanallar tashkilot mulki xisoblanadi va bu ulardan foydalanishni osonlashtiradi.</a:t>
            </a:r>
            <a:endParaRPr lang="ru-RU" dirty="0"/>
          </a:p>
          <a:p>
            <a:endParaRPr lang="ru-RU" dirty="0"/>
          </a:p>
        </p:txBody>
      </p:sp>
    </p:spTree>
    <p:extLst>
      <p:ext uri="{BB962C8B-B14F-4D97-AF65-F5344CB8AC3E}">
        <p14:creationId xmlns:p14="http://schemas.microsoft.com/office/powerpoint/2010/main" val="4149524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b="1" dirty="0"/>
              <a:t>Tarmoq topologiyasi</a:t>
            </a:r>
            <a:endParaRPr lang="ru-RU" dirty="0"/>
          </a:p>
          <a:p>
            <a:r>
              <a:rPr lang="uz-Cyrl-UZ" b="1" i="1" dirty="0"/>
              <a:t>Tarmoq topologiyasi</a:t>
            </a:r>
            <a:r>
              <a:rPr lang="uz-Cyrl-UZ" dirty="0"/>
              <a:t> - bu kompyuterlar aloqa kanallari birlashuvining mantiqiy sxemasi. Lokal tarmoqlarida ko‘pincha quyidagi uch asosiy topologiyaning biridan foydalaniladi: monokanalli, aylanma yoki yulduzsimon. Boshqa ko‘pgina topologiyalar shu uchtasidan kelib chiqadi. Tarmoq uzellarining kanalga kirish ketma-ketligini aniqlash uchun kirish uslubining o‘zi zarur. </a:t>
            </a:r>
            <a:endParaRPr lang="ru-RU" dirty="0"/>
          </a:p>
        </p:txBody>
      </p:sp>
    </p:spTree>
    <p:extLst>
      <p:ext uri="{BB962C8B-B14F-4D97-AF65-F5344CB8AC3E}">
        <p14:creationId xmlns:p14="http://schemas.microsoft.com/office/powerpoint/2010/main" val="1784124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Tarmoq topologiyasi</a:t>
            </a:r>
            <a:endParaRPr lang="ru-RU" dirty="0"/>
          </a:p>
        </p:txBody>
      </p:sp>
      <p:sp>
        <p:nvSpPr>
          <p:cNvPr id="3" name="Объект 2"/>
          <p:cNvSpPr>
            <a:spLocks noGrp="1"/>
          </p:cNvSpPr>
          <p:nvPr>
            <p:ph sz="quarter" idx="1"/>
          </p:nvPr>
        </p:nvSpPr>
        <p:spPr/>
        <p:txBody>
          <a:bodyPr>
            <a:normAutofit fontScale="92500" lnSpcReduction="20000"/>
          </a:bodyPr>
          <a:lstStyle/>
          <a:p>
            <a:r>
              <a:rPr lang="uz-Cyrl-UZ" b="1" i="1" dirty="0" smtClean="0"/>
              <a:t>Tarmoq </a:t>
            </a:r>
            <a:r>
              <a:rPr lang="uz-Cyrl-UZ" b="1" i="1" dirty="0"/>
              <a:t>topologiyasi</a:t>
            </a:r>
            <a:r>
              <a:rPr lang="uz-Cyrl-UZ" dirty="0"/>
              <a:t> - bu kompyuterlar aloqa kanallari birlashuvining mantiqiy sxemasi. Lokal tarmoqlarida ko‘pincha quyidagi uch asosiy topologiyaning biridan foydalaniladi: monokanalli, aylanma yoki yulduzsimon. Boshqa ko‘pgina topologiyalar shu uchtasidan kelib chiqadi. Tarmoq uzellarining kanalga kirish ketma-ketligini aniqlash uchun kirish uslubining o‘zi zarur. </a:t>
            </a:r>
            <a:endParaRPr lang="ru-RU" dirty="0"/>
          </a:p>
          <a:p>
            <a:r>
              <a:rPr lang="uz-Cyrl-UZ" b="1" dirty="0"/>
              <a:t>Kirish uslubi</a:t>
            </a:r>
            <a:r>
              <a:rPr lang="uz-Cyrl-UZ" dirty="0"/>
              <a:t> - bu moddiy darajada uzellarni birlashtiruvchi ma’lumotlarni uzatish kanalidan foydalanishni belgilovchi qoidalar to‘plamidir. Lokal tarmoqlarida eng keng tarqalgan kirish uslublari Ethernet, Trken-Ring, Arenet sanaladi. Tarmoq platalari moddiy qurilma bo‘lib, har bir kompyuter tarmog‘iga o‘rnatiladi va tarmoq kanallari bo‘yicha axborot uzatish hamda qabul qilishni ta’minlaydi.</a:t>
            </a:r>
            <a:endParaRPr lang="ru-RU" dirty="0"/>
          </a:p>
        </p:txBody>
      </p:sp>
    </p:spTree>
    <p:extLst>
      <p:ext uri="{BB962C8B-B14F-4D97-AF65-F5344CB8AC3E}">
        <p14:creationId xmlns:p14="http://schemas.microsoft.com/office/powerpoint/2010/main" val="860800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b="1" dirty="0"/>
              <a:t>LXT topologiyasi</a:t>
            </a:r>
            <a:r>
              <a:rPr lang="uz-Cyrl-UZ" dirty="0"/>
              <a:t> - bu tarmok uzellari birlashuvining o‘rtacha geometrik sxemasi.</a:t>
            </a:r>
            <a:endParaRPr lang="ru-RU" dirty="0"/>
          </a:p>
          <a:p>
            <a:r>
              <a:rPr lang="uz-Cyrl-UZ" dirty="0"/>
              <a:t>Xisoblash tarmoqlari topologiyasi turlicha bo‘lishi mumkin, lekin lokal xisoblash tarmog‘i uchun uchta tur umumiy xisoblanadi. Bular: aylanma, shinali va yulduzsimon turlardir. Ba’zan soddalashtirib aylana, shina, yulduz degan atamalar ishlatiladi. Biroq bu atamalar topologiya turi tom ma’noda aylana, to‘g‘ri chiziqli yoki aynan yulduz shaklida degan fikrni bildirmaydi. </a:t>
            </a:r>
            <a:endParaRPr lang="ru-RU" dirty="0"/>
          </a:p>
          <a:p>
            <a:r>
              <a:rPr lang="uz-Cyrl-UZ" dirty="0"/>
              <a:t>Har qanday kompyuter tarmog‘ini uzellar majmui sifatida ko‘rishi mumkin.</a:t>
            </a:r>
            <a:endParaRPr lang="ru-RU" dirty="0"/>
          </a:p>
          <a:p>
            <a:r>
              <a:rPr lang="uz-Cyrl-UZ" b="1" dirty="0"/>
              <a:t>Uzel</a:t>
            </a:r>
            <a:r>
              <a:rPr lang="uz-Cyrl-UZ" dirty="0"/>
              <a:t> - tarmoqning uzatish vositasiga ulangan har qanday qurilma.</a:t>
            </a:r>
            <a:endParaRPr lang="ru-RU" dirty="0"/>
          </a:p>
        </p:txBody>
      </p:sp>
    </p:spTree>
    <p:extLst>
      <p:ext uri="{BB962C8B-B14F-4D97-AF65-F5344CB8AC3E}">
        <p14:creationId xmlns:p14="http://schemas.microsoft.com/office/powerpoint/2010/main" val="2207389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Topologiya tarmoq uzellarini ulash sistemasini o‘rtalashtiradi. Masalan, ellips xam yopiq egri, xam yopiq siniq chiziq aylanma topologiyaga, yopiq bo‘lmagan siniq chiziq esa - shina topologiyaga mansub.</a:t>
            </a:r>
            <a:endParaRPr lang="ru-RU" dirty="0"/>
          </a:p>
          <a:p>
            <a:r>
              <a:rPr lang="uz-Cyrl-UZ" b="1" dirty="0"/>
              <a:t>Aylana (doira) topologiya</a:t>
            </a:r>
            <a:r>
              <a:rPr lang="uz-Cyrl-UZ" dirty="0"/>
              <a:t> - tarmoq uzellarining yopiq egri (uzatish o‘rtasidagi) kabel bilan birlashuvini xosil qiladi. Uzatish (peredatchik) va qabul qilish (priyomnik) o‘rtasidagi har bir oraliq uzel yuborgan xabarni retranslyasiya qiladi. qabul qiluvchi uzel faqat o‘ziga yuborilgan ma’lumotnigina aniqlaydi va qabul qiladi.</a:t>
            </a:r>
            <a:endParaRPr lang="ru-RU" dirty="0"/>
          </a:p>
        </p:txBody>
      </p:sp>
    </p:spTree>
    <p:extLst>
      <p:ext uri="{BB962C8B-B14F-4D97-AF65-F5344CB8AC3E}">
        <p14:creationId xmlns:p14="http://schemas.microsoft.com/office/powerpoint/2010/main" val="25249316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Aylana topologiya nisbatan kichikroq kenglikda shug‘ullanuvchi tarmoq uchun juda mos keladi. Unda markaziy uzel yo‘qligi bois tarmoqning ishonchliligini oshiradi. Axborotni retranslyasiya qilish uzatish vositasi sifatida har qanday turdagi kabeldan foydalanish imkonini beradi. Bunday tarmoq uzellari xizmat ko‘rsatish tartibining ketma-ketligi uning tezkorligini susaytiradi, uzellardan birining ishdan chiqishi aylana butunligini buzadi va axborotni uzatish traktini saqlash uchun choralar ko‘rishni talab qiladi.</a:t>
            </a:r>
            <a:endParaRPr lang="ru-RU" dirty="0"/>
          </a:p>
          <a:p>
            <a:r>
              <a:rPr lang="uz-Cyrl-UZ" b="1" dirty="0"/>
              <a:t>Shinali topologiya</a:t>
            </a:r>
            <a:r>
              <a:rPr lang="uz-Cyrl-UZ" dirty="0"/>
              <a:t> - eng oddiy turlardan biri. U uzatish vositasi sifatida koaksial kabeldan foydalanish bilan bog‘liq. Ma’lumotlar tarmoq uzatish uzelidan shina bo‘yicha har ikki tomonga tarqaladi.</a:t>
            </a:r>
            <a:endParaRPr lang="ru-RU" dirty="0"/>
          </a:p>
        </p:txBody>
      </p:sp>
    </p:spTree>
    <p:extLst>
      <p:ext uri="{BB962C8B-B14F-4D97-AF65-F5344CB8AC3E}">
        <p14:creationId xmlns:p14="http://schemas.microsoft.com/office/powerpoint/2010/main" val="2602497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sz="quarter" idx="1"/>
          </p:nvPr>
        </p:nvSpPr>
        <p:spPr/>
        <p:txBody>
          <a:bodyPr>
            <a:normAutofit fontScale="92500" lnSpcReduction="10000"/>
          </a:bodyPr>
          <a:lstStyle/>
          <a:p>
            <a:r>
              <a:rPr lang="uz-Cyrl-UZ" dirty="0"/>
              <a:t>Oraliq uzellar kelayotgan axborotlarni translyasiya qilmaydi. Axborot barcha uzellarga kelib tushadi, lekin kimga jo‘natilgan bo‘lsa, faqat o‘shagina qabul qila oladi. Xizmat ko‘rsatish tartibi parallel.</a:t>
            </a:r>
            <a:endParaRPr lang="ru-RU" dirty="0"/>
          </a:p>
          <a:p>
            <a:r>
              <a:rPr lang="uz-Cyrl-UZ" dirty="0"/>
              <a:t>Bu xol shinali topologiya bilan LXTning tezkor harakatini ta’minlaydi. Tarmoqni kuchaytirish va konfigurasiyalash, shuningdek turli tizimlarga moslashtirish oson. SHinali topologiya tarmog‘i aloxida uzellarning buzilish extimolligiga chidamli. Ushbu turdagi topologiya tarmog‘i xozirchi kunda joriy etilgan. SHuni ta’kidlash lozimki, ularning ko‘lami kichkina va bir tarmoq doirasida turli xildagi kabeldan foydalanish imkonini beradi.</a:t>
            </a:r>
            <a:endParaRPr lang="ru-RU" dirty="0"/>
          </a:p>
        </p:txBody>
      </p:sp>
    </p:spTree>
    <p:extLst>
      <p:ext uri="{BB962C8B-B14F-4D97-AF65-F5344CB8AC3E}">
        <p14:creationId xmlns:p14="http://schemas.microsoft.com/office/powerpoint/2010/main" val="24103187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2098573"/>
          </a:xfrm>
        </p:spPr>
        <p:txBody>
          <a:bodyPr>
            <a:normAutofit fontScale="90000"/>
          </a:bodyPr>
          <a:lstStyle/>
          <a:p>
            <a:pPr algn="ctr"/>
            <a:r>
              <a:rPr lang="uz-Cyrl-UZ" b="1" dirty="0"/>
              <a:t>Texnik qurilmalarni masofaviy tarmoqda boshqarish. Telnet servisidan foydalanish. Internet telekonferensiyalarni qo‘llash</a:t>
            </a:r>
            <a:endParaRPr lang="ru-RU" dirty="0"/>
          </a:p>
        </p:txBody>
      </p:sp>
      <p:sp>
        <p:nvSpPr>
          <p:cNvPr id="3" name="Объект 2"/>
          <p:cNvSpPr>
            <a:spLocks noGrp="1"/>
          </p:cNvSpPr>
          <p:nvPr>
            <p:ph sz="quarter" idx="1"/>
          </p:nvPr>
        </p:nvSpPr>
        <p:spPr>
          <a:xfrm>
            <a:off x="914400" y="2852936"/>
            <a:ext cx="7772400" cy="3166864"/>
          </a:xfrm>
        </p:spPr>
        <p:txBody>
          <a:bodyPr/>
          <a:lstStyle/>
          <a:p>
            <a:r>
              <a:rPr lang="uz-Cyrl-UZ" b="1" dirty="0"/>
              <a:t>Tarmoqni tashkil etishni texnik vositalari. </a:t>
            </a:r>
            <a:endParaRPr lang="ru-RU" dirty="0"/>
          </a:p>
          <a:p>
            <a:r>
              <a:rPr lang="uz-Cyrl-UZ" dirty="0"/>
              <a:t>Bizga ma’lumki, lokal tarmoq tashkil qilish uchun  eng zaruriy qurilmalar: tarmoq kartasi, kabellar HUB (yoki Switch) va dasturiiy ta’minotdir.</a:t>
            </a:r>
            <a:endParaRPr lang="ru-RU" dirty="0"/>
          </a:p>
        </p:txBody>
      </p:sp>
      <p:pic>
        <p:nvPicPr>
          <p:cNvPr id="4" name="Рисунок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672" y="4941168"/>
            <a:ext cx="2211705" cy="1658620"/>
          </a:xfrm>
          <a:prstGeom prst="rect">
            <a:avLst/>
          </a:prstGeom>
          <a:noFill/>
          <a:ln>
            <a:noFill/>
          </a:ln>
        </p:spPr>
      </p:pic>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901385"/>
            <a:ext cx="2360295" cy="1669415"/>
          </a:xfrm>
          <a:prstGeom prst="rect">
            <a:avLst/>
          </a:prstGeom>
          <a:noFill/>
          <a:ln>
            <a:noFill/>
          </a:ln>
        </p:spPr>
      </p:pic>
    </p:spTree>
    <p:extLst>
      <p:ext uri="{BB962C8B-B14F-4D97-AF65-F5344CB8AC3E}">
        <p14:creationId xmlns:p14="http://schemas.microsoft.com/office/powerpoint/2010/main" val="1690284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uz-Cyrl-UZ" dirty="0"/>
              <a:t>Tarmoqlarni tashkil etishda bizga quyidagi texnik vositalar majmui zarur bo‘ladi. Tarmoq platasi, tarmoq kabeli, </a:t>
            </a:r>
            <a:endParaRPr lang="ru-RU" dirty="0"/>
          </a:p>
          <a:p>
            <a:r>
              <a:rPr lang="uz-Cyrl-UZ" dirty="0"/>
              <a:t>Tarmoq platasining mavjudligi bilan biz tarmoqni tashkil etishimiz mumkin bo‘ladi. CHunki tarmoq platasining vazifasi asosiy plata bilan tashqi qurilma (kabel, HUB yoki Switch) o‘rtasidagi vositachi. YA’ni kelayotgan signalni qabul qilib asosiy plataga o‘tkazish yoki aksincha asosiy platadan chiqayotgan  signalni tashqariga uzatish uchun xizmat qiladi. </a:t>
            </a:r>
            <a:endParaRPr lang="ru-RU" dirty="0"/>
          </a:p>
          <a:p>
            <a:r>
              <a:rPr lang="uz-Cyrl-UZ" dirty="0"/>
              <a:t>Tarmoq kartasi drayverini aksariyat operasion sistemalarning o‘zi avtomatik ravishda  o‘rnatadi.</a:t>
            </a:r>
            <a:endParaRPr lang="ru-RU" dirty="0"/>
          </a:p>
          <a:p>
            <a:r>
              <a:rPr lang="uz-Cyrl-UZ" dirty="0"/>
              <a:t>Odatda bitta Hub yoki Switch orqali 8, 16, 32 tagacha foydalanuvchi lokal tarmoqga ulanishi mumkin. Lekin Hub va Switch orqali ulanishlar soni albatta chegaralangan bo‘ladi. SHu sababdan ko‘proq kompyuterlar o‘rtasida lokal tarmoq tashkil etish uchun bizga bir nechta Hub yoki Switch kerak bo‘ladi. </a:t>
            </a:r>
            <a:endParaRPr lang="ru-RU" dirty="0"/>
          </a:p>
          <a:p>
            <a:endParaRPr lang="ru-RU" dirty="0"/>
          </a:p>
        </p:txBody>
      </p:sp>
    </p:spTree>
    <p:extLst>
      <p:ext uri="{BB962C8B-B14F-4D97-AF65-F5344CB8AC3E}">
        <p14:creationId xmlns:p14="http://schemas.microsoft.com/office/powerpoint/2010/main" val="2293515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Switch bilan Hub ni o‘rtasidagi farqlar shundan iboratki, birinchidan Hub da yana boshqa bir Hub ga ulanish uchun ishlab chiqarilgan aloxida shina mavjud. Bu Hub ning  Switch dan ustunlik tomoni. Ikkinchidan Hub orqali tashkil etilgan lokal tarmoqda axborot almashinish Switch ga nisbatan biroz sekinroq. CHunki, Hub dagi yuklanish Switch dagiga nisbatan kattaroq bo‘ladi. Sababi, agar siz Hub orqali ulangan kompyuterlardan biridan ikkinchisiga biror bir axborot jo‘natsangiz, siz jo‘natgan axborot hub dan ulangan xamma kompyuterlarga borib uni IP adresini tekshirib ko‘radi va kerakli kompyuterni topadi. ya’ni, siz biror bir ma’lumot jo‘natganingizda barcha kompyuterlarga borgan tarmoq kabellari o‘sha jo‘natilgan ma’lumot bilan band bo‘ladi. Bu esa Hub ning  Switch dan kamchilik tomonidir.</a:t>
            </a:r>
            <a:endParaRPr lang="ru-RU" dirty="0"/>
          </a:p>
          <a:p>
            <a:endParaRPr lang="ru-RU" dirty="0"/>
          </a:p>
        </p:txBody>
      </p:sp>
    </p:spTree>
    <p:extLst>
      <p:ext uri="{BB962C8B-B14F-4D97-AF65-F5344CB8AC3E}">
        <p14:creationId xmlns:p14="http://schemas.microsoft.com/office/powerpoint/2010/main" val="5332837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a:t>H</a:t>
            </a:r>
            <a:r>
              <a:rPr lang="uz-Cyrl-UZ" dirty="0"/>
              <a:t>UB (Switch) qurilmasidan foydalangan xolda  kompyuterni tarmoqqa ulash. Hublar xonadagi kompyuterlarni bir-biri bilan bog‘lash uchun kerak bo‘lsa, Switchlar binolar orasiga qo‘yiladi.</a:t>
            </a:r>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573016"/>
            <a:ext cx="5616624" cy="2520280"/>
          </a:xfrm>
          <a:prstGeom prst="rect">
            <a:avLst/>
          </a:prstGeom>
          <a:noFill/>
          <a:ln>
            <a:noFill/>
          </a:ln>
        </p:spPr>
      </p:pic>
    </p:spTree>
    <p:extLst>
      <p:ext uri="{BB962C8B-B14F-4D97-AF65-F5344CB8AC3E}">
        <p14:creationId xmlns:p14="http://schemas.microsoft.com/office/powerpoint/2010/main" val="10215315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Bog‘lash uchun qo‘llaniladigan kabellar uzatish muxiti deb yuritiladi.</a:t>
            </a:r>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708920"/>
            <a:ext cx="6480720" cy="3600400"/>
          </a:xfrm>
          <a:prstGeom prst="rect">
            <a:avLst/>
          </a:prstGeom>
          <a:noFill/>
          <a:ln>
            <a:noFill/>
          </a:ln>
        </p:spPr>
      </p:pic>
    </p:spTree>
    <p:extLst>
      <p:ext uri="{BB962C8B-B14F-4D97-AF65-F5344CB8AC3E}">
        <p14:creationId xmlns:p14="http://schemas.microsoft.com/office/powerpoint/2010/main" val="41091327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Kabellar asosan uchga bo‘linadi:</a:t>
            </a:r>
            <a:endParaRPr lang="ru-RU" dirty="0"/>
          </a:p>
          <a:p>
            <a:r>
              <a:rPr lang="uz-Cyrl-UZ" b="1" dirty="0"/>
              <a:t>1. Koaksial kabellar (coaxial cable),</a:t>
            </a:r>
            <a:r>
              <a:rPr lang="uz-Cyrl-UZ" dirty="0"/>
              <a:t> ular televizion antennaga juda o‘xshash. O‘tkazish tezligi: 10 Mbit/sek. Asosan bino ichidagi tarmoqni xosil qilishda foydalaniladi.</a:t>
            </a:r>
            <a:endParaRPr lang="ru-RU" dirty="0"/>
          </a:p>
          <a:p>
            <a:r>
              <a:rPr lang="uz-Cyrl-UZ" dirty="0"/>
              <a:t>Koaksial sim. Bunday sim turt katlamdan tashkil topgan buladi: uning eng ichki katlami metall simdan iborat. Bu izolyasiya bilan uralgan bulib, u 2-katlamini tashkil kiladi. 3-katlam izolyasiyasi yupka metall ekran bilan koplangan buladi. Ekran egiluvchan uki, ichki sim egiluvchanlik uki bilan ketma-ket tushadi. SHuning uchun xam koaksial sim deyiladi. Turtinchi katlam plastik katlamdan iborat bulib, u uchta katlamni koplaydi.</a:t>
            </a:r>
            <a:endParaRPr lang="ru-RU" dirty="0"/>
          </a:p>
          <a:p>
            <a:endParaRPr lang="ru-RU" dirty="0"/>
          </a:p>
        </p:txBody>
      </p:sp>
    </p:spTree>
    <p:extLst>
      <p:ext uri="{BB962C8B-B14F-4D97-AF65-F5344CB8AC3E}">
        <p14:creationId xmlns:p14="http://schemas.microsoft.com/office/powerpoint/2010/main" val="9230812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Keyingi paytda keng rivojlangan kabel  televideniesida ishlatiladigan sim koaksial simdir. Kabel televideniesi  yordamida bir kancha kanallar orkali ko’rsatuvlar berilishining sababi xam koaksial simlar orkali bir paytda bir kancha turli signallarni uzatish imkoniyati borligidandir.  Bunda har bir signal turiga bittadan kanal mos keladi. Har bir kanal uz chastotasida ishlaydi, shuning uchun ular oralikda bir-biridan mustaqil xisoblanadi.</a:t>
            </a:r>
            <a:endParaRPr lang="ru-RU" dirty="0"/>
          </a:p>
          <a:p>
            <a:r>
              <a:rPr lang="uz-Cyrl-UZ" dirty="0"/>
              <a:t>Koaksial simning asosiy afzalligi, uning katta kenglikda ishchi chastotalariga ega bo’lganligi tufayli katta xajmdagi ma’lumotlar okimini yukori tezlikda uzatishi mumkinligidadir. Bu imkoniyat yukori tezlik bilan ishlaydigan lokal kompyuter tarmoklarini yaratish imkoniyatini beradi.</a:t>
            </a:r>
            <a:endParaRPr lang="ru-RU" dirty="0"/>
          </a:p>
          <a:p>
            <a:endParaRPr lang="ru-RU" dirty="0"/>
          </a:p>
        </p:txBody>
      </p:sp>
    </p:spTree>
    <p:extLst>
      <p:ext uri="{BB962C8B-B14F-4D97-AF65-F5344CB8AC3E}">
        <p14:creationId xmlns:p14="http://schemas.microsoft.com/office/powerpoint/2010/main" val="23331575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uz-Cyrl-UZ" dirty="0"/>
              <a:t>Koaksial simlarning ikkinchi afzalligi ularning turli tashki karshiliklarga chidamliligi va nisbatan uzok masofalarga ma’lumotlarni (signal shaklidagi) uzatishi mumkinligidadir.</a:t>
            </a:r>
            <a:endParaRPr lang="ru-RU" dirty="0"/>
          </a:p>
          <a:p>
            <a:r>
              <a:rPr lang="uz-Cyrl-UZ" dirty="0"/>
              <a:t>Koaksial simlari uchun qabul kilingan andozalar mavjud  bulib, u Internet kompyuter tarmog‘i uchun Internet yug‘on simi (taxminan kulning katta barmogi yug‘onligida) deb xam yuritiladi. Bundan tashkari, yug‘onligi taxminan kichik barmok yug‘onligida bo’lgan, xozirda keng tarkalgan Cheapernet yoki Thinnet simlari mavjud. Yug‘on va ingichkarok koaksial simlar albatta uz xususiyatlariga ega: yug‘on simlar ingichkaga nisbatan uzokrok masofaga ma’lumotlarni uzatadi va tashki qarshilikka chidamlirokdir.</a:t>
            </a:r>
            <a:endParaRPr lang="ru-RU" dirty="0"/>
          </a:p>
          <a:p>
            <a:r>
              <a:rPr lang="uz-Cyrl-UZ" dirty="0"/>
              <a:t>Yuqorida aytganimizdek, afsuski, bu simlarni tugridan-tugri kompyuterga ulab bulmaydi. Buning uchun kushimcha boglovchi sifatida  BNC boglovchisidan foydalaniladi</a:t>
            </a:r>
            <a:r>
              <a:rPr lang="uz-Cyrl-UZ" dirty="0" smtClean="0"/>
              <a:t>.</a:t>
            </a:r>
            <a:endParaRPr lang="ru-RU" dirty="0"/>
          </a:p>
        </p:txBody>
      </p:sp>
    </p:spTree>
    <p:extLst>
      <p:ext uri="{BB962C8B-B14F-4D97-AF65-F5344CB8AC3E}">
        <p14:creationId xmlns:p14="http://schemas.microsoft.com/office/powerpoint/2010/main" val="2208804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dirty="0"/>
              <a:t>Koaksial simining asosiy xususiyati uning universalligidir, ya’ni uning yordamida deyarli barcha turdagi: tovush, video va xokazo signallarni uzatish mumkin.</a:t>
            </a:r>
            <a:endParaRPr lang="ru-RU" dirty="0"/>
          </a:p>
          <a:p>
            <a:r>
              <a:rPr lang="uz-Cyrl-UZ" dirty="0"/>
              <a:t>Omninet, Onet kompyuter tarmog‘i bunday simlarni birinchi bo‘lib ishlatgan. 1-tarmoklarda bunday simlar orkali ma’lumotlarni uzatish tezligi 1 m/bit atrofida bo’lgan, (Ethernet tarmoklarida ishlatilgan) koaksial simlarga nisbatan uzatish tezligi 10 barobar kam. Keyingi tarmoklarda uzatish tezligi koaksial simlar orkali uzatilish tezligiga barobarlashdi. Ammo ma’lumotlarni uzatish masofasi koaksial simlar uzatishiga nisbatan 5 marta kamdir.</a:t>
            </a:r>
            <a:endParaRPr lang="ru-RU" dirty="0"/>
          </a:p>
        </p:txBody>
      </p:sp>
    </p:spTree>
    <p:extLst>
      <p:ext uri="{BB962C8B-B14F-4D97-AF65-F5344CB8AC3E}">
        <p14:creationId xmlns:p14="http://schemas.microsoft.com/office/powerpoint/2010/main" val="28184515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uz-Cyrl-UZ" b="1" dirty="0"/>
              <a:t>Juftli o‘ram kabellari</a:t>
            </a:r>
            <a:r>
              <a:rPr lang="uz-Cyrl-UZ" dirty="0"/>
              <a:t> (tvisted pair – vitaya para) telefon simini eslatadi. O‘tkazish tezligi: 100 Mbit/sek. Asosan bino ichidagi tarmoqni xosil qilishda foydalaniladi</a:t>
            </a:r>
            <a:endParaRPr lang="ru-RU" dirty="0"/>
          </a:p>
          <a:p>
            <a:r>
              <a:rPr lang="uz-Cyrl-UZ" dirty="0"/>
              <a:t>Lokal kompyuter tarmoklari ingichka (Ethernet) koaksial sim yoki vitaya para bazasida ko‘riladi. Odatda bunday koaksial simlar yordamida tashkil kilingan tarmok umumiy shina (sim) orkali  birlashtiriladi. Bu esa ma’lum nokulayliklarga olib keladi. Masalan, koaksial simning biror joyida uzilish bulsa, tarmok kompyuterlari ishlamay koladi. Sim uzilgan joyni topish masalasi esa amrimaxol bulib koladi. SHuning uchun xozirda lokal kompyuter tarmoklarini yaratish strukturalash prinsipiga asoslanadi. Bunda har bir struktura aloxida «vitaya para» simlari bilan ulangan bir necha kompyuterlar tarmok adapteri (moslovchisi) orkali kompyuter bilan boglangan shaklda tuziladi. Bunda har bir struktura aloxida «vitaya para» simlari bilan bir necha kompyuterlarning tarmok adapterlari orkali kompyuterlarga ulangan xolda buladi.</a:t>
            </a:r>
            <a:endParaRPr lang="ru-RU" dirty="0"/>
          </a:p>
        </p:txBody>
      </p:sp>
    </p:spTree>
    <p:extLst>
      <p:ext uri="{BB962C8B-B14F-4D97-AF65-F5344CB8AC3E}">
        <p14:creationId xmlns:p14="http://schemas.microsoft.com/office/powerpoint/2010/main" val="4313639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Tarmokni kengaytirish uchun unga yangi shunday struktura kushiladi xolos. «Vitaya para» prinsipida tarmok tuzishda kushimcha joylar (yangi kompyuterlar olinganda) tashkil qilish uchun kushimcha simlar tortiladi. Natijada yangi foydalanuvchini tarmokka qo‘shish bir yoki bir necha panellarda kommutasiyani uzgartirishga olib keladi xolos. Toking ring («vitaya para») asosida kurilgan tarmoklar biroz qimmatroq bo‘lsada, kelajakda u o‘zini to‘la oqlaydi va ko‘p yillar buzilmay ishlaydi.</a:t>
            </a:r>
            <a:endParaRPr lang="ru-RU" dirty="0"/>
          </a:p>
          <a:p>
            <a:r>
              <a:rPr lang="da-DK" b="1" dirty="0" smtClean="0"/>
              <a:t>Optiktolali </a:t>
            </a:r>
            <a:r>
              <a:rPr lang="da-DK" b="1" dirty="0"/>
              <a:t>kabel (fider-optic cable).</a:t>
            </a:r>
            <a:r>
              <a:rPr lang="da-DK" dirty="0"/>
              <a:t> Eng ishonchli va tez, shu bilan birga juda qimmat kabel turi. Oralig‘i 100 km masofadagi tarmoq uchun qo‘llaniladi. O‘tkazish tezligi: 2 Gbit/sek.</a:t>
            </a:r>
            <a:endParaRPr lang="ru-RU" dirty="0"/>
          </a:p>
        </p:txBody>
      </p:sp>
    </p:spTree>
    <p:extLst>
      <p:ext uri="{BB962C8B-B14F-4D97-AF65-F5344CB8AC3E}">
        <p14:creationId xmlns:p14="http://schemas.microsoft.com/office/powerpoint/2010/main" val="10578777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da-DK" dirty="0"/>
              <a:t>Optik-tolali simlar. Optik-tolali deyilishiga sabab, yoruglik kuvvatidan tolalar orkali boshka energiya turiga aylantirilishidir. Bunday simlarning  diametri bir necha mikron buladi. Ular kattik katlam bilan, tashkaridan esa ximoyaviy koplam bilan koplangan kurinishda buladi. Birinchi optik-tola simlar shisha materialidan tayyorlangan edi. Xozir esa uning urniga plastik tolalar ishlatiladi.</a:t>
            </a:r>
            <a:endParaRPr lang="ru-RU" dirty="0"/>
          </a:p>
        </p:txBody>
      </p:sp>
    </p:spTree>
    <p:extLst>
      <p:ext uri="{BB962C8B-B14F-4D97-AF65-F5344CB8AC3E}">
        <p14:creationId xmlns:p14="http://schemas.microsoft.com/office/powerpoint/2010/main" val="102250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da-DK" dirty="0"/>
              <a:t>Optik-tolali simlarning afzalliklari: har kanday tashki karshiliklarga chidamliligi, ma’lumotlarni uzok masofalarga uzgartirishsiz va tez uzatilishi (avvalgilariga nisbatan xatto 10 barobar tez). Uning kamchiligi LKT (lokal kompyuter tarmogi)ni xosil qilishda simlarni ulashning nisbatan kiyinligi, ularga xizmat ko’rsatishning kimmatligi va kiyinligidadir. Bundan tashkari, optik-tola simlarining keng tarkalmaganligiga sabab, etarlicha tajribaga ega bo’lgan mutaxassislarning yukligi  xam deyish mumkin.</a:t>
            </a:r>
            <a:endParaRPr lang="ru-RU" dirty="0"/>
          </a:p>
        </p:txBody>
      </p:sp>
    </p:spTree>
    <p:extLst>
      <p:ext uri="{BB962C8B-B14F-4D97-AF65-F5344CB8AC3E}">
        <p14:creationId xmlns:p14="http://schemas.microsoft.com/office/powerpoint/2010/main" val="21689658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683568" y="1268760"/>
            <a:ext cx="3168352" cy="2475725"/>
          </a:xfrm>
          <a:prstGeom prst="rect">
            <a:avLst/>
          </a:prstGeom>
          <a:noFill/>
          <a:ln>
            <a:noFill/>
          </a:ln>
        </p:spPr>
      </p:pic>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004734"/>
            <a:ext cx="3284886" cy="2548248"/>
          </a:xfrm>
          <a:prstGeom prst="rect">
            <a:avLst/>
          </a:prstGeom>
          <a:noFill/>
          <a:ln>
            <a:noFill/>
          </a:ln>
        </p:spPr>
      </p:pic>
      <p:pic>
        <p:nvPicPr>
          <p:cNvPr id="6" name="Рисунок 5"/>
          <p:cNvPicPr/>
          <p:nvPr/>
        </p:nvPicPr>
        <p:blipFill>
          <a:blip r:embed="rId4">
            <a:extLst>
              <a:ext uri="{28A0092B-C50C-407E-A947-70E740481C1C}">
                <a14:useLocalDpi xmlns:a14="http://schemas.microsoft.com/office/drawing/2010/main" val="0"/>
              </a:ext>
            </a:extLst>
          </a:blip>
          <a:srcRect/>
          <a:stretch>
            <a:fillRect/>
          </a:stretch>
        </p:blipFill>
        <p:spPr bwMode="auto">
          <a:xfrm>
            <a:off x="3419872" y="3774395"/>
            <a:ext cx="3400267" cy="2666275"/>
          </a:xfrm>
          <a:prstGeom prst="rect">
            <a:avLst/>
          </a:prstGeom>
          <a:noFill/>
          <a:ln>
            <a:noFill/>
          </a:ln>
        </p:spPr>
      </p:pic>
    </p:spTree>
    <p:extLst>
      <p:ext uri="{BB962C8B-B14F-4D97-AF65-F5344CB8AC3E}">
        <p14:creationId xmlns:p14="http://schemas.microsoft.com/office/powerpoint/2010/main" val="14736312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7500" lnSpcReduction="20000"/>
          </a:bodyPr>
          <a:lstStyle/>
          <a:p>
            <a:r>
              <a:rPr lang="en-US" dirty="0" err="1"/>
              <a:t>SHu</a:t>
            </a:r>
            <a:r>
              <a:rPr lang="en-US" dirty="0"/>
              <a:t> </a:t>
            </a:r>
            <a:r>
              <a:rPr lang="en-US" dirty="0" err="1"/>
              <a:t>bilan</a:t>
            </a:r>
            <a:r>
              <a:rPr lang="en-US" dirty="0"/>
              <a:t> </a:t>
            </a:r>
            <a:r>
              <a:rPr lang="en-US" dirty="0" err="1"/>
              <a:t>birga</a:t>
            </a:r>
            <a:r>
              <a:rPr lang="en-US" dirty="0"/>
              <a:t> </a:t>
            </a:r>
            <a:r>
              <a:rPr lang="en-US" dirty="0" err="1"/>
              <a:t>optik</a:t>
            </a:r>
            <a:r>
              <a:rPr lang="en-US" dirty="0"/>
              <a:t> </a:t>
            </a:r>
            <a:r>
              <a:rPr lang="en-US" dirty="0" err="1"/>
              <a:t>tolalarni</a:t>
            </a:r>
            <a:r>
              <a:rPr lang="en-US" dirty="0"/>
              <a:t> </a:t>
            </a:r>
            <a:r>
              <a:rPr lang="en-US" dirty="0" err="1"/>
              <a:t>boshka</a:t>
            </a:r>
            <a:r>
              <a:rPr lang="en-US" dirty="0"/>
              <a:t> </a:t>
            </a:r>
            <a:r>
              <a:rPr lang="en-US" dirty="0" err="1"/>
              <a:t>vositalar</a:t>
            </a:r>
            <a:r>
              <a:rPr lang="en-US" dirty="0"/>
              <a:t> </a:t>
            </a:r>
            <a:r>
              <a:rPr lang="en-US" dirty="0" err="1"/>
              <a:t>bilan</a:t>
            </a:r>
            <a:r>
              <a:rPr lang="en-US" dirty="0"/>
              <a:t> </a:t>
            </a:r>
            <a:r>
              <a:rPr lang="en-US" dirty="0" err="1"/>
              <a:t>birlashtirib</a:t>
            </a:r>
            <a:r>
              <a:rPr lang="en-US" dirty="0"/>
              <a:t> </a:t>
            </a:r>
            <a:r>
              <a:rPr lang="en-US" dirty="0" err="1"/>
              <a:t>ishlatish</a:t>
            </a:r>
            <a:r>
              <a:rPr lang="en-US" dirty="0"/>
              <a:t> </a:t>
            </a:r>
            <a:r>
              <a:rPr lang="en-US" dirty="0" err="1"/>
              <a:t>maksadida</a:t>
            </a:r>
            <a:r>
              <a:rPr lang="en-US" dirty="0"/>
              <a:t> </a:t>
            </a:r>
            <a:r>
              <a:rPr lang="en-US" dirty="0" err="1"/>
              <a:t>andozalar</a:t>
            </a:r>
            <a:r>
              <a:rPr lang="en-US" dirty="0"/>
              <a:t> </a:t>
            </a:r>
            <a:r>
              <a:rPr lang="en-US" dirty="0" err="1"/>
              <a:t>ishlab</a:t>
            </a:r>
            <a:r>
              <a:rPr lang="en-US" dirty="0"/>
              <a:t> </a:t>
            </a:r>
            <a:r>
              <a:rPr lang="en-US" dirty="0" err="1"/>
              <a:t>chikilgan</a:t>
            </a:r>
            <a:r>
              <a:rPr lang="en-US" dirty="0"/>
              <a:t>. </a:t>
            </a:r>
            <a:r>
              <a:rPr lang="en-US" dirty="0" err="1"/>
              <a:t>Bular</a:t>
            </a:r>
            <a:r>
              <a:rPr lang="en-US" dirty="0"/>
              <a:t> FDDI  (Fiber Distributed Data Interface - </a:t>
            </a:r>
            <a:r>
              <a:rPr lang="en-US" dirty="0" err="1"/>
              <a:t>ma’lumotlarni</a:t>
            </a:r>
            <a:r>
              <a:rPr lang="en-US" dirty="0"/>
              <a:t> </a:t>
            </a:r>
            <a:r>
              <a:rPr lang="en-US" dirty="0" err="1"/>
              <a:t>tarkatishning</a:t>
            </a:r>
            <a:r>
              <a:rPr lang="en-US" dirty="0"/>
              <a:t> </a:t>
            </a:r>
            <a:r>
              <a:rPr lang="en-US" dirty="0" err="1"/>
              <a:t>optik-tola</a:t>
            </a:r>
            <a:r>
              <a:rPr lang="en-US" dirty="0"/>
              <a:t> </a:t>
            </a:r>
            <a:r>
              <a:rPr lang="en-US" dirty="0" err="1"/>
              <a:t>interfeysi</a:t>
            </a:r>
            <a:r>
              <a:rPr lang="en-US" dirty="0"/>
              <a:t>), FOSTAR IEEE (Insti­tu­te of Electrical and Electronics </a:t>
            </a:r>
            <a:r>
              <a:rPr lang="en-US" dirty="0" err="1"/>
              <a:t>Enginers-elektrotexnika</a:t>
            </a:r>
            <a:r>
              <a:rPr lang="en-US" dirty="0"/>
              <a:t> </a:t>
            </a:r>
            <a:r>
              <a:rPr lang="en-US" dirty="0" err="1"/>
              <a:t>va</a:t>
            </a:r>
            <a:r>
              <a:rPr lang="en-US" dirty="0"/>
              <a:t> </a:t>
            </a:r>
            <a:r>
              <a:rPr lang="en-US" dirty="0" err="1"/>
              <a:t>radioelektronika</a:t>
            </a:r>
            <a:r>
              <a:rPr lang="en-US" dirty="0"/>
              <a:t> </a:t>
            </a:r>
            <a:r>
              <a:rPr lang="en-US" dirty="0" err="1"/>
              <a:t>injenerlari</a:t>
            </a:r>
            <a:r>
              <a:rPr lang="en-US" dirty="0"/>
              <a:t> </a:t>
            </a:r>
            <a:r>
              <a:rPr lang="en-US" dirty="0" err="1"/>
              <a:t>instituti</a:t>
            </a:r>
            <a:r>
              <a:rPr lang="en-US" dirty="0"/>
              <a:t>), VGA - Video Grap­hics Array – </a:t>
            </a:r>
            <a:r>
              <a:rPr lang="en-US" dirty="0" err="1"/>
              <a:t>videografikli</a:t>
            </a:r>
            <a:r>
              <a:rPr lang="en-US" dirty="0"/>
              <a:t> </a:t>
            </a:r>
            <a:r>
              <a:rPr lang="en-US" dirty="0" err="1"/>
              <a:t>massiv</a:t>
            </a:r>
            <a:r>
              <a:rPr lang="en-US" dirty="0"/>
              <a:t>. </a:t>
            </a:r>
            <a:r>
              <a:rPr lang="en-US" dirty="0" err="1"/>
              <a:t>Bular</a:t>
            </a:r>
            <a:r>
              <a:rPr lang="en-US" dirty="0"/>
              <a:t> Ethernet </a:t>
            </a:r>
            <a:r>
              <a:rPr lang="en-US" dirty="0" err="1"/>
              <a:t>tarmogi</a:t>
            </a:r>
            <a:r>
              <a:rPr lang="en-US" dirty="0"/>
              <a:t> </a:t>
            </a:r>
            <a:r>
              <a:rPr lang="en-US" dirty="0" err="1"/>
              <a:t>optik-tola</a:t>
            </a:r>
            <a:r>
              <a:rPr lang="en-US" dirty="0"/>
              <a:t> </a:t>
            </a:r>
            <a:r>
              <a:rPr lang="en-US" dirty="0" err="1"/>
              <a:t>variantini</a:t>
            </a:r>
            <a:r>
              <a:rPr lang="en-US" dirty="0"/>
              <a:t> </a:t>
            </a:r>
            <a:r>
              <a:rPr lang="en-US" dirty="0" err="1"/>
              <a:t>taklif</a:t>
            </a:r>
            <a:r>
              <a:rPr lang="en-US" dirty="0"/>
              <a:t> </a:t>
            </a:r>
            <a:r>
              <a:rPr lang="en-US" dirty="0" err="1"/>
              <a:t>kilib</a:t>
            </a:r>
            <a:r>
              <a:rPr lang="en-US" dirty="0"/>
              <a:t> </a:t>
            </a:r>
            <a:r>
              <a:rPr lang="en-US" dirty="0" err="1"/>
              <a:t>amalga</a:t>
            </a:r>
            <a:r>
              <a:rPr lang="en-US" dirty="0"/>
              <a:t> </a:t>
            </a:r>
            <a:r>
              <a:rPr lang="en-US" dirty="0" err="1"/>
              <a:t>oshirganlar</a:t>
            </a:r>
            <a:r>
              <a:rPr lang="en-US" dirty="0"/>
              <a:t>.</a:t>
            </a:r>
            <a:endParaRPr lang="ru-RU" dirty="0"/>
          </a:p>
          <a:p>
            <a:r>
              <a:rPr lang="en-US" dirty="0"/>
              <a:t>Biz </a:t>
            </a:r>
            <a:r>
              <a:rPr lang="en-US" dirty="0" err="1"/>
              <a:t>yukorida</a:t>
            </a:r>
            <a:r>
              <a:rPr lang="en-US" dirty="0"/>
              <a:t> </a:t>
            </a:r>
            <a:r>
              <a:rPr lang="en-US" dirty="0" err="1"/>
              <a:t>aytganimizdek</a:t>
            </a:r>
            <a:r>
              <a:rPr lang="en-US" dirty="0"/>
              <a:t> </a:t>
            </a:r>
            <a:r>
              <a:rPr lang="en-US" dirty="0" err="1"/>
              <a:t>koaksial</a:t>
            </a:r>
            <a:r>
              <a:rPr lang="en-US" dirty="0"/>
              <a:t> </a:t>
            </a:r>
            <a:r>
              <a:rPr lang="en-US" dirty="0" err="1"/>
              <a:t>va</a:t>
            </a:r>
            <a:r>
              <a:rPr lang="en-US" dirty="0"/>
              <a:t> </a:t>
            </a:r>
            <a:r>
              <a:rPr lang="en-US" dirty="0" err="1"/>
              <a:t>optik-tola</a:t>
            </a:r>
            <a:r>
              <a:rPr lang="en-US" dirty="0"/>
              <a:t> </a:t>
            </a:r>
            <a:r>
              <a:rPr lang="en-US" dirty="0" err="1"/>
              <a:t>simlarni</a:t>
            </a:r>
            <a:r>
              <a:rPr lang="en-US" dirty="0"/>
              <a:t> IBM </a:t>
            </a:r>
            <a:r>
              <a:rPr lang="en-US" dirty="0" err="1"/>
              <a:t>kompyuterlariga</a:t>
            </a:r>
            <a:r>
              <a:rPr lang="en-US" dirty="0"/>
              <a:t> </a:t>
            </a:r>
            <a:r>
              <a:rPr lang="en-US" dirty="0" err="1"/>
              <a:t>tugridan-tugri</a:t>
            </a:r>
            <a:r>
              <a:rPr lang="en-US" dirty="0"/>
              <a:t> </a:t>
            </a:r>
            <a:r>
              <a:rPr lang="en-US" dirty="0" err="1"/>
              <a:t>ulash</a:t>
            </a:r>
            <a:r>
              <a:rPr lang="en-US" dirty="0"/>
              <a:t> </a:t>
            </a:r>
            <a:r>
              <a:rPr lang="en-US" dirty="0" err="1"/>
              <a:t>kiyin</a:t>
            </a:r>
            <a:r>
              <a:rPr lang="en-US" dirty="0"/>
              <a:t>. </a:t>
            </a:r>
            <a:r>
              <a:rPr lang="en-US" dirty="0" err="1"/>
              <a:t>Lekin</a:t>
            </a:r>
            <a:r>
              <a:rPr lang="en-US" dirty="0"/>
              <a:t> </a:t>
            </a:r>
            <a:r>
              <a:rPr lang="en-US" dirty="0" err="1"/>
              <a:t>bu</a:t>
            </a:r>
            <a:r>
              <a:rPr lang="en-US" dirty="0"/>
              <a:t> </a:t>
            </a:r>
            <a:r>
              <a:rPr lang="en-US" dirty="0" err="1"/>
              <a:t>masalani</a:t>
            </a:r>
            <a:r>
              <a:rPr lang="en-US" dirty="0"/>
              <a:t> </a:t>
            </a:r>
            <a:r>
              <a:rPr lang="en-US" dirty="0" err="1"/>
              <a:t>xal</a:t>
            </a:r>
            <a:r>
              <a:rPr lang="en-US" dirty="0"/>
              <a:t> </a:t>
            </a:r>
            <a:r>
              <a:rPr lang="en-US" dirty="0" err="1"/>
              <a:t>qilish</a:t>
            </a:r>
            <a:r>
              <a:rPr lang="en-US" dirty="0"/>
              <a:t> </a:t>
            </a:r>
            <a:r>
              <a:rPr lang="en-US" dirty="0" err="1"/>
              <a:t>uchun</a:t>
            </a:r>
            <a:r>
              <a:rPr lang="en-US" dirty="0"/>
              <a:t> </a:t>
            </a:r>
            <a:r>
              <a:rPr lang="en-US" dirty="0" err="1"/>
              <a:t>birlashtiruvchiga</a:t>
            </a:r>
            <a:r>
              <a:rPr lang="en-US" dirty="0"/>
              <a:t> </a:t>
            </a:r>
            <a:r>
              <a:rPr lang="en-US" dirty="0" err="1"/>
              <a:t>ega</a:t>
            </a:r>
            <a:r>
              <a:rPr lang="en-US" dirty="0"/>
              <a:t> </a:t>
            </a:r>
            <a:r>
              <a:rPr lang="en-US" dirty="0" err="1"/>
              <a:t>bo’lgan</a:t>
            </a:r>
            <a:r>
              <a:rPr lang="en-US" dirty="0"/>
              <a:t> </a:t>
            </a:r>
            <a:r>
              <a:rPr lang="en-US" dirty="0" err="1"/>
              <a:t>tayyor</a:t>
            </a:r>
            <a:r>
              <a:rPr lang="en-US" dirty="0"/>
              <a:t> </a:t>
            </a:r>
            <a:r>
              <a:rPr lang="en-US" dirty="0" err="1"/>
              <a:t>simlardan</a:t>
            </a:r>
            <a:r>
              <a:rPr lang="en-US" dirty="0"/>
              <a:t> </a:t>
            </a:r>
            <a:r>
              <a:rPr lang="en-US" dirty="0" err="1"/>
              <a:t>foydalanilsa</a:t>
            </a:r>
            <a:r>
              <a:rPr lang="en-US" dirty="0"/>
              <a:t>, </a:t>
            </a:r>
            <a:r>
              <a:rPr lang="en-US" dirty="0" err="1"/>
              <a:t>maksadga</a:t>
            </a:r>
            <a:r>
              <a:rPr lang="en-US" dirty="0"/>
              <a:t> </a:t>
            </a:r>
            <a:r>
              <a:rPr lang="en-US" dirty="0" err="1"/>
              <a:t>muvofik</a:t>
            </a:r>
            <a:r>
              <a:rPr lang="en-US" dirty="0"/>
              <a:t> </a:t>
            </a:r>
            <a:r>
              <a:rPr lang="en-US" dirty="0" err="1"/>
              <a:t>buladi.Optik-tola</a:t>
            </a:r>
            <a:r>
              <a:rPr lang="en-US" dirty="0"/>
              <a:t> </a:t>
            </a:r>
            <a:r>
              <a:rPr lang="en-US" dirty="0" err="1"/>
              <a:t>simlar</a:t>
            </a:r>
            <a:r>
              <a:rPr lang="en-US" dirty="0"/>
              <a:t> </a:t>
            </a:r>
            <a:r>
              <a:rPr lang="en-US" dirty="0" err="1"/>
              <a:t>magistral</a:t>
            </a:r>
            <a:r>
              <a:rPr lang="en-US" dirty="0"/>
              <a:t> (</a:t>
            </a:r>
            <a:r>
              <a:rPr lang="en-US" dirty="0" err="1"/>
              <a:t>tez</a:t>
            </a:r>
            <a:r>
              <a:rPr lang="en-US" dirty="0"/>
              <a:t> </a:t>
            </a:r>
            <a:r>
              <a:rPr lang="en-US" dirty="0" err="1"/>
              <a:t>ishlaydigan</a:t>
            </a:r>
            <a:r>
              <a:rPr lang="en-US" dirty="0"/>
              <a:t>) </a:t>
            </a:r>
            <a:r>
              <a:rPr lang="en-US" dirty="0" err="1"/>
              <a:t>kanallarda</a:t>
            </a:r>
            <a:r>
              <a:rPr lang="en-US" dirty="0"/>
              <a:t> </a:t>
            </a:r>
            <a:r>
              <a:rPr lang="en-US" dirty="0" err="1"/>
              <a:t>ma’lumotlarni</a:t>
            </a:r>
            <a:r>
              <a:rPr lang="en-US" dirty="0"/>
              <a:t> </a:t>
            </a:r>
            <a:r>
              <a:rPr lang="en-US" dirty="0" err="1"/>
              <a:t>yukori</a:t>
            </a:r>
            <a:r>
              <a:rPr lang="en-US" dirty="0"/>
              <a:t> </a:t>
            </a:r>
            <a:r>
              <a:rPr lang="en-US" dirty="0" err="1"/>
              <a:t>ishonch</a:t>
            </a:r>
            <a:r>
              <a:rPr lang="en-US" dirty="0"/>
              <a:t> </a:t>
            </a:r>
            <a:r>
              <a:rPr lang="en-US" dirty="0" err="1"/>
              <a:t>bilan</a:t>
            </a:r>
            <a:r>
              <a:rPr lang="en-US" dirty="0"/>
              <a:t> </a:t>
            </a:r>
            <a:r>
              <a:rPr lang="en-US" dirty="0" err="1"/>
              <a:t>uzatilishini</a:t>
            </a:r>
            <a:r>
              <a:rPr lang="en-US" dirty="0"/>
              <a:t> </a:t>
            </a:r>
            <a:r>
              <a:rPr lang="en-US" dirty="0" err="1"/>
              <a:t>ta’minlash</a:t>
            </a:r>
            <a:r>
              <a:rPr lang="en-US" dirty="0"/>
              <a:t> </a:t>
            </a:r>
            <a:r>
              <a:rPr lang="en-US" dirty="0" err="1"/>
              <a:t>talab</a:t>
            </a:r>
            <a:r>
              <a:rPr lang="en-US" dirty="0"/>
              <a:t> </a:t>
            </a:r>
            <a:r>
              <a:rPr lang="en-US" dirty="0" err="1"/>
              <a:t>kilinadigan</a:t>
            </a:r>
            <a:r>
              <a:rPr lang="en-US" dirty="0"/>
              <a:t> </a:t>
            </a:r>
            <a:r>
              <a:rPr lang="en-US" dirty="0" err="1"/>
              <a:t>xollarda</a:t>
            </a:r>
            <a:r>
              <a:rPr lang="en-US" dirty="0"/>
              <a:t> </a:t>
            </a:r>
            <a:r>
              <a:rPr lang="en-US" dirty="0" err="1"/>
              <a:t>kullaniladi</a:t>
            </a:r>
            <a:r>
              <a:rPr lang="en-US" dirty="0"/>
              <a:t>. Bu </a:t>
            </a:r>
            <a:r>
              <a:rPr lang="en-US" dirty="0" err="1"/>
              <a:t>usuldan</a:t>
            </a:r>
            <a:r>
              <a:rPr lang="en-US" dirty="0"/>
              <a:t> </a:t>
            </a:r>
            <a:r>
              <a:rPr lang="en-US" dirty="0" err="1"/>
              <a:t>foydalanish</a:t>
            </a:r>
            <a:r>
              <a:rPr lang="en-US" dirty="0"/>
              <a:t> </a:t>
            </a:r>
            <a:r>
              <a:rPr lang="en-US" dirty="0" err="1"/>
              <a:t>ancha</a:t>
            </a:r>
            <a:r>
              <a:rPr lang="en-US" dirty="0"/>
              <a:t> </a:t>
            </a:r>
            <a:r>
              <a:rPr lang="en-US" dirty="0" err="1"/>
              <a:t>kimmatrok</a:t>
            </a:r>
            <a:r>
              <a:rPr lang="en-US" dirty="0"/>
              <a:t> </a:t>
            </a:r>
            <a:r>
              <a:rPr lang="en-US" dirty="0" err="1"/>
              <a:t>xisoblanadi</a:t>
            </a:r>
            <a:r>
              <a:rPr lang="en-US" dirty="0"/>
              <a:t>. </a:t>
            </a:r>
            <a:r>
              <a:rPr lang="en-US" dirty="0" err="1"/>
              <a:t>Lekin</a:t>
            </a:r>
            <a:r>
              <a:rPr lang="en-US" dirty="0"/>
              <a:t> </a:t>
            </a:r>
            <a:r>
              <a:rPr lang="en-US" dirty="0" err="1"/>
              <a:t>undan</a:t>
            </a:r>
            <a:r>
              <a:rPr lang="en-US" dirty="0"/>
              <a:t> </a:t>
            </a:r>
            <a:r>
              <a:rPr lang="en-US" dirty="0" err="1"/>
              <a:t>foydalanish</a:t>
            </a:r>
            <a:r>
              <a:rPr lang="en-US" dirty="0"/>
              <a:t> </a:t>
            </a:r>
            <a:r>
              <a:rPr lang="en-US" dirty="0" err="1"/>
              <a:t>kup</a:t>
            </a:r>
            <a:r>
              <a:rPr lang="en-US" dirty="0"/>
              <a:t> </a:t>
            </a:r>
            <a:r>
              <a:rPr lang="en-US" dirty="0" err="1"/>
              <a:t>afzalliklarga</a:t>
            </a:r>
            <a:r>
              <a:rPr lang="en-US" dirty="0"/>
              <a:t> </a:t>
            </a:r>
            <a:r>
              <a:rPr lang="en-US" dirty="0" err="1"/>
              <a:t>ega</a:t>
            </a:r>
            <a:r>
              <a:rPr lang="en-US" dirty="0"/>
              <a:t> </a:t>
            </a:r>
            <a:r>
              <a:rPr lang="en-US" dirty="0" err="1"/>
              <a:t>va</a:t>
            </a:r>
            <a:r>
              <a:rPr lang="en-US" dirty="0"/>
              <a:t> </a:t>
            </a:r>
            <a:r>
              <a:rPr lang="en-US" dirty="0" err="1"/>
              <a:t>katta</a:t>
            </a:r>
            <a:r>
              <a:rPr lang="en-US" dirty="0"/>
              <a:t> </a:t>
            </a:r>
            <a:r>
              <a:rPr lang="en-US" dirty="0" err="1"/>
              <a:t>xajmdagi</a:t>
            </a:r>
            <a:r>
              <a:rPr lang="en-US" dirty="0"/>
              <a:t> </a:t>
            </a:r>
            <a:r>
              <a:rPr lang="en-US" dirty="0" err="1"/>
              <a:t>ma’lumotlar</a:t>
            </a:r>
            <a:r>
              <a:rPr lang="en-US" dirty="0"/>
              <a:t> </a:t>
            </a:r>
            <a:r>
              <a:rPr lang="en-US" dirty="0" err="1"/>
              <a:t>katta</a:t>
            </a:r>
            <a:r>
              <a:rPr lang="en-US" dirty="0"/>
              <a:t> </a:t>
            </a:r>
            <a:r>
              <a:rPr lang="en-US" dirty="0" err="1"/>
              <a:t>tezlik</a:t>
            </a:r>
            <a:r>
              <a:rPr lang="en-US" dirty="0"/>
              <a:t> </a:t>
            </a:r>
            <a:r>
              <a:rPr lang="en-US" dirty="0" err="1"/>
              <a:t>bilan</a:t>
            </a:r>
            <a:r>
              <a:rPr lang="en-US" dirty="0"/>
              <a:t> </a:t>
            </a:r>
            <a:r>
              <a:rPr lang="en-US" dirty="0" err="1"/>
              <a:t>uzatiladi</a:t>
            </a:r>
            <a:r>
              <a:rPr lang="en-US" dirty="0"/>
              <a:t>. </a:t>
            </a:r>
            <a:r>
              <a:rPr lang="en-US" dirty="0" err="1"/>
              <a:t>Uzining</a:t>
            </a:r>
            <a:r>
              <a:rPr lang="en-US" dirty="0"/>
              <a:t> </a:t>
            </a:r>
            <a:r>
              <a:rPr lang="en-US" dirty="0" err="1"/>
              <a:t>ekspluatasion</a:t>
            </a:r>
            <a:r>
              <a:rPr lang="en-US" dirty="0"/>
              <a:t> </a:t>
            </a:r>
            <a:r>
              <a:rPr lang="en-US" dirty="0" err="1"/>
              <a:t>parametri</a:t>
            </a:r>
            <a:r>
              <a:rPr lang="en-US" dirty="0"/>
              <a:t> </a:t>
            </a:r>
            <a:r>
              <a:rPr lang="en-US" dirty="0" err="1"/>
              <a:t>tufayli</a:t>
            </a:r>
            <a:r>
              <a:rPr lang="en-US" dirty="0"/>
              <a:t>, </a:t>
            </a:r>
            <a:r>
              <a:rPr lang="en-US" dirty="0" err="1"/>
              <a:t>kup</a:t>
            </a:r>
            <a:r>
              <a:rPr lang="en-US" dirty="0"/>
              <a:t> </a:t>
            </a:r>
            <a:r>
              <a:rPr lang="en-US" dirty="0" err="1"/>
              <a:t>xollarda</a:t>
            </a:r>
            <a:r>
              <a:rPr lang="en-US" dirty="0"/>
              <a:t> </a:t>
            </a:r>
            <a:r>
              <a:rPr lang="en-US" dirty="0" err="1"/>
              <a:t>undan</a:t>
            </a:r>
            <a:r>
              <a:rPr lang="en-US" dirty="0"/>
              <a:t> </a:t>
            </a:r>
            <a:r>
              <a:rPr lang="en-US" dirty="0" err="1"/>
              <a:t>foydalanish</a:t>
            </a:r>
            <a:r>
              <a:rPr lang="en-US" dirty="0"/>
              <a:t> </a:t>
            </a:r>
            <a:r>
              <a:rPr lang="en-US" dirty="0" err="1"/>
              <a:t>uzini</a:t>
            </a:r>
            <a:r>
              <a:rPr lang="en-US" dirty="0"/>
              <a:t> </a:t>
            </a:r>
            <a:r>
              <a:rPr lang="en-US" dirty="0" err="1"/>
              <a:t>oklaydi</a:t>
            </a:r>
            <a:r>
              <a:rPr lang="en-US" dirty="0"/>
              <a:t>. </a:t>
            </a:r>
            <a:r>
              <a:rPr lang="en-US" dirty="0" err="1"/>
              <a:t>Respublikamizda</a:t>
            </a:r>
            <a:r>
              <a:rPr lang="en-US" dirty="0"/>
              <a:t> </a:t>
            </a:r>
            <a:r>
              <a:rPr lang="en-US" dirty="0" err="1"/>
              <a:t>bu</a:t>
            </a:r>
            <a:r>
              <a:rPr lang="en-US" dirty="0"/>
              <a:t> </a:t>
            </a:r>
            <a:r>
              <a:rPr lang="en-US" dirty="0" err="1"/>
              <a:t>borada</a:t>
            </a:r>
            <a:r>
              <a:rPr lang="en-US" dirty="0"/>
              <a:t> </a:t>
            </a:r>
            <a:r>
              <a:rPr lang="en-US" dirty="0" err="1"/>
              <a:t>amaliy</a:t>
            </a:r>
            <a:r>
              <a:rPr lang="en-US" dirty="0"/>
              <a:t> </a:t>
            </a:r>
            <a:r>
              <a:rPr lang="en-US" dirty="0" err="1"/>
              <a:t>loyixalar</a:t>
            </a:r>
            <a:r>
              <a:rPr lang="en-US" dirty="0"/>
              <a:t> </a:t>
            </a:r>
            <a:r>
              <a:rPr lang="en-US" dirty="0" err="1"/>
              <a:t>amalga</a:t>
            </a:r>
            <a:r>
              <a:rPr lang="en-US" dirty="0"/>
              <a:t> </a:t>
            </a:r>
            <a:r>
              <a:rPr lang="en-US" dirty="0" err="1"/>
              <a:t>oshirilmokda</a:t>
            </a:r>
            <a:r>
              <a:rPr lang="en-US" dirty="0"/>
              <a:t>.</a:t>
            </a:r>
            <a:endParaRPr lang="ru-RU" dirty="0"/>
          </a:p>
        </p:txBody>
      </p:sp>
    </p:spTree>
    <p:extLst>
      <p:ext uri="{BB962C8B-B14F-4D97-AF65-F5344CB8AC3E}">
        <p14:creationId xmlns:p14="http://schemas.microsoft.com/office/powerpoint/2010/main" val="1430699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610652522"/>
              </p:ext>
            </p:extLst>
          </p:nvPr>
        </p:nvGraphicFramePr>
        <p:xfrm>
          <a:off x="683566" y="2158008"/>
          <a:ext cx="7920881" cy="4295329"/>
        </p:xfrm>
        <a:graphic>
          <a:graphicData uri="http://schemas.openxmlformats.org/drawingml/2006/table">
            <a:tbl>
              <a:tblPr firstRow="1" firstCol="1" bandRow="1">
                <a:tableStyleId>{5C22544A-7EE6-4342-B048-85BDC9FD1C3A}</a:tableStyleId>
              </a:tblPr>
              <a:tblGrid>
                <a:gridCol w="2285385"/>
                <a:gridCol w="1677539"/>
                <a:gridCol w="2016224"/>
                <a:gridCol w="1941733"/>
              </a:tblGrid>
              <a:tr h="1788913">
                <a:tc>
                  <a:txBody>
                    <a:bodyPr/>
                    <a:lstStyle/>
                    <a:p>
                      <a:pPr algn="ctr">
                        <a:lnSpc>
                          <a:spcPct val="115000"/>
                        </a:lnSpc>
                        <a:spcAft>
                          <a:spcPts val="0"/>
                        </a:spcAft>
                      </a:pPr>
                      <a:r>
                        <a:rPr lang="ru-RU" sz="1200" dirty="0" err="1">
                          <a:effectLst/>
                        </a:rPr>
                        <a:t>Kabel</a:t>
                      </a:r>
                      <a:r>
                        <a:rPr lang="ru-RU" sz="1200" dirty="0">
                          <a:effectLst/>
                        </a:rPr>
                        <a:t> </a:t>
                      </a:r>
                      <a:r>
                        <a:rPr lang="ru-RU" sz="1200" dirty="0" err="1">
                          <a:effectLst/>
                        </a:rPr>
                        <a:t>turi</a:t>
                      </a:r>
                      <a:endParaRPr lang="ru-RU" sz="1000" dirty="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en-US" sz="1200">
                          <a:effectLst/>
                        </a:rPr>
                        <a:t>O‘tkazish tezligi,</a:t>
                      </a:r>
                      <a:endParaRPr lang="ru-RU" sz="1000">
                        <a:effectLst/>
                      </a:endParaRPr>
                    </a:p>
                    <a:p>
                      <a:pPr algn="ctr">
                        <a:lnSpc>
                          <a:spcPct val="115000"/>
                        </a:lnSpc>
                        <a:spcAft>
                          <a:spcPts val="0"/>
                        </a:spcAft>
                      </a:pPr>
                      <a:r>
                        <a:rPr lang="en-US" sz="1200">
                          <a:effectLst/>
                        </a:rPr>
                        <a:t>Mbit/sek</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en-US" sz="1200">
                          <a:effectLst/>
                        </a:rPr>
                        <a:t>Tarmoqni xosil qiluvchi nuqtalar orasidagi masofa</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Kabel uzilganda tiklash mukinligi</a:t>
                      </a:r>
                      <a:endParaRPr lang="ru-RU" sz="1000">
                        <a:effectLst/>
                        <a:latin typeface="Times New Roman"/>
                        <a:ea typeface="Times New Roman"/>
                        <a:cs typeface="Times New Roman"/>
                      </a:endParaRPr>
                    </a:p>
                  </a:txBody>
                  <a:tcPr marL="19050" marR="19050" marT="19050" marB="19050" anchor="ctr"/>
                </a:tc>
              </a:tr>
              <a:tr h="644784">
                <a:tc>
                  <a:txBody>
                    <a:bodyPr/>
                    <a:lstStyle/>
                    <a:p>
                      <a:pPr algn="ctr">
                        <a:lnSpc>
                          <a:spcPct val="115000"/>
                        </a:lnSpc>
                        <a:spcAft>
                          <a:spcPts val="0"/>
                        </a:spcAft>
                      </a:pPr>
                      <a:r>
                        <a:rPr lang="ru-RU" sz="1200">
                          <a:effectLst/>
                        </a:rPr>
                        <a:t>Koaksial kabellar</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10 Mbit/sek</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500 m</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Past</a:t>
                      </a:r>
                      <a:endParaRPr lang="ru-RU" sz="1000">
                        <a:effectLst/>
                        <a:latin typeface="Times New Roman"/>
                        <a:ea typeface="Times New Roman"/>
                        <a:cs typeface="Times New Roman"/>
                      </a:endParaRPr>
                    </a:p>
                  </a:txBody>
                  <a:tcPr marL="19050" marR="19050" marT="19050" marB="19050" anchor="ctr"/>
                </a:tc>
              </a:tr>
              <a:tr h="644784">
                <a:tc>
                  <a:txBody>
                    <a:bodyPr/>
                    <a:lstStyle/>
                    <a:p>
                      <a:pPr algn="ctr">
                        <a:lnSpc>
                          <a:spcPct val="115000"/>
                        </a:lnSpc>
                        <a:spcAft>
                          <a:spcPts val="0"/>
                        </a:spcAft>
                      </a:pPr>
                      <a:r>
                        <a:rPr lang="ru-RU" sz="1200">
                          <a:effectLst/>
                        </a:rPr>
                        <a:t>Juftli o‘ram kabellari</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100 Mbit/sek</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100 m</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yaxshi</a:t>
                      </a:r>
                      <a:endParaRPr lang="ru-RU" sz="1000">
                        <a:effectLst/>
                        <a:latin typeface="Times New Roman"/>
                        <a:ea typeface="Times New Roman"/>
                        <a:cs typeface="Times New Roman"/>
                      </a:endParaRPr>
                    </a:p>
                  </a:txBody>
                  <a:tcPr marL="19050" marR="19050" marT="19050" marB="19050" anchor="ctr"/>
                </a:tc>
              </a:tr>
              <a:tr h="1216848">
                <a:tc>
                  <a:txBody>
                    <a:bodyPr/>
                    <a:lstStyle/>
                    <a:p>
                      <a:pPr algn="ctr">
                        <a:lnSpc>
                          <a:spcPct val="115000"/>
                        </a:lnSpc>
                        <a:spcAft>
                          <a:spcPts val="0"/>
                        </a:spcAft>
                      </a:pPr>
                      <a:r>
                        <a:rPr lang="ru-RU" sz="1200">
                          <a:effectLst/>
                        </a:rPr>
                        <a:t>Optik tolali kabellar</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1-2 Gbit/sek</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a:effectLst/>
                        </a:rPr>
                        <a:t>100 km</a:t>
                      </a:r>
                      <a:endParaRPr lang="ru-RU" sz="1000">
                        <a:effectLst/>
                        <a:latin typeface="Times New Roman"/>
                        <a:ea typeface="Times New Roman"/>
                        <a:cs typeface="Times New Roman"/>
                      </a:endParaRPr>
                    </a:p>
                  </a:txBody>
                  <a:tcPr marL="19050" marR="19050" marT="19050" marB="19050" anchor="ctr"/>
                </a:tc>
                <a:tc>
                  <a:txBody>
                    <a:bodyPr/>
                    <a:lstStyle/>
                    <a:p>
                      <a:pPr algn="ctr">
                        <a:lnSpc>
                          <a:spcPct val="115000"/>
                        </a:lnSpc>
                        <a:spcAft>
                          <a:spcPts val="0"/>
                        </a:spcAft>
                      </a:pPr>
                      <a:r>
                        <a:rPr lang="ru-RU" sz="1200" dirty="0" err="1">
                          <a:effectLst/>
                        </a:rPr>
                        <a:t>Maxsus</a:t>
                      </a:r>
                      <a:r>
                        <a:rPr lang="ru-RU" sz="1200" dirty="0">
                          <a:effectLst/>
                        </a:rPr>
                        <a:t> </a:t>
                      </a:r>
                      <a:r>
                        <a:rPr lang="ru-RU" sz="1200" dirty="0" err="1">
                          <a:effectLst/>
                        </a:rPr>
                        <a:t>qurilmalar</a:t>
                      </a:r>
                      <a:r>
                        <a:rPr lang="ru-RU" sz="1200" dirty="0">
                          <a:effectLst/>
                        </a:rPr>
                        <a:t> </a:t>
                      </a:r>
                      <a:r>
                        <a:rPr lang="ru-RU" sz="1200" dirty="0" err="1">
                          <a:effectLst/>
                        </a:rPr>
                        <a:t>talab</a:t>
                      </a:r>
                      <a:r>
                        <a:rPr lang="ru-RU" sz="1200" dirty="0">
                          <a:effectLst/>
                        </a:rPr>
                        <a:t> </a:t>
                      </a:r>
                      <a:r>
                        <a:rPr lang="ru-RU" sz="1200" dirty="0" err="1">
                          <a:effectLst/>
                        </a:rPr>
                        <a:t>qilinadi</a:t>
                      </a:r>
                      <a:endParaRPr lang="ru-RU" sz="1000" dirty="0">
                        <a:effectLst/>
                        <a:latin typeface="Times New Roman"/>
                        <a:ea typeface="Times New Roman"/>
                        <a:cs typeface="Times New Roman"/>
                      </a:endParaRPr>
                    </a:p>
                  </a:txBody>
                  <a:tcPr marL="19050" marR="19050" marT="19050" marB="19050" anchor="ctr"/>
                </a:tc>
              </a:tr>
            </a:tbl>
          </a:graphicData>
        </a:graphic>
      </p:graphicFrame>
      <p:sp>
        <p:nvSpPr>
          <p:cNvPr id="5" name="Rectangle 1"/>
          <p:cNvSpPr>
            <a:spLocks noChangeArrowheads="1"/>
          </p:cNvSpPr>
          <p:nvPr/>
        </p:nvSpPr>
        <p:spPr bwMode="auto">
          <a:xfrm>
            <a:off x="683568" y="170080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en-US" altLang="ru-RU" sz="1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Tarmoq</a:t>
            </a:r>
            <a:r>
              <a:rPr kumimoji="0" lang="en-US" altLang="ru-RU"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1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kabellarini</a:t>
            </a:r>
            <a:r>
              <a:rPr kumimoji="0" lang="en-US" altLang="ru-RU"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1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texnik</a:t>
            </a:r>
            <a:r>
              <a:rPr kumimoji="0" lang="en-US" altLang="ru-RU"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altLang="ru-RU" sz="1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ko‘rsatkichi</a:t>
            </a:r>
            <a:endParaRPr kumimoji="0" lang="en-US"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6818402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ru-RU" b="1" dirty="0" err="1"/>
              <a:t>Wi-Fi</a:t>
            </a:r>
            <a:r>
              <a:rPr lang="ru-RU" b="1" dirty="0"/>
              <a:t> </a:t>
            </a:r>
            <a:r>
              <a:rPr lang="ru-RU" b="1" dirty="0" err="1"/>
              <a:t>tarmog‘i</a:t>
            </a:r>
            <a:r>
              <a:rPr lang="ru-RU" b="1" dirty="0"/>
              <a:t> </a:t>
            </a:r>
            <a:r>
              <a:rPr lang="ru-RU" b="1" dirty="0" err="1"/>
              <a:t>va</a:t>
            </a:r>
            <a:r>
              <a:rPr lang="ru-RU" b="1" dirty="0"/>
              <a:t> </a:t>
            </a:r>
            <a:r>
              <a:rPr lang="ru-RU" b="1" dirty="0" err="1"/>
              <a:t>uning</a:t>
            </a:r>
            <a:r>
              <a:rPr lang="ru-RU" b="1" dirty="0"/>
              <a:t> </a:t>
            </a:r>
            <a:r>
              <a:rPr lang="ru-RU" b="1" dirty="0" err="1"/>
              <a:t>afzalliklari</a:t>
            </a:r>
            <a:endParaRPr lang="ru-RU" dirty="0"/>
          </a:p>
          <a:p>
            <a:r>
              <a:rPr lang="ru-RU" b="1" dirty="0" err="1"/>
              <a:t>BlueTooth</a:t>
            </a:r>
            <a:r>
              <a:rPr lang="ru-RU" b="1" dirty="0"/>
              <a:t> –</a:t>
            </a:r>
            <a:r>
              <a:rPr lang="ru-RU" b="1" dirty="0" err="1"/>
              <a:t>kabelsiz</a:t>
            </a:r>
            <a:r>
              <a:rPr lang="ru-RU" b="1" dirty="0"/>
              <a:t> </a:t>
            </a:r>
            <a:r>
              <a:rPr lang="ru-RU" b="1" dirty="0" err="1"/>
              <a:t>tarmoq</a:t>
            </a:r>
            <a:r>
              <a:rPr lang="ru-RU" b="1" dirty="0"/>
              <a:t>.</a:t>
            </a:r>
            <a:endParaRPr lang="ru-RU" dirty="0"/>
          </a:p>
          <a:p>
            <a:r>
              <a:rPr lang="ru-RU" dirty="0" err="1"/>
              <a:t>BlueTooth</a:t>
            </a:r>
            <a:r>
              <a:rPr lang="ru-RU" dirty="0"/>
              <a:t> - </a:t>
            </a:r>
            <a:r>
              <a:rPr lang="ru-RU" dirty="0" err="1"/>
              <a:t>kabelsiz</a:t>
            </a:r>
            <a:r>
              <a:rPr lang="ru-RU" dirty="0"/>
              <a:t> </a:t>
            </a:r>
            <a:r>
              <a:rPr lang="ru-RU" dirty="0" err="1"/>
              <a:t>tarmoq</a:t>
            </a:r>
            <a:r>
              <a:rPr lang="ru-RU" dirty="0"/>
              <a:t> </a:t>
            </a:r>
            <a:r>
              <a:rPr lang="ru-RU" dirty="0" err="1"/>
              <a:t>standartidir</a:t>
            </a:r>
            <a:r>
              <a:rPr lang="ru-RU" dirty="0"/>
              <a:t>. </a:t>
            </a:r>
            <a:r>
              <a:rPr lang="ru-RU" dirty="0" err="1"/>
              <a:t>Ishlash</a:t>
            </a:r>
            <a:r>
              <a:rPr lang="ru-RU" dirty="0"/>
              <a:t> </a:t>
            </a:r>
            <a:r>
              <a:rPr lang="ru-RU" dirty="0" err="1"/>
              <a:t>radiusi</a:t>
            </a:r>
            <a:r>
              <a:rPr lang="ru-RU" dirty="0"/>
              <a:t> 10- 100 </a:t>
            </a:r>
            <a:r>
              <a:rPr lang="ru-RU" dirty="0" err="1"/>
              <a:t>metr</a:t>
            </a:r>
            <a:r>
              <a:rPr lang="ru-RU" dirty="0"/>
              <a:t> </a:t>
            </a:r>
            <a:r>
              <a:rPr lang="ru-RU" dirty="0" err="1"/>
              <a:t>oralig‘i</a:t>
            </a:r>
            <a:r>
              <a:rPr lang="ru-RU" dirty="0"/>
              <a:t> </a:t>
            </a:r>
            <a:r>
              <a:rPr lang="ru-RU" dirty="0" err="1"/>
              <a:t>bo‘lib</a:t>
            </a:r>
            <a:r>
              <a:rPr lang="ru-RU" dirty="0"/>
              <a:t>, 2.5 </a:t>
            </a:r>
            <a:r>
              <a:rPr lang="ru-RU" dirty="0" err="1"/>
              <a:t>GGs</a:t>
            </a:r>
            <a:r>
              <a:rPr lang="ru-RU" dirty="0"/>
              <a:t> </a:t>
            </a:r>
            <a:r>
              <a:rPr lang="ru-RU" dirty="0" err="1"/>
              <a:t>chastotada</a:t>
            </a:r>
            <a:r>
              <a:rPr lang="ru-RU" dirty="0"/>
              <a:t> </a:t>
            </a:r>
            <a:r>
              <a:rPr lang="ru-RU" dirty="0" err="1"/>
              <a:t>ishlaydi</a:t>
            </a:r>
            <a:r>
              <a:rPr lang="ru-RU" dirty="0"/>
              <a:t>. </a:t>
            </a:r>
            <a:r>
              <a:rPr lang="ru-RU" dirty="0" err="1"/>
              <a:t>O‘tkazish</a:t>
            </a:r>
            <a:r>
              <a:rPr lang="ru-RU" dirty="0"/>
              <a:t> </a:t>
            </a:r>
            <a:r>
              <a:rPr lang="ru-RU" dirty="0" err="1"/>
              <a:t>tezligi</a:t>
            </a:r>
            <a:r>
              <a:rPr lang="ru-RU" dirty="0"/>
              <a:t> 1Mbit/</a:t>
            </a:r>
            <a:r>
              <a:rPr lang="ru-RU" dirty="0" err="1"/>
              <a:t>sek</a:t>
            </a:r>
            <a:r>
              <a:rPr lang="ru-RU" dirty="0"/>
              <a:t>. </a:t>
            </a:r>
            <a:r>
              <a:rPr lang="ru-RU" dirty="0" err="1"/>
              <a:t>Albatta</a:t>
            </a:r>
            <a:r>
              <a:rPr lang="ru-RU" dirty="0"/>
              <a:t> </a:t>
            </a:r>
            <a:r>
              <a:rPr lang="ru-RU" dirty="0" err="1"/>
              <a:t>qurilmalar</a:t>
            </a:r>
            <a:r>
              <a:rPr lang="ru-RU" dirty="0"/>
              <a:t> </a:t>
            </a:r>
            <a:r>
              <a:rPr lang="ru-RU" dirty="0" err="1"/>
              <a:t>xam</a:t>
            </a:r>
            <a:r>
              <a:rPr lang="ru-RU" dirty="0"/>
              <a:t> </a:t>
            </a:r>
            <a:r>
              <a:rPr lang="ru-RU" dirty="0" err="1"/>
              <a:t>bu</a:t>
            </a:r>
            <a:r>
              <a:rPr lang="ru-RU" dirty="0"/>
              <a:t> </a:t>
            </a:r>
            <a:r>
              <a:rPr lang="ru-RU" dirty="0" err="1"/>
              <a:t>standart</a:t>
            </a:r>
            <a:r>
              <a:rPr lang="ru-RU" dirty="0"/>
              <a:t> </a:t>
            </a:r>
            <a:r>
              <a:rPr lang="ru-RU" dirty="0" err="1"/>
              <a:t>uchun</a:t>
            </a:r>
            <a:r>
              <a:rPr lang="ru-RU" dirty="0"/>
              <a:t> </a:t>
            </a:r>
            <a:r>
              <a:rPr lang="ru-RU" dirty="0" err="1"/>
              <a:t>mo‘ljallangan</a:t>
            </a:r>
            <a:r>
              <a:rPr lang="ru-RU" dirty="0"/>
              <a:t> </a:t>
            </a:r>
            <a:r>
              <a:rPr lang="ru-RU" dirty="0" err="1"/>
              <a:t>bo‘lishi</a:t>
            </a:r>
            <a:r>
              <a:rPr lang="ru-RU" dirty="0"/>
              <a:t> </a:t>
            </a:r>
            <a:r>
              <a:rPr lang="ru-RU" dirty="0" err="1"/>
              <a:t>shart</a:t>
            </a:r>
            <a:r>
              <a:rPr lang="ru-RU" dirty="0"/>
              <a:t>. </a:t>
            </a:r>
            <a:r>
              <a:rPr lang="ru-RU" dirty="0" err="1"/>
              <a:t>SHuningdek</a:t>
            </a:r>
            <a:r>
              <a:rPr lang="ru-RU" dirty="0"/>
              <a:t>, </a:t>
            </a:r>
            <a:r>
              <a:rPr lang="ru-RU" dirty="0" err="1"/>
              <a:t>qo‘l</a:t>
            </a:r>
            <a:r>
              <a:rPr lang="ru-RU" dirty="0"/>
              <a:t> (</a:t>
            </a:r>
            <a:r>
              <a:rPr lang="ru-RU" dirty="0" err="1"/>
              <a:t>mobilniy</a:t>
            </a:r>
            <a:r>
              <a:rPr lang="ru-RU" dirty="0"/>
              <a:t>) </a:t>
            </a:r>
            <a:r>
              <a:rPr lang="ru-RU" dirty="0" err="1"/>
              <a:t>telefoni</a:t>
            </a:r>
            <a:r>
              <a:rPr lang="ru-RU" dirty="0"/>
              <a:t> </a:t>
            </a:r>
            <a:r>
              <a:rPr lang="ru-RU" dirty="0" err="1"/>
              <a:t>bilan</a:t>
            </a:r>
            <a:r>
              <a:rPr lang="ru-RU" dirty="0"/>
              <a:t> </a:t>
            </a:r>
            <a:r>
              <a:rPr lang="ru-RU" dirty="0" err="1"/>
              <a:t>aloqa</a:t>
            </a:r>
            <a:r>
              <a:rPr lang="ru-RU" dirty="0"/>
              <a:t> </a:t>
            </a:r>
            <a:r>
              <a:rPr lang="ru-RU" dirty="0" err="1"/>
              <a:t>bog‘lash</a:t>
            </a:r>
            <a:r>
              <a:rPr lang="ru-RU" dirty="0"/>
              <a:t> </a:t>
            </a:r>
            <a:r>
              <a:rPr lang="ru-RU" dirty="0" err="1"/>
              <a:t>mumkin</a:t>
            </a:r>
            <a:r>
              <a:rPr lang="ru-RU" dirty="0"/>
              <a:t>. </a:t>
            </a:r>
            <a:r>
              <a:rPr lang="ru-RU" dirty="0" err="1"/>
              <a:t>Agar</a:t>
            </a:r>
            <a:r>
              <a:rPr lang="ru-RU" dirty="0"/>
              <a:t> </a:t>
            </a:r>
            <a:r>
              <a:rPr lang="ru-RU" dirty="0" err="1"/>
              <a:t>telefon</a:t>
            </a:r>
            <a:r>
              <a:rPr lang="ru-RU" dirty="0"/>
              <a:t> </a:t>
            </a:r>
            <a:r>
              <a:rPr lang="ru-RU" dirty="0" err="1"/>
              <a:t>operatori</a:t>
            </a:r>
            <a:r>
              <a:rPr lang="ru-RU" dirty="0"/>
              <a:t> (</a:t>
            </a:r>
            <a:r>
              <a:rPr lang="ru-RU" dirty="0" err="1"/>
              <a:t>masalan</a:t>
            </a:r>
            <a:r>
              <a:rPr lang="ru-RU" dirty="0"/>
              <a:t>, </a:t>
            </a:r>
            <a:r>
              <a:rPr lang="ru-RU" dirty="0" err="1"/>
              <a:t>Uzdunrobita</a:t>
            </a:r>
            <a:r>
              <a:rPr lang="ru-RU" dirty="0"/>
              <a:t>) </a:t>
            </a:r>
            <a:r>
              <a:rPr lang="ru-RU" dirty="0" err="1"/>
              <a:t>Internetga</a:t>
            </a:r>
            <a:r>
              <a:rPr lang="ru-RU" dirty="0"/>
              <a:t> </a:t>
            </a:r>
            <a:r>
              <a:rPr lang="ru-RU" dirty="0" err="1"/>
              <a:t>bog‘lash</a:t>
            </a:r>
            <a:r>
              <a:rPr lang="ru-RU" dirty="0"/>
              <a:t> </a:t>
            </a:r>
            <a:r>
              <a:rPr lang="ru-RU" dirty="0" err="1"/>
              <a:t>imkonini</a:t>
            </a:r>
            <a:r>
              <a:rPr lang="ru-RU" dirty="0"/>
              <a:t> </a:t>
            </a:r>
            <a:r>
              <a:rPr lang="ru-RU" dirty="0" err="1"/>
              <a:t>bersa</a:t>
            </a:r>
            <a:r>
              <a:rPr lang="ru-RU" dirty="0"/>
              <a:t>, u </a:t>
            </a:r>
            <a:r>
              <a:rPr lang="ru-RU" dirty="0" err="1"/>
              <a:t>xolda</a:t>
            </a:r>
            <a:r>
              <a:rPr lang="ru-RU" dirty="0"/>
              <a:t> </a:t>
            </a:r>
            <a:r>
              <a:rPr lang="ru-RU" dirty="0" err="1"/>
              <a:t>kompyuterdan</a:t>
            </a:r>
            <a:r>
              <a:rPr lang="ru-RU" dirty="0"/>
              <a:t> </a:t>
            </a:r>
            <a:r>
              <a:rPr lang="ru-RU" dirty="0" err="1"/>
              <a:t>va</a:t>
            </a:r>
            <a:r>
              <a:rPr lang="ru-RU" dirty="0"/>
              <a:t> </a:t>
            </a:r>
            <a:r>
              <a:rPr lang="ru-RU" dirty="0" err="1"/>
              <a:t>qo‘l</a:t>
            </a:r>
            <a:r>
              <a:rPr lang="ru-RU" dirty="0"/>
              <a:t> </a:t>
            </a:r>
            <a:r>
              <a:rPr lang="ru-RU" dirty="0" err="1"/>
              <a:t>telefonidan</a:t>
            </a:r>
            <a:r>
              <a:rPr lang="ru-RU" dirty="0"/>
              <a:t> </a:t>
            </a:r>
            <a:r>
              <a:rPr lang="ru-RU" dirty="0" err="1"/>
              <a:t>foydalangan</a:t>
            </a:r>
            <a:r>
              <a:rPr lang="ru-RU" dirty="0"/>
              <a:t> </a:t>
            </a:r>
            <a:r>
              <a:rPr lang="ru-RU" dirty="0" err="1"/>
              <a:t>xolda</a:t>
            </a:r>
            <a:r>
              <a:rPr lang="ru-RU" dirty="0"/>
              <a:t> </a:t>
            </a:r>
            <a:r>
              <a:rPr lang="ru-RU" dirty="0" err="1"/>
              <a:t>simsiz</a:t>
            </a:r>
            <a:r>
              <a:rPr lang="ru-RU" dirty="0"/>
              <a:t> </a:t>
            </a:r>
            <a:r>
              <a:rPr lang="ru-RU" dirty="0" err="1"/>
              <a:t>Internetga</a:t>
            </a:r>
            <a:r>
              <a:rPr lang="ru-RU" dirty="0"/>
              <a:t> </a:t>
            </a:r>
            <a:r>
              <a:rPr lang="ru-RU" dirty="0" err="1"/>
              <a:t>bog‘lanish</a:t>
            </a:r>
            <a:r>
              <a:rPr lang="ru-RU" dirty="0"/>
              <a:t> </a:t>
            </a:r>
            <a:r>
              <a:rPr lang="ru-RU" dirty="0" err="1"/>
              <a:t>mumkin</a:t>
            </a:r>
            <a:r>
              <a:rPr lang="ru-RU" dirty="0"/>
              <a:t> (</a:t>
            </a:r>
            <a:r>
              <a:rPr lang="ru-RU" dirty="0" err="1"/>
              <a:t>noutbuklar</a:t>
            </a:r>
            <a:r>
              <a:rPr lang="ru-RU" dirty="0"/>
              <a:t> </a:t>
            </a:r>
            <a:r>
              <a:rPr lang="ru-RU" dirty="0" err="1"/>
              <a:t>uchun</a:t>
            </a:r>
            <a:r>
              <a:rPr lang="ru-RU" dirty="0"/>
              <a:t> </a:t>
            </a:r>
            <a:r>
              <a:rPr lang="ru-RU" dirty="0" err="1"/>
              <a:t>juda</a:t>
            </a:r>
            <a:r>
              <a:rPr lang="ru-RU" dirty="0"/>
              <a:t> </a:t>
            </a:r>
            <a:r>
              <a:rPr lang="ru-RU" dirty="0" err="1"/>
              <a:t>qulay</a:t>
            </a:r>
            <a:r>
              <a:rPr lang="ru-RU" dirty="0"/>
              <a:t>). </a:t>
            </a:r>
          </a:p>
          <a:p>
            <a:endParaRPr lang="ru-RU" dirty="0"/>
          </a:p>
        </p:txBody>
      </p:sp>
    </p:spTree>
    <p:extLst>
      <p:ext uri="{BB962C8B-B14F-4D97-AF65-F5344CB8AC3E}">
        <p14:creationId xmlns:p14="http://schemas.microsoft.com/office/powerpoint/2010/main" val="1764769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ru-RU" dirty="0" err="1"/>
              <a:t>Agar</a:t>
            </a:r>
            <a:r>
              <a:rPr lang="ru-RU" dirty="0"/>
              <a:t> </a:t>
            </a:r>
            <a:r>
              <a:rPr lang="ru-RU" dirty="0" err="1"/>
              <a:t>e’tibor</a:t>
            </a:r>
            <a:r>
              <a:rPr lang="ru-RU" dirty="0"/>
              <a:t> </a:t>
            </a:r>
            <a:r>
              <a:rPr lang="ru-RU" dirty="0" err="1"/>
              <a:t>berib</a:t>
            </a:r>
            <a:r>
              <a:rPr lang="ru-RU" dirty="0"/>
              <a:t> </a:t>
            </a:r>
            <a:r>
              <a:rPr lang="ru-RU" dirty="0" err="1"/>
              <a:t>qaralsa</a:t>
            </a:r>
            <a:r>
              <a:rPr lang="ru-RU" dirty="0"/>
              <a:t>, </a:t>
            </a:r>
            <a:r>
              <a:rPr lang="ru-RU" dirty="0" err="1"/>
              <a:t>shu</a:t>
            </a:r>
            <a:r>
              <a:rPr lang="ru-RU" dirty="0"/>
              <a:t> </a:t>
            </a:r>
            <a:r>
              <a:rPr lang="ru-RU" dirty="0" err="1"/>
              <a:t>narsa</a:t>
            </a:r>
            <a:r>
              <a:rPr lang="ru-RU" dirty="0"/>
              <a:t> </a:t>
            </a:r>
            <a:r>
              <a:rPr lang="ru-RU" dirty="0" err="1"/>
              <a:t>ma’lum</a:t>
            </a:r>
            <a:r>
              <a:rPr lang="ru-RU" dirty="0"/>
              <a:t> </a:t>
            </a:r>
            <a:r>
              <a:rPr lang="ru-RU" dirty="0" err="1"/>
              <a:t>bo‘ladiki</a:t>
            </a:r>
            <a:r>
              <a:rPr lang="ru-RU" dirty="0"/>
              <a:t>, </a:t>
            </a:r>
            <a:r>
              <a:rPr lang="ru-RU" dirty="0" err="1"/>
              <a:t>tarmoq</a:t>
            </a:r>
            <a:r>
              <a:rPr lang="ru-RU" dirty="0"/>
              <a:t> </a:t>
            </a:r>
            <a:r>
              <a:rPr lang="ru-RU" dirty="0" err="1"/>
              <a:t>kabeli</a:t>
            </a:r>
            <a:r>
              <a:rPr lang="ru-RU" dirty="0"/>
              <a:t> </a:t>
            </a:r>
            <a:r>
              <a:rPr lang="ru-RU" dirty="0" err="1"/>
              <a:t>o‘z</a:t>
            </a:r>
            <a:r>
              <a:rPr lang="ru-RU" dirty="0"/>
              <a:t> </a:t>
            </a:r>
            <a:r>
              <a:rPr lang="ru-RU" dirty="0" err="1"/>
              <a:t>ichiga</a:t>
            </a:r>
            <a:r>
              <a:rPr lang="ru-RU" dirty="0"/>
              <a:t> </a:t>
            </a:r>
            <a:r>
              <a:rPr lang="ru-RU" dirty="0" err="1"/>
              <a:t>to‘rt</a:t>
            </a:r>
            <a:r>
              <a:rPr lang="ru-RU" dirty="0"/>
              <a:t> </a:t>
            </a:r>
            <a:r>
              <a:rPr lang="ru-RU" dirty="0" err="1"/>
              <a:t>juft</a:t>
            </a:r>
            <a:r>
              <a:rPr lang="ru-RU" dirty="0"/>
              <a:t>, </a:t>
            </a:r>
            <a:r>
              <a:rPr lang="ru-RU" dirty="0" err="1"/>
              <a:t>ya’ni</a:t>
            </a:r>
            <a:r>
              <a:rPr lang="ru-RU" dirty="0"/>
              <a:t>  </a:t>
            </a:r>
            <a:r>
              <a:rPr lang="ru-RU" dirty="0" err="1"/>
              <a:t>sakkizta</a:t>
            </a:r>
            <a:r>
              <a:rPr lang="ru-RU" dirty="0"/>
              <a:t> </a:t>
            </a:r>
            <a:r>
              <a:rPr lang="ru-RU" dirty="0" err="1"/>
              <a:t>tolali</a:t>
            </a:r>
            <a:r>
              <a:rPr lang="ru-RU" dirty="0"/>
              <a:t> </a:t>
            </a:r>
            <a:r>
              <a:rPr lang="ru-RU" dirty="0" err="1"/>
              <a:t>simchalarda</a:t>
            </a:r>
            <a:r>
              <a:rPr lang="ru-RU" dirty="0"/>
              <a:t> </a:t>
            </a:r>
            <a:r>
              <a:rPr lang="ru-RU" dirty="0" err="1"/>
              <a:t>tashkil</a:t>
            </a:r>
            <a:r>
              <a:rPr lang="ru-RU" dirty="0"/>
              <a:t> </a:t>
            </a:r>
            <a:r>
              <a:rPr lang="ru-RU" dirty="0" err="1"/>
              <a:t>topgan</a:t>
            </a:r>
            <a:r>
              <a:rPr lang="ru-RU" dirty="0"/>
              <a:t>. </a:t>
            </a:r>
            <a:r>
              <a:rPr lang="ru-RU" dirty="0" err="1"/>
              <a:t>Simchalarning</a:t>
            </a:r>
            <a:r>
              <a:rPr lang="ru-RU" dirty="0"/>
              <a:t>  </a:t>
            </a:r>
            <a:r>
              <a:rPr lang="ru-RU" dirty="0" err="1"/>
              <a:t>to‘rttasi</a:t>
            </a:r>
            <a:r>
              <a:rPr lang="ru-RU" dirty="0"/>
              <a:t> </a:t>
            </a:r>
            <a:r>
              <a:rPr lang="ru-RU" dirty="0" err="1"/>
              <a:t>rangli</a:t>
            </a:r>
            <a:r>
              <a:rPr lang="ru-RU" dirty="0"/>
              <a:t> </a:t>
            </a:r>
            <a:r>
              <a:rPr lang="ru-RU" dirty="0" err="1"/>
              <a:t>simlar</a:t>
            </a:r>
            <a:r>
              <a:rPr lang="ru-RU" dirty="0"/>
              <a:t> </a:t>
            </a:r>
            <a:r>
              <a:rPr lang="ru-RU" dirty="0" err="1"/>
              <a:t>qolgan</a:t>
            </a:r>
            <a:r>
              <a:rPr lang="ru-RU" dirty="0"/>
              <a:t> </a:t>
            </a:r>
            <a:r>
              <a:rPr lang="ru-RU" dirty="0" err="1"/>
              <a:t>to‘rttasi</a:t>
            </a:r>
            <a:r>
              <a:rPr lang="ru-RU" dirty="0"/>
              <a:t> </a:t>
            </a:r>
            <a:r>
              <a:rPr lang="ru-RU" dirty="0" err="1"/>
              <a:t>esa</a:t>
            </a:r>
            <a:r>
              <a:rPr lang="ru-RU" dirty="0"/>
              <a:t> </a:t>
            </a:r>
            <a:r>
              <a:rPr lang="ru-RU" dirty="0" err="1"/>
              <a:t>o‘sha</a:t>
            </a:r>
            <a:r>
              <a:rPr lang="ru-RU" dirty="0"/>
              <a:t> </a:t>
            </a:r>
            <a:r>
              <a:rPr lang="ru-RU" dirty="0" err="1"/>
              <a:t>rangli</a:t>
            </a:r>
            <a:r>
              <a:rPr lang="ru-RU" dirty="0"/>
              <a:t> </a:t>
            </a:r>
            <a:r>
              <a:rPr lang="ru-RU" dirty="0" err="1"/>
              <a:t>simchalarning</a:t>
            </a:r>
            <a:r>
              <a:rPr lang="ru-RU" dirty="0"/>
              <a:t> </a:t>
            </a:r>
            <a:r>
              <a:rPr lang="ru-RU" dirty="0" err="1"/>
              <a:t>juftlari</a:t>
            </a:r>
            <a:r>
              <a:rPr lang="ru-RU" dirty="0"/>
              <a:t> </a:t>
            </a:r>
            <a:r>
              <a:rPr lang="ru-RU" dirty="0" err="1"/>
              <a:t>xisoblanadi</a:t>
            </a:r>
            <a:r>
              <a:rPr lang="ru-RU" dirty="0"/>
              <a:t>. </a:t>
            </a:r>
            <a:r>
              <a:rPr lang="ru-RU" dirty="0" err="1"/>
              <a:t>Buni</a:t>
            </a:r>
            <a:r>
              <a:rPr lang="ru-RU" dirty="0"/>
              <a:t> </a:t>
            </a:r>
            <a:r>
              <a:rPr lang="ru-RU" dirty="0" err="1"/>
              <a:t>sinchikovlik</a:t>
            </a:r>
            <a:r>
              <a:rPr lang="ru-RU" dirty="0"/>
              <a:t> </a:t>
            </a:r>
            <a:r>
              <a:rPr lang="ru-RU" dirty="0" err="1"/>
              <a:t>bilan</a:t>
            </a:r>
            <a:r>
              <a:rPr lang="ru-RU" dirty="0"/>
              <a:t> </a:t>
            </a:r>
            <a:r>
              <a:rPr lang="ru-RU" dirty="0" err="1"/>
              <a:t>e’tibor</a:t>
            </a:r>
            <a:r>
              <a:rPr lang="ru-RU" dirty="0"/>
              <a:t> </a:t>
            </a:r>
            <a:r>
              <a:rPr lang="ru-RU" dirty="0" err="1"/>
              <a:t>berib</a:t>
            </a:r>
            <a:r>
              <a:rPr lang="ru-RU" dirty="0"/>
              <a:t> </a:t>
            </a:r>
            <a:r>
              <a:rPr lang="ru-RU" dirty="0" err="1"/>
              <a:t>qaragan</a:t>
            </a:r>
            <a:r>
              <a:rPr lang="ru-RU" dirty="0"/>
              <a:t> </a:t>
            </a:r>
            <a:r>
              <a:rPr lang="ru-RU" dirty="0" err="1"/>
              <a:t>har</a:t>
            </a:r>
            <a:r>
              <a:rPr lang="ru-RU" dirty="0"/>
              <a:t> </a:t>
            </a:r>
            <a:r>
              <a:rPr lang="ru-RU" dirty="0" err="1"/>
              <a:t>qanday</a:t>
            </a:r>
            <a:r>
              <a:rPr lang="ru-RU" dirty="0"/>
              <a:t> </a:t>
            </a:r>
            <a:r>
              <a:rPr lang="ru-RU" dirty="0" err="1"/>
              <a:t>kishi</a:t>
            </a:r>
            <a:r>
              <a:rPr lang="ru-RU" dirty="0"/>
              <a:t> </a:t>
            </a:r>
            <a:r>
              <a:rPr lang="ru-RU" dirty="0" err="1"/>
              <a:t>ko‘rishi</a:t>
            </a:r>
            <a:r>
              <a:rPr lang="ru-RU" dirty="0"/>
              <a:t> </a:t>
            </a:r>
            <a:r>
              <a:rPr lang="ru-RU" dirty="0" err="1"/>
              <a:t>mumkin</a:t>
            </a:r>
            <a:r>
              <a:rPr lang="ru-RU" dirty="0"/>
              <a:t>. </a:t>
            </a:r>
            <a:r>
              <a:rPr lang="de-DE" dirty="0" err="1"/>
              <a:t>Internetda</a:t>
            </a:r>
            <a:r>
              <a:rPr lang="de-DE" dirty="0"/>
              <a:t> </a:t>
            </a:r>
            <a:r>
              <a:rPr lang="de-DE" dirty="0" err="1"/>
              <a:t>kommunikatsiya</a:t>
            </a:r>
            <a:r>
              <a:rPr lang="de-DE" dirty="0"/>
              <a:t> </a:t>
            </a:r>
            <a:r>
              <a:rPr lang="de-DE" dirty="0" err="1"/>
              <a:t>xizmat</a:t>
            </a:r>
            <a:r>
              <a:rPr lang="de-DE" dirty="0"/>
              <a:t> </a:t>
            </a:r>
            <a:r>
              <a:rPr lang="de-DE" dirty="0" err="1"/>
              <a:t>turlari</a:t>
            </a:r>
            <a:r>
              <a:rPr lang="de-DE" dirty="0"/>
              <a:t> </a:t>
            </a:r>
            <a:r>
              <a:rPr lang="de-DE" dirty="0" err="1"/>
              <a:t>sifatida</a:t>
            </a:r>
            <a:r>
              <a:rPr lang="de-DE" dirty="0"/>
              <a:t> </a:t>
            </a:r>
            <a:r>
              <a:rPr lang="de-DE" dirty="0" err="1"/>
              <a:t>E-mail</a:t>
            </a:r>
            <a:r>
              <a:rPr lang="de-DE" dirty="0"/>
              <a:t> (</a:t>
            </a:r>
            <a:r>
              <a:rPr lang="de-DE" dirty="0" err="1"/>
              <a:t>elektron</a:t>
            </a:r>
            <a:r>
              <a:rPr lang="de-DE" dirty="0"/>
              <a:t> </a:t>
            </a:r>
            <a:r>
              <a:rPr lang="de-DE" dirty="0" err="1"/>
              <a:t>pochta</a:t>
            </a:r>
            <a:r>
              <a:rPr lang="de-DE" dirty="0"/>
              <a:t>), Telnet, </a:t>
            </a:r>
            <a:r>
              <a:rPr lang="de-DE" dirty="0" err="1"/>
              <a:t>Usenet</a:t>
            </a:r>
            <a:r>
              <a:rPr lang="de-DE" dirty="0"/>
              <a:t>, </a:t>
            </a:r>
            <a:r>
              <a:rPr lang="de-DE" dirty="0" err="1"/>
              <a:t>IRClarga</a:t>
            </a:r>
            <a:r>
              <a:rPr lang="de-DE" dirty="0"/>
              <a:t> </a:t>
            </a:r>
            <a:r>
              <a:rPr lang="de-DE" dirty="0" err="1"/>
              <a:t>to’xtaymiz</a:t>
            </a:r>
            <a:r>
              <a:rPr lang="de-DE" dirty="0"/>
              <a:t>.</a:t>
            </a:r>
            <a:endParaRPr lang="ru-RU" dirty="0"/>
          </a:p>
        </p:txBody>
      </p:sp>
    </p:spTree>
    <p:extLst>
      <p:ext uri="{BB962C8B-B14F-4D97-AF65-F5344CB8AC3E}">
        <p14:creationId xmlns:p14="http://schemas.microsoft.com/office/powerpoint/2010/main" val="6836242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7500" lnSpcReduction="20000"/>
          </a:bodyPr>
          <a:lstStyle/>
          <a:p>
            <a:r>
              <a:rPr lang="de-DE" b="1" dirty="0"/>
              <a:t>Telnet</a:t>
            </a:r>
            <a:endParaRPr lang="ru-RU" b="1" dirty="0"/>
          </a:p>
          <a:p>
            <a:r>
              <a:rPr lang="de-DE" dirty="0"/>
              <a:t>Telnet </a:t>
            </a:r>
            <a:r>
              <a:rPr lang="de-DE" dirty="0" err="1"/>
              <a:t>dasturi</a:t>
            </a:r>
            <a:r>
              <a:rPr lang="de-DE" dirty="0"/>
              <a:t> </a:t>
            </a:r>
            <a:r>
              <a:rPr lang="de-DE" dirty="0" err="1"/>
              <a:t>uzoqda</a:t>
            </a:r>
            <a:r>
              <a:rPr lang="de-DE" dirty="0"/>
              <a:t>  </a:t>
            </a:r>
            <a:r>
              <a:rPr lang="de-DE" dirty="0" err="1"/>
              <a:t>joylashgan</a:t>
            </a:r>
            <a:r>
              <a:rPr lang="de-DE" dirty="0"/>
              <a:t> </a:t>
            </a:r>
            <a:r>
              <a:rPr lang="de-DE" dirty="0" err="1"/>
              <a:t>kompyuter</a:t>
            </a:r>
            <a:r>
              <a:rPr lang="de-DE" dirty="0"/>
              <a:t> </a:t>
            </a:r>
            <a:r>
              <a:rPr lang="de-DE" dirty="0" err="1"/>
              <a:t>tarmog’iga</a:t>
            </a:r>
            <a:r>
              <a:rPr lang="de-DE" dirty="0"/>
              <a:t> </a:t>
            </a:r>
            <a:r>
              <a:rPr lang="de-DE" dirty="0" err="1"/>
              <a:t>kirish</a:t>
            </a:r>
            <a:r>
              <a:rPr lang="de-DE" dirty="0"/>
              <a:t> </a:t>
            </a:r>
            <a:r>
              <a:rPr lang="de-DE" dirty="0" err="1"/>
              <a:t>vositasi</a:t>
            </a:r>
            <a:r>
              <a:rPr lang="de-DE" dirty="0"/>
              <a:t> </a:t>
            </a:r>
            <a:r>
              <a:rPr lang="de-DE" dirty="0" err="1"/>
              <a:t>bo’lib</a:t>
            </a:r>
            <a:r>
              <a:rPr lang="de-DE" dirty="0"/>
              <a:t>, </a:t>
            </a:r>
            <a:r>
              <a:rPr lang="de-DE" dirty="0" err="1"/>
              <a:t>shu</a:t>
            </a:r>
            <a:r>
              <a:rPr lang="de-DE" dirty="0"/>
              <a:t> </a:t>
            </a:r>
            <a:r>
              <a:rPr lang="de-DE" dirty="0" err="1"/>
              <a:t>bilan</a:t>
            </a:r>
            <a:r>
              <a:rPr lang="de-DE" dirty="0"/>
              <a:t> </a:t>
            </a:r>
            <a:r>
              <a:rPr lang="de-DE" dirty="0" err="1"/>
              <a:t>birga</a:t>
            </a:r>
            <a:r>
              <a:rPr lang="de-DE" dirty="0"/>
              <a:t> </a:t>
            </a:r>
            <a:r>
              <a:rPr lang="de-DE" dirty="0" err="1"/>
              <a:t>Internetda</a:t>
            </a:r>
            <a:r>
              <a:rPr lang="de-DE" dirty="0"/>
              <a:t> </a:t>
            </a:r>
            <a:r>
              <a:rPr lang="de-DE" dirty="0" err="1"/>
              <a:t>mavjud</a:t>
            </a:r>
            <a:r>
              <a:rPr lang="de-DE" dirty="0"/>
              <a:t> </a:t>
            </a:r>
            <a:r>
              <a:rPr lang="de-DE" dirty="0" err="1"/>
              <a:t>ma’lumotlar</a:t>
            </a:r>
            <a:r>
              <a:rPr lang="de-DE" dirty="0"/>
              <a:t> </a:t>
            </a:r>
            <a:r>
              <a:rPr lang="de-DE" dirty="0" err="1"/>
              <a:t>bazasiga</a:t>
            </a:r>
            <a:r>
              <a:rPr lang="de-DE" dirty="0"/>
              <a:t> </a:t>
            </a:r>
            <a:r>
              <a:rPr lang="de-DE" dirty="0" err="1"/>
              <a:t>ham</a:t>
            </a:r>
            <a:r>
              <a:rPr lang="de-DE" dirty="0"/>
              <a:t> </a:t>
            </a:r>
            <a:r>
              <a:rPr lang="de-DE" dirty="0" err="1"/>
              <a:t>kiradi</a:t>
            </a:r>
            <a:r>
              <a:rPr lang="de-DE" dirty="0"/>
              <a:t>. U </a:t>
            </a:r>
            <a:r>
              <a:rPr lang="de-DE" dirty="0" err="1"/>
              <a:t>quyidagi</a:t>
            </a:r>
            <a:r>
              <a:rPr lang="de-DE" dirty="0"/>
              <a:t> </a:t>
            </a:r>
            <a:r>
              <a:rPr lang="de-DE" dirty="0" err="1"/>
              <a:t>buyruq</a:t>
            </a:r>
            <a:r>
              <a:rPr lang="de-DE" dirty="0"/>
              <a:t> </a:t>
            </a:r>
            <a:r>
              <a:rPr lang="de-DE" dirty="0" err="1"/>
              <a:t>yordamida</a:t>
            </a:r>
            <a:r>
              <a:rPr lang="de-DE" dirty="0"/>
              <a:t> </a:t>
            </a:r>
            <a:r>
              <a:rPr lang="de-DE" dirty="0" err="1"/>
              <a:t>ishlaydi</a:t>
            </a:r>
            <a:r>
              <a:rPr lang="de-DE" dirty="0"/>
              <a:t>.</a:t>
            </a:r>
            <a:endParaRPr lang="ru-RU" dirty="0"/>
          </a:p>
          <a:p>
            <a:r>
              <a:rPr lang="de-DE" dirty="0"/>
              <a:t>Telnet</a:t>
            </a:r>
            <a:r>
              <a:rPr lang="de-DE" b="1" dirty="0"/>
              <a:t> </a:t>
            </a:r>
            <a:r>
              <a:rPr lang="de-DE" dirty="0" err="1"/>
              <a:t>xost</a:t>
            </a:r>
            <a:r>
              <a:rPr lang="de-DE" dirty="0"/>
              <a:t> </a:t>
            </a:r>
            <a:r>
              <a:rPr lang="de-DE" dirty="0" err="1"/>
              <a:t>kompyuter</a:t>
            </a:r>
            <a:r>
              <a:rPr lang="de-DE" dirty="0"/>
              <a:t> </a:t>
            </a:r>
            <a:r>
              <a:rPr lang="de-DE" dirty="0" err="1"/>
              <a:t>nomi</a:t>
            </a:r>
            <a:endParaRPr lang="ru-RU" dirty="0"/>
          </a:p>
          <a:p>
            <a:r>
              <a:rPr lang="de-DE" dirty="0" err="1"/>
              <a:t>Misol</a:t>
            </a:r>
            <a:r>
              <a:rPr lang="de-DE" dirty="0"/>
              <a:t>: </a:t>
            </a:r>
            <a:r>
              <a:rPr lang="de-DE" dirty="0" err="1"/>
              <a:t>telnet</a:t>
            </a:r>
            <a:r>
              <a:rPr lang="de-DE" dirty="0"/>
              <a:t> ams.org. </a:t>
            </a:r>
            <a:endParaRPr lang="ru-RU" dirty="0"/>
          </a:p>
          <a:p>
            <a:r>
              <a:rPr lang="de-DE" dirty="0"/>
              <a:t>Bunda </a:t>
            </a:r>
            <a:r>
              <a:rPr lang="de-DE" dirty="0" err="1"/>
              <a:t>siz</a:t>
            </a:r>
            <a:r>
              <a:rPr lang="de-DE" dirty="0"/>
              <a:t> Amerika </a:t>
            </a:r>
            <a:r>
              <a:rPr lang="de-DE" dirty="0" err="1"/>
              <a:t>matematika</a:t>
            </a:r>
            <a:r>
              <a:rPr lang="de-DE" dirty="0"/>
              <a:t> </a:t>
            </a:r>
            <a:r>
              <a:rPr lang="de-DE" dirty="0" err="1"/>
              <a:t>jamiyati</a:t>
            </a:r>
            <a:r>
              <a:rPr lang="de-DE" dirty="0"/>
              <a:t> </a:t>
            </a:r>
            <a:r>
              <a:rPr lang="de-DE" dirty="0" err="1"/>
              <a:t>xost</a:t>
            </a:r>
            <a:r>
              <a:rPr lang="de-DE" dirty="0"/>
              <a:t> </a:t>
            </a:r>
            <a:r>
              <a:rPr lang="de-DE" dirty="0" err="1"/>
              <a:t>kompyuteri</a:t>
            </a:r>
            <a:r>
              <a:rPr lang="de-DE" dirty="0"/>
              <a:t> </a:t>
            </a:r>
            <a:r>
              <a:rPr lang="de-DE" dirty="0" err="1"/>
              <a:t>bilan</a:t>
            </a:r>
            <a:r>
              <a:rPr lang="de-DE" dirty="0"/>
              <a:t> </a:t>
            </a:r>
            <a:r>
              <a:rPr lang="de-DE" dirty="0" err="1"/>
              <a:t>ulanasiz</a:t>
            </a:r>
            <a:r>
              <a:rPr lang="de-DE" dirty="0"/>
              <a:t>. </a:t>
            </a:r>
            <a:r>
              <a:rPr lang="de-DE" dirty="0" err="1"/>
              <a:t>Shunday</a:t>
            </a:r>
            <a:r>
              <a:rPr lang="de-DE" dirty="0"/>
              <a:t> </a:t>
            </a:r>
            <a:r>
              <a:rPr lang="de-DE" dirty="0" err="1"/>
              <a:t>qilib</a:t>
            </a:r>
            <a:r>
              <a:rPr lang="de-DE" dirty="0"/>
              <a:t>, Telnet </a:t>
            </a:r>
            <a:r>
              <a:rPr lang="de-DE" dirty="0" err="1"/>
              <a:t>ikki</a:t>
            </a:r>
            <a:r>
              <a:rPr lang="de-DE" dirty="0"/>
              <a:t> </a:t>
            </a:r>
            <a:r>
              <a:rPr lang="de-DE" dirty="0" err="1"/>
              <a:t>kompyuterni</a:t>
            </a:r>
            <a:r>
              <a:rPr lang="de-DE" dirty="0"/>
              <a:t> </a:t>
            </a:r>
            <a:r>
              <a:rPr lang="de-DE" dirty="0" err="1"/>
              <a:t>bir-biri</a:t>
            </a:r>
            <a:r>
              <a:rPr lang="de-DE" dirty="0"/>
              <a:t> </a:t>
            </a:r>
            <a:r>
              <a:rPr lang="de-DE" dirty="0" err="1"/>
              <a:t>bilan</a:t>
            </a:r>
            <a:r>
              <a:rPr lang="de-DE" dirty="0"/>
              <a:t> </a:t>
            </a:r>
            <a:r>
              <a:rPr lang="de-DE" dirty="0" err="1"/>
              <a:t>bog’lab</a:t>
            </a:r>
            <a:r>
              <a:rPr lang="de-DE" dirty="0"/>
              <a:t>, </a:t>
            </a:r>
            <a:r>
              <a:rPr lang="de-DE" dirty="0" err="1"/>
              <a:t>ma’lumot</a:t>
            </a:r>
            <a:r>
              <a:rPr lang="de-DE" dirty="0"/>
              <a:t> </a:t>
            </a:r>
            <a:r>
              <a:rPr lang="de-DE" dirty="0" err="1"/>
              <a:t>olish</a:t>
            </a:r>
            <a:r>
              <a:rPr lang="de-DE" dirty="0"/>
              <a:t> </a:t>
            </a:r>
            <a:r>
              <a:rPr lang="de-DE" dirty="0" err="1"/>
              <a:t>imkoniyatini</a:t>
            </a:r>
            <a:r>
              <a:rPr lang="de-DE" dirty="0"/>
              <a:t> </a:t>
            </a:r>
            <a:r>
              <a:rPr lang="de-DE" dirty="0" err="1"/>
              <a:t>beradi</a:t>
            </a:r>
            <a:r>
              <a:rPr lang="de-DE" dirty="0"/>
              <a:t>. Telnet </a:t>
            </a:r>
            <a:r>
              <a:rPr lang="de-DE" dirty="0" err="1"/>
              <a:t>orqali</a:t>
            </a:r>
            <a:r>
              <a:rPr lang="de-DE" dirty="0"/>
              <a:t> </a:t>
            </a:r>
            <a:r>
              <a:rPr lang="de-DE" dirty="0" err="1"/>
              <a:t>xost</a:t>
            </a:r>
            <a:r>
              <a:rPr lang="de-DE" dirty="0"/>
              <a:t> </a:t>
            </a:r>
            <a:r>
              <a:rPr lang="de-DE" dirty="0" err="1"/>
              <a:t>kompyuter</a:t>
            </a:r>
            <a:r>
              <a:rPr lang="de-DE" dirty="0"/>
              <a:t> </a:t>
            </a:r>
            <a:r>
              <a:rPr lang="de-DE" dirty="0" err="1"/>
              <a:t>bilan</a:t>
            </a:r>
            <a:r>
              <a:rPr lang="de-DE" dirty="0"/>
              <a:t> </a:t>
            </a:r>
            <a:r>
              <a:rPr lang="de-DE" dirty="0" err="1"/>
              <a:t>bog’lanilganda</a:t>
            </a:r>
            <a:r>
              <a:rPr lang="de-DE" dirty="0"/>
              <a:t>, </a:t>
            </a:r>
            <a:r>
              <a:rPr lang="de-DE" dirty="0" err="1"/>
              <a:t>undagi</a:t>
            </a:r>
            <a:r>
              <a:rPr lang="de-DE" dirty="0"/>
              <a:t> </a:t>
            </a:r>
            <a:r>
              <a:rPr lang="de-DE" dirty="0" err="1"/>
              <a:t>dasturlar</a:t>
            </a:r>
            <a:r>
              <a:rPr lang="de-DE" dirty="0"/>
              <a:t> </a:t>
            </a:r>
            <a:r>
              <a:rPr lang="de-DE" dirty="0" err="1"/>
              <a:t>avtomatik</a:t>
            </a:r>
            <a:r>
              <a:rPr lang="de-DE" dirty="0"/>
              <a:t> </a:t>
            </a:r>
            <a:r>
              <a:rPr lang="de-DE" dirty="0" err="1"/>
              <a:t>ravishda</a:t>
            </a:r>
            <a:r>
              <a:rPr lang="de-DE" dirty="0"/>
              <a:t> </a:t>
            </a:r>
            <a:r>
              <a:rPr lang="de-DE" dirty="0" err="1"/>
              <a:t>ishga</a:t>
            </a:r>
            <a:r>
              <a:rPr lang="de-DE" dirty="0"/>
              <a:t> </a:t>
            </a:r>
            <a:r>
              <a:rPr lang="de-DE" dirty="0" err="1"/>
              <a:t>tushib</a:t>
            </a:r>
            <a:r>
              <a:rPr lang="de-DE" dirty="0"/>
              <a:t> </a:t>
            </a:r>
            <a:r>
              <a:rPr lang="de-DE" dirty="0" err="1"/>
              <a:t>ketishi</a:t>
            </a:r>
            <a:r>
              <a:rPr lang="de-DE" dirty="0"/>
              <a:t> </a:t>
            </a:r>
            <a:r>
              <a:rPr lang="de-DE" dirty="0" err="1"/>
              <a:t>va</a:t>
            </a:r>
            <a:r>
              <a:rPr lang="de-DE" dirty="0"/>
              <a:t> </a:t>
            </a:r>
            <a:r>
              <a:rPr lang="de-DE" dirty="0" err="1"/>
              <a:t>xost</a:t>
            </a:r>
            <a:r>
              <a:rPr lang="de-DE" dirty="0"/>
              <a:t> </a:t>
            </a:r>
            <a:r>
              <a:rPr lang="de-DE" dirty="0" err="1"/>
              <a:t>kompyuterda</a:t>
            </a:r>
            <a:r>
              <a:rPr lang="de-DE" dirty="0"/>
              <a:t> </a:t>
            </a:r>
            <a:r>
              <a:rPr lang="de-DE" dirty="0" err="1"/>
              <a:t>mavjud</a:t>
            </a:r>
            <a:r>
              <a:rPr lang="de-DE" dirty="0"/>
              <a:t> </a:t>
            </a:r>
            <a:r>
              <a:rPr lang="de-DE" dirty="0" err="1"/>
              <a:t>turli</a:t>
            </a:r>
            <a:r>
              <a:rPr lang="de-DE" dirty="0"/>
              <a:t> </a:t>
            </a:r>
            <a:r>
              <a:rPr lang="de-DE" dirty="0" err="1"/>
              <a:t>ma’lumotlar</a:t>
            </a:r>
            <a:r>
              <a:rPr lang="de-DE" dirty="0"/>
              <a:t> </a:t>
            </a:r>
            <a:r>
              <a:rPr lang="de-DE" dirty="0" err="1"/>
              <a:t>tezgina</a:t>
            </a:r>
            <a:r>
              <a:rPr lang="de-DE" dirty="0"/>
              <a:t> </a:t>
            </a:r>
            <a:r>
              <a:rPr lang="de-DE" dirty="0" err="1"/>
              <a:t>olinishi</a:t>
            </a:r>
            <a:r>
              <a:rPr lang="de-DE" dirty="0"/>
              <a:t> </a:t>
            </a:r>
            <a:r>
              <a:rPr lang="de-DE" dirty="0" err="1"/>
              <a:t>mumkin</a:t>
            </a:r>
            <a:r>
              <a:rPr lang="de-DE" dirty="0"/>
              <a:t>. Telnet </a:t>
            </a:r>
            <a:r>
              <a:rPr lang="de-DE" dirty="0" err="1"/>
              <a:t>dasturi</a:t>
            </a:r>
            <a:r>
              <a:rPr lang="de-DE" dirty="0"/>
              <a:t> </a:t>
            </a:r>
            <a:r>
              <a:rPr lang="de-DE" dirty="0" err="1"/>
              <a:t>emulyatsiya</a:t>
            </a:r>
            <a:r>
              <a:rPr lang="de-DE" dirty="0"/>
              <a:t> </a:t>
            </a:r>
            <a:r>
              <a:rPr lang="de-DE" dirty="0" err="1"/>
              <a:t>qiluvchi</a:t>
            </a:r>
            <a:r>
              <a:rPr lang="de-DE" dirty="0"/>
              <a:t> </a:t>
            </a:r>
            <a:r>
              <a:rPr lang="de-DE" dirty="0" err="1"/>
              <a:t>dasturdir</a:t>
            </a:r>
            <a:r>
              <a:rPr lang="de-DE" dirty="0"/>
              <a:t>, </a:t>
            </a:r>
            <a:r>
              <a:rPr lang="de-DE" dirty="0" err="1"/>
              <a:t>ya’ni</a:t>
            </a:r>
            <a:r>
              <a:rPr lang="de-DE" dirty="0"/>
              <a:t> </a:t>
            </a:r>
            <a:r>
              <a:rPr lang="de-DE" dirty="0" err="1"/>
              <a:t>agar</a:t>
            </a:r>
            <a:r>
              <a:rPr lang="de-DE" dirty="0"/>
              <a:t> </a:t>
            </a:r>
            <a:r>
              <a:rPr lang="de-DE" dirty="0" err="1"/>
              <a:t>siz</a:t>
            </a:r>
            <a:r>
              <a:rPr lang="de-DE" dirty="0"/>
              <a:t> </a:t>
            </a:r>
            <a:r>
              <a:rPr lang="de-DE" dirty="0" err="1"/>
              <a:t>klaviaturadan</a:t>
            </a:r>
            <a:r>
              <a:rPr lang="de-DE" dirty="0"/>
              <a:t> </a:t>
            </a:r>
            <a:r>
              <a:rPr lang="de-DE" dirty="0" err="1"/>
              <a:t>uzoqdagi</a:t>
            </a:r>
            <a:r>
              <a:rPr lang="de-DE" dirty="0"/>
              <a:t> </a:t>
            </a:r>
            <a:r>
              <a:rPr lang="de-DE" dirty="0" err="1"/>
              <a:t>kompyuterga</a:t>
            </a:r>
            <a:r>
              <a:rPr lang="de-DE" dirty="0"/>
              <a:t> </a:t>
            </a:r>
            <a:r>
              <a:rPr lang="de-DE" dirty="0" err="1"/>
              <a:t>jo’natilayotgan</a:t>
            </a:r>
            <a:r>
              <a:rPr lang="de-DE" dirty="0"/>
              <a:t> </a:t>
            </a:r>
            <a:r>
              <a:rPr lang="de-DE" dirty="0" err="1"/>
              <a:t>buyruqlarni</a:t>
            </a:r>
            <a:r>
              <a:rPr lang="de-DE" dirty="0"/>
              <a:t> </a:t>
            </a:r>
            <a:r>
              <a:rPr lang="de-DE" dirty="0" err="1"/>
              <a:t>tera</a:t>
            </a:r>
            <a:r>
              <a:rPr lang="de-DE" dirty="0"/>
              <a:t> </a:t>
            </a:r>
            <a:r>
              <a:rPr lang="de-DE" dirty="0" err="1"/>
              <a:t>boshlasangiz</a:t>
            </a:r>
            <a:r>
              <a:rPr lang="de-DE" dirty="0"/>
              <a:t>, </a:t>
            </a:r>
            <a:r>
              <a:rPr lang="de-DE" dirty="0" err="1"/>
              <a:t>siz</a:t>
            </a:r>
            <a:r>
              <a:rPr lang="de-DE" dirty="0"/>
              <a:t> </a:t>
            </a:r>
            <a:r>
              <a:rPr lang="de-DE" dirty="0" err="1"/>
              <a:t>bu</a:t>
            </a:r>
            <a:r>
              <a:rPr lang="de-DE" dirty="0"/>
              <a:t> </a:t>
            </a:r>
            <a:r>
              <a:rPr lang="de-DE" dirty="0" err="1"/>
              <a:t>buyruqlar</a:t>
            </a:r>
            <a:r>
              <a:rPr lang="de-DE" dirty="0"/>
              <a:t> </a:t>
            </a:r>
            <a:r>
              <a:rPr lang="de-DE" dirty="0" err="1"/>
              <a:t>bajarilishini</a:t>
            </a:r>
            <a:r>
              <a:rPr lang="de-DE" dirty="0"/>
              <a:t> </a:t>
            </a:r>
            <a:r>
              <a:rPr lang="de-DE" dirty="0" err="1"/>
              <a:t>natijasini</a:t>
            </a:r>
            <a:r>
              <a:rPr lang="de-DE" dirty="0"/>
              <a:t> </a:t>
            </a:r>
            <a:r>
              <a:rPr lang="de-DE" dirty="0" err="1"/>
              <a:t>o’z</a:t>
            </a:r>
            <a:r>
              <a:rPr lang="de-DE" dirty="0"/>
              <a:t> </a:t>
            </a:r>
            <a:r>
              <a:rPr lang="de-DE" dirty="0" err="1"/>
              <a:t>monitor</a:t>
            </a:r>
            <a:r>
              <a:rPr lang="de-DE" dirty="0"/>
              <a:t> </a:t>
            </a:r>
            <a:r>
              <a:rPr lang="de-DE" dirty="0" err="1"/>
              <a:t>ekraningizda</a:t>
            </a:r>
            <a:r>
              <a:rPr lang="de-DE" dirty="0"/>
              <a:t> </a:t>
            </a:r>
            <a:r>
              <a:rPr lang="de-DE" dirty="0" err="1"/>
              <a:t>ko’rib</a:t>
            </a:r>
            <a:r>
              <a:rPr lang="de-DE" dirty="0"/>
              <a:t>, </a:t>
            </a:r>
            <a:r>
              <a:rPr lang="de-DE" dirty="0" err="1"/>
              <a:t>go’yoki</a:t>
            </a:r>
            <a:r>
              <a:rPr lang="de-DE" dirty="0"/>
              <a:t> </a:t>
            </a:r>
            <a:r>
              <a:rPr lang="de-DE" dirty="0" err="1"/>
              <a:t>o’z</a:t>
            </a:r>
            <a:r>
              <a:rPr lang="de-DE" dirty="0"/>
              <a:t> </a:t>
            </a:r>
            <a:r>
              <a:rPr lang="de-DE" dirty="0" err="1"/>
              <a:t>kompyuteringizda</a:t>
            </a:r>
            <a:r>
              <a:rPr lang="de-DE" dirty="0"/>
              <a:t> </a:t>
            </a:r>
            <a:r>
              <a:rPr lang="de-DE" dirty="0" err="1"/>
              <a:t>ishlayotgandek</a:t>
            </a:r>
            <a:r>
              <a:rPr lang="de-DE" dirty="0"/>
              <a:t> </a:t>
            </a:r>
            <a:r>
              <a:rPr lang="de-DE" dirty="0" err="1"/>
              <a:t>his</a:t>
            </a:r>
            <a:r>
              <a:rPr lang="de-DE" dirty="0"/>
              <a:t> </a:t>
            </a:r>
            <a:r>
              <a:rPr lang="de-DE" dirty="0" err="1"/>
              <a:t>qilasiz</a:t>
            </a:r>
            <a:r>
              <a:rPr lang="de-DE" dirty="0"/>
              <a:t>. </a:t>
            </a:r>
            <a:r>
              <a:rPr lang="de-DE" dirty="0" err="1"/>
              <a:t>Shuning</a:t>
            </a:r>
            <a:r>
              <a:rPr lang="de-DE" dirty="0"/>
              <a:t> </a:t>
            </a:r>
            <a:r>
              <a:rPr lang="de-DE" dirty="0" err="1"/>
              <a:t>uchun</a:t>
            </a:r>
            <a:r>
              <a:rPr lang="de-DE" dirty="0"/>
              <a:t> </a:t>
            </a:r>
            <a:r>
              <a:rPr lang="de-DE" dirty="0" err="1"/>
              <a:t>ham</a:t>
            </a:r>
            <a:r>
              <a:rPr lang="de-DE" dirty="0"/>
              <a:t> </a:t>
            </a:r>
            <a:r>
              <a:rPr lang="de-DE" dirty="0" err="1"/>
              <a:t>kompyuterda</a:t>
            </a:r>
            <a:r>
              <a:rPr lang="de-DE" dirty="0"/>
              <a:t> </a:t>
            </a:r>
            <a:r>
              <a:rPr lang="de-DE" dirty="0" err="1"/>
              <a:t>ishlash</a:t>
            </a:r>
            <a:r>
              <a:rPr lang="de-DE" dirty="0"/>
              <a:t> terminal </a:t>
            </a:r>
            <a:r>
              <a:rPr lang="de-DE" dirty="0" err="1"/>
              <a:t>emulyatsiya</a:t>
            </a:r>
            <a:r>
              <a:rPr lang="de-DE" dirty="0"/>
              <a:t> </a:t>
            </a:r>
            <a:r>
              <a:rPr lang="de-DE" dirty="0" err="1"/>
              <a:t>qilish</a:t>
            </a:r>
            <a:r>
              <a:rPr lang="de-DE" dirty="0"/>
              <a:t> </a:t>
            </a:r>
            <a:r>
              <a:rPr lang="de-DE" dirty="0" err="1"/>
              <a:t>deb</a:t>
            </a:r>
            <a:r>
              <a:rPr lang="de-DE" dirty="0"/>
              <a:t> </a:t>
            </a:r>
            <a:r>
              <a:rPr lang="de-DE" dirty="0" err="1"/>
              <a:t>ataladi</a:t>
            </a:r>
            <a:endParaRPr lang="ru-RU" dirty="0"/>
          </a:p>
        </p:txBody>
      </p:sp>
    </p:spTree>
    <p:extLst>
      <p:ext uri="{BB962C8B-B14F-4D97-AF65-F5344CB8AC3E}">
        <p14:creationId xmlns:p14="http://schemas.microsoft.com/office/powerpoint/2010/main" val="11225171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de-DE" dirty="0" err="1"/>
              <a:t>FTPdan</a:t>
            </a:r>
            <a:r>
              <a:rPr lang="de-DE" dirty="0"/>
              <a:t> </a:t>
            </a:r>
            <a:r>
              <a:rPr lang="de-DE" dirty="0" err="1"/>
              <a:t>Telnetning</a:t>
            </a:r>
            <a:r>
              <a:rPr lang="de-DE" dirty="0"/>
              <a:t> </a:t>
            </a:r>
            <a:r>
              <a:rPr lang="de-DE" dirty="0" err="1"/>
              <a:t>asosiy</a:t>
            </a:r>
            <a:r>
              <a:rPr lang="de-DE" dirty="0"/>
              <a:t> </a:t>
            </a:r>
            <a:r>
              <a:rPr lang="de-DE" dirty="0" err="1"/>
              <a:t>farqi</a:t>
            </a:r>
            <a:r>
              <a:rPr lang="de-DE" dirty="0"/>
              <a:t> </a:t>
            </a:r>
            <a:r>
              <a:rPr lang="de-DE" dirty="0" err="1"/>
              <a:t>shundan</a:t>
            </a:r>
            <a:r>
              <a:rPr lang="de-DE" dirty="0"/>
              <a:t> </a:t>
            </a:r>
            <a:r>
              <a:rPr lang="de-DE" dirty="0" err="1"/>
              <a:t>iboratki</a:t>
            </a:r>
            <a:r>
              <a:rPr lang="de-DE" dirty="0"/>
              <a:t>, </a:t>
            </a:r>
            <a:r>
              <a:rPr lang="de-DE" dirty="0" err="1"/>
              <a:t>FTPda</a:t>
            </a:r>
            <a:r>
              <a:rPr lang="de-DE" dirty="0"/>
              <a:t> </a:t>
            </a:r>
            <a:r>
              <a:rPr lang="de-DE" dirty="0" err="1"/>
              <a:t>uzoqdagi</a:t>
            </a:r>
            <a:r>
              <a:rPr lang="de-DE" dirty="0"/>
              <a:t> </a:t>
            </a:r>
            <a:r>
              <a:rPr lang="de-DE" dirty="0" err="1"/>
              <a:t>kompyuterga</a:t>
            </a:r>
            <a:r>
              <a:rPr lang="de-DE" dirty="0"/>
              <a:t> </a:t>
            </a:r>
            <a:r>
              <a:rPr lang="de-DE" dirty="0" err="1"/>
              <a:t>fayl</a:t>
            </a:r>
            <a:r>
              <a:rPr lang="de-DE" dirty="0"/>
              <a:t> </a:t>
            </a:r>
            <a:r>
              <a:rPr lang="de-DE" dirty="0" err="1"/>
              <a:t>uzatiladi</a:t>
            </a:r>
            <a:r>
              <a:rPr lang="de-DE" dirty="0"/>
              <a:t> </a:t>
            </a:r>
            <a:r>
              <a:rPr lang="de-DE" dirty="0" err="1"/>
              <a:t>yoki</a:t>
            </a:r>
            <a:r>
              <a:rPr lang="de-DE" dirty="0"/>
              <a:t> </a:t>
            </a:r>
            <a:r>
              <a:rPr lang="de-DE" dirty="0" err="1"/>
              <a:t>undan</a:t>
            </a:r>
            <a:r>
              <a:rPr lang="de-DE" dirty="0"/>
              <a:t> </a:t>
            </a:r>
            <a:r>
              <a:rPr lang="de-DE" dirty="0" err="1"/>
              <a:t>qabul</a:t>
            </a:r>
            <a:r>
              <a:rPr lang="de-DE" dirty="0"/>
              <a:t> </a:t>
            </a:r>
            <a:r>
              <a:rPr lang="de-DE" dirty="0" err="1"/>
              <a:t>qilinadi</a:t>
            </a:r>
            <a:r>
              <a:rPr lang="de-DE" dirty="0"/>
              <a:t>. </a:t>
            </a:r>
            <a:r>
              <a:rPr lang="de-DE" dirty="0" err="1"/>
              <a:t>Telnetda</a:t>
            </a:r>
            <a:r>
              <a:rPr lang="de-DE" dirty="0"/>
              <a:t> </a:t>
            </a:r>
            <a:r>
              <a:rPr lang="de-DE" dirty="0" err="1"/>
              <a:t>esa</a:t>
            </a:r>
            <a:r>
              <a:rPr lang="de-DE" dirty="0"/>
              <a:t> </a:t>
            </a:r>
            <a:r>
              <a:rPr lang="de-DE" dirty="0" err="1"/>
              <a:t>uzoqdagi</a:t>
            </a:r>
            <a:r>
              <a:rPr lang="de-DE" dirty="0"/>
              <a:t> </a:t>
            </a:r>
            <a:r>
              <a:rPr lang="de-DE" dirty="0" err="1"/>
              <a:t>kompyuter</a:t>
            </a:r>
            <a:r>
              <a:rPr lang="de-DE" dirty="0"/>
              <a:t> </a:t>
            </a:r>
            <a:r>
              <a:rPr lang="de-DE" dirty="0" err="1"/>
              <a:t>bilan</a:t>
            </a:r>
            <a:r>
              <a:rPr lang="de-DE" dirty="0"/>
              <a:t> </a:t>
            </a:r>
            <a:r>
              <a:rPr lang="de-DE" dirty="0" err="1"/>
              <a:t>bog’lanish</a:t>
            </a:r>
            <a:r>
              <a:rPr lang="de-DE" dirty="0"/>
              <a:t> </a:t>
            </a:r>
            <a:r>
              <a:rPr lang="de-DE" dirty="0" err="1"/>
              <a:t>natijasi</a:t>
            </a:r>
            <a:r>
              <a:rPr lang="de-DE" dirty="0"/>
              <a:t> </a:t>
            </a:r>
            <a:r>
              <a:rPr lang="de-DE" dirty="0" err="1"/>
              <a:t>unda</a:t>
            </a:r>
            <a:r>
              <a:rPr lang="de-DE" dirty="0"/>
              <a:t> </a:t>
            </a:r>
            <a:r>
              <a:rPr lang="de-DE" dirty="0" err="1"/>
              <a:t>mavjud</a:t>
            </a:r>
            <a:r>
              <a:rPr lang="de-DE" dirty="0"/>
              <a:t> </a:t>
            </a:r>
            <a:r>
              <a:rPr lang="de-DE" dirty="0" err="1"/>
              <a:t>xizmatlar</a:t>
            </a:r>
            <a:r>
              <a:rPr lang="de-DE" dirty="0"/>
              <a:t> </a:t>
            </a:r>
            <a:r>
              <a:rPr lang="de-DE" dirty="0" err="1"/>
              <a:t>bilan</a:t>
            </a:r>
            <a:r>
              <a:rPr lang="de-DE" dirty="0"/>
              <a:t> </a:t>
            </a:r>
            <a:r>
              <a:rPr lang="de-DE" dirty="0" err="1"/>
              <a:t>aniqlanadi</a:t>
            </a:r>
            <a:r>
              <a:rPr lang="de-DE" dirty="0"/>
              <a:t>. </a:t>
            </a:r>
            <a:endParaRPr lang="ru-RU" dirty="0"/>
          </a:p>
          <a:p>
            <a:r>
              <a:rPr lang="de-DE" cap="all" dirty="0" err="1"/>
              <a:t>Telnetning</a:t>
            </a:r>
            <a:r>
              <a:rPr lang="de-DE" cap="all" dirty="0"/>
              <a:t> </a:t>
            </a:r>
            <a:r>
              <a:rPr lang="de-DE" cap="all" dirty="0" err="1"/>
              <a:t>buyruq</a:t>
            </a:r>
            <a:r>
              <a:rPr lang="de-DE" cap="all" dirty="0"/>
              <a:t> </a:t>
            </a:r>
            <a:r>
              <a:rPr lang="de-DE" cap="all" dirty="0" err="1"/>
              <a:t>holati</a:t>
            </a:r>
            <a:endParaRPr lang="ru-RU" b="1" dirty="0"/>
          </a:p>
          <a:p>
            <a:r>
              <a:rPr lang="de-DE" dirty="0"/>
              <a:t> </a:t>
            </a:r>
            <a:endParaRPr lang="ru-RU" dirty="0"/>
          </a:p>
          <a:p>
            <a:r>
              <a:rPr lang="de-DE" dirty="0"/>
              <a:t>Telnet </a:t>
            </a:r>
            <a:r>
              <a:rPr lang="de-DE" dirty="0" err="1"/>
              <a:t>orqali</a:t>
            </a:r>
            <a:r>
              <a:rPr lang="de-DE" dirty="0"/>
              <a:t> </a:t>
            </a:r>
            <a:r>
              <a:rPr lang="de-DE" dirty="0" err="1"/>
              <a:t>ulanilsa</a:t>
            </a:r>
            <a:r>
              <a:rPr lang="de-DE" dirty="0"/>
              <a:t>, </a:t>
            </a:r>
            <a:r>
              <a:rPr lang="de-DE" dirty="0" err="1"/>
              <a:t>uzoqdagi</a:t>
            </a:r>
            <a:r>
              <a:rPr lang="de-DE" dirty="0"/>
              <a:t> </a:t>
            </a:r>
            <a:r>
              <a:rPr lang="de-DE" dirty="0" err="1"/>
              <a:t>kompyuter</a:t>
            </a:r>
            <a:r>
              <a:rPr lang="de-DE" dirty="0"/>
              <a:t> </a:t>
            </a:r>
            <a:r>
              <a:rPr lang="de-DE" dirty="0" err="1"/>
              <a:t>bilan</a:t>
            </a:r>
            <a:r>
              <a:rPr lang="de-DE" dirty="0"/>
              <a:t> </a:t>
            </a:r>
            <a:r>
              <a:rPr lang="de-DE" dirty="0" err="1"/>
              <a:t>ishlash</a:t>
            </a:r>
            <a:r>
              <a:rPr lang="de-DE" dirty="0"/>
              <a:t> </a:t>
            </a:r>
            <a:r>
              <a:rPr lang="de-DE" dirty="0" err="1"/>
              <a:t>imokoniyati</a:t>
            </a:r>
            <a:r>
              <a:rPr lang="de-DE" dirty="0"/>
              <a:t> </a:t>
            </a:r>
            <a:r>
              <a:rPr lang="de-DE" dirty="0" err="1"/>
              <a:t>paydo</a:t>
            </a:r>
            <a:r>
              <a:rPr lang="de-DE" dirty="0"/>
              <a:t> </a:t>
            </a:r>
            <a:r>
              <a:rPr lang="de-DE" dirty="0" err="1"/>
              <a:t>bo’ladi</a:t>
            </a:r>
            <a:r>
              <a:rPr lang="de-DE" dirty="0"/>
              <a:t> </a:t>
            </a:r>
            <a:r>
              <a:rPr lang="de-DE" dirty="0" err="1"/>
              <a:t>va</a:t>
            </a:r>
            <a:r>
              <a:rPr lang="de-DE" dirty="0"/>
              <a:t> </a:t>
            </a:r>
            <a:r>
              <a:rPr lang="de-DE" dirty="0" err="1"/>
              <a:t>siz</a:t>
            </a:r>
            <a:r>
              <a:rPr lang="de-DE" dirty="0"/>
              <a:t> </a:t>
            </a:r>
            <a:r>
              <a:rPr lang="de-DE" dirty="0" err="1"/>
              <a:t>uzatadigan</a:t>
            </a:r>
            <a:r>
              <a:rPr lang="de-DE" dirty="0"/>
              <a:t> </a:t>
            </a:r>
            <a:r>
              <a:rPr lang="de-DE" dirty="0" err="1"/>
              <a:t>buyruqlar</a:t>
            </a:r>
            <a:r>
              <a:rPr lang="de-DE" dirty="0"/>
              <a:t> </a:t>
            </a:r>
            <a:r>
              <a:rPr lang="de-DE" dirty="0" err="1"/>
              <a:t>uzoqdagi</a:t>
            </a:r>
            <a:r>
              <a:rPr lang="de-DE" dirty="0"/>
              <a:t> </a:t>
            </a:r>
            <a:r>
              <a:rPr lang="de-DE" dirty="0" err="1"/>
              <a:t>kompyuterda</a:t>
            </a:r>
            <a:r>
              <a:rPr lang="de-DE" dirty="0"/>
              <a:t> </a:t>
            </a:r>
            <a:r>
              <a:rPr lang="de-DE" dirty="0" err="1"/>
              <a:t>bajariladi</a:t>
            </a:r>
            <a:r>
              <a:rPr lang="de-DE" dirty="0"/>
              <a:t>. </a:t>
            </a:r>
            <a:r>
              <a:rPr lang="de-DE" dirty="0" err="1"/>
              <a:t>Telnetda</a:t>
            </a:r>
            <a:r>
              <a:rPr lang="de-DE" dirty="0"/>
              <a:t> </a:t>
            </a:r>
            <a:r>
              <a:rPr lang="de-DE" dirty="0" err="1"/>
              <a:t>buyruq</a:t>
            </a:r>
            <a:r>
              <a:rPr lang="de-DE" dirty="0"/>
              <a:t> </a:t>
            </a:r>
            <a:r>
              <a:rPr lang="de-DE" dirty="0" err="1"/>
              <a:t>holati</a:t>
            </a:r>
            <a:r>
              <a:rPr lang="de-DE" dirty="0"/>
              <a:t> </a:t>
            </a:r>
            <a:r>
              <a:rPr lang="de-DE" dirty="0" err="1"/>
              <a:t>va</a:t>
            </a:r>
            <a:r>
              <a:rPr lang="de-DE" dirty="0"/>
              <a:t> </a:t>
            </a:r>
            <a:r>
              <a:rPr lang="de-DE" dirty="0" err="1"/>
              <a:t>bevosita</a:t>
            </a:r>
            <a:r>
              <a:rPr lang="de-DE" dirty="0"/>
              <a:t> </a:t>
            </a:r>
            <a:r>
              <a:rPr lang="de-DE" dirty="0" err="1"/>
              <a:t>holatda</a:t>
            </a:r>
            <a:r>
              <a:rPr lang="de-DE" dirty="0"/>
              <a:t> </a:t>
            </a:r>
            <a:r>
              <a:rPr lang="de-DE" dirty="0" err="1"/>
              <a:t>ishlash</a:t>
            </a:r>
            <a:r>
              <a:rPr lang="de-DE" dirty="0"/>
              <a:t> </a:t>
            </a:r>
            <a:r>
              <a:rPr lang="de-DE" dirty="0" err="1"/>
              <a:t>imkoniyati</a:t>
            </a:r>
            <a:r>
              <a:rPr lang="de-DE" dirty="0"/>
              <a:t> </a:t>
            </a:r>
            <a:r>
              <a:rPr lang="de-DE" dirty="0" err="1"/>
              <a:t>mavjud</a:t>
            </a:r>
            <a:r>
              <a:rPr lang="de-DE" dirty="0"/>
              <a:t>. </a:t>
            </a:r>
            <a:r>
              <a:rPr lang="de-DE" dirty="0" err="1"/>
              <a:t>Buyruq</a:t>
            </a:r>
            <a:r>
              <a:rPr lang="de-DE" dirty="0"/>
              <a:t> </a:t>
            </a:r>
            <a:r>
              <a:rPr lang="de-DE" dirty="0" err="1"/>
              <a:t>holatida</a:t>
            </a:r>
            <a:r>
              <a:rPr lang="de-DE" dirty="0"/>
              <a:t> </a:t>
            </a:r>
            <a:r>
              <a:rPr lang="de-DE" dirty="0" err="1"/>
              <a:t>ishlashning</a:t>
            </a:r>
            <a:r>
              <a:rPr lang="de-DE" dirty="0"/>
              <a:t> </a:t>
            </a:r>
            <a:r>
              <a:rPr lang="de-DE" dirty="0" err="1"/>
              <a:t>belgisi</a:t>
            </a:r>
            <a:r>
              <a:rPr lang="de-DE" dirty="0"/>
              <a:t> &lt;</a:t>
            </a:r>
            <a:r>
              <a:rPr lang="de-DE" dirty="0" err="1"/>
              <a:t>telnet</a:t>
            </a:r>
            <a:r>
              <a:rPr lang="de-DE" dirty="0"/>
              <a:t>&gt; </a:t>
            </a:r>
            <a:r>
              <a:rPr lang="de-DE" dirty="0" err="1"/>
              <a:t>bo’ladi</a:t>
            </a:r>
            <a:r>
              <a:rPr lang="de-DE" dirty="0"/>
              <a:t>. </a:t>
            </a:r>
            <a:r>
              <a:rPr lang="de-DE" dirty="0" err="1"/>
              <a:t>Bu</a:t>
            </a:r>
            <a:r>
              <a:rPr lang="de-DE" dirty="0"/>
              <a:t> </a:t>
            </a:r>
            <a:r>
              <a:rPr lang="de-DE" dirty="0" err="1"/>
              <a:t>holatdan</a:t>
            </a:r>
            <a:r>
              <a:rPr lang="de-DE" dirty="0"/>
              <a:t> </a:t>
            </a:r>
            <a:r>
              <a:rPr lang="de-DE" dirty="0" err="1"/>
              <a:t>hozir</a:t>
            </a:r>
            <a:r>
              <a:rPr lang="de-DE" dirty="0"/>
              <a:t> </a:t>
            </a:r>
            <a:r>
              <a:rPr lang="de-DE" dirty="0" err="1"/>
              <a:t>siz</a:t>
            </a:r>
            <a:r>
              <a:rPr lang="de-DE" dirty="0"/>
              <a:t> </a:t>
            </a:r>
            <a:r>
              <a:rPr lang="de-DE" dirty="0" err="1"/>
              <a:t>ishlayotgan</a:t>
            </a:r>
            <a:r>
              <a:rPr lang="de-DE" dirty="0"/>
              <a:t> </a:t>
            </a:r>
            <a:r>
              <a:rPr lang="de-DE" dirty="0" err="1"/>
              <a:t>kompyuter</a:t>
            </a:r>
            <a:r>
              <a:rPr lang="de-DE" dirty="0"/>
              <a:t> </a:t>
            </a:r>
            <a:r>
              <a:rPr lang="de-DE" dirty="0" err="1"/>
              <a:t>uzoqlashgan</a:t>
            </a:r>
            <a:r>
              <a:rPr lang="de-DE" dirty="0"/>
              <a:t> </a:t>
            </a:r>
            <a:r>
              <a:rPr lang="de-DE" dirty="0" err="1"/>
              <a:t>kompyuterda</a:t>
            </a:r>
            <a:r>
              <a:rPr lang="de-DE" dirty="0"/>
              <a:t> </a:t>
            </a:r>
            <a:r>
              <a:rPr lang="de-DE" dirty="0" err="1"/>
              <a:t>ishlayotgan</a:t>
            </a:r>
            <a:r>
              <a:rPr lang="de-DE" dirty="0"/>
              <a:t> </a:t>
            </a:r>
            <a:r>
              <a:rPr lang="de-DE" dirty="0" err="1"/>
              <a:t>bo’lsa</a:t>
            </a:r>
            <a:r>
              <a:rPr lang="de-DE" dirty="0"/>
              <a:t>, </a:t>
            </a:r>
            <a:r>
              <a:rPr lang="de-DE" dirty="0" err="1"/>
              <a:t>undan</a:t>
            </a:r>
            <a:r>
              <a:rPr lang="de-DE" dirty="0"/>
              <a:t> </a:t>
            </a:r>
            <a:r>
              <a:rPr lang="de-DE" dirty="0" err="1"/>
              <a:t>chiqish</a:t>
            </a:r>
            <a:r>
              <a:rPr lang="de-DE" dirty="0"/>
              <a:t> </a:t>
            </a:r>
            <a:r>
              <a:rPr lang="de-DE" dirty="0" err="1"/>
              <a:t>uchun</a:t>
            </a:r>
            <a:r>
              <a:rPr lang="de-DE" dirty="0"/>
              <a:t> </a:t>
            </a:r>
            <a:r>
              <a:rPr lang="de-DE" b="1" dirty="0" err="1"/>
              <a:t>Enter</a:t>
            </a:r>
            <a:r>
              <a:rPr lang="de-DE" b="1" dirty="0"/>
              <a:t> </a:t>
            </a:r>
            <a:r>
              <a:rPr lang="de-DE" dirty="0" err="1"/>
              <a:t>bosiladi</a:t>
            </a:r>
            <a:r>
              <a:rPr lang="de-DE" dirty="0"/>
              <a:t>.</a:t>
            </a:r>
            <a:endParaRPr lang="ru-RU" dirty="0"/>
          </a:p>
        </p:txBody>
      </p:sp>
    </p:spTree>
    <p:extLst>
      <p:ext uri="{BB962C8B-B14F-4D97-AF65-F5344CB8AC3E}">
        <p14:creationId xmlns:p14="http://schemas.microsoft.com/office/powerpoint/2010/main" val="12992927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3490240442"/>
              </p:ext>
            </p:extLst>
          </p:nvPr>
        </p:nvGraphicFramePr>
        <p:xfrm>
          <a:off x="467544" y="1556793"/>
          <a:ext cx="8352928" cy="4968550"/>
        </p:xfrm>
        <a:graphic>
          <a:graphicData uri="http://schemas.openxmlformats.org/drawingml/2006/table">
            <a:tbl>
              <a:tblPr>
                <a:tableStyleId>{5C22544A-7EE6-4342-B048-85BDC9FD1C3A}</a:tableStyleId>
              </a:tblPr>
              <a:tblGrid>
                <a:gridCol w="1670585"/>
                <a:gridCol w="6682343"/>
              </a:tblGrid>
              <a:tr h="999260">
                <a:tc>
                  <a:txBody>
                    <a:bodyPr/>
                    <a:lstStyle/>
                    <a:p>
                      <a:pPr algn="just">
                        <a:lnSpc>
                          <a:spcPct val="115000"/>
                        </a:lnSpc>
                        <a:spcAft>
                          <a:spcPts val="0"/>
                        </a:spcAft>
                      </a:pPr>
                      <a:r>
                        <a:rPr lang="ru-RU" sz="1200" dirty="0">
                          <a:effectLst/>
                        </a:rPr>
                        <a:t>? </a:t>
                      </a:r>
                      <a:r>
                        <a:rPr lang="ru-RU" sz="1200" dirty="0" err="1">
                          <a:effectLst/>
                        </a:rPr>
                        <a:t>command</a:t>
                      </a:r>
                      <a:endParaRPr lang="ru-RU" sz="1000" dirty="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dirty="0">
                          <a:effectLst/>
                        </a:rPr>
                        <a:t>Bu </a:t>
                      </a:r>
                      <a:r>
                        <a:rPr lang="en-US" sz="1200" dirty="0" err="1">
                          <a:effectLst/>
                        </a:rPr>
                        <a:t>buyruq</a:t>
                      </a:r>
                      <a:r>
                        <a:rPr lang="en-US" sz="1200" dirty="0">
                          <a:effectLst/>
                        </a:rPr>
                        <a:t> </a:t>
                      </a:r>
                      <a:r>
                        <a:rPr lang="en-US" sz="1200" dirty="0" err="1">
                          <a:effectLst/>
                        </a:rPr>
                        <a:t>yordam</a:t>
                      </a:r>
                      <a:r>
                        <a:rPr lang="en-US" sz="1200" dirty="0">
                          <a:effectLst/>
                        </a:rPr>
                        <a:t> </a:t>
                      </a:r>
                      <a:r>
                        <a:rPr lang="en-US" sz="1200" dirty="0" err="1">
                          <a:effectLst/>
                        </a:rPr>
                        <a:t>beruvchi</a:t>
                      </a:r>
                      <a:r>
                        <a:rPr lang="en-US" sz="1200" dirty="0">
                          <a:effectLst/>
                        </a:rPr>
                        <a:t> </a:t>
                      </a:r>
                      <a:r>
                        <a:rPr lang="en-US" sz="1200" dirty="0" err="1">
                          <a:effectLst/>
                        </a:rPr>
                        <a:t>buyruqdir</a:t>
                      </a:r>
                      <a:r>
                        <a:rPr lang="en-US" sz="1200" dirty="0">
                          <a:effectLst/>
                        </a:rPr>
                        <a:t>. </a:t>
                      </a:r>
                      <a:r>
                        <a:rPr lang="en-US" sz="1200" dirty="0" err="1">
                          <a:effectLst/>
                        </a:rPr>
                        <a:t>Agarda</a:t>
                      </a:r>
                      <a:r>
                        <a:rPr lang="en-US" sz="1200" dirty="0">
                          <a:effectLst/>
                        </a:rPr>
                        <a:t> command </a:t>
                      </a:r>
                      <a:r>
                        <a:rPr lang="en-US" sz="1200" dirty="0" err="1">
                          <a:effectLst/>
                        </a:rPr>
                        <a:t>bo’lmasa</a:t>
                      </a:r>
                      <a:r>
                        <a:rPr lang="en-US" sz="1200" dirty="0">
                          <a:effectLst/>
                        </a:rPr>
                        <a:t>, </a:t>
                      </a:r>
                      <a:r>
                        <a:rPr lang="en-US" sz="1200" dirty="0" err="1">
                          <a:effectLst/>
                        </a:rPr>
                        <a:t>telnetning</a:t>
                      </a:r>
                      <a:r>
                        <a:rPr lang="en-US" sz="1200" dirty="0">
                          <a:effectLst/>
                        </a:rPr>
                        <a:t> </a:t>
                      </a:r>
                      <a:r>
                        <a:rPr lang="en-US" sz="1200" dirty="0" err="1">
                          <a:effectLst/>
                        </a:rPr>
                        <a:t>hamma</a:t>
                      </a:r>
                      <a:r>
                        <a:rPr lang="en-US" sz="1200" dirty="0">
                          <a:effectLst/>
                        </a:rPr>
                        <a:t> </a:t>
                      </a:r>
                      <a:r>
                        <a:rPr lang="en-US" sz="1200" dirty="0" err="1">
                          <a:effectLst/>
                        </a:rPr>
                        <a:t>buyruqlar</a:t>
                      </a:r>
                      <a:r>
                        <a:rPr lang="en-US" sz="1200" dirty="0">
                          <a:effectLst/>
                        </a:rPr>
                        <a:t> </a:t>
                      </a:r>
                      <a:r>
                        <a:rPr lang="en-US" sz="1200" dirty="0" err="1">
                          <a:effectLst/>
                        </a:rPr>
                        <a:t>ro’yxatini</a:t>
                      </a:r>
                      <a:r>
                        <a:rPr lang="en-US" sz="1200" dirty="0">
                          <a:effectLst/>
                        </a:rPr>
                        <a:t> </a:t>
                      </a:r>
                      <a:r>
                        <a:rPr lang="en-US" sz="1200" dirty="0" err="1">
                          <a:effectLst/>
                        </a:rPr>
                        <a:t>chiqaradi</a:t>
                      </a:r>
                      <a:r>
                        <a:rPr lang="en-US" sz="1200" dirty="0">
                          <a:effectLst/>
                        </a:rPr>
                        <a:t>. </a:t>
                      </a:r>
                      <a:r>
                        <a:rPr lang="en-US" sz="1200" dirty="0" err="1">
                          <a:effectLst/>
                        </a:rPr>
                        <a:t>Agarda</a:t>
                      </a:r>
                      <a:r>
                        <a:rPr lang="en-US" sz="1200" dirty="0">
                          <a:effectLst/>
                        </a:rPr>
                        <a:t> command </a:t>
                      </a:r>
                      <a:r>
                        <a:rPr lang="en-US" sz="1200" dirty="0" err="1">
                          <a:effectLst/>
                        </a:rPr>
                        <a:t>parametr</a:t>
                      </a:r>
                      <a:r>
                        <a:rPr lang="en-US" sz="1200" dirty="0">
                          <a:effectLst/>
                        </a:rPr>
                        <a:t> </a:t>
                      </a:r>
                      <a:r>
                        <a:rPr lang="en-US" sz="1200" dirty="0" err="1">
                          <a:effectLst/>
                        </a:rPr>
                        <a:t>bo’lsa</a:t>
                      </a:r>
                      <a:r>
                        <a:rPr lang="en-US" sz="1200" dirty="0">
                          <a:effectLst/>
                        </a:rPr>
                        <a:t>, </a:t>
                      </a:r>
                      <a:r>
                        <a:rPr lang="en-US" sz="1200" dirty="0" err="1">
                          <a:effectLst/>
                        </a:rPr>
                        <a:t>unda</a:t>
                      </a:r>
                      <a:r>
                        <a:rPr lang="en-US" sz="1200" dirty="0">
                          <a:effectLst/>
                        </a:rPr>
                        <a:t> </a:t>
                      </a:r>
                      <a:r>
                        <a:rPr lang="en-US" sz="1200" dirty="0" err="1">
                          <a:effectLst/>
                        </a:rPr>
                        <a:t>faqat</a:t>
                      </a:r>
                      <a:r>
                        <a:rPr lang="en-US" sz="1200" dirty="0">
                          <a:effectLst/>
                        </a:rPr>
                        <a:t> </a:t>
                      </a:r>
                      <a:r>
                        <a:rPr lang="en-US" sz="1200" dirty="0" err="1">
                          <a:effectLst/>
                        </a:rPr>
                        <a:t>shu</a:t>
                      </a:r>
                      <a:r>
                        <a:rPr lang="en-US" sz="1200" dirty="0">
                          <a:effectLst/>
                        </a:rPr>
                        <a:t> </a:t>
                      </a:r>
                      <a:r>
                        <a:rPr lang="en-US" sz="1200" dirty="0" err="1">
                          <a:effectLst/>
                        </a:rPr>
                        <a:t>buyruqga</a:t>
                      </a:r>
                      <a:r>
                        <a:rPr lang="en-US" sz="1200" dirty="0">
                          <a:effectLst/>
                        </a:rPr>
                        <a:t> </a:t>
                      </a:r>
                      <a:r>
                        <a:rPr lang="en-US" sz="1200" dirty="0" err="1">
                          <a:effectLst/>
                        </a:rPr>
                        <a:t>oid</a:t>
                      </a:r>
                      <a:r>
                        <a:rPr lang="en-US" sz="1200" dirty="0">
                          <a:effectLst/>
                        </a:rPr>
                        <a:t> </a:t>
                      </a:r>
                      <a:r>
                        <a:rPr lang="en-US" sz="1200" dirty="0" err="1">
                          <a:effectLst/>
                        </a:rPr>
                        <a:t>yordamni</a:t>
                      </a:r>
                      <a:r>
                        <a:rPr lang="en-US" sz="1200" dirty="0">
                          <a:effectLst/>
                        </a:rPr>
                        <a:t> </a:t>
                      </a:r>
                      <a:r>
                        <a:rPr lang="en-US" sz="1200" dirty="0" err="1">
                          <a:effectLst/>
                        </a:rPr>
                        <a:t>beradi</a:t>
                      </a:r>
                      <a:r>
                        <a:rPr lang="en-US" sz="1200" dirty="0">
                          <a:effectLst/>
                        </a:rPr>
                        <a:t>.</a:t>
                      </a:r>
                      <a:endParaRPr lang="ru-RU" sz="1000" dirty="0">
                        <a:effectLst/>
                        <a:latin typeface="Times New Roman"/>
                        <a:ea typeface="Times New Roman"/>
                        <a:cs typeface="Times New Roman"/>
                      </a:endParaRPr>
                    </a:p>
                  </a:txBody>
                  <a:tcPr marL="67945" marR="67945" marT="0" marB="0"/>
                </a:tc>
              </a:tr>
              <a:tr h="999260">
                <a:tc>
                  <a:txBody>
                    <a:bodyPr/>
                    <a:lstStyle/>
                    <a:p>
                      <a:pPr algn="just">
                        <a:lnSpc>
                          <a:spcPct val="115000"/>
                        </a:lnSpc>
                        <a:spcAft>
                          <a:spcPts val="0"/>
                        </a:spcAft>
                      </a:pPr>
                      <a:r>
                        <a:rPr lang="ru-RU" sz="1200">
                          <a:effectLst/>
                        </a:rPr>
                        <a:t>Open hostname</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Bu buyruq bo’yicha hostname ismli kompyuter </a:t>
                      </a:r>
                      <a:r>
                        <a:rPr lang="en-US" sz="1200" spc="-30">
                          <a:effectLst/>
                        </a:rPr>
                        <a:t>bilan aloqa bog’laydi. Hostname sifatida do</a:t>
                      </a:r>
                      <a:r>
                        <a:rPr lang="en-US" sz="1200">
                          <a:effectLst/>
                        </a:rPr>
                        <a:t>men nom yoki IP manzil ishlatilishi mumkin.</a:t>
                      </a:r>
                      <a:endParaRPr lang="ru-RU" sz="1000">
                        <a:effectLst/>
                        <a:latin typeface="Times New Roman"/>
                        <a:ea typeface="Times New Roman"/>
                        <a:cs typeface="Times New Roman"/>
                      </a:endParaRPr>
                    </a:p>
                  </a:txBody>
                  <a:tcPr marL="67945" marR="67945" marT="0" marB="0"/>
                </a:tc>
              </a:tr>
              <a:tr h="999260">
                <a:tc>
                  <a:txBody>
                    <a:bodyPr/>
                    <a:lstStyle/>
                    <a:p>
                      <a:pPr algn="just">
                        <a:lnSpc>
                          <a:spcPct val="115000"/>
                        </a:lnSpc>
                        <a:spcAft>
                          <a:spcPts val="0"/>
                        </a:spcAft>
                      </a:pPr>
                      <a:r>
                        <a:rPr lang="en-US" sz="1200">
                          <a:effectLst/>
                        </a:rPr>
                        <a:t>Close</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Bu buyruq yordamida uzoqdagi kompyuter bilan bog’lanish bekor qilinadi. Agar buyruq satrida xost nom ko’rsatilgan bo’lsa, unda u bilan bog’lanish seansi yopilishi bilan telnet dan ham chiqadi.</a:t>
                      </a:r>
                      <a:endParaRPr lang="ru-RU" sz="1000">
                        <a:effectLst/>
                        <a:latin typeface="Times New Roman"/>
                        <a:ea typeface="Times New Roman"/>
                        <a:cs typeface="Times New Roman"/>
                      </a:endParaRPr>
                    </a:p>
                  </a:txBody>
                  <a:tcPr marL="67945" marR="67945" marT="0" marB="0"/>
                </a:tc>
              </a:tr>
              <a:tr h="485755">
                <a:tc>
                  <a:txBody>
                    <a:bodyPr/>
                    <a:lstStyle/>
                    <a:p>
                      <a:pPr algn="just">
                        <a:lnSpc>
                          <a:spcPct val="115000"/>
                        </a:lnSpc>
                        <a:spcAft>
                          <a:spcPts val="0"/>
                        </a:spcAft>
                      </a:pPr>
                      <a:r>
                        <a:rPr lang="ru-RU" sz="1200">
                          <a:effectLst/>
                        </a:rPr>
                        <a:t>Quit</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ru-RU" sz="1200">
                          <a:effectLst/>
                        </a:rPr>
                        <a:t>Bu buyruq joriy bog’lanishni uzadi va telnet dan chiqishga olib keladi.</a:t>
                      </a:r>
                      <a:endParaRPr lang="ru-RU" sz="1000">
                        <a:effectLst/>
                        <a:latin typeface="Times New Roman"/>
                        <a:ea typeface="Times New Roman"/>
                        <a:cs typeface="Times New Roman"/>
                      </a:endParaRPr>
                    </a:p>
                  </a:txBody>
                  <a:tcPr marL="67945" marR="67945" marT="0" marB="0"/>
                </a:tc>
              </a:tr>
              <a:tr h="999260">
                <a:tc>
                  <a:txBody>
                    <a:bodyPr/>
                    <a:lstStyle/>
                    <a:p>
                      <a:pPr algn="just">
                        <a:lnSpc>
                          <a:spcPct val="115000"/>
                        </a:lnSpc>
                        <a:spcAft>
                          <a:spcPts val="0"/>
                        </a:spcAft>
                      </a:pPr>
                      <a:r>
                        <a:rPr lang="ru-RU" sz="1200">
                          <a:effectLst/>
                        </a:rPr>
                        <a:t>Status</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Bu buyruqni ishlatilishi ekranda telnetning joriy holatini ko’rsatadi. Bunda uzoqdagi kompyuter nomi ham ekranda paydo bo’ladi. </a:t>
                      </a:r>
                      <a:endParaRPr lang="ru-RU" sz="1000">
                        <a:effectLst/>
                        <a:latin typeface="Times New Roman"/>
                        <a:ea typeface="Times New Roman"/>
                        <a:cs typeface="Times New Roman"/>
                      </a:endParaRPr>
                    </a:p>
                  </a:txBody>
                  <a:tcPr marL="67945" marR="67945" marT="0" marB="0"/>
                </a:tc>
              </a:tr>
              <a:tr h="485755">
                <a:tc>
                  <a:txBody>
                    <a:bodyPr/>
                    <a:lstStyle/>
                    <a:p>
                      <a:pPr algn="just">
                        <a:lnSpc>
                          <a:spcPct val="115000"/>
                        </a:lnSpc>
                        <a:spcAft>
                          <a:spcPts val="0"/>
                        </a:spcAft>
                      </a:pPr>
                      <a:r>
                        <a:rPr lang="en-US" sz="1200">
                          <a:effectLst/>
                        </a:rPr>
                        <a:t>set escape</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dirty="0">
                          <a:effectLst/>
                        </a:rPr>
                        <a:t>Bu </a:t>
                      </a:r>
                      <a:r>
                        <a:rPr lang="en-US" sz="1200" dirty="0" err="1">
                          <a:effectLst/>
                        </a:rPr>
                        <a:t>buyruq</a:t>
                      </a:r>
                      <a:r>
                        <a:rPr lang="en-US" sz="1200" dirty="0">
                          <a:effectLst/>
                        </a:rPr>
                        <a:t> </a:t>
                      </a:r>
                      <a:r>
                        <a:rPr lang="en-US" sz="1200" dirty="0" err="1">
                          <a:effectLst/>
                        </a:rPr>
                        <a:t>yordamida</a:t>
                      </a:r>
                      <a:r>
                        <a:rPr lang="en-US" sz="1200" dirty="0">
                          <a:effectLst/>
                        </a:rPr>
                        <a:t> </a:t>
                      </a:r>
                      <a:r>
                        <a:rPr lang="en-US" sz="1200" dirty="0" err="1">
                          <a:effectLst/>
                        </a:rPr>
                        <a:t>telnetning</a:t>
                      </a:r>
                      <a:r>
                        <a:rPr lang="en-US" sz="1200" dirty="0">
                          <a:effectLst/>
                        </a:rPr>
                        <a:t> </a:t>
                      </a:r>
                      <a:r>
                        <a:rPr lang="en-US" sz="1200" dirty="0" err="1">
                          <a:effectLst/>
                        </a:rPr>
                        <a:t>buyruq</a:t>
                      </a:r>
                      <a:r>
                        <a:rPr lang="en-US" sz="1200" dirty="0">
                          <a:effectLst/>
                        </a:rPr>
                        <a:t> </a:t>
                      </a:r>
                      <a:r>
                        <a:rPr lang="en-US" sz="1200" dirty="0" err="1">
                          <a:effectLst/>
                        </a:rPr>
                        <a:t>rejimiga</a:t>
                      </a:r>
                      <a:r>
                        <a:rPr lang="en-US" sz="1200" dirty="0">
                          <a:effectLst/>
                        </a:rPr>
                        <a:t> </a:t>
                      </a:r>
                      <a:r>
                        <a:rPr lang="en-US" sz="1200" dirty="0" err="1">
                          <a:effectLst/>
                        </a:rPr>
                        <a:t>o’tishni</a:t>
                      </a:r>
                      <a:r>
                        <a:rPr lang="en-US" sz="1200" dirty="0">
                          <a:effectLst/>
                        </a:rPr>
                        <a:t> </a:t>
                      </a:r>
                      <a:r>
                        <a:rPr lang="en-US" sz="1200" dirty="0" err="1">
                          <a:effectLst/>
                        </a:rPr>
                        <a:t>belgilovchi</a:t>
                      </a:r>
                      <a:r>
                        <a:rPr lang="en-US" sz="1200" dirty="0">
                          <a:effectLst/>
                        </a:rPr>
                        <a:t> </a:t>
                      </a:r>
                      <a:r>
                        <a:rPr lang="en-US" sz="1200" dirty="0" err="1">
                          <a:effectLst/>
                        </a:rPr>
                        <a:t>simvol</a:t>
                      </a:r>
                      <a:r>
                        <a:rPr lang="en-US" sz="1200" dirty="0">
                          <a:effectLst/>
                        </a:rPr>
                        <a:t> </a:t>
                      </a:r>
                      <a:r>
                        <a:rPr lang="en-US" sz="1200" dirty="0" err="1">
                          <a:effectLst/>
                        </a:rPr>
                        <a:t>almashtirilishi</a:t>
                      </a:r>
                      <a:r>
                        <a:rPr lang="en-US" sz="1200" dirty="0">
                          <a:effectLst/>
                        </a:rPr>
                        <a:t> </a:t>
                      </a:r>
                      <a:r>
                        <a:rPr lang="en-US" sz="1200" dirty="0" err="1">
                          <a:effectLst/>
                        </a:rPr>
                        <a:t>mumkin</a:t>
                      </a:r>
                      <a:r>
                        <a:rPr lang="en-US" sz="1200" dirty="0">
                          <a:effectLst/>
                        </a:rPr>
                        <a:t>.</a:t>
                      </a:r>
                      <a:endParaRPr lang="ru-RU" sz="1000" dirty="0">
                        <a:effectLst/>
                        <a:latin typeface="Times New Roman"/>
                        <a:ea typeface="Times New Roman"/>
                        <a:cs typeface="Times New Roman"/>
                      </a:endParaRPr>
                    </a:p>
                  </a:txBody>
                  <a:tcPr marL="67945" marR="67945" marT="0" marB="0"/>
                </a:tc>
              </a:tr>
            </a:tbl>
          </a:graphicData>
        </a:graphic>
      </p:graphicFrame>
      <p:sp>
        <p:nvSpPr>
          <p:cNvPr id="5" name="Rectangle 1"/>
          <p:cNvSpPr>
            <a:spLocks noChangeArrowheads="1"/>
          </p:cNvSpPr>
          <p:nvPr/>
        </p:nvSpPr>
        <p:spPr bwMode="auto">
          <a:xfrm>
            <a:off x="467544" y="8492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2159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215900" algn="l" defTabSz="914400" rtl="0" eaLnBrk="1" fontAlgn="base" latinLnBrk="0" hangingPunct="1">
              <a:lnSpc>
                <a:spcPct val="100000"/>
              </a:lnSpc>
              <a:spcBef>
                <a:spcPct val="0"/>
              </a:spcBef>
              <a:spcAft>
                <a:spcPct val="0"/>
              </a:spcAft>
              <a:buClrTx/>
              <a:buSzTx/>
              <a:buFontTx/>
              <a:buNone/>
              <a:tabLst/>
            </a:pPr>
            <a:r>
              <a:rPr kumimoji="0" lang="de-DE" altLang="ru-RU"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Telnet uzoqlashgan kompyuter bilan bog’lanishi boshqa­ruvchi buyruqlarga ega. </a:t>
            </a:r>
            <a:endParaRPr kumimoji="0" lang="ru-RU" altLang="ru-RU" sz="1100" b="0" i="0" u="none" strike="noStrike" cap="none" normalizeH="0" baseline="0" smtClean="0">
              <a:ln>
                <a:noFill/>
              </a:ln>
              <a:solidFill>
                <a:schemeClr val="tx1"/>
              </a:solidFill>
              <a:effectLst/>
              <a:latin typeface="Arial" pitchFamily="34" charset="0"/>
              <a:cs typeface="Arial" pitchFamily="34" charset="0"/>
            </a:endParaRPr>
          </a:p>
          <a:p>
            <a:pPr marL="0" marR="0" lvl="0" indent="215900" algn="l" defTabSz="914400" rtl="0" eaLnBrk="0" fontAlgn="base" latinLnBrk="0" hangingPunct="0">
              <a:lnSpc>
                <a:spcPct val="100000"/>
              </a:lnSpc>
              <a:spcBef>
                <a:spcPct val="0"/>
              </a:spcBef>
              <a:spcAft>
                <a:spcPct val="0"/>
              </a:spcAft>
              <a:buClrTx/>
              <a:buSzTx/>
              <a:buFontTx/>
              <a:buNone/>
              <a:tabLst/>
            </a:pPr>
            <a:r>
              <a:rPr kumimoji="0" lang="de-DE" altLang="ru-RU"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Telnetning buyruq holatida ishlatiladigan ba’zi bir buy-ruqlarni keltiramiz.</a:t>
            </a:r>
            <a:endParaRPr kumimoji="0" lang="de-DE" alt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1826208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b="1" dirty="0"/>
              <a:t>Internet telekonferensiyalarni qo‘llash.</a:t>
            </a:r>
            <a:endParaRPr lang="ru-RU" dirty="0"/>
          </a:p>
          <a:p>
            <a:r>
              <a:rPr lang="en-US" dirty="0" err="1"/>
              <a:t>Telekonferentsiya</a:t>
            </a:r>
            <a:r>
              <a:rPr lang="en-US" dirty="0"/>
              <a:t> - </a:t>
            </a:r>
            <a:r>
              <a:rPr lang="en-US" i="1" dirty="0" err="1"/>
              <a:t>ingl</a:t>
            </a:r>
            <a:r>
              <a:rPr lang="en-US" i="1" dirty="0"/>
              <a:t>: teleconference, </a:t>
            </a:r>
            <a:r>
              <a:rPr lang="en-US" i="1" dirty="0" err="1"/>
              <a:t>rus</a:t>
            </a:r>
            <a:r>
              <a:rPr lang="en-US" i="1" dirty="0"/>
              <a:t>: </a:t>
            </a:r>
            <a:r>
              <a:rPr lang="en-US" i="1" dirty="0" err="1"/>
              <a:t>telekonferentsiya</a:t>
            </a:r>
            <a:r>
              <a:rPr lang="en-US" i="1" dirty="0"/>
              <a:t>. </a:t>
            </a:r>
            <a:endParaRPr lang="ru-RU" dirty="0"/>
          </a:p>
          <a:p>
            <a:r>
              <a:rPr lang="en-US" dirty="0"/>
              <a:t>1 </a:t>
            </a:r>
            <a:r>
              <a:rPr lang="en-US" dirty="0" err="1"/>
              <a:t>Texnik</a:t>
            </a:r>
            <a:r>
              <a:rPr lang="en-US" dirty="0"/>
              <a:t> </a:t>
            </a:r>
            <a:r>
              <a:rPr lang="en-US" dirty="0" err="1"/>
              <a:t>vositalar</a:t>
            </a:r>
            <a:r>
              <a:rPr lang="en-US" dirty="0"/>
              <a:t> </a:t>
            </a:r>
            <a:r>
              <a:rPr lang="en-US" dirty="0" err="1"/>
              <a:t>yordamida</a:t>
            </a:r>
            <a:r>
              <a:rPr lang="en-US" dirty="0"/>
              <a:t>, </a:t>
            </a:r>
            <a:r>
              <a:rPr lang="en-US" dirty="0" err="1"/>
              <a:t>hududiy</a:t>
            </a:r>
            <a:r>
              <a:rPr lang="en-US" dirty="0"/>
              <a:t> </a:t>
            </a:r>
            <a:r>
              <a:rPr lang="en-US" dirty="0" err="1"/>
              <a:t>tarqoq</a:t>
            </a:r>
            <a:r>
              <a:rPr lang="en-US" dirty="0"/>
              <a:t> </a:t>
            </a:r>
            <a:r>
              <a:rPr lang="en-US" dirty="0" err="1"/>
              <a:t>ishtirokchilar</a:t>
            </a:r>
            <a:r>
              <a:rPr lang="en-US" dirty="0"/>
              <a:t> </a:t>
            </a:r>
            <a:r>
              <a:rPr lang="en-US" dirty="0" err="1"/>
              <a:t>orasida</a:t>
            </a:r>
            <a:r>
              <a:rPr lang="en-US" dirty="0"/>
              <a:t> </a:t>
            </a:r>
            <a:r>
              <a:rPr lang="en-US" dirty="0" err="1"/>
              <a:t>guruhiy</a:t>
            </a:r>
            <a:r>
              <a:rPr lang="en-US" dirty="0"/>
              <a:t> </a:t>
            </a:r>
            <a:r>
              <a:rPr lang="en-US" dirty="0" err="1"/>
              <a:t>kommunikatsiyani</a:t>
            </a:r>
            <a:r>
              <a:rPr lang="en-US" dirty="0"/>
              <a:t> </a:t>
            </a:r>
            <a:r>
              <a:rPr lang="en-US" dirty="0" err="1"/>
              <a:t>amalga</a:t>
            </a:r>
            <a:r>
              <a:rPr lang="en-US" dirty="0"/>
              <a:t> </a:t>
            </a:r>
            <a:r>
              <a:rPr lang="en-US" dirty="0" err="1"/>
              <a:t>oshirish</a:t>
            </a:r>
            <a:r>
              <a:rPr lang="en-US" dirty="0"/>
              <a:t> </a:t>
            </a:r>
            <a:r>
              <a:rPr lang="en-US" dirty="0" err="1"/>
              <a:t>turi</a:t>
            </a:r>
            <a:r>
              <a:rPr lang="en-US" dirty="0"/>
              <a:t>. </a:t>
            </a:r>
            <a:r>
              <a:rPr lang="en-US" dirty="0" err="1"/>
              <a:t>Misollar</a:t>
            </a:r>
            <a:r>
              <a:rPr lang="en-US" dirty="0"/>
              <a:t>: </a:t>
            </a:r>
            <a:r>
              <a:rPr lang="en-US" dirty="0" err="1"/>
              <a:t>telefonli</a:t>
            </a:r>
            <a:r>
              <a:rPr lang="en-US" dirty="0"/>
              <a:t> </a:t>
            </a:r>
            <a:r>
              <a:rPr lang="en-US" dirty="0" err="1"/>
              <a:t>konferentsiya</a:t>
            </a:r>
            <a:r>
              <a:rPr lang="en-US" dirty="0"/>
              <a:t>, </a:t>
            </a:r>
            <a:r>
              <a:rPr lang="en-US" dirty="0" err="1"/>
              <a:t>audiokonferentsiya</a:t>
            </a:r>
            <a:r>
              <a:rPr lang="en-US" dirty="0"/>
              <a:t>, chat, </a:t>
            </a:r>
            <a:r>
              <a:rPr lang="en-US" dirty="0" err="1"/>
              <a:t>elektron</a:t>
            </a:r>
            <a:r>
              <a:rPr lang="en-US" dirty="0"/>
              <a:t> </a:t>
            </a:r>
            <a:r>
              <a:rPr lang="en-US" dirty="0" err="1"/>
              <a:t>e’lonlar</a:t>
            </a:r>
            <a:r>
              <a:rPr lang="en-US" dirty="0"/>
              <a:t> </a:t>
            </a:r>
            <a:r>
              <a:rPr lang="en-US" dirty="0" err="1"/>
              <a:t>taxtasi</a:t>
            </a:r>
            <a:r>
              <a:rPr lang="en-US" dirty="0"/>
              <a:t>, </a:t>
            </a:r>
            <a:r>
              <a:rPr lang="en-US" dirty="0" err="1"/>
              <a:t>pochta</a:t>
            </a:r>
            <a:r>
              <a:rPr lang="en-US" dirty="0"/>
              <a:t> </a:t>
            </a:r>
            <a:r>
              <a:rPr lang="en-US" dirty="0" err="1"/>
              <a:t>konferentsiyasi</a:t>
            </a:r>
            <a:r>
              <a:rPr lang="en-US" dirty="0"/>
              <a:t>, </a:t>
            </a:r>
            <a:r>
              <a:rPr lang="en-US" dirty="0" err="1"/>
              <a:t>videokonferentsiya</a:t>
            </a:r>
            <a:r>
              <a:rPr lang="en-US" dirty="0"/>
              <a:t> </a:t>
            </a:r>
            <a:r>
              <a:rPr lang="en-US" dirty="0" err="1"/>
              <a:t>va</a:t>
            </a:r>
            <a:r>
              <a:rPr lang="en-US" dirty="0"/>
              <a:t> </a:t>
            </a:r>
            <a:r>
              <a:rPr lang="en-US" dirty="0" err="1"/>
              <a:t>sh.o</a:t>
            </a:r>
            <a:r>
              <a:rPr lang="en-US" dirty="0"/>
              <a:t>’.</a:t>
            </a:r>
            <a:endParaRPr lang="ru-RU" dirty="0"/>
          </a:p>
          <a:p>
            <a:r>
              <a:rPr lang="en-US" dirty="0"/>
              <a:t>2 </a:t>
            </a:r>
            <a:r>
              <a:rPr lang="en-US" dirty="0" err="1"/>
              <a:t>Uzoqdagi</a:t>
            </a:r>
            <a:r>
              <a:rPr lang="en-US" dirty="0"/>
              <a:t> </a:t>
            </a:r>
            <a:r>
              <a:rPr lang="en-US" dirty="0" err="1"/>
              <a:t>foydalanuvchilar</a:t>
            </a:r>
            <a:r>
              <a:rPr lang="en-US" dirty="0"/>
              <a:t> </a:t>
            </a:r>
            <a:r>
              <a:rPr lang="en-US" dirty="0" err="1"/>
              <a:t>guruhlari</a:t>
            </a:r>
            <a:r>
              <a:rPr lang="en-US" dirty="0"/>
              <a:t> </a:t>
            </a:r>
            <a:r>
              <a:rPr lang="en-US" dirty="0" err="1"/>
              <a:t>orasida</a:t>
            </a:r>
            <a:r>
              <a:rPr lang="en-US" dirty="0"/>
              <a:t> </a:t>
            </a:r>
            <a:r>
              <a:rPr lang="en-US" dirty="0" err="1"/>
              <a:t>munozara</a:t>
            </a:r>
            <a:r>
              <a:rPr lang="en-US" dirty="0"/>
              <a:t> </a:t>
            </a:r>
            <a:r>
              <a:rPr lang="en-US" dirty="0" err="1"/>
              <a:t>o’tkazish</a:t>
            </a:r>
            <a:r>
              <a:rPr lang="en-US" dirty="0"/>
              <a:t> </a:t>
            </a:r>
            <a:r>
              <a:rPr lang="en-US" dirty="0" err="1"/>
              <a:t>usuli</a:t>
            </a:r>
            <a:r>
              <a:rPr lang="en-US" dirty="0"/>
              <a:t>. </a:t>
            </a:r>
            <a:r>
              <a:rPr lang="en-US" dirty="0" err="1"/>
              <a:t>Telekonferentsiya</a:t>
            </a:r>
            <a:r>
              <a:rPr lang="en-US" dirty="0"/>
              <a:t> </a:t>
            </a:r>
            <a:r>
              <a:rPr lang="en-US" dirty="0" err="1"/>
              <a:t>foydalanuvchilarning</a:t>
            </a:r>
            <a:r>
              <a:rPr lang="en-US" dirty="0"/>
              <a:t> </a:t>
            </a:r>
            <a:r>
              <a:rPr lang="en-US" dirty="0" err="1"/>
              <a:t>o’zaro</a:t>
            </a:r>
            <a:r>
              <a:rPr lang="en-US" dirty="0"/>
              <a:t> </a:t>
            </a:r>
            <a:r>
              <a:rPr lang="en-US" dirty="0" err="1"/>
              <a:t>ishlashini</a:t>
            </a:r>
            <a:r>
              <a:rPr lang="en-US" dirty="0"/>
              <a:t> </a:t>
            </a:r>
            <a:r>
              <a:rPr lang="en-US" dirty="0" err="1"/>
              <a:t>ta’minlovchi</a:t>
            </a:r>
            <a:r>
              <a:rPr lang="en-US" dirty="0"/>
              <a:t> </a:t>
            </a:r>
            <a:r>
              <a:rPr lang="en-US" dirty="0" err="1"/>
              <a:t>texnik</a:t>
            </a:r>
            <a:r>
              <a:rPr lang="en-US" dirty="0"/>
              <a:t>- </a:t>
            </a:r>
            <a:r>
              <a:rPr lang="en-US" dirty="0" err="1"/>
              <a:t>dasturiy</a:t>
            </a:r>
            <a:r>
              <a:rPr lang="en-US" dirty="0"/>
              <a:t> </a:t>
            </a:r>
            <a:r>
              <a:rPr lang="en-US" dirty="0" err="1"/>
              <a:t>muhit</a:t>
            </a:r>
            <a:r>
              <a:rPr lang="en-US" dirty="0"/>
              <a:t> </a:t>
            </a:r>
            <a:r>
              <a:rPr lang="en-US" dirty="0" err="1"/>
              <a:t>asosida</a:t>
            </a:r>
            <a:r>
              <a:rPr lang="en-US" dirty="0"/>
              <a:t> </a:t>
            </a:r>
            <a:r>
              <a:rPr lang="en-US" dirty="0" err="1"/>
              <a:t>amalga</a:t>
            </a:r>
            <a:r>
              <a:rPr lang="en-US" dirty="0"/>
              <a:t> </a:t>
            </a:r>
            <a:r>
              <a:rPr lang="en-US" dirty="0" err="1"/>
              <a:t>oshiriladi</a:t>
            </a:r>
            <a:r>
              <a:rPr lang="en-US" dirty="0"/>
              <a:t>. </a:t>
            </a:r>
            <a:r>
              <a:rPr lang="en-US" dirty="0" err="1"/>
              <a:t>Telekonferentsiya</a:t>
            </a:r>
            <a:r>
              <a:rPr lang="en-US" dirty="0"/>
              <a:t> </a:t>
            </a:r>
            <a:r>
              <a:rPr lang="en-US" dirty="0" err="1"/>
              <a:t>o’tkazish</a:t>
            </a:r>
            <a:r>
              <a:rPr lang="en-US" dirty="0"/>
              <a:t> </a:t>
            </a:r>
            <a:r>
              <a:rPr lang="en-US" dirty="0" err="1"/>
              <a:t>uchun</a:t>
            </a:r>
            <a:r>
              <a:rPr lang="en-US" dirty="0"/>
              <a:t>, </a:t>
            </a:r>
            <a:r>
              <a:rPr lang="en-US" dirty="0" err="1"/>
              <a:t>ularning</a:t>
            </a:r>
            <a:r>
              <a:rPr lang="en-US" dirty="0"/>
              <a:t> </a:t>
            </a:r>
            <a:r>
              <a:rPr lang="en-US" dirty="0" err="1"/>
              <a:t>har</a:t>
            </a:r>
            <a:r>
              <a:rPr lang="en-US" dirty="0"/>
              <a:t> </a:t>
            </a:r>
            <a:r>
              <a:rPr lang="en-US" dirty="0" err="1"/>
              <a:t>biri</a:t>
            </a:r>
            <a:r>
              <a:rPr lang="en-US" dirty="0"/>
              <a:t> </a:t>
            </a:r>
            <a:r>
              <a:rPr lang="en-US" dirty="0" err="1"/>
              <a:t>tarmoqqa</a:t>
            </a:r>
            <a:r>
              <a:rPr lang="en-US" dirty="0"/>
              <a:t> </a:t>
            </a:r>
            <a:r>
              <a:rPr lang="en-US" dirty="0" err="1"/>
              <a:t>ulangan</a:t>
            </a:r>
            <a:r>
              <a:rPr lang="en-US" dirty="0"/>
              <a:t> </a:t>
            </a:r>
            <a:r>
              <a:rPr lang="en-US" dirty="0" err="1"/>
              <a:t>shaxsiy</a:t>
            </a:r>
            <a:r>
              <a:rPr lang="en-US" dirty="0"/>
              <a:t> </a:t>
            </a:r>
            <a:r>
              <a:rPr lang="en-US" dirty="0" err="1"/>
              <a:t>komp</a:t>
            </a:r>
            <a:r>
              <a:rPr lang="ru-RU" dirty="0"/>
              <a:t>ь</a:t>
            </a:r>
            <a:r>
              <a:rPr lang="en-US" dirty="0" err="1"/>
              <a:t>yuterdan</a:t>
            </a:r>
            <a:r>
              <a:rPr lang="en-US" dirty="0"/>
              <a:t> </a:t>
            </a:r>
            <a:r>
              <a:rPr lang="en-US" dirty="0" err="1"/>
              <a:t>foydalanish</a:t>
            </a:r>
            <a:r>
              <a:rPr lang="en-US" dirty="0"/>
              <a:t> </a:t>
            </a:r>
            <a:r>
              <a:rPr lang="en-US" dirty="0" err="1"/>
              <a:t>imkoniyatiga</a:t>
            </a:r>
            <a:r>
              <a:rPr lang="en-US" dirty="0"/>
              <a:t> </a:t>
            </a:r>
            <a:r>
              <a:rPr lang="en-US" dirty="0" err="1"/>
              <a:t>ega</a:t>
            </a:r>
            <a:r>
              <a:rPr lang="en-US" dirty="0"/>
              <a:t> </a:t>
            </a:r>
            <a:r>
              <a:rPr lang="en-US" dirty="0" err="1"/>
              <a:t>bo’lishi</a:t>
            </a:r>
            <a:r>
              <a:rPr lang="en-US" dirty="0"/>
              <a:t> </a:t>
            </a:r>
            <a:r>
              <a:rPr lang="en-US" dirty="0" err="1"/>
              <a:t>kerak</a:t>
            </a:r>
            <a:r>
              <a:rPr lang="en-US" dirty="0"/>
              <a:t>.</a:t>
            </a:r>
            <a:endParaRPr lang="ru-RU" dirty="0"/>
          </a:p>
        </p:txBody>
      </p:sp>
    </p:spTree>
    <p:extLst>
      <p:ext uri="{BB962C8B-B14F-4D97-AF65-F5344CB8AC3E}">
        <p14:creationId xmlns:p14="http://schemas.microsoft.com/office/powerpoint/2010/main" val="39652948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Telekonferentsiyalar</a:t>
            </a:r>
            <a:r>
              <a:rPr lang="en-US" dirty="0"/>
              <a:t> </a:t>
            </a:r>
            <a:r>
              <a:rPr lang="en-US" dirty="0" err="1"/>
              <a:t>ikki</a:t>
            </a:r>
            <a:r>
              <a:rPr lang="en-US" dirty="0"/>
              <a:t> </a:t>
            </a:r>
            <a:r>
              <a:rPr lang="en-US" dirty="0" err="1"/>
              <a:t>turga</a:t>
            </a:r>
            <a:r>
              <a:rPr lang="en-US" dirty="0"/>
              <a:t> </a:t>
            </a:r>
            <a:r>
              <a:rPr lang="en-US" dirty="0" err="1"/>
              <a:t>bo’linadi</a:t>
            </a:r>
            <a:r>
              <a:rPr lang="en-US" dirty="0"/>
              <a:t>. </a:t>
            </a:r>
            <a:endParaRPr lang="ru-RU" dirty="0"/>
          </a:p>
          <a:p>
            <a:r>
              <a:rPr lang="en-US" b="1" dirty="0" err="1"/>
              <a:t>Haqiqiy</a:t>
            </a:r>
            <a:r>
              <a:rPr lang="en-US" dirty="0"/>
              <a:t> </a:t>
            </a:r>
            <a:r>
              <a:rPr lang="en-US" b="1" dirty="0" err="1"/>
              <a:t>vaqtdagi</a:t>
            </a:r>
            <a:r>
              <a:rPr lang="en-US" dirty="0"/>
              <a:t> </a:t>
            </a:r>
            <a:r>
              <a:rPr lang="en-US" b="1" dirty="0" err="1"/>
              <a:t>telekonferentsiyada</a:t>
            </a:r>
            <a:r>
              <a:rPr lang="en-US" dirty="0"/>
              <a:t> </a:t>
            </a:r>
            <a:r>
              <a:rPr lang="en-US" b="1" dirty="0" err="1"/>
              <a:t>uning</a:t>
            </a:r>
            <a:r>
              <a:rPr lang="en-US" b="1" dirty="0"/>
              <a:t> </a:t>
            </a:r>
            <a:r>
              <a:rPr lang="en-US" dirty="0" err="1"/>
              <a:t>barcha</a:t>
            </a:r>
            <a:r>
              <a:rPr lang="en-US" dirty="0"/>
              <a:t> </a:t>
            </a:r>
            <a:r>
              <a:rPr lang="en-US" dirty="0" err="1"/>
              <a:t>ishtirokchilari</a:t>
            </a:r>
            <a:r>
              <a:rPr lang="en-US" dirty="0"/>
              <a:t> </a:t>
            </a:r>
            <a:r>
              <a:rPr lang="en-US" dirty="0" err="1"/>
              <a:t>bir</a:t>
            </a:r>
            <a:r>
              <a:rPr lang="en-US" dirty="0"/>
              <a:t> </a:t>
            </a:r>
            <a:r>
              <a:rPr lang="en-US" dirty="0" err="1"/>
              <a:t>vaqtning</a:t>
            </a:r>
            <a:r>
              <a:rPr lang="en-US" dirty="0"/>
              <a:t> </a:t>
            </a:r>
            <a:r>
              <a:rPr lang="en-US" dirty="0" err="1"/>
              <a:t>o’zida</a:t>
            </a:r>
            <a:r>
              <a:rPr lang="en-US" dirty="0"/>
              <a:t> </a:t>
            </a:r>
            <a:r>
              <a:rPr lang="en-US" dirty="0" err="1"/>
              <a:t>shaxsiy</a:t>
            </a:r>
            <a:r>
              <a:rPr lang="en-US" dirty="0"/>
              <a:t> </a:t>
            </a:r>
            <a:r>
              <a:rPr lang="en-US" dirty="0" err="1"/>
              <a:t>komp</a:t>
            </a:r>
            <a:r>
              <a:rPr lang="ru-RU" dirty="0"/>
              <a:t>ь</a:t>
            </a:r>
            <a:r>
              <a:rPr lang="en-US" dirty="0" err="1"/>
              <a:t>yuterlari</a:t>
            </a:r>
            <a:r>
              <a:rPr lang="en-US" dirty="0"/>
              <a:t> </a:t>
            </a:r>
            <a:r>
              <a:rPr lang="en-US" dirty="0" err="1"/>
              <a:t>oldida</a:t>
            </a:r>
            <a:r>
              <a:rPr lang="en-US" dirty="0"/>
              <a:t> </a:t>
            </a:r>
            <a:r>
              <a:rPr lang="en-US" dirty="0" err="1"/>
              <a:t>o’tirib</a:t>
            </a:r>
            <a:r>
              <a:rPr lang="en-US" dirty="0"/>
              <a:t>, </a:t>
            </a:r>
            <a:r>
              <a:rPr lang="en-US" dirty="0" err="1"/>
              <a:t>hamkorlarga</a:t>
            </a:r>
            <a:r>
              <a:rPr lang="en-US" dirty="0"/>
              <a:t> </a:t>
            </a:r>
            <a:r>
              <a:rPr lang="en-US" dirty="0" err="1"/>
              <a:t>matn</a:t>
            </a:r>
            <a:r>
              <a:rPr lang="en-US" dirty="0"/>
              <a:t> </a:t>
            </a:r>
            <a:r>
              <a:rPr lang="en-US" dirty="0" err="1"/>
              <a:t>va</a:t>
            </a:r>
            <a:r>
              <a:rPr lang="en-US" dirty="0"/>
              <a:t> </a:t>
            </a:r>
            <a:r>
              <a:rPr lang="en-US" dirty="0" err="1"/>
              <a:t>tasvirlarni</a:t>
            </a:r>
            <a:r>
              <a:rPr lang="en-US" dirty="0"/>
              <a:t> </a:t>
            </a:r>
            <a:r>
              <a:rPr lang="en-US" dirty="0" err="1"/>
              <a:t>ko’rsatish</a:t>
            </a:r>
            <a:r>
              <a:rPr lang="en-US" dirty="0"/>
              <a:t> </a:t>
            </a:r>
            <a:r>
              <a:rPr lang="en-US" dirty="0" err="1"/>
              <a:t>hamda</a:t>
            </a:r>
            <a:r>
              <a:rPr lang="en-US" dirty="0"/>
              <a:t> </a:t>
            </a:r>
            <a:r>
              <a:rPr lang="en-US" dirty="0" err="1"/>
              <a:t>tovushli</a:t>
            </a:r>
            <a:r>
              <a:rPr lang="en-US" dirty="0"/>
              <a:t> </a:t>
            </a:r>
            <a:r>
              <a:rPr lang="en-US" dirty="0" err="1"/>
              <a:t>muloqot</a:t>
            </a:r>
            <a:r>
              <a:rPr lang="en-US" dirty="0"/>
              <a:t> </a:t>
            </a:r>
            <a:r>
              <a:rPr lang="en-US" dirty="0" err="1"/>
              <a:t>olib</a:t>
            </a:r>
            <a:r>
              <a:rPr lang="en-US" dirty="0"/>
              <a:t> </a:t>
            </a:r>
            <a:r>
              <a:rPr lang="en-US" dirty="0" err="1"/>
              <a:t>borish</a:t>
            </a:r>
            <a:r>
              <a:rPr lang="en-US" dirty="0"/>
              <a:t>, </a:t>
            </a:r>
            <a:r>
              <a:rPr lang="en-US" dirty="0" err="1"/>
              <a:t>fayllarni</a:t>
            </a:r>
            <a:r>
              <a:rPr lang="en-US" dirty="0"/>
              <a:t> </a:t>
            </a:r>
            <a:r>
              <a:rPr lang="en-US" dirty="0" err="1"/>
              <a:t>va</a:t>
            </a:r>
            <a:r>
              <a:rPr lang="en-US" dirty="0"/>
              <a:t> </a:t>
            </a:r>
            <a:r>
              <a:rPr lang="en-US" dirty="0" err="1"/>
              <a:t>xabarlarni</a:t>
            </a:r>
            <a:r>
              <a:rPr lang="en-US" dirty="0"/>
              <a:t> </a:t>
            </a:r>
            <a:r>
              <a:rPr lang="en-US" dirty="0" err="1"/>
              <a:t>jo’natishni</a:t>
            </a:r>
            <a:r>
              <a:rPr lang="en-US" dirty="0"/>
              <a:t> </a:t>
            </a:r>
            <a:r>
              <a:rPr lang="en-US" dirty="0" err="1"/>
              <a:t>boshqarish</a:t>
            </a:r>
            <a:r>
              <a:rPr lang="en-US" dirty="0"/>
              <a:t> </a:t>
            </a:r>
            <a:r>
              <a:rPr lang="en-US" dirty="0" err="1"/>
              <a:t>imkoniyatiga</a:t>
            </a:r>
            <a:r>
              <a:rPr lang="en-US" dirty="0"/>
              <a:t> </a:t>
            </a:r>
            <a:r>
              <a:rPr lang="en-US" dirty="0" err="1"/>
              <a:t>ega</a:t>
            </a:r>
            <a:r>
              <a:rPr lang="en-US" dirty="0"/>
              <a:t> </a:t>
            </a:r>
            <a:r>
              <a:rPr lang="en-US" dirty="0" err="1"/>
              <a:t>bo’ladilar</a:t>
            </a:r>
            <a:r>
              <a:rPr lang="en-US" dirty="0"/>
              <a:t>.</a:t>
            </a:r>
            <a:endParaRPr lang="ru-RU" dirty="0"/>
          </a:p>
          <a:p>
            <a:r>
              <a:rPr lang="en-US" b="1" dirty="0" err="1"/>
              <a:t>Telekonferentsiyalarning</a:t>
            </a:r>
            <a:r>
              <a:rPr lang="en-US" b="1" dirty="0"/>
              <a:t> </a:t>
            </a:r>
            <a:r>
              <a:rPr lang="en-US" b="1" dirty="0" err="1"/>
              <a:t>ikkinchi</a:t>
            </a:r>
            <a:r>
              <a:rPr lang="en-US" b="1" dirty="0"/>
              <a:t> </a:t>
            </a:r>
            <a:r>
              <a:rPr lang="en-US" b="1" dirty="0" err="1"/>
              <a:t>turi</a:t>
            </a:r>
            <a:r>
              <a:rPr lang="en-US" dirty="0"/>
              <a:t> </a:t>
            </a:r>
            <a:r>
              <a:rPr lang="en-US" dirty="0" err="1"/>
              <a:t>hujjatlarni</a:t>
            </a:r>
            <a:r>
              <a:rPr lang="en-US" dirty="0"/>
              <a:t> </a:t>
            </a:r>
            <a:r>
              <a:rPr lang="en-US" dirty="0" err="1"/>
              <a:t>ko’rib</a:t>
            </a:r>
            <a:r>
              <a:rPr lang="en-US" dirty="0"/>
              <a:t> </a:t>
            </a:r>
            <a:r>
              <a:rPr lang="en-US" dirty="0" err="1"/>
              <a:t>chiqish</a:t>
            </a:r>
            <a:r>
              <a:rPr lang="en-US" dirty="0"/>
              <a:t> </a:t>
            </a:r>
            <a:r>
              <a:rPr lang="en-US" dirty="0" err="1"/>
              <a:t>rejimida</a:t>
            </a:r>
            <a:r>
              <a:rPr lang="en-US" dirty="0"/>
              <a:t> </a:t>
            </a:r>
            <a:r>
              <a:rPr lang="en-US" dirty="0" err="1"/>
              <a:t>amalga</a:t>
            </a:r>
            <a:r>
              <a:rPr lang="en-US" dirty="0"/>
              <a:t> </a:t>
            </a:r>
            <a:r>
              <a:rPr lang="en-US" dirty="0" err="1"/>
              <a:t>oshiriladi</a:t>
            </a:r>
            <a:r>
              <a:rPr lang="en-US" dirty="0"/>
              <a:t>. </a:t>
            </a:r>
            <a:r>
              <a:rPr lang="en-US" dirty="0" err="1"/>
              <a:t>Bunda</a:t>
            </a:r>
            <a:r>
              <a:rPr lang="en-US" dirty="0"/>
              <a:t>, </a:t>
            </a:r>
            <a:r>
              <a:rPr lang="en-US" dirty="0" err="1"/>
              <a:t>muhokama</a:t>
            </a:r>
            <a:r>
              <a:rPr lang="en-US" dirty="0"/>
              <a:t> </a:t>
            </a:r>
            <a:r>
              <a:rPr lang="en-US" dirty="0" err="1"/>
              <a:t>bo’layotgan</a:t>
            </a:r>
            <a:r>
              <a:rPr lang="en-US" dirty="0"/>
              <a:t> </a:t>
            </a:r>
            <a:r>
              <a:rPr lang="en-US" dirty="0" err="1"/>
              <a:t>axborotni</a:t>
            </a:r>
            <a:r>
              <a:rPr lang="en-US" dirty="0"/>
              <a:t> </a:t>
            </a:r>
            <a:r>
              <a:rPr lang="en-US" dirty="0" err="1"/>
              <a:t>o’z</a:t>
            </a:r>
            <a:r>
              <a:rPr lang="en-US" dirty="0"/>
              <a:t> </a:t>
            </a:r>
            <a:r>
              <a:rPr lang="en-US" dirty="0" err="1"/>
              <a:t>ichiga</a:t>
            </a:r>
            <a:r>
              <a:rPr lang="en-US" dirty="0"/>
              <a:t> </a:t>
            </a:r>
            <a:r>
              <a:rPr lang="en-US" dirty="0" err="1"/>
              <a:t>olgan</a:t>
            </a:r>
            <a:r>
              <a:rPr lang="en-US" dirty="0"/>
              <a:t> </a:t>
            </a:r>
            <a:r>
              <a:rPr lang="en-US" dirty="0" err="1"/>
              <a:t>faylni</a:t>
            </a:r>
            <a:r>
              <a:rPr lang="en-US" dirty="0"/>
              <a:t> </a:t>
            </a:r>
            <a:r>
              <a:rPr lang="en-US" dirty="0" err="1"/>
              <a:t>yaratayotgan</a:t>
            </a:r>
            <a:r>
              <a:rPr lang="en-US" dirty="0"/>
              <a:t>, </a:t>
            </a:r>
            <a:r>
              <a:rPr lang="en-US" dirty="0" err="1"/>
              <a:t>ma’lumotlar</a:t>
            </a:r>
            <a:r>
              <a:rPr lang="en-US" dirty="0"/>
              <a:t> </a:t>
            </a:r>
            <a:r>
              <a:rPr lang="en-US" dirty="0" err="1"/>
              <a:t>bazalaridan</a:t>
            </a:r>
            <a:r>
              <a:rPr lang="en-US" dirty="0"/>
              <a:t> </a:t>
            </a:r>
            <a:r>
              <a:rPr lang="en-US" dirty="0" err="1"/>
              <a:t>biri</a:t>
            </a:r>
            <a:r>
              <a:rPr lang="en-US" dirty="0"/>
              <a:t> </a:t>
            </a:r>
            <a:r>
              <a:rPr lang="en-US" dirty="0" err="1"/>
              <a:t>ishlatiladi</a:t>
            </a:r>
            <a:r>
              <a:rPr lang="en-US" dirty="0"/>
              <a:t>.</a:t>
            </a:r>
            <a:endParaRPr lang="ru-RU" dirty="0"/>
          </a:p>
          <a:p>
            <a:endParaRPr lang="ru-RU" dirty="0"/>
          </a:p>
        </p:txBody>
      </p:sp>
    </p:spTree>
    <p:extLst>
      <p:ext uri="{BB962C8B-B14F-4D97-AF65-F5344CB8AC3E}">
        <p14:creationId xmlns:p14="http://schemas.microsoft.com/office/powerpoint/2010/main" val="1704641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2170581"/>
          </a:xfrm>
        </p:spPr>
        <p:txBody>
          <a:bodyPr>
            <a:normAutofit fontScale="90000"/>
          </a:bodyPr>
          <a:lstStyle/>
          <a:p>
            <a:r>
              <a:rPr lang="uz-Cyrl-UZ" b="1" dirty="0"/>
              <a:t>Web texnologiyalari. Dinamik saytlarni yaratish texnologiyalari. Joomla, 1C-Bistrics, Drupal tizimlarida Web  xizmatlar yaratish</a:t>
            </a:r>
            <a:endParaRPr lang="ru-RU" dirty="0"/>
          </a:p>
        </p:txBody>
      </p:sp>
      <p:sp>
        <p:nvSpPr>
          <p:cNvPr id="3" name="Объект 2"/>
          <p:cNvSpPr>
            <a:spLocks noGrp="1"/>
          </p:cNvSpPr>
          <p:nvPr>
            <p:ph sz="quarter" idx="1"/>
          </p:nvPr>
        </p:nvSpPr>
        <p:spPr>
          <a:xfrm>
            <a:off x="914400" y="2852936"/>
            <a:ext cx="7772400" cy="3166864"/>
          </a:xfrm>
        </p:spPr>
        <p:txBody>
          <a:bodyPr>
            <a:normAutofit fontScale="85000" lnSpcReduction="10000"/>
          </a:bodyPr>
          <a:lstStyle/>
          <a:p>
            <a:r>
              <a:rPr lang="uz-Cyrl-UZ" dirty="0"/>
              <a:t>Intеrnеt bilimi fаqаt sаhifаmа–sаhifа ko’chib o’tish vа kеrаkli ахbоrоtni tеzdа tоpish dеgаni emаs. Intеrnеt bilimi dеgаndа, yuqоridаgilаrgа qo’shimchа rаvishdа ungа o’zining ахbоrоtini jоylаshtirа bilish tushunilаdi. Bundа shundаy jоylаshtirish kеrаkki, оqibаtdа bu ахbоrоt fоydа kеltirsin. Intеrnеtdа ахbоrоtni jоylаsh uchun Web sаhifа zаrur. Undа ахbоrоtni ustun, sаtr bo’ylаb yoki jаdvаldа o’rnаtish mumkin vа shu bilаn birgа chirоyli qilib bеzаtilgаn bo’lishi kеrаk. Web–sаhifаdа ахbоrоtlаr fоydаlаnuvchi хоhishigа qаrаb jоylаnishi mumkin. Bundаy sаhifаlаr, bir qаtоr tаlаblаr аsоsidа yarаtilаdi vа dinаmik Web–sаhifаlаr dеyilаdi.</a:t>
            </a:r>
            <a:endParaRPr lang="ru-RU" dirty="0"/>
          </a:p>
        </p:txBody>
      </p:sp>
    </p:spTree>
    <p:extLst>
      <p:ext uri="{BB962C8B-B14F-4D97-AF65-F5344CB8AC3E}">
        <p14:creationId xmlns:p14="http://schemas.microsoft.com/office/powerpoint/2010/main" val="14180015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Bаrchа ахbоrоtlаr mаzmunigа bоg’liq rаvishdа sаhifа bo’yichа аlоhidа mаvzu bo’lib kiritilishi mumkin. Lеkin, fоydаlаnuvchigа zаrur bo’lgаn ахbоrоt uchun bir sаhifа оrаlig’i yеtmаy qоlishi mumkin. U hоldа ахbоrоt o’zаrо yagоnа mаvzu bilаn bоg’lаngаn, umumiy jihоzlаngаn, bir-biri bilаn gipеrmаtnli dаstаklаr (ссылка lаr) bilаn bоg’liq bir qаnchа Web– sаhifаlаrgа tаrqаtilаdi. Hаr хil sаhifаlаrgа tаrqаtilgаn vа o’zаrо dаstаklаr to’ri bilаn bоg’lаngаn hujjаt gipеrmаtn dеyilаdi. Bundаy sаhifаlаrning bаrchаsi birgаlikdа bus-butun infоrmаtsiоn birlik Web–sаytni tаshkil etаdi. Web–sаytlаr intеrnеtdа yagоnа infоrmаtsiоn оrаliqqа birlаshtirilаdi. Bundа Web–sаyt vа Web sаhifаlаr o’zаrо hаr хil dаstаklаr bilаn bоg’lаnаdi. Bu yagоnа оrаliq World Wide Web (butun dunyo to’ri) yoki qisqаchа WWW dеyilаdi.</a:t>
            </a:r>
            <a:endParaRPr lang="ru-RU" dirty="0"/>
          </a:p>
        </p:txBody>
      </p:sp>
    </p:spTree>
    <p:extLst>
      <p:ext uri="{BB962C8B-B14F-4D97-AF65-F5344CB8AC3E}">
        <p14:creationId xmlns:p14="http://schemas.microsoft.com/office/powerpoint/2010/main" val="27368284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dirty="0"/>
              <a:t>U hаqiqаtаn, хuddi to’r kаbi dаstаklаr bilаn o’rаlgаndir. Sаyt so’zining Intеrnеt tеrminаlоgiyasidа tаsdiqlаngаnligigа hаli ko’p vаqt bo’lgаni yo’q. Ilgаri bu mа’nоdа WWW sаhifаsi, WWW uzеli yoki WWW sеrvеrlаr birikmаsi ishlаtilаr edi. Web–sаytlаr jоylаshgаn ахbоrоt ахаmiyatigа qаrаb, qo’yilgаn mаqsаdgа bоg’liq rаvishdа o’zgаrib turаdigаn аlоhidа stаndаrtgа egа bo’lishi hаm mumkin. Glоbаl ifоdаlаsh uchun hаmmа kоmpyutеrlаr tushunаdigаn vа аlоqа kаnаllаri оrqаli uzаtishdа qulаy bo’lgаn kichik o’lchаmli univеrsаl til ishlаtilаdi. Mа’lumki, WWWdа ishlаtilаdigаn bundаy ifоdаlаsh tili HTML hisоblаnаdi.</a:t>
            </a:r>
            <a:endParaRPr lang="ru-RU" dirty="0"/>
          </a:p>
        </p:txBody>
      </p:sp>
    </p:spTree>
    <p:extLst>
      <p:ext uri="{BB962C8B-B14F-4D97-AF65-F5344CB8AC3E}">
        <p14:creationId xmlns:p14="http://schemas.microsoft.com/office/powerpoint/2010/main" val="11827833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234477"/>
          </a:xfrm>
        </p:spPr>
        <p:txBody>
          <a:bodyPr>
            <a:normAutofit fontScale="90000"/>
          </a:bodyPr>
          <a:lstStyle/>
          <a:p>
            <a:pPr algn="ctr"/>
            <a:r>
              <a:rPr lang="uz-Cyrl-UZ" b="1" dirty="0"/>
              <a:t>Web-uzеl to’g’risidа umumiy tushunchа</a:t>
            </a:r>
            <a:endParaRPr lang="ru-RU" dirty="0"/>
          </a:p>
        </p:txBody>
      </p:sp>
      <p:sp>
        <p:nvSpPr>
          <p:cNvPr id="3" name="Объект 2"/>
          <p:cNvSpPr>
            <a:spLocks noGrp="1"/>
          </p:cNvSpPr>
          <p:nvPr>
            <p:ph sz="quarter" idx="1"/>
          </p:nvPr>
        </p:nvSpPr>
        <p:spPr/>
        <p:txBody>
          <a:bodyPr>
            <a:normAutofit fontScale="85000" lnSpcReduction="10000"/>
          </a:bodyPr>
          <a:lstStyle/>
          <a:p>
            <a:r>
              <a:rPr lang="uz-Cyrl-UZ" dirty="0"/>
              <a:t>SHundаy qilib, HTML tilidаn fоydаlаnib, Web-sаhifа yarаtilаdi. Hоzirgi pаytdа WWWdа ko’plаb shu kаbi sаhifаlаr mаvjud vа ulаr intеrnеtdа o’z o’rinlаrigа egа. Web-sаhifаlаr hаr хil shаkldа o’lchаnаdi vа хizmаtdа bo’lаdi. Ulаrning ko’pi shахsiy хususiy оdаmlаr tоmоnidаn yarаtilgаn bo’lib оdаtdа tаshrif buyuruvchilаr unchаlik qiziqmаydilаr vа ulаrni bir sistеmаgа tushirish оsоn emаs. Nоyob ахbоrоtni хеch qаеrdаn tоpib bo’lmаydigаn sаhifаlаri hаm mаvjud. Hоzir ko’pchilik оdаmlаr хizmаt turini kеngаytirаdilаr yoki o’z mаhsulоtlаrini uy sаhifаlаri оrqаli sоtаdilаr. Lеkin, bаribir shахsiy Web-sаhifа bu intеrnеt fоydаlаnuvchilаr bilаn ахbоrоt аlmаshuvigа imkоn yarаtаdigаn WWW dаgi dоimiy jоy. Lеkin, vаqt o’tishi bilаn yolg’iz Web-sаhifа muаllifning o’sib bоrаyotgаn tаlаblаrini qоndirоlmаydi vа uning ko’p qirrаli tоmоnlаrini butunlаy ifоdа etоlmаydi.</a:t>
            </a:r>
            <a:endParaRPr lang="ru-RU" dirty="0"/>
          </a:p>
        </p:txBody>
      </p:sp>
    </p:spTree>
    <p:extLst>
      <p:ext uri="{BB962C8B-B14F-4D97-AF65-F5344CB8AC3E}">
        <p14:creationId xmlns:p14="http://schemas.microsoft.com/office/powerpoint/2010/main" val="6139485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7500" lnSpcReduction="20000"/>
          </a:bodyPr>
          <a:lstStyle/>
          <a:p>
            <a:r>
              <a:rPr lang="uz-Cyrl-UZ" b="1" dirty="0"/>
              <a:t>CMS Joomla</a:t>
            </a:r>
            <a:endParaRPr lang="ru-RU" dirty="0"/>
          </a:p>
          <a:p>
            <a:r>
              <a:rPr lang="uz-Cyrl-UZ" dirty="0"/>
              <a:t>Internetning nihoyatda keng tarqalishi va uning inson faoliyatining barcha sohalariga tatbiq etilishi bilan birgalikda – barcha darajadagi biznesga, hamda har bir insonning shaxsiy hayotiga, turli web-ilovalarni, shu bilan birga turli yonalish va funksionallikdagi saytlarni yaratish, yaratishda bilim va ko’nikmalarga ega keng malakali mutahassislarga bo’lgan talab oshib bormoqda.</a:t>
            </a:r>
            <a:endParaRPr lang="ru-RU" dirty="0"/>
          </a:p>
          <a:p>
            <a:r>
              <a:rPr lang="uz-Cyrl-UZ" dirty="0"/>
              <a:t>Har bitta web-ilova, u web-ilova yoki web-sharxlovchidan foydalangan paytda o’zaro ta’sirda bo’ladigan yakuniy foydalanuvchiga ko’rinmaydigan server va mijoz qismlariga ega. Butun web-ilovaning ishlash samaradorligi va barqarorligi aynan ushbu ikki qismni realizasiya qilish sifatiga bog’liq. Saytlarni yaratish uchun hozirgi paytda keng tarzda Tarkibni boshqarish tizimlari qo’llanilib, ularning orasida ayniqsa CMS Joomla! ajralib turadi. </a:t>
            </a:r>
            <a:r>
              <a:rPr lang="en-US" dirty="0" err="1"/>
              <a:t>Ochiq</a:t>
            </a:r>
            <a:r>
              <a:rPr lang="en-US" dirty="0"/>
              <a:t> </a:t>
            </a:r>
            <a:r>
              <a:rPr lang="en-US" dirty="0" err="1"/>
              <a:t>chiqish</a:t>
            </a:r>
            <a:r>
              <a:rPr lang="en-US" dirty="0"/>
              <a:t> </a:t>
            </a:r>
            <a:r>
              <a:rPr lang="en-US" dirty="0" err="1"/>
              <a:t>kodi</a:t>
            </a:r>
            <a:r>
              <a:rPr lang="en-US" dirty="0"/>
              <a:t>, </a:t>
            </a:r>
            <a:r>
              <a:rPr lang="en-US" dirty="0" err="1"/>
              <a:t>foydalanuvchilarning</a:t>
            </a:r>
            <a:r>
              <a:rPr lang="en-US" dirty="0"/>
              <a:t> </a:t>
            </a:r>
            <a:r>
              <a:rPr lang="en-US" dirty="0" err="1"/>
              <a:t>katta</a:t>
            </a:r>
            <a:r>
              <a:rPr lang="en-US" dirty="0"/>
              <a:t> </a:t>
            </a:r>
            <a:r>
              <a:rPr lang="en-US" dirty="0" err="1"/>
              <a:t>miqdori</a:t>
            </a:r>
            <a:r>
              <a:rPr lang="en-US" dirty="0"/>
              <a:t> </a:t>
            </a:r>
            <a:r>
              <a:rPr lang="en-US" dirty="0" err="1"/>
              <a:t>va</a:t>
            </a:r>
            <a:r>
              <a:rPr lang="en-US" dirty="0"/>
              <a:t> </a:t>
            </a:r>
            <a:r>
              <a:rPr lang="en-US" dirty="0" err="1"/>
              <a:t>ishlab</a:t>
            </a:r>
            <a:r>
              <a:rPr lang="en-US" dirty="0"/>
              <a:t> </a:t>
            </a:r>
            <a:r>
              <a:rPr lang="en-US" dirty="0" err="1"/>
              <a:t>chiqaruvchilar</a:t>
            </a:r>
            <a:r>
              <a:rPr lang="en-US" dirty="0"/>
              <a:t> professional </a:t>
            </a:r>
            <a:r>
              <a:rPr lang="en-US" dirty="0" err="1"/>
              <a:t>jamiyatining</a:t>
            </a:r>
            <a:r>
              <a:rPr lang="en-US" dirty="0"/>
              <a:t> </a:t>
            </a:r>
            <a:r>
              <a:rPr lang="en-US" dirty="0" err="1"/>
              <a:t>quvvatlashi</a:t>
            </a:r>
            <a:r>
              <a:rPr lang="en-US" dirty="0"/>
              <a:t> </a:t>
            </a:r>
            <a:r>
              <a:rPr lang="en-US" dirty="0" err="1"/>
              <a:t>bilin</a:t>
            </a:r>
            <a:r>
              <a:rPr lang="en-US" dirty="0"/>
              <a:t>, CMS </a:t>
            </a:r>
            <a:r>
              <a:rPr lang="en-US" dirty="0" err="1"/>
              <a:t>Joomla</a:t>
            </a:r>
            <a:r>
              <a:rPr lang="en-US" dirty="0"/>
              <a:t>! </a:t>
            </a:r>
            <a:r>
              <a:rPr lang="ru-RU" dirty="0" err="1"/>
              <a:t>Butun</a:t>
            </a:r>
            <a:r>
              <a:rPr lang="ru-RU" dirty="0"/>
              <a:t> </a:t>
            </a:r>
            <a:r>
              <a:rPr lang="ru-RU" dirty="0" err="1"/>
              <a:t>jahonda</a:t>
            </a:r>
            <a:r>
              <a:rPr lang="ru-RU" dirty="0"/>
              <a:t> </a:t>
            </a:r>
            <a:r>
              <a:rPr lang="ru-RU" dirty="0" err="1"/>
              <a:t>nihoyatda</a:t>
            </a:r>
            <a:r>
              <a:rPr lang="ru-RU" dirty="0"/>
              <a:t> </a:t>
            </a:r>
            <a:r>
              <a:rPr lang="ru-RU" dirty="0" err="1"/>
              <a:t>katta</a:t>
            </a:r>
            <a:r>
              <a:rPr lang="ru-RU" dirty="0"/>
              <a:t> </a:t>
            </a:r>
            <a:r>
              <a:rPr lang="ru-RU" dirty="0" err="1"/>
              <a:t>mashxurlikka</a:t>
            </a:r>
            <a:r>
              <a:rPr lang="ru-RU" dirty="0"/>
              <a:t> </a:t>
            </a:r>
            <a:r>
              <a:rPr lang="ru-RU" dirty="0" err="1"/>
              <a:t>ega</a:t>
            </a:r>
            <a:r>
              <a:rPr lang="ru-RU" dirty="0"/>
              <a:t> </a:t>
            </a:r>
            <a:r>
              <a:rPr lang="ru-RU" dirty="0" err="1"/>
              <a:t>bo’ldi</a:t>
            </a:r>
            <a:r>
              <a:rPr lang="ru-RU" dirty="0"/>
              <a:t>.</a:t>
            </a:r>
            <a:endParaRPr lang="ru-RU" dirty="0"/>
          </a:p>
        </p:txBody>
      </p:sp>
    </p:spTree>
    <p:extLst>
      <p:ext uri="{BB962C8B-B14F-4D97-AF65-F5344CB8AC3E}">
        <p14:creationId xmlns:p14="http://schemas.microsoft.com/office/powerpoint/2010/main" val="6702607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pic>
        <p:nvPicPr>
          <p:cNvPr id="4" name="Рисунок 3"/>
          <p:cNvPicPr/>
          <p:nvPr/>
        </p:nvPicPr>
        <p:blipFill>
          <a:blip r:embed="rId2"/>
          <a:stretch>
            <a:fillRect/>
          </a:stretch>
        </p:blipFill>
        <p:spPr>
          <a:xfrm>
            <a:off x="467545" y="764703"/>
            <a:ext cx="8208910" cy="5328594"/>
          </a:xfrm>
          <a:prstGeom prst="rect">
            <a:avLst/>
          </a:prstGeom>
        </p:spPr>
      </p:pic>
    </p:spTree>
    <p:extLst>
      <p:ext uri="{BB962C8B-B14F-4D97-AF65-F5344CB8AC3E}">
        <p14:creationId xmlns:p14="http://schemas.microsoft.com/office/powerpoint/2010/main" val="33875854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pic>
        <p:nvPicPr>
          <p:cNvPr id="4" name="Рисунок 3"/>
          <p:cNvPicPr/>
          <p:nvPr/>
        </p:nvPicPr>
        <p:blipFill>
          <a:blip r:embed="rId2"/>
          <a:stretch>
            <a:fillRect/>
          </a:stretch>
        </p:blipFill>
        <p:spPr>
          <a:xfrm>
            <a:off x="467544" y="1196751"/>
            <a:ext cx="8208912" cy="4464498"/>
          </a:xfrm>
          <a:prstGeom prst="rect">
            <a:avLst/>
          </a:prstGeom>
        </p:spPr>
      </p:pic>
    </p:spTree>
    <p:extLst>
      <p:ext uri="{BB962C8B-B14F-4D97-AF65-F5344CB8AC3E}">
        <p14:creationId xmlns:p14="http://schemas.microsoft.com/office/powerpoint/2010/main" val="29625127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55000" lnSpcReduction="20000"/>
          </a:bodyPr>
          <a:lstStyle/>
          <a:p>
            <a:r>
              <a:rPr lang="uz-Cyrl-UZ" b="1" dirty="0"/>
              <a:t>JavaScriptni joylashtirish asoslari.</a:t>
            </a:r>
            <a:endParaRPr lang="ru-RU" dirty="0"/>
          </a:p>
          <a:p>
            <a:r>
              <a:rPr lang="uz-Cyrl-UZ" dirty="0"/>
              <a:t> </a:t>
            </a:r>
            <a:endParaRPr lang="ru-RU" dirty="0"/>
          </a:p>
          <a:p>
            <a:r>
              <a:rPr lang="uz-Cyrl-UZ" dirty="0"/>
              <a:t>JavaScript ning skript kodlari HTML saxifada to’g’ridan to’g’ri joylashtiriladi. Buning qanday qilinishini ko’rish uchun quyidagi oddiy misol orqali ko’rib chiqamiz:</a:t>
            </a:r>
            <a:endParaRPr lang="ru-RU" dirty="0"/>
          </a:p>
          <a:p>
            <a:r>
              <a:rPr lang="en-US" dirty="0"/>
              <a:t>&lt;HTML&gt;</a:t>
            </a:r>
            <a:endParaRPr lang="ru-RU" dirty="0"/>
          </a:p>
          <a:p>
            <a:r>
              <a:rPr lang="en-US" dirty="0"/>
              <a:t>&lt;BODY&gt;</a:t>
            </a:r>
            <a:endParaRPr lang="ru-RU" dirty="0"/>
          </a:p>
          <a:p>
            <a:r>
              <a:rPr lang="en-US" dirty="0"/>
              <a:t>&lt;BR&gt;</a:t>
            </a:r>
            <a:endParaRPr lang="ru-RU" dirty="0"/>
          </a:p>
          <a:p>
            <a:r>
              <a:rPr lang="en-US" dirty="0"/>
              <a:t>   Bu </a:t>
            </a:r>
            <a:r>
              <a:rPr lang="en-US" dirty="0" err="1"/>
              <a:t>oddiy</a:t>
            </a:r>
            <a:r>
              <a:rPr lang="en-US" dirty="0"/>
              <a:t> HTML </a:t>
            </a:r>
            <a:r>
              <a:rPr lang="en-US" dirty="0" err="1"/>
              <a:t>xujjat</a:t>
            </a:r>
            <a:r>
              <a:rPr lang="en-US" dirty="0"/>
              <a:t>. </a:t>
            </a:r>
            <a:endParaRPr lang="ru-RU" dirty="0"/>
          </a:p>
          <a:p>
            <a:r>
              <a:rPr lang="en-US" dirty="0"/>
              <a:t>&lt;/BR&gt;</a:t>
            </a:r>
            <a:endParaRPr lang="ru-RU" dirty="0"/>
          </a:p>
          <a:p>
            <a:r>
              <a:rPr lang="en-US" dirty="0"/>
              <a:t>&lt;script language=”JavaScript”&gt; </a:t>
            </a:r>
            <a:endParaRPr lang="ru-RU" dirty="0"/>
          </a:p>
          <a:p>
            <a:r>
              <a:rPr lang="en-US" dirty="0" err="1"/>
              <a:t>document.write</a:t>
            </a:r>
            <a:r>
              <a:rPr lang="en-US" dirty="0"/>
              <a:t> (“Bu </a:t>
            </a:r>
            <a:r>
              <a:rPr lang="en-US" dirty="0" err="1"/>
              <a:t>esa</a:t>
            </a:r>
            <a:r>
              <a:rPr lang="en-US" dirty="0"/>
              <a:t>  JavaScript”)</a:t>
            </a:r>
            <a:endParaRPr lang="ru-RU" dirty="0"/>
          </a:p>
          <a:p>
            <a:r>
              <a:rPr lang="en-US" dirty="0"/>
              <a:t>&lt;/script&gt;</a:t>
            </a:r>
            <a:endParaRPr lang="ru-RU" dirty="0"/>
          </a:p>
          <a:p>
            <a:r>
              <a:rPr lang="en-US" dirty="0"/>
              <a:t>&lt;BR&gt;</a:t>
            </a:r>
            <a:endParaRPr lang="ru-RU" dirty="0"/>
          </a:p>
          <a:p>
            <a:r>
              <a:rPr lang="en-US" dirty="0"/>
              <a:t>   Yana HTML. </a:t>
            </a:r>
            <a:r>
              <a:rPr lang="en-US" dirty="0" err="1"/>
              <a:t>Xujjat</a:t>
            </a:r>
            <a:r>
              <a:rPr lang="en-US" dirty="0"/>
              <a:t>.</a:t>
            </a:r>
            <a:endParaRPr lang="ru-RU" dirty="0"/>
          </a:p>
          <a:p>
            <a:r>
              <a:rPr lang="en-US" dirty="0"/>
              <a:t>&lt;/BR&gt; </a:t>
            </a:r>
            <a:endParaRPr lang="ru-RU" dirty="0"/>
          </a:p>
          <a:p>
            <a:r>
              <a:rPr lang="en-US" dirty="0"/>
              <a:t>&lt;/BODY&gt;</a:t>
            </a:r>
            <a:endParaRPr lang="ru-RU" dirty="0"/>
          </a:p>
          <a:p>
            <a:r>
              <a:rPr lang="en-US" dirty="0"/>
              <a:t>&lt;/HTML</a:t>
            </a:r>
            <a:r>
              <a:rPr lang="en-US" dirty="0" smtClean="0"/>
              <a:t>&gt;</a:t>
            </a:r>
            <a:endParaRPr lang="ru-RU" dirty="0"/>
          </a:p>
        </p:txBody>
      </p:sp>
    </p:spTree>
    <p:extLst>
      <p:ext uri="{BB962C8B-B14F-4D97-AF65-F5344CB8AC3E}">
        <p14:creationId xmlns:p14="http://schemas.microsoft.com/office/powerpoint/2010/main" val="10944056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Bir</a:t>
            </a:r>
            <a:r>
              <a:rPr lang="en-US" dirty="0"/>
              <a:t> </a:t>
            </a:r>
            <a:r>
              <a:rPr lang="en-US" dirty="0" err="1"/>
              <a:t>karashda</a:t>
            </a:r>
            <a:r>
              <a:rPr lang="en-US" dirty="0"/>
              <a:t> </a:t>
            </a:r>
            <a:r>
              <a:rPr lang="en-US" dirty="0" err="1"/>
              <a:t>bu</a:t>
            </a:r>
            <a:r>
              <a:rPr lang="en-US" dirty="0"/>
              <a:t> </a:t>
            </a:r>
            <a:r>
              <a:rPr lang="en-US" dirty="0" err="1"/>
              <a:t>misol</a:t>
            </a:r>
            <a:r>
              <a:rPr lang="en-US" dirty="0"/>
              <a:t> </a:t>
            </a:r>
            <a:r>
              <a:rPr lang="en-US" dirty="0" err="1"/>
              <a:t>oddiy</a:t>
            </a:r>
            <a:r>
              <a:rPr lang="en-US" dirty="0"/>
              <a:t> HTML </a:t>
            </a:r>
            <a:r>
              <a:rPr lang="en-US" dirty="0" err="1"/>
              <a:t>dokumentni</a:t>
            </a:r>
            <a:r>
              <a:rPr lang="en-US" dirty="0"/>
              <a:t> </a:t>
            </a:r>
            <a:r>
              <a:rPr lang="en-US" dirty="0" err="1"/>
              <a:t>eslatadi</a:t>
            </a:r>
            <a:r>
              <a:rPr lang="en-US" dirty="0"/>
              <a:t>. </a:t>
            </a:r>
            <a:r>
              <a:rPr lang="en-US" dirty="0" err="1"/>
              <a:t>Birgina</a:t>
            </a:r>
            <a:r>
              <a:rPr lang="en-US" dirty="0"/>
              <a:t> </a:t>
            </a:r>
            <a:r>
              <a:rPr lang="en-US" dirty="0" err="1"/>
              <a:t>bu</a:t>
            </a:r>
            <a:r>
              <a:rPr lang="en-US" dirty="0"/>
              <a:t> </a:t>
            </a:r>
            <a:r>
              <a:rPr lang="en-US" dirty="0" err="1"/>
              <a:t>yerda</a:t>
            </a:r>
            <a:r>
              <a:rPr lang="en-US" dirty="0"/>
              <a:t> </a:t>
            </a:r>
            <a:r>
              <a:rPr lang="en-US" dirty="0" err="1"/>
              <a:t>yangi</a:t>
            </a:r>
            <a:r>
              <a:rPr lang="en-US" dirty="0"/>
              <a:t> </a:t>
            </a:r>
            <a:r>
              <a:rPr lang="en-US" dirty="0" err="1"/>
              <a:t>konstruktsiya</a:t>
            </a:r>
            <a:r>
              <a:rPr lang="en-US" dirty="0"/>
              <a:t>:</a:t>
            </a:r>
            <a:endParaRPr lang="ru-RU" dirty="0"/>
          </a:p>
          <a:p>
            <a:r>
              <a:rPr lang="en-US" dirty="0"/>
              <a:t>&lt;script language=”JavaScript”&gt; </a:t>
            </a:r>
            <a:endParaRPr lang="ru-RU" dirty="0"/>
          </a:p>
          <a:p>
            <a:r>
              <a:rPr lang="en-US" dirty="0"/>
              <a:t>document write (“Bu </a:t>
            </a:r>
            <a:r>
              <a:rPr lang="en-US" dirty="0" err="1"/>
              <a:t>esa</a:t>
            </a:r>
            <a:r>
              <a:rPr lang="en-US" dirty="0"/>
              <a:t> JavaScript”)</a:t>
            </a:r>
            <a:endParaRPr lang="ru-RU" dirty="0"/>
          </a:p>
          <a:p>
            <a:r>
              <a:rPr lang="en-US" dirty="0"/>
              <a:t>&lt;/script&gt;</a:t>
            </a:r>
            <a:endParaRPr lang="ru-RU" dirty="0"/>
          </a:p>
          <a:p>
            <a:r>
              <a:rPr lang="en-US" dirty="0"/>
              <a:t>Bu </a:t>
            </a:r>
            <a:r>
              <a:rPr lang="en-US" dirty="0" err="1"/>
              <a:t>haqiqatan</a:t>
            </a:r>
            <a:r>
              <a:rPr lang="en-US" dirty="0"/>
              <a:t> </a:t>
            </a:r>
            <a:r>
              <a:rPr lang="en-US" dirty="0" err="1"/>
              <a:t>xam</a:t>
            </a:r>
            <a:r>
              <a:rPr lang="en-US" dirty="0"/>
              <a:t> JavaScript </a:t>
            </a:r>
            <a:r>
              <a:rPr lang="en-US" dirty="0" err="1"/>
              <a:t>kodi</a:t>
            </a:r>
            <a:r>
              <a:rPr lang="en-US" dirty="0"/>
              <a:t>. Bu </a:t>
            </a:r>
            <a:r>
              <a:rPr lang="en-US" dirty="0" err="1"/>
              <a:t>skriptning</a:t>
            </a:r>
            <a:r>
              <a:rPr lang="en-US" dirty="0"/>
              <a:t> </a:t>
            </a:r>
            <a:r>
              <a:rPr lang="en-US" dirty="0" err="1"/>
              <a:t>qanday</a:t>
            </a:r>
            <a:r>
              <a:rPr lang="en-US" dirty="0"/>
              <a:t> </a:t>
            </a:r>
            <a:r>
              <a:rPr lang="en-US" dirty="0" err="1"/>
              <a:t>ishlashini</a:t>
            </a:r>
            <a:r>
              <a:rPr lang="en-US" dirty="0"/>
              <a:t> </a:t>
            </a:r>
            <a:r>
              <a:rPr lang="en-US" dirty="0" err="1"/>
              <a:t>ko’rish</a:t>
            </a:r>
            <a:r>
              <a:rPr lang="en-US" dirty="0"/>
              <a:t> </a:t>
            </a:r>
            <a:r>
              <a:rPr lang="en-US" dirty="0" err="1"/>
              <a:t>uchun</a:t>
            </a:r>
            <a:r>
              <a:rPr lang="en-US" dirty="0"/>
              <a:t> </a:t>
            </a:r>
            <a:r>
              <a:rPr lang="en-US" dirty="0" err="1"/>
              <a:t>joriy</a:t>
            </a:r>
            <a:r>
              <a:rPr lang="en-US" dirty="0"/>
              <a:t> </a:t>
            </a:r>
            <a:r>
              <a:rPr lang="en-US" dirty="0" err="1"/>
              <a:t>misolni</a:t>
            </a:r>
            <a:r>
              <a:rPr lang="en-US" dirty="0"/>
              <a:t> HTML </a:t>
            </a:r>
            <a:r>
              <a:rPr lang="en-US" dirty="0" err="1"/>
              <a:t>fayli</a:t>
            </a:r>
            <a:r>
              <a:rPr lang="en-US" dirty="0"/>
              <a:t> </a:t>
            </a:r>
            <a:r>
              <a:rPr lang="en-US" dirty="0" err="1"/>
              <a:t>sifatida</a:t>
            </a:r>
            <a:r>
              <a:rPr lang="en-US" dirty="0"/>
              <a:t> </a:t>
            </a:r>
            <a:r>
              <a:rPr lang="en-US" dirty="0" err="1"/>
              <a:t>yozib</a:t>
            </a:r>
            <a:r>
              <a:rPr lang="en-US" dirty="0"/>
              <a:t> </a:t>
            </a:r>
            <a:r>
              <a:rPr lang="en-US" dirty="0" err="1"/>
              <a:t>oling</a:t>
            </a:r>
            <a:r>
              <a:rPr lang="en-US" dirty="0"/>
              <a:t> </a:t>
            </a:r>
            <a:r>
              <a:rPr lang="en-US" dirty="0" err="1"/>
              <a:t>va</a:t>
            </a:r>
            <a:r>
              <a:rPr lang="en-US" dirty="0"/>
              <a:t> </a:t>
            </a:r>
            <a:r>
              <a:rPr lang="en-US" dirty="0" err="1"/>
              <a:t>brouzerga</a:t>
            </a:r>
            <a:r>
              <a:rPr lang="en-US" dirty="0"/>
              <a:t> </a:t>
            </a:r>
            <a:r>
              <a:rPr lang="en-US" dirty="0" err="1"/>
              <a:t>yuklang</a:t>
            </a:r>
            <a:r>
              <a:rPr lang="en-US" dirty="0"/>
              <a:t>.</a:t>
            </a:r>
            <a:endParaRPr lang="ru-RU" dirty="0"/>
          </a:p>
          <a:p>
            <a:endParaRPr lang="ru-RU" dirty="0"/>
          </a:p>
        </p:txBody>
      </p:sp>
    </p:spTree>
    <p:extLst>
      <p:ext uri="{BB962C8B-B14F-4D97-AF65-F5344CB8AC3E}">
        <p14:creationId xmlns:p14="http://schemas.microsoft.com/office/powerpoint/2010/main" val="28870053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en-US" dirty="0" err="1"/>
              <a:t>JavaScriptni</a:t>
            </a:r>
            <a:r>
              <a:rPr lang="en-US" dirty="0"/>
              <a:t> </a:t>
            </a:r>
            <a:r>
              <a:rPr lang="en-US" dirty="0" err="1"/>
              <a:t>qo’llab-quvvatlamaydigan</a:t>
            </a:r>
            <a:r>
              <a:rPr lang="en-US" dirty="0"/>
              <a:t> </a:t>
            </a:r>
            <a:r>
              <a:rPr lang="en-US" dirty="0" err="1"/>
              <a:t>brouzerlar</a:t>
            </a:r>
            <a:r>
              <a:rPr lang="en-US" dirty="0"/>
              <a:t>.</a:t>
            </a:r>
            <a:endParaRPr lang="ru-RU" dirty="0"/>
          </a:p>
          <a:p>
            <a:r>
              <a:rPr lang="en-US" dirty="0"/>
              <a:t> </a:t>
            </a:r>
            <a:endParaRPr lang="ru-RU" dirty="0"/>
          </a:p>
          <a:p>
            <a:r>
              <a:rPr lang="en-US" dirty="0"/>
              <a:t>Agar </a:t>
            </a:r>
            <a:r>
              <a:rPr lang="en-US" dirty="0" err="1"/>
              <a:t>brouzer</a:t>
            </a:r>
            <a:r>
              <a:rPr lang="en-US" dirty="0"/>
              <a:t> </a:t>
            </a:r>
            <a:r>
              <a:rPr lang="en-US" dirty="0" err="1"/>
              <a:t>JavaScriptni</a:t>
            </a:r>
            <a:r>
              <a:rPr lang="en-US" dirty="0"/>
              <a:t> </a:t>
            </a:r>
            <a:r>
              <a:rPr lang="en-US" dirty="0" err="1"/>
              <a:t>kabul</a:t>
            </a:r>
            <a:r>
              <a:rPr lang="en-US" dirty="0"/>
              <a:t> </a:t>
            </a:r>
            <a:r>
              <a:rPr lang="en-US" dirty="0" err="1"/>
              <a:t>qilmasa</a:t>
            </a:r>
            <a:r>
              <a:rPr lang="en-US" dirty="0"/>
              <a:t>, </a:t>
            </a:r>
            <a:r>
              <a:rPr lang="en-US" dirty="0" err="1"/>
              <a:t>buday</a:t>
            </a:r>
            <a:r>
              <a:rPr lang="en-US" dirty="0"/>
              <a:t> </a:t>
            </a:r>
            <a:r>
              <a:rPr lang="en-US" dirty="0" err="1"/>
              <a:t>saxifa</a:t>
            </a:r>
            <a:r>
              <a:rPr lang="en-US" dirty="0"/>
              <a:t> </a:t>
            </a:r>
            <a:r>
              <a:rPr lang="en-US" dirty="0" err="1"/>
              <a:t>qanday</a:t>
            </a:r>
            <a:r>
              <a:rPr lang="en-US" dirty="0"/>
              <a:t> </a:t>
            </a:r>
            <a:r>
              <a:rPr lang="en-US" dirty="0" err="1"/>
              <a:t>ko’rinishda</a:t>
            </a:r>
            <a:r>
              <a:rPr lang="en-US" dirty="0"/>
              <a:t> </a:t>
            </a:r>
            <a:r>
              <a:rPr lang="en-US" dirty="0" err="1"/>
              <a:t>bo’ladi</a:t>
            </a:r>
            <a:r>
              <a:rPr lang="en-US" dirty="0"/>
              <a:t>. </a:t>
            </a:r>
            <a:r>
              <a:rPr lang="en-US" dirty="0" err="1"/>
              <a:t>JavaScriptni</a:t>
            </a:r>
            <a:r>
              <a:rPr lang="en-US" dirty="0"/>
              <a:t> </a:t>
            </a:r>
            <a:r>
              <a:rPr lang="en-US" dirty="0" err="1"/>
              <a:t>qo’llab-quvvatlamaydigan</a:t>
            </a:r>
            <a:r>
              <a:rPr lang="en-US" dirty="0"/>
              <a:t> </a:t>
            </a:r>
            <a:r>
              <a:rPr lang="en-US" dirty="0" err="1"/>
              <a:t>brouzerlar</a:t>
            </a:r>
            <a:r>
              <a:rPr lang="en-US" dirty="0"/>
              <a:t> &lt;script&gt; </a:t>
            </a:r>
            <a:r>
              <a:rPr lang="en-US" dirty="0" err="1"/>
              <a:t>tegini</a:t>
            </a:r>
            <a:r>
              <a:rPr lang="en-US" dirty="0"/>
              <a:t> “</a:t>
            </a:r>
            <a:r>
              <a:rPr lang="en-US" dirty="0" err="1"/>
              <a:t>tanimaydi</a:t>
            </a:r>
            <a:r>
              <a:rPr lang="en-US" dirty="0"/>
              <a:t>”. </a:t>
            </a:r>
            <a:r>
              <a:rPr lang="en-US" dirty="0" err="1"/>
              <a:t>Ular</a:t>
            </a:r>
            <a:r>
              <a:rPr lang="en-US" dirty="0"/>
              <a:t> </a:t>
            </a:r>
            <a:r>
              <a:rPr lang="en-US" dirty="0" err="1"/>
              <a:t>buni</a:t>
            </a:r>
            <a:r>
              <a:rPr lang="en-US" dirty="0"/>
              <a:t> </a:t>
            </a:r>
            <a:r>
              <a:rPr lang="en-US" dirty="0" err="1"/>
              <a:t>oddiy</a:t>
            </a:r>
            <a:r>
              <a:rPr lang="en-US" dirty="0"/>
              <a:t> </a:t>
            </a:r>
            <a:r>
              <a:rPr lang="en-US" dirty="0" err="1"/>
              <a:t>matn</a:t>
            </a:r>
            <a:r>
              <a:rPr lang="en-US" dirty="0"/>
              <a:t> </a:t>
            </a:r>
            <a:r>
              <a:rPr lang="en-US" dirty="0" err="1"/>
              <a:t>sifatida</a:t>
            </a:r>
            <a:r>
              <a:rPr lang="en-US" dirty="0"/>
              <a:t> chop </a:t>
            </a:r>
            <a:r>
              <a:rPr lang="en-US" dirty="0" err="1"/>
              <a:t>qiladi</a:t>
            </a:r>
            <a:r>
              <a:rPr lang="en-US" dirty="0"/>
              <a:t>. </a:t>
            </a:r>
            <a:r>
              <a:rPr lang="en-US" dirty="0" err="1"/>
              <a:t>Boshkacha</a:t>
            </a:r>
            <a:r>
              <a:rPr lang="en-US" dirty="0"/>
              <a:t> </a:t>
            </a:r>
            <a:r>
              <a:rPr lang="en-US" dirty="0" err="1"/>
              <a:t>qilib</a:t>
            </a:r>
            <a:r>
              <a:rPr lang="en-US" dirty="0"/>
              <a:t> </a:t>
            </a:r>
            <a:r>
              <a:rPr lang="en-US" dirty="0" err="1"/>
              <a:t>aytganda</a:t>
            </a:r>
            <a:r>
              <a:rPr lang="en-US" dirty="0"/>
              <a:t> </a:t>
            </a:r>
            <a:r>
              <a:rPr lang="en-US" dirty="0" err="1"/>
              <a:t>bizning</a:t>
            </a:r>
            <a:r>
              <a:rPr lang="en-US" dirty="0"/>
              <a:t> </a:t>
            </a:r>
            <a:r>
              <a:rPr lang="en-US" dirty="0" err="1"/>
              <a:t>dasturimizda</a:t>
            </a:r>
            <a:r>
              <a:rPr lang="en-US" dirty="0"/>
              <a:t> </a:t>
            </a:r>
            <a:r>
              <a:rPr lang="en-US" dirty="0" err="1"/>
              <a:t>keltirilgan</a:t>
            </a:r>
            <a:r>
              <a:rPr lang="en-US" dirty="0"/>
              <a:t> JavaScript </a:t>
            </a:r>
            <a:r>
              <a:rPr lang="en-US" dirty="0" err="1"/>
              <a:t>kodi</a:t>
            </a:r>
            <a:r>
              <a:rPr lang="en-US" dirty="0"/>
              <a:t> HTML </a:t>
            </a:r>
            <a:r>
              <a:rPr lang="en-US" dirty="0" err="1"/>
              <a:t>dokumentdan</a:t>
            </a:r>
            <a:r>
              <a:rPr lang="en-US" dirty="0"/>
              <a:t> </a:t>
            </a:r>
            <a:r>
              <a:rPr lang="en-US" dirty="0" err="1"/>
              <a:t>to’g’ri</a:t>
            </a:r>
            <a:r>
              <a:rPr lang="en-US" dirty="0"/>
              <a:t> </a:t>
            </a:r>
            <a:r>
              <a:rPr lang="en-US" dirty="0" err="1"/>
              <a:t>markazida</a:t>
            </a:r>
            <a:r>
              <a:rPr lang="en-US" dirty="0"/>
              <a:t> </a:t>
            </a:r>
            <a:r>
              <a:rPr lang="en-US" dirty="0" err="1"/>
              <a:t>paydo</a:t>
            </a:r>
            <a:r>
              <a:rPr lang="en-US" dirty="0"/>
              <a:t> </a:t>
            </a:r>
            <a:r>
              <a:rPr lang="en-US" dirty="0" err="1"/>
              <a:t>bo’ladi</a:t>
            </a:r>
            <a:r>
              <a:rPr lang="en-US" dirty="0"/>
              <a:t>. </a:t>
            </a:r>
            <a:r>
              <a:rPr lang="en-US" dirty="0" err="1"/>
              <a:t>Albatta</a:t>
            </a:r>
            <a:r>
              <a:rPr lang="en-US" dirty="0"/>
              <a:t> </a:t>
            </a:r>
            <a:r>
              <a:rPr lang="en-US" dirty="0" err="1"/>
              <a:t>bu</a:t>
            </a:r>
            <a:r>
              <a:rPr lang="en-US" dirty="0"/>
              <a:t> </a:t>
            </a:r>
            <a:r>
              <a:rPr lang="en-US" dirty="0" err="1"/>
              <a:t>bizning</a:t>
            </a:r>
            <a:r>
              <a:rPr lang="en-US" dirty="0"/>
              <a:t> </a:t>
            </a:r>
            <a:r>
              <a:rPr lang="en-US" dirty="0" err="1"/>
              <a:t>maqsadlarimizga</a:t>
            </a:r>
            <a:r>
              <a:rPr lang="en-US" dirty="0"/>
              <a:t> </a:t>
            </a:r>
            <a:r>
              <a:rPr lang="en-US" dirty="0" err="1"/>
              <a:t>to’g’ri</a:t>
            </a:r>
            <a:r>
              <a:rPr lang="en-US" dirty="0"/>
              <a:t> </a:t>
            </a:r>
            <a:r>
              <a:rPr lang="en-US" dirty="0" err="1"/>
              <a:t>kelmaydi</a:t>
            </a:r>
            <a:r>
              <a:rPr lang="en-US" dirty="0"/>
              <a:t>. Bu </a:t>
            </a:r>
            <a:r>
              <a:rPr lang="en-US" dirty="0" err="1"/>
              <a:t>xol</a:t>
            </a:r>
            <a:r>
              <a:rPr lang="en-US" dirty="0"/>
              <a:t> </a:t>
            </a:r>
            <a:r>
              <a:rPr lang="en-US" dirty="0" err="1"/>
              <a:t>uchun</a:t>
            </a:r>
            <a:r>
              <a:rPr lang="en-US" dirty="0"/>
              <a:t> </a:t>
            </a:r>
            <a:r>
              <a:rPr lang="en-US" dirty="0" err="1"/>
              <a:t>maxsus</a:t>
            </a:r>
            <a:r>
              <a:rPr lang="en-US" dirty="0"/>
              <a:t> </a:t>
            </a:r>
            <a:r>
              <a:rPr lang="en-US" dirty="0" err="1"/>
              <a:t>usul</a:t>
            </a:r>
            <a:r>
              <a:rPr lang="en-US" dirty="0"/>
              <a:t> </a:t>
            </a:r>
            <a:r>
              <a:rPr lang="en-US" dirty="0" err="1"/>
              <a:t>mavjud</a:t>
            </a:r>
            <a:r>
              <a:rPr lang="en-US" dirty="0"/>
              <a:t> </a:t>
            </a:r>
            <a:r>
              <a:rPr lang="en-US" dirty="0" err="1"/>
              <a:t>va</a:t>
            </a:r>
            <a:r>
              <a:rPr lang="en-US" dirty="0"/>
              <a:t> </a:t>
            </a:r>
            <a:r>
              <a:rPr lang="en-US" dirty="0" err="1"/>
              <a:t>bunda</a:t>
            </a:r>
            <a:r>
              <a:rPr lang="en-US" dirty="0"/>
              <a:t> </a:t>
            </a:r>
            <a:r>
              <a:rPr lang="en-US" dirty="0" err="1"/>
              <a:t>kirish</a:t>
            </a:r>
            <a:r>
              <a:rPr lang="en-US" dirty="0"/>
              <a:t> </a:t>
            </a:r>
            <a:r>
              <a:rPr lang="en-US" dirty="0" err="1"/>
              <a:t>skript</a:t>
            </a:r>
            <a:r>
              <a:rPr lang="en-US" dirty="0"/>
              <a:t> </a:t>
            </a:r>
            <a:r>
              <a:rPr lang="en-US" dirty="0" err="1"/>
              <a:t>kodi</a:t>
            </a:r>
            <a:r>
              <a:rPr lang="en-US" dirty="0"/>
              <a:t> </a:t>
            </a:r>
            <a:r>
              <a:rPr lang="en-US" dirty="0" err="1"/>
              <a:t>brouzerning</a:t>
            </a:r>
            <a:r>
              <a:rPr lang="en-US" dirty="0"/>
              <a:t> </a:t>
            </a:r>
            <a:r>
              <a:rPr lang="en-US" dirty="0" err="1"/>
              <a:t>eski</a:t>
            </a:r>
            <a:r>
              <a:rPr lang="en-US" dirty="0"/>
              <a:t> </a:t>
            </a:r>
            <a:r>
              <a:rPr lang="en-US" dirty="0" err="1"/>
              <a:t>versiyalaridan</a:t>
            </a:r>
            <a:r>
              <a:rPr lang="en-US" dirty="0"/>
              <a:t> </a:t>
            </a:r>
            <a:r>
              <a:rPr lang="en-US" dirty="0" err="1"/>
              <a:t>berkitiladi</a:t>
            </a:r>
            <a:r>
              <a:rPr lang="en-US" dirty="0"/>
              <a:t>.</a:t>
            </a:r>
            <a:endParaRPr lang="ru-RU" dirty="0"/>
          </a:p>
        </p:txBody>
      </p:sp>
    </p:spTree>
    <p:extLst>
      <p:ext uri="{BB962C8B-B14F-4D97-AF65-F5344CB8AC3E}">
        <p14:creationId xmlns:p14="http://schemas.microsoft.com/office/powerpoint/2010/main" val="42486380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1235</TotalTime>
  <Words>3304</Words>
  <Application>Microsoft Office PowerPoint</Application>
  <PresentationFormat>Экран (4:3)</PresentationFormat>
  <Paragraphs>145</Paragraphs>
  <Slides>46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46</vt:i4>
      </vt:variant>
    </vt:vector>
  </HeadingPairs>
  <TitlesOfParts>
    <vt:vector size="47" baseType="lpstr">
      <vt:lpstr>unesco</vt:lpstr>
      <vt:lpstr>Texnik tizimlarida tarmoq texnologiyalari</vt:lpstr>
      <vt:lpstr>Reja:</vt:lpstr>
      <vt:lpstr>Tarmoq texnologiyalaridan foydalanish. Texnik sohalarda tarmoq servislari</vt:lpstr>
      <vt:lpstr>Презентация PowerPoint</vt:lpstr>
      <vt:lpstr>Презентация PowerPoint</vt:lpstr>
      <vt:lpstr>Презентация PowerPoint</vt:lpstr>
      <vt:lpstr>Презентация PowerPoint</vt:lpstr>
      <vt:lpstr>Презентация PowerPoint</vt:lpstr>
      <vt:lpstr>Tarmoq topologiyasi</vt:lpstr>
      <vt:lpstr>Презентация PowerPoint</vt:lpstr>
      <vt:lpstr>Презентация PowerPoint</vt:lpstr>
      <vt:lpstr>Презентация PowerPoint</vt:lpstr>
      <vt:lpstr>Презентация PowerPoint</vt:lpstr>
      <vt:lpstr>Texnik qurilmalarni masofaviy tarmoqda boshqarish. Telnet servisidan foydalanish. Internet telekonferensiyalarni qo‘llash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Web texnologiyalari. Dinamik saytlarni yaratish texnologiyalari. Joomla, 1C-Bistrics, Drupal tizimlarida Web  xizmatlar yaratish</vt:lpstr>
      <vt:lpstr>Презентация PowerPoint</vt:lpstr>
      <vt:lpstr>Презентация PowerPoint</vt:lpstr>
      <vt:lpstr>Web-uzеl to’g’risidа umumiy tushunchа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43</cp:revision>
  <dcterms:created xsi:type="dcterms:W3CDTF">2018-09-19T13:21:03Z</dcterms:created>
  <dcterms:modified xsi:type="dcterms:W3CDTF">2018-11-04T12:28:41Z</dcterms:modified>
</cp:coreProperties>
</file>