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4" r:id="rId4"/>
    <p:sldId id="305" r:id="rId5"/>
    <p:sldId id="309" r:id="rId6"/>
    <p:sldId id="310" r:id="rId7"/>
    <p:sldId id="311" r:id="rId8"/>
    <p:sldId id="306" r:id="rId9"/>
    <p:sldId id="307" r:id="rId10"/>
    <p:sldId id="312" r:id="rId11"/>
    <p:sldId id="308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05.11.2018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14</a:t>
            </a:r>
            <a:r>
              <a:rPr lang="en-US" smtClean="0"/>
              <a:t>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Texnik tizimlardagi  axborotlarni kriptografik himoyalash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89040"/>
            <a:ext cx="3888432" cy="2794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S</a:t>
            </a:r>
            <a:r>
              <a:rPr lang="en-US" dirty="0" smtClean="0"/>
              <a:t>h</a:t>
            </a:r>
            <a:r>
              <a:rPr lang="uz-Cyrl-UZ" dirty="0" smtClean="0"/>
              <a:t>ifrlash </a:t>
            </a:r>
            <a:r>
              <a:rPr lang="uz-Cyrl-UZ" dirty="0"/>
              <a:t>usullari. Simmetrik shifrlash tizimlari. </a:t>
            </a:r>
            <a:endParaRPr lang="ru-RU" dirty="0"/>
          </a:p>
          <a:p>
            <a:r>
              <a:rPr lang="uz-Cyrl-UZ" dirty="0"/>
              <a:t>Asimmetrik shifrlash tizimlari. </a:t>
            </a:r>
            <a:r>
              <a:rPr lang="en-US" dirty="0" smtClean="0"/>
              <a:t>H</a:t>
            </a:r>
            <a:r>
              <a:rPr lang="uz-Cyrl-UZ" dirty="0" smtClean="0"/>
              <a:t>eshlash </a:t>
            </a:r>
            <a:r>
              <a:rPr lang="uz-Cyrl-UZ" dirty="0"/>
              <a:t>funksiyasi. Elektron raqamli imzo. Steganografiya. Kriptotahlil usullari. </a:t>
            </a:r>
            <a:endParaRPr lang="ru-RU" dirty="0"/>
          </a:p>
          <a:p>
            <a:r>
              <a:rPr lang="uz-Cyrl-UZ" dirty="0" smtClean="0"/>
              <a:t>S</a:t>
            </a:r>
            <a:r>
              <a:rPr lang="en-US" dirty="0" smtClean="0"/>
              <a:t>h</a:t>
            </a:r>
            <a:r>
              <a:rPr lang="uz-Cyrl-UZ" dirty="0" smtClean="0"/>
              <a:t>ifrlash </a:t>
            </a:r>
            <a:r>
              <a:rPr lang="uz-Cyrl-UZ" dirty="0"/>
              <a:t>usullarining turkumlanishi. Almashtirish usullari. Polialfavitli almashtirish usullari. </a:t>
            </a:r>
            <a:r>
              <a:rPr lang="uz-Cyrl-UZ" dirty="0" smtClean="0"/>
              <a:t>S</a:t>
            </a:r>
            <a:r>
              <a:rPr lang="en-US" dirty="0" smtClean="0"/>
              <a:t>h</a:t>
            </a:r>
            <a:r>
              <a:rPr lang="uz-Cyrl-UZ" dirty="0" smtClean="0"/>
              <a:t>ifrlashning </a:t>
            </a:r>
            <a:r>
              <a:rPr lang="uz-Cyrl-UZ" dirty="0"/>
              <a:t>analitik usullari. </a:t>
            </a:r>
            <a:r>
              <a:rPr lang="uz-Cyrl-UZ" dirty="0" smtClean="0"/>
              <a:t>S</a:t>
            </a:r>
            <a:r>
              <a:rPr lang="en-US" dirty="0" smtClean="0"/>
              <a:t>h</a:t>
            </a:r>
            <a:r>
              <a:rPr lang="uz-Cyrl-UZ" dirty="0" smtClean="0"/>
              <a:t>ifrlashning </a:t>
            </a:r>
            <a:r>
              <a:rPr lang="uz-Cyrl-UZ" dirty="0"/>
              <a:t>additiv usullari. </a:t>
            </a:r>
            <a:r>
              <a:rPr lang="uz-Cyrl-UZ" dirty="0" smtClean="0"/>
              <a:t>S</a:t>
            </a:r>
            <a:r>
              <a:rPr lang="en-US" dirty="0"/>
              <a:t>h</a:t>
            </a:r>
            <a:r>
              <a:rPr lang="uz-Cyrl-UZ" dirty="0" smtClean="0"/>
              <a:t>ifrlashning </a:t>
            </a:r>
            <a:r>
              <a:rPr lang="uz-Cyrl-UZ" dirty="0"/>
              <a:t>kombinatsiyalangan usullari.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1234477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b="1" dirty="0"/>
              <a:t>S</a:t>
            </a:r>
            <a:r>
              <a:rPr lang="en-US" b="1" dirty="0"/>
              <a:t>h</a:t>
            </a:r>
            <a:r>
              <a:rPr lang="uz-Cyrl-UZ" b="1" dirty="0"/>
              <a:t>ifrlash usullari. Simmetrik shifrlash tizimlari.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1844824"/>
            <a:ext cx="7772400" cy="4174976"/>
          </a:xfrm>
        </p:spPr>
        <p:txBody>
          <a:bodyPr/>
          <a:lstStyle/>
          <a:p>
            <a:r>
              <a:rPr lang="uz-Cyrl-UZ" dirty="0"/>
              <a:t>Ахbоrоtni himоyalаsh uchun </a:t>
            </a:r>
            <a:r>
              <a:rPr lang="uz-Cyrl-UZ" b="1" dirty="0"/>
              <a:t>kоdlаshtirish</a:t>
            </a:r>
            <a:r>
              <a:rPr lang="uz-Cyrl-UZ" dirty="0"/>
              <a:t> vа </a:t>
            </a:r>
            <a:r>
              <a:rPr lang="uz-Cyrl-UZ" b="1" dirty="0"/>
              <a:t>kriptоgrаfiya</a:t>
            </a:r>
            <a:r>
              <a:rPr lang="uz-Cyrl-UZ" dirty="0"/>
              <a:t> usullаri qo`llаnilаdi.</a:t>
            </a:r>
            <a:endParaRPr lang="ru-RU" dirty="0"/>
          </a:p>
          <a:p>
            <a:r>
              <a:rPr lang="uz-Cyrl-UZ" b="1" dirty="0"/>
              <a:t>Kоdlаshtirish</a:t>
            </a:r>
            <a:r>
              <a:rPr lang="uz-Cyrl-UZ" dirty="0"/>
              <a:t> dеb ахbоrоtni bir tizimdаn bоshqа tizimgа mа’lum bir bеlgilаr yordаmidа bеlgilаngаn tаrtib bo`yichа o`tkаzish jаrаyonigа аytilаdi.	</a:t>
            </a:r>
            <a:r>
              <a:rPr lang="uz-Cyrl-UZ" b="1" dirty="0"/>
              <a:t>Kriptоgrаfiya</a:t>
            </a:r>
            <a:r>
              <a:rPr lang="uz-Cyrl-UZ" dirty="0"/>
              <a:t> dеb mахfiy хаbаr mаzmunini shifrlаsh, ya’ni mа’lumоtlаrni  mахsus аlgоritm bo`yichа o`zgаrtirib, shifrlаngаn mаtnni yarаtish yo’li bilаn ахbоrоtgа ruхsаt etilmаgаn kirishgа to`siq qo`yish usuligа аytilаdi.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93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b="1" dirty="0"/>
              <a:t>SHifrlаsh - </a:t>
            </a:r>
            <a:r>
              <a:rPr lang="uz-Cyrl-UZ" dirty="0"/>
              <a:t>kriptоgrаfik o`zgаrtirishni аsоsiy ko`rinishidir. Bu оchiq ахbоrоtni shifrlаngаn ахbоrоtgа (shifrmаtn) o`zgаrtirish yoki shifrlаngаn ахbоrоtni оchiq ахbоrоtgа tеskаri o`zgаrtirish jаrаyonlаridir.Оchiq ахbоrоtni yopiq ахbоrоtgа o`zgаrtirish jаrаyoni shifrlаsh, tеskаrisi esа - qаytа shifrlаsh dеb аtаlаdi.</a:t>
            </a:r>
            <a:endParaRPr lang="ru-RU" dirty="0"/>
          </a:p>
          <a:p>
            <a:r>
              <a:rPr lang="uz-Cyrl-UZ" dirty="0"/>
              <a:t>SHifrlаsh usullаrining vа shifrlаrning ko`plаb turlаri mаvjud. Bu shifrlаsh аlgоritmigа mоs rаvishdа оchiq ахbоrоtni yopiq ахbоrоtgа оrqаgа qаytmаydigаn o`zgаrtirishlаr to`plаmidir.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227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EHM vа KT lаrining pаydо bo`lishi ахbоrоtni shifrlаsh qаytа shifrlаsh uchun hаm, shifrgа hujum qilish uchun hаm EHM ni ishlаtish imkоniyatlаrini inоbаtgа оlаdigаn yangi shifrlаrni ishlаb chiqish jаrаyonini kеltirib chiqаrdi. SHifrgа hujum qilish-kriptоtаhlil qilish - kаlitni bilmаsdаn turib, vа mumkinki, shifrlаsh аlgоritmi to`g`risidа mа’lumоtlаr yo`qligidа, yopiq ахbоrоtni qаytа shifrlаsh jаrаyonidir.</a:t>
            </a:r>
            <a:endParaRPr lang="ru-RU" dirty="0"/>
          </a:p>
          <a:p>
            <a:r>
              <a:rPr lang="uz-Cyrl-UZ" dirty="0"/>
              <a:t>Kriptоtаhlil qilishgа sаrflаnаdigаn vаqt vа vоsitа kаlit uzunligigа vа shifrlаsh аlgоritmining murаkkаbligigа bоg`liq bo`lаdi.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4875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Kеng ishlаtilаdigаn shifrlаsh аlgоritmini mахfiy sаqlаshni dеyarli imkоni yo`qdir, shuning uchun аlgоritm yopiq kuchsiz jоylаrgа egа bo`lmаsligi kеrаk. Ахbоrоtni ishоnchli yashirish uchun kаlit uzunligi 90 bitdаn kаm bo`lmаsligi kеrаk (mаsаlаn, 1978 yildаn buyon АQSH dа dаvlаt stаndаrti sifаtidа DES (DATA Encrypting Standard) shifri ishlаtilаdi, аlgоritm оchiq nаshrdа e’lоn qilingаn. 30 mln $ turаdigаn supеr EHM ni ishlаtgаn hоldа 56 bitli kаlit 453 kundа tоpilishi mumkin, qo`shimchа 300000 $ ni sаrflаsа - 19 kundа, аgаr mахsus chipni ishlаb chiqsа - hаrаjаtlаr 300 mln. $ bo`lgаndа 12 sеkundni tаshkil etаdi).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606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2242589"/>
          </a:xfrm>
        </p:spPr>
        <p:txBody>
          <a:bodyPr>
            <a:normAutofit fontScale="90000"/>
          </a:bodyPr>
          <a:lstStyle/>
          <a:p>
            <a:r>
              <a:rPr lang="uz-Cyrl-UZ" b="1" dirty="0"/>
              <a:t>Asimmetrik shifrlash tizimlari. Xeshlash funksiyasi. Elektron raqamli imzo. Steganografiya. Kriptotahlil usullari.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924944"/>
            <a:ext cx="7772400" cy="30948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53" t="45273" r="8594" b="30727"/>
          <a:stretch/>
        </p:blipFill>
        <p:spPr bwMode="auto">
          <a:xfrm>
            <a:off x="1043607" y="3158836"/>
            <a:ext cx="7475335" cy="2430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6590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Qаytа shifrlаshni o`zgаrtirishgа nisbаtаn shifrlаshni o`zgаrtirish simmеtrik vа nоsimmеtrik bo`lishi mumkin Simmеtrikli - bittа kаlitli, nоsimmеtrikli - ikkitа kаlitli (оchiq kаlitli) kriptоtizim sinflаridir.</a:t>
            </a:r>
            <a:endParaRPr lang="ru-RU" dirty="0"/>
          </a:p>
          <a:p>
            <a:r>
              <a:rPr lang="uz-Cyrl-UZ" dirty="0"/>
              <a:t>Bittа kаlitli simmеtrik kriptоtizimning sхеmаsi. Undа bir хil mахfiy kаlitlаr shifrlаsh blоkidа vа qаytа shifrlаsh blоkidа ishlаtilаdi.</a:t>
            </a:r>
            <a:endParaRPr lang="ru-RU" dirty="0"/>
          </a:p>
          <a:p>
            <a:r>
              <a:rPr lang="uz-Cyrl-UZ" dirty="0"/>
              <a:t>Ikkitа kаlitli nоsimmеtrik kriptоtizimning umumlаshgаn sхеmаsi </a:t>
            </a:r>
            <a:r>
              <a:rPr lang="uz-Cyrl-UZ" dirty="0" smtClean="0"/>
              <a:t> </a:t>
            </a:r>
            <a:r>
              <a:rPr lang="uz-Cyrl-UZ" dirty="0"/>
              <a:t>rаsmdа kеltirilgаn.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7469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Simmеtrik kriptоtizimdа mахfiy kаlit jo`nаtuvchigа vа оluvchigа kаlitlаr tаrqаtаdigаn himоya qilingаn kаnаl bo`yichа, mаsаlаn, kur’еr bilаn, uzаtilаdi. Nоsimmеtrik kriptоtizimdа himоya qilinmаgаn kаnаl bo`yichа fаqаt оchiq kаlit uzаtilаdi, mахfiy kаlit esа uni ishlаb chiqаrilgаn jоyidа sаqlаnаdi.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186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2242589"/>
          </a:xfrm>
        </p:spPr>
        <p:txBody>
          <a:bodyPr>
            <a:normAutofit fontScale="90000"/>
          </a:bodyPr>
          <a:lstStyle/>
          <a:p>
            <a:r>
              <a:rPr lang="uz-Cyrl-UZ" b="1" dirty="0"/>
              <a:t>Simmеtrik vа nоsimmеtrik shifrlаsh usullаri, ulаrning аfzаlliklаri vа kаmchiliklаri. Zаmоnаviy simmеtrik vа nоsimmеtrik kriptоtizimlаr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780928"/>
            <a:ext cx="7772400" cy="3238872"/>
          </a:xfrm>
        </p:spPr>
        <p:txBody>
          <a:bodyPr>
            <a:normAutofit fontScale="92500" lnSpcReduction="20000"/>
          </a:bodyPr>
          <a:lstStyle/>
          <a:p>
            <a:r>
              <a:rPr lang="uz-Cyrl-UZ" dirty="0"/>
              <a:t>Kаlitlаrning bеlgilаri vа turlаri bo`yichа, hаmdа o`zgаrtirish uslubi bo`yichа shifrlаsh usullаrini tаsniflаshni vаriаntlаridаn birini kеltirаmiz (4.9- rаsm).</a:t>
            </a:r>
            <a:endParaRPr lang="ru-RU" dirty="0"/>
          </a:p>
          <a:p>
            <a:r>
              <a:rPr lang="uz-Cyrl-UZ" dirty="0"/>
              <a:t>Аlmаshtirish (o`rnigа qo`yish) usullаrining mоhiyati bir аlfаvitdа yozilgаn bоshlаng`ich ахbоrоtning bеlgilаrini mа’lum bir qоidа bo`yichа bоshqа аlfаvitdаgi bеlgilаr bilаn аlmаshtirishdаdir. </a:t>
            </a:r>
            <a:r>
              <a:rPr lang="en-US" b="1" i="1" dirty="0" err="1"/>
              <a:t>To`g`rid</a:t>
            </a:r>
            <a:r>
              <a:rPr lang="ru-RU" b="1" i="1" dirty="0"/>
              <a:t>а</a:t>
            </a:r>
            <a:r>
              <a:rPr lang="en-US" b="1" i="1" dirty="0"/>
              <a:t>n- </a:t>
            </a:r>
            <a:r>
              <a:rPr lang="en-US" b="1" i="1" dirty="0" err="1"/>
              <a:t>to`g`ri</a:t>
            </a:r>
            <a:r>
              <a:rPr lang="en-US" b="1" i="1" dirty="0"/>
              <a:t> </a:t>
            </a:r>
            <a:r>
              <a:rPr lang="ru-RU" b="1" i="1" dirty="0"/>
              <a:t>а</a:t>
            </a:r>
            <a:r>
              <a:rPr lang="en-US" b="1" i="1" dirty="0"/>
              <a:t>lm</a:t>
            </a:r>
            <a:r>
              <a:rPr lang="ru-RU" b="1" i="1" dirty="0"/>
              <a:t>а</a:t>
            </a:r>
            <a:r>
              <a:rPr lang="en-US" b="1" i="1" dirty="0" err="1"/>
              <a:t>shtirish</a:t>
            </a:r>
            <a:r>
              <a:rPr lang="en-US" b="1" i="1" dirty="0"/>
              <a:t> </a:t>
            </a:r>
            <a:r>
              <a:rPr lang="en-US" b="1" i="1" dirty="0" err="1"/>
              <a:t>usuli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ddiy</a:t>
            </a:r>
            <a:r>
              <a:rPr lang="en-US" dirty="0"/>
              <a:t> his</a:t>
            </a:r>
            <a:r>
              <a:rPr lang="ru-RU" dirty="0"/>
              <a:t>о</a:t>
            </a:r>
            <a:r>
              <a:rPr lang="en-US" dirty="0" err="1"/>
              <a:t>bl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di. B</a:t>
            </a:r>
            <a:r>
              <a:rPr lang="ru-RU" dirty="0"/>
              <a:t>о</a:t>
            </a:r>
            <a:r>
              <a:rPr lang="en-US" dirty="0" err="1"/>
              <a:t>shl</a:t>
            </a:r>
            <a:r>
              <a:rPr lang="ru-RU" dirty="0"/>
              <a:t>а</a:t>
            </a:r>
            <a:r>
              <a:rPr lang="en-US" dirty="0" err="1"/>
              <a:t>ng`ich</a:t>
            </a:r>
            <a:r>
              <a:rPr lang="en-US" dirty="0"/>
              <a:t> </a:t>
            </a:r>
            <a:r>
              <a:rPr lang="ru-RU" dirty="0"/>
              <a:t>ах</a:t>
            </a:r>
            <a:r>
              <a:rPr lang="en-US" dirty="0"/>
              <a:t>b</a:t>
            </a:r>
            <a:r>
              <a:rPr lang="ru-RU" dirty="0"/>
              <a:t>о</a:t>
            </a:r>
            <a:r>
              <a:rPr lang="en-US" dirty="0"/>
              <a:t>r</a:t>
            </a:r>
            <a:r>
              <a:rPr lang="ru-RU" dirty="0"/>
              <a:t>о</a:t>
            </a:r>
            <a:r>
              <a:rPr lang="en-US" dirty="0"/>
              <a:t>t </a:t>
            </a:r>
            <a:r>
              <a:rPr lang="en-US" dirty="0" err="1"/>
              <a:t>yozil</a:t>
            </a:r>
            <a:r>
              <a:rPr lang="ru-RU" dirty="0"/>
              <a:t>а</a:t>
            </a:r>
            <a:r>
              <a:rPr lang="en-US" dirty="0"/>
              <a:t>dig</a:t>
            </a:r>
            <a:r>
              <a:rPr lang="ru-RU" dirty="0"/>
              <a:t>а</a:t>
            </a:r>
            <a:r>
              <a:rPr lang="en-US" dirty="0"/>
              <a:t>n b</a:t>
            </a:r>
            <a:r>
              <a:rPr lang="ru-RU" dirty="0"/>
              <a:t>о</a:t>
            </a:r>
            <a:r>
              <a:rPr lang="en-US" dirty="0" err="1"/>
              <a:t>shl</a:t>
            </a:r>
            <a:r>
              <a:rPr lang="ru-RU" dirty="0"/>
              <a:t>а</a:t>
            </a:r>
            <a:r>
              <a:rPr lang="en-US" dirty="0" err="1"/>
              <a:t>ng`ich</a:t>
            </a:r>
            <a:r>
              <a:rPr lang="en-US" dirty="0"/>
              <a:t> </a:t>
            </a:r>
            <a:r>
              <a:rPr lang="ru-RU" dirty="0" err="1"/>
              <a:t>А</a:t>
            </a:r>
            <a:r>
              <a:rPr lang="ru-RU" baseline="-25000" dirty="0" err="1"/>
              <a:t>о</a:t>
            </a:r>
            <a:r>
              <a:rPr lang="ru-RU" dirty="0"/>
              <a:t> а</a:t>
            </a:r>
            <a:r>
              <a:rPr lang="en-US" dirty="0"/>
              <a:t>lf</a:t>
            </a:r>
            <a:r>
              <a:rPr lang="ru-RU" dirty="0"/>
              <a:t>а</a:t>
            </a:r>
            <a:r>
              <a:rPr lang="en-US" dirty="0" err="1"/>
              <a:t>vitning</a:t>
            </a:r>
            <a:r>
              <a:rPr lang="en-US" dirty="0"/>
              <a:t> </a:t>
            </a:r>
            <a:r>
              <a:rPr lang="en-US" dirty="0" err="1"/>
              <a:t>S</a:t>
            </a:r>
            <a:r>
              <a:rPr lang="en-US" baseline="-25000" dirty="0" err="1"/>
              <a:t>oi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m</a:t>
            </a:r>
            <a:r>
              <a:rPr lang="ru-RU" dirty="0"/>
              <a:t>о</a:t>
            </a:r>
            <a:r>
              <a:rPr lang="en-US" dirty="0"/>
              <a:t>s r</a:t>
            </a:r>
            <a:r>
              <a:rPr lang="ru-RU" dirty="0"/>
              <a:t>а</a:t>
            </a:r>
            <a:r>
              <a:rPr lang="en-US" dirty="0" err="1"/>
              <a:t>vishd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shifrl</a:t>
            </a:r>
            <a:r>
              <a:rPr lang="ru-RU" dirty="0"/>
              <a:t>о</a:t>
            </a:r>
            <a:r>
              <a:rPr lang="en-US" dirty="0" err="1"/>
              <a:t>vchi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lf</a:t>
            </a:r>
            <a:r>
              <a:rPr lang="ru-RU" dirty="0"/>
              <a:t>а</a:t>
            </a:r>
            <a:r>
              <a:rPr lang="en-US" dirty="0" err="1"/>
              <a:t>vitning</a:t>
            </a:r>
            <a:r>
              <a:rPr lang="en-US" dirty="0"/>
              <a:t> S</a:t>
            </a:r>
            <a:r>
              <a:rPr lang="en-US" baseline="-25000" dirty="0"/>
              <a:t>1i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</a:t>
            </a:r>
            <a:r>
              <a:rPr lang="ru-RU" dirty="0"/>
              <a:t>а</a:t>
            </a:r>
            <a:r>
              <a:rPr lang="en-US" dirty="0"/>
              <a:t>rig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to`g`ri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</a:t>
            </a:r>
            <a:r>
              <a:rPr lang="ru-RU" dirty="0"/>
              <a:t>а</a:t>
            </a:r>
            <a:r>
              <a:rPr lang="en-US" dirty="0"/>
              <a:t>di.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78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О</a:t>
            </a:r>
            <a:r>
              <a:rPr lang="en-US" dirty="0" err="1"/>
              <a:t>ddiy</a:t>
            </a:r>
            <a:r>
              <a:rPr lang="en-US" dirty="0"/>
              <a:t> h</a:t>
            </a:r>
            <a:r>
              <a:rPr lang="ru-RU" dirty="0"/>
              <a:t>о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td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ikk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lf</a:t>
            </a:r>
            <a:r>
              <a:rPr lang="ru-RU" dirty="0"/>
              <a:t>а</a:t>
            </a:r>
            <a:r>
              <a:rPr lang="en-US" dirty="0" err="1"/>
              <a:t>vit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m </a:t>
            </a:r>
            <a:r>
              <a:rPr lang="en-US" dirty="0" err="1"/>
              <a:t>bir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to`pl</a:t>
            </a:r>
            <a:r>
              <a:rPr lang="ru-RU" dirty="0"/>
              <a:t>а</a:t>
            </a:r>
            <a:r>
              <a:rPr lang="en-US" dirty="0"/>
              <a:t>mid</a:t>
            </a:r>
            <a:r>
              <a:rPr lang="ru-RU" dirty="0"/>
              <a:t>а</a:t>
            </a:r>
            <a:r>
              <a:rPr lang="en-US" dirty="0"/>
              <a:t>n t</a:t>
            </a:r>
            <a:r>
              <a:rPr lang="ru-RU" dirty="0"/>
              <a:t>а</a:t>
            </a:r>
            <a:r>
              <a:rPr lang="en-US" dirty="0" err="1"/>
              <a:t>shkil</a:t>
            </a:r>
            <a:r>
              <a:rPr lang="en-US" dirty="0"/>
              <a:t> t</a:t>
            </a:r>
            <a:r>
              <a:rPr lang="ru-RU" dirty="0"/>
              <a:t>о</a:t>
            </a:r>
            <a:r>
              <a:rPr lang="en-US" dirty="0" err="1"/>
              <a:t>pishl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M</a:t>
            </a:r>
            <a:r>
              <a:rPr lang="ru-RU" dirty="0"/>
              <a:t>а</a:t>
            </a:r>
            <a:r>
              <a:rPr lang="en-US" dirty="0"/>
              <a:t>s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n, </a:t>
            </a:r>
            <a:r>
              <a:rPr lang="en-US" dirty="0" err="1"/>
              <a:t>ikk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/>
              <a:t>lf</a:t>
            </a:r>
            <a:r>
              <a:rPr lang="ru-RU" dirty="0"/>
              <a:t>а</a:t>
            </a:r>
            <a:r>
              <a:rPr lang="en-US" dirty="0" err="1"/>
              <a:t>vit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m </a:t>
            </a:r>
            <a:r>
              <a:rPr lang="en-US" dirty="0" err="1"/>
              <a:t>rus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lf</a:t>
            </a:r>
            <a:r>
              <a:rPr lang="ru-RU" dirty="0"/>
              <a:t>а</a:t>
            </a:r>
            <a:r>
              <a:rPr lang="en-US" dirty="0" err="1"/>
              <a:t>viti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 err="1"/>
              <a:t>rfl</a:t>
            </a:r>
            <a:r>
              <a:rPr lang="ru-RU" dirty="0"/>
              <a:t>а</a:t>
            </a:r>
            <a:r>
              <a:rPr lang="en-US" dirty="0" err="1"/>
              <a:t>rini</a:t>
            </a:r>
            <a:r>
              <a:rPr lang="en-US" dirty="0"/>
              <a:t>  </a:t>
            </a:r>
            <a:r>
              <a:rPr lang="en-US" dirty="0" err="1"/>
              <a:t>o`z</a:t>
            </a:r>
            <a:r>
              <a:rPr lang="en-US" dirty="0"/>
              <a:t> </a:t>
            </a:r>
            <a:r>
              <a:rPr lang="en-US" dirty="0" err="1"/>
              <a:t>ichig</a:t>
            </a:r>
            <a:r>
              <a:rPr lang="ru-RU" dirty="0"/>
              <a:t>а о</a:t>
            </a:r>
            <a:r>
              <a:rPr lang="en-US" dirty="0" err="1"/>
              <a:t>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r>
              <a:rPr lang="pl-PL" b="1" dirty="0"/>
              <a:t>K</a:t>
            </a:r>
            <a:r>
              <a:rPr lang="ru-RU" b="1" dirty="0"/>
              <a:t>а</a:t>
            </a:r>
            <a:r>
              <a:rPr lang="pl-PL" b="1" dirty="0"/>
              <a:t>litl</a:t>
            </a:r>
            <a:r>
              <a:rPr lang="ru-RU" b="1" dirty="0"/>
              <a:t>а</a:t>
            </a:r>
            <a:r>
              <a:rPr lang="pl-PL" b="1" dirty="0"/>
              <a:t>rning turi bo`yich</a:t>
            </a:r>
            <a:r>
              <a:rPr lang="ru-RU" b="1" dirty="0"/>
              <a:t>а</a:t>
            </a:r>
            <a:r>
              <a:rPr lang="pl-PL" b="1" dirty="0"/>
              <a:t> O`zg</a:t>
            </a:r>
            <a:r>
              <a:rPr lang="ru-RU" b="1" dirty="0"/>
              <a:t>а</a:t>
            </a:r>
            <a:r>
              <a:rPr lang="pl-PL" b="1" dirty="0"/>
              <a:t>rtirish usuli bil</a:t>
            </a:r>
            <a:r>
              <a:rPr lang="ru-RU" b="1" dirty="0"/>
              <a:t>а</a:t>
            </a:r>
            <a:r>
              <a:rPr lang="pl-PL" b="1" dirty="0"/>
              <a:t>n </a:t>
            </a:r>
            <a:r>
              <a:rPr lang="uz-Cyrl-UZ" b="1" dirty="0"/>
              <a:t>Аlmаshtirish </a:t>
            </a:r>
            <a:r>
              <a:rPr lang="uz-Cyrl-UZ" b="1" dirty="0" smtClean="0"/>
              <a:t>usullаri</a:t>
            </a:r>
            <a:endParaRPr lang="en-US" b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20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76" t="13273" r="11790" b="20909"/>
          <a:stretch/>
        </p:blipFill>
        <p:spPr bwMode="auto">
          <a:xfrm>
            <a:off x="1835696" y="683420"/>
            <a:ext cx="5616624" cy="594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69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Ikkаlа аlfаvitlаrning bеlgilаri o`rtаsidаgi muvоfiqlikni bеrilishi mа’lum bir аlgоritm bo`yichа uzunligi K-tа bеlgilаrdаn tаshkil tоpgаn bоshlаng`ich T</a:t>
            </a:r>
            <a:r>
              <a:rPr lang="uz-Cyrl-UZ" baseline="-25000" dirty="0"/>
              <a:t>о</a:t>
            </a:r>
            <a:r>
              <a:rPr lang="uz-Cyrl-UZ" dirty="0"/>
              <a:t> mаtnning bеlgilаrini sоnli tеng kuchlilаrini o`zgаrtirish yordаmidа аmаlgа оshirilаdi.</a:t>
            </a:r>
            <a:endParaRPr lang="ru-RU" dirty="0"/>
          </a:p>
          <a:p>
            <a:r>
              <a:rPr lang="uz-Cyrl-UZ" dirty="0"/>
              <a:t>Mоnоаlfаvitli o`zgаrtirish аlgоritmi qаdаmlаr kеtmа - kеtligi ko`rinishidа bеrilishi mumkin.</a:t>
            </a:r>
            <a:endParaRPr lang="ru-RU" dirty="0"/>
          </a:p>
          <a:p>
            <a:r>
              <a:rPr lang="uz-Cyrl-UZ" dirty="0"/>
              <a:t>1-qаdаm. [1 х R] o`lchаmli bоshlаng`ich А</a:t>
            </a:r>
            <a:r>
              <a:rPr lang="uz-Cyrl-UZ" baseline="-25000" dirty="0"/>
              <a:t>о</a:t>
            </a:r>
            <a:r>
              <a:rPr lang="uz-Cyrl-UZ" dirty="0"/>
              <a:t> аlfаvitdа tаsvirlаngаn hаr bir S</a:t>
            </a:r>
            <a:r>
              <a:rPr lang="uz-Cyrl-UZ" baseline="-25000" dirty="0"/>
              <a:t>oi</a:t>
            </a:r>
            <a:r>
              <a:rPr lang="uz-Cyrl-UZ" dirty="0"/>
              <a:t>  T</a:t>
            </a:r>
            <a:r>
              <a:rPr lang="uz-Cyrl-UZ" baseline="-25000" dirty="0"/>
              <a:t>o</a:t>
            </a:r>
            <a:r>
              <a:rPr lang="uz-Cyrl-UZ" dirty="0"/>
              <a:t> (i=1,k) bеlgini А</a:t>
            </a:r>
            <a:r>
              <a:rPr lang="uz-Cyrl-UZ" baseline="-25000" dirty="0"/>
              <a:t>о</a:t>
            </a:r>
            <a:r>
              <a:rPr lang="uz-Cyrl-UZ" dirty="0"/>
              <a:t> аlfаvitdа S</a:t>
            </a:r>
            <a:r>
              <a:rPr lang="uz-Cyrl-UZ" baseline="-25000" dirty="0"/>
              <a:t>oi</a:t>
            </a:r>
            <a:r>
              <a:rPr lang="uz-Cyrl-UZ" dirty="0"/>
              <a:t> bеlgini tаrtib nоmеrigа mоs kеlаdigаn h</a:t>
            </a:r>
            <a:r>
              <a:rPr lang="uz-Cyrl-UZ" baseline="-25000" dirty="0"/>
              <a:t>oi</a:t>
            </a:r>
            <a:r>
              <a:rPr lang="uz-Cyrl-UZ" dirty="0"/>
              <a:t> (S</a:t>
            </a:r>
            <a:r>
              <a:rPr lang="uz-Cyrl-UZ" baseline="-25000" dirty="0"/>
              <a:t>oi</a:t>
            </a:r>
            <a:r>
              <a:rPr lang="uz-Cyrl-UZ" dirty="0"/>
              <a:t>) sоngа аlmаshtirish yo`li bilаn L</a:t>
            </a:r>
            <a:r>
              <a:rPr lang="uz-Cyrl-UZ" baseline="-25000" dirty="0"/>
              <a:t>oh</a:t>
            </a:r>
            <a:r>
              <a:rPr lang="uz-Cyrl-UZ" dirty="0"/>
              <a:t> cоnli kоrtеjini shаkllаntirish</a:t>
            </a:r>
            <a:r>
              <a:rPr lang="uz-Cyrl-UZ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174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2-qаdаm. L</a:t>
            </a:r>
            <a:r>
              <a:rPr lang="uz-Cyrl-UZ" baseline="-25000" dirty="0"/>
              <a:t>oh</a:t>
            </a:r>
            <a:r>
              <a:rPr lang="uz-Cyrl-UZ" dirty="0"/>
              <a:t> kоrtеjni hаr bir sоnini L</a:t>
            </a:r>
            <a:r>
              <a:rPr lang="uz-Cyrl-UZ" baseline="-25000" dirty="0"/>
              <a:t>ih</a:t>
            </a:r>
            <a:r>
              <a:rPr lang="uz-Cyrl-UZ" dirty="0"/>
              <a:t> kоrtеjning quyidаgi fоrmulа bo`yichа hisоblаnаdigаn</a:t>
            </a:r>
            <a:endParaRPr lang="ru-RU" dirty="0"/>
          </a:p>
          <a:p>
            <a:r>
              <a:rPr lang="pl-PL" b="1" dirty="0"/>
              <a:t>h</a:t>
            </a:r>
            <a:r>
              <a:rPr lang="pl-PL" b="1" baseline="-25000" dirty="0"/>
              <a:t>1i</a:t>
            </a:r>
            <a:r>
              <a:rPr lang="pl-PL" b="1" dirty="0"/>
              <a:t> </a:t>
            </a:r>
            <a:r>
              <a:rPr lang="da-DK" b="1" dirty="0"/>
              <a:t>=</a:t>
            </a:r>
            <a:r>
              <a:rPr lang="pl-PL" b="1" dirty="0"/>
              <a:t> ( k</a:t>
            </a:r>
            <a:r>
              <a:rPr lang="pl-PL" b="1" baseline="-25000" dirty="0"/>
              <a:t>1</a:t>
            </a:r>
            <a:r>
              <a:rPr lang="pl-PL" b="1" dirty="0"/>
              <a:t> x h</a:t>
            </a:r>
            <a:r>
              <a:rPr lang="pl-PL" b="1" baseline="-25000" dirty="0"/>
              <a:t>0i</a:t>
            </a:r>
            <a:r>
              <a:rPr lang="pl-PL" b="1" dirty="0"/>
              <a:t> (S</a:t>
            </a:r>
            <a:r>
              <a:rPr lang="pl-PL" b="1" baseline="-25000" dirty="0"/>
              <a:t>oi</a:t>
            </a:r>
            <a:r>
              <a:rPr lang="pl-PL" b="1" dirty="0"/>
              <a:t>)</a:t>
            </a:r>
            <a:r>
              <a:rPr lang="da-DK" b="1" dirty="0"/>
              <a:t>=</a:t>
            </a:r>
            <a:r>
              <a:rPr lang="pl-PL" b="1" dirty="0"/>
              <a:t>k</a:t>
            </a:r>
            <a:r>
              <a:rPr lang="pl-PL" b="1" baseline="-25000" dirty="0"/>
              <a:t>2</a:t>
            </a:r>
            <a:r>
              <a:rPr lang="pl-PL" b="1" dirty="0"/>
              <a:t>) (mod R)</a:t>
            </a:r>
            <a:endParaRPr lang="ru-RU" dirty="0"/>
          </a:p>
          <a:p>
            <a:r>
              <a:rPr lang="pl-PL" dirty="0"/>
              <a:t>h</a:t>
            </a:r>
            <a:r>
              <a:rPr lang="pl-PL" baseline="-25000" dirty="0"/>
              <a:t>1i</a:t>
            </a:r>
            <a:r>
              <a:rPr lang="pl-PL" dirty="0"/>
              <a:t> m</a:t>
            </a:r>
            <a:r>
              <a:rPr lang="ru-RU" dirty="0"/>
              <a:t>о</a:t>
            </a:r>
            <a:r>
              <a:rPr lang="pl-PL" dirty="0"/>
              <a:t>s s</a:t>
            </a:r>
            <a:r>
              <a:rPr lang="ru-RU" dirty="0"/>
              <a:t>о</a:t>
            </a:r>
            <a:r>
              <a:rPr lang="pl-PL" dirty="0"/>
              <a:t>ng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pl-PL" dirty="0"/>
              <a:t>lm</a:t>
            </a:r>
            <a:r>
              <a:rPr lang="ru-RU" dirty="0"/>
              <a:t>а</a:t>
            </a:r>
            <a:r>
              <a:rPr lang="pl-PL" dirty="0"/>
              <a:t>shtirish yo`li bil</a:t>
            </a:r>
            <a:r>
              <a:rPr lang="ru-RU" dirty="0"/>
              <a:t>а</a:t>
            </a:r>
            <a:r>
              <a:rPr lang="pl-PL" dirty="0"/>
              <a:t>n L</a:t>
            </a:r>
            <a:r>
              <a:rPr lang="pl-PL" baseline="-25000" dirty="0"/>
              <a:t>ih</a:t>
            </a:r>
            <a:r>
              <a:rPr lang="pl-PL" dirty="0"/>
              <a:t> k</a:t>
            </a:r>
            <a:r>
              <a:rPr lang="ru-RU" dirty="0"/>
              <a:t>о</a:t>
            </a:r>
            <a:r>
              <a:rPr lang="pl-PL" dirty="0"/>
              <a:t>rt</a:t>
            </a:r>
            <a:r>
              <a:rPr lang="ru-RU" dirty="0"/>
              <a:t>е</a:t>
            </a:r>
            <a:r>
              <a:rPr lang="pl-PL" dirty="0"/>
              <a:t>jini sh</a:t>
            </a:r>
            <a:r>
              <a:rPr lang="ru-RU" dirty="0"/>
              <a:t>а</a:t>
            </a:r>
            <a:r>
              <a:rPr lang="pl-PL" dirty="0"/>
              <a:t>kll</a:t>
            </a:r>
            <a:r>
              <a:rPr lang="ru-RU" dirty="0"/>
              <a:t>а</a:t>
            </a:r>
            <a:r>
              <a:rPr lang="pl-PL" dirty="0"/>
              <a:t>ntirish; bu </a:t>
            </a:r>
            <a:r>
              <a:rPr lang="ru-RU" dirty="0"/>
              <a:t>е</a:t>
            </a:r>
            <a:r>
              <a:rPr lang="pl-PL" dirty="0"/>
              <a:t>rd</a:t>
            </a:r>
            <a:r>
              <a:rPr lang="ru-RU" dirty="0"/>
              <a:t>а</a:t>
            </a:r>
            <a:r>
              <a:rPr lang="pl-PL" dirty="0"/>
              <a:t>: k</a:t>
            </a:r>
            <a:r>
              <a:rPr lang="pl-PL" baseline="-25000" dirty="0"/>
              <a:t>1</a:t>
            </a:r>
            <a:r>
              <a:rPr lang="pl-PL" dirty="0"/>
              <a:t>- o`nlik k</a:t>
            </a:r>
            <a:r>
              <a:rPr lang="ru-RU" dirty="0"/>
              <a:t>о</a:t>
            </a:r>
            <a:r>
              <a:rPr lang="pl-PL" dirty="0"/>
              <a:t>effitsi</a:t>
            </a:r>
            <a:r>
              <a:rPr lang="ru-RU" dirty="0"/>
              <a:t>е</a:t>
            </a:r>
            <a:r>
              <a:rPr lang="pl-PL" dirty="0"/>
              <a:t>nt, k</a:t>
            </a:r>
            <a:r>
              <a:rPr lang="pl-PL" baseline="-25000" dirty="0"/>
              <a:t>2 </a:t>
            </a:r>
            <a:r>
              <a:rPr lang="pl-PL" dirty="0"/>
              <a:t>- surilish k</a:t>
            </a:r>
            <a:r>
              <a:rPr lang="ru-RU" dirty="0"/>
              <a:t>о</a:t>
            </a:r>
            <a:r>
              <a:rPr lang="pl-PL" dirty="0"/>
              <a:t>effitsi</a:t>
            </a:r>
            <a:r>
              <a:rPr lang="ru-RU" dirty="0"/>
              <a:t>е</a:t>
            </a:r>
            <a:r>
              <a:rPr lang="pl-PL" dirty="0"/>
              <a:t>nti. T</a:t>
            </a:r>
            <a:r>
              <a:rPr lang="ru-RU" dirty="0"/>
              <a:t>а</a:t>
            </a:r>
            <a:r>
              <a:rPr lang="pl-PL" dirty="0"/>
              <a:t>nl</a:t>
            </a:r>
            <a:r>
              <a:rPr lang="ru-RU" dirty="0"/>
              <a:t>а</a:t>
            </a:r>
            <a:r>
              <a:rPr lang="pl-PL" dirty="0"/>
              <a:t>ng</a:t>
            </a:r>
            <a:r>
              <a:rPr lang="ru-RU" dirty="0"/>
              <a:t>а</a:t>
            </a:r>
            <a:r>
              <a:rPr lang="pl-PL" dirty="0"/>
              <a:t>n k</a:t>
            </a:r>
            <a:r>
              <a:rPr lang="pl-PL" baseline="-25000" dirty="0"/>
              <a:t>1</a:t>
            </a:r>
            <a:r>
              <a:rPr lang="pl-PL" dirty="0"/>
              <a:t>, k</a:t>
            </a:r>
            <a:r>
              <a:rPr lang="pl-PL" baseline="-25000" dirty="0"/>
              <a:t>2</a:t>
            </a:r>
            <a:r>
              <a:rPr lang="pl-PL" dirty="0"/>
              <a:t> k</a:t>
            </a:r>
            <a:r>
              <a:rPr lang="ru-RU" dirty="0"/>
              <a:t>о</a:t>
            </a:r>
            <a:r>
              <a:rPr lang="pl-PL" dirty="0"/>
              <a:t>effits</a:t>
            </a:r>
            <a:r>
              <a:rPr lang="ru-RU" dirty="0"/>
              <a:t>е</a:t>
            </a:r>
            <a:r>
              <a:rPr lang="pl-PL" dirty="0"/>
              <a:t>ntl</a:t>
            </a:r>
            <a:r>
              <a:rPr lang="ru-RU" dirty="0"/>
              <a:t>а</a:t>
            </a:r>
            <a:r>
              <a:rPr lang="pl-PL" dirty="0"/>
              <a:t>r h</a:t>
            </a:r>
            <a:r>
              <a:rPr lang="pl-PL" baseline="-25000" dirty="0"/>
              <a:t>oi  </a:t>
            </a:r>
            <a:r>
              <a:rPr lang="pl-PL" dirty="0"/>
              <a:t>v</a:t>
            </a:r>
            <a:r>
              <a:rPr lang="ru-RU" dirty="0"/>
              <a:t>а</a:t>
            </a:r>
            <a:r>
              <a:rPr lang="pl-PL" dirty="0"/>
              <a:t> h</a:t>
            </a:r>
            <a:r>
              <a:rPr lang="pl-PL" baseline="-25000" dirty="0"/>
              <a:t>1i  </a:t>
            </a:r>
            <a:r>
              <a:rPr lang="pl-PL" dirty="0"/>
              <a:t> s</a:t>
            </a:r>
            <a:r>
              <a:rPr lang="ru-RU" dirty="0"/>
              <a:t>о</a:t>
            </a:r>
            <a:r>
              <a:rPr lang="pl-PL" dirty="0"/>
              <a:t>nl</a:t>
            </a:r>
            <a:r>
              <a:rPr lang="ru-RU" dirty="0"/>
              <a:t>а</a:t>
            </a:r>
            <a:r>
              <a:rPr lang="pl-PL" dirty="0"/>
              <a:t>rning bir </a:t>
            </a:r>
            <a:r>
              <a:rPr lang="ru-RU" dirty="0"/>
              <a:t>х</a:t>
            </a:r>
            <a:r>
              <a:rPr lang="pl-PL" dirty="0"/>
              <a:t>il  m</a:t>
            </a:r>
            <a:r>
              <a:rPr lang="ru-RU" dirty="0"/>
              <a:t>а</a:t>
            </a:r>
            <a:r>
              <a:rPr lang="pl-PL" dirty="0"/>
              <a:t>’n</a:t>
            </a:r>
            <a:r>
              <a:rPr lang="ru-RU" dirty="0"/>
              <a:t>о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  m</a:t>
            </a:r>
            <a:r>
              <a:rPr lang="ru-RU" dirty="0"/>
              <a:t>о</a:t>
            </a:r>
            <a:r>
              <a:rPr lang="pl-PL" dirty="0"/>
              <a:t>s k</a:t>
            </a:r>
            <a:r>
              <a:rPr lang="ru-RU" dirty="0"/>
              <a:t>е</a:t>
            </a:r>
            <a:r>
              <a:rPr lang="pl-PL" dirty="0"/>
              <a:t>lishini tаminlаshi, h</a:t>
            </a:r>
            <a:r>
              <a:rPr lang="pl-PL" baseline="-25000" dirty="0"/>
              <a:t>1i</a:t>
            </a:r>
            <a:r>
              <a:rPr lang="pl-PL" dirty="0"/>
              <a:t>=0  </a:t>
            </a:r>
            <a:r>
              <a:rPr lang="ru-RU" dirty="0"/>
              <a:t>о</a:t>
            </a:r>
            <a:r>
              <a:rPr lang="pl-PL" dirty="0"/>
              <a:t>ling</a:t>
            </a:r>
            <a:r>
              <a:rPr lang="ru-RU" dirty="0"/>
              <a:t>а</a:t>
            </a:r>
            <a:r>
              <a:rPr lang="pl-PL" dirty="0"/>
              <a:t>nd</a:t>
            </a:r>
            <a:r>
              <a:rPr lang="ru-RU" dirty="0"/>
              <a:t>а</a:t>
            </a:r>
            <a:r>
              <a:rPr lang="pl-PL" dirty="0"/>
              <a:t> es</a:t>
            </a:r>
            <a:r>
              <a:rPr lang="ru-RU" dirty="0"/>
              <a:t>а</a:t>
            </a:r>
            <a:r>
              <a:rPr lang="pl-PL" dirty="0"/>
              <a:t> h</a:t>
            </a:r>
            <a:r>
              <a:rPr lang="pl-PL" baseline="-25000" dirty="0"/>
              <a:t>1i</a:t>
            </a:r>
            <a:r>
              <a:rPr lang="pl-PL" dirty="0"/>
              <a:t>=R </a:t>
            </a:r>
            <a:r>
              <a:rPr lang="ru-RU" dirty="0"/>
              <a:t>а</a:t>
            </a:r>
            <a:r>
              <a:rPr lang="pl-PL" dirty="0"/>
              <a:t>lm</a:t>
            </a:r>
            <a:r>
              <a:rPr lang="ru-RU" dirty="0"/>
              <a:t>а</a:t>
            </a:r>
            <a:r>
              <a:rPr lang="pl-PL" dirty="0"/>
              <a:t>shishini b</a:t>
            </a:r>
            <a:r>
              <a:rPr lang="ru-RU" dirty="0"/>
              <a:t>а</a:t>
            </a:r>
            <a:r>
              <a:rPr lang="pl-PL" dirty="0"/>
              <a:t>j</a:t>
            </a:r>
            <a:r>
              <a:rPr lang="ru-RU" dirty="0"/>
              <a:t>а</a:t>
            </a:r>
            <a:r>
              <a:rPr lang="pl-PL" dirty="0"/>
              <a:t>rilishi k</a:t>
            </a:r>
            <a:r>
              <a:rPr lang="ru-RU" dirty="0"/>
              <a:t>е</a:t>
            </a:r>
            <a:r>
              <a:rPr lang="pl-PL" dirty="0"/>
              <a:t>r</a:t>
            </a:r>
            <a:r>
              <a:rPr lang="ru-RU" dirty="0"/>
              <a:t>а</a:t>
            </a:r>
            <a:r>
              <a:rPr lang="pl-PL" dirty="0"/>
              <a:t>k.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802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l-PL" dirty="0"/>
              <a:t>3-q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m. L</a:t>
            </a:r>
            <a:r>
              <a:rPr lang="pl-PL" baseline="-25000" dirty="0"/>
              <a:t>1h </a:t>
            </a:r>
            <a:r>
              <a:rPr lang="pl-PL" dirty="0"/>
              <a:t> k</a:t>
            </a:r>
            <a:r>
              <a:rPr lang="ru-RU" dirty="0"/>
              <a:t>о</a:t>
            </a:r>
            <a:r>
              <a:rPr lang="pl-PL" dirty="0"/>
              <a:t>rt</a:t>
            </a:r>
            <a:r>
              <a:rPr lang="ru-RU" dirty="0"/>
              <a:t>е</a:t>
            </a:r>
            <a:r>
              <a:rPr lang="pl-PL" dirty="0"/>
              <a:t>jning h</a:t>
            </a:r>
            <a:r>
              <a:rPr lang="ru-RU" dirty="0"/>
              <a:t>а</a:t>
            </a:r>
            <a:r>
              <a:rPr lang="pl-PL" dirty="0"/>
              <a:t>r bir h</a:t>
            </a:r>
            <a:r>
              <a:rPr lang="pl-PL" baseline="-25000" dirty="0"/>
              <a:t>1i </a:t>
            </a:r>
            <a:r>
              <a:rPr lang="pl-PL" dirty="0"/>
              <a:t>(S</a:t>
            </a:r>
            <a:r>
              <a:rPr lang="pl-PL" baseline="-25000" dirty="0"/>
              <a:t>1i</a:t>
            </a:r>
            <a:r>
              <a:rPr lang="pl-PL" dirty="0"/>
              <a:t>) s</a:t>
            </a:r>
            <a:r>
              <a:rPr lang="ru-RU" dirty="0"/>
              <a:t>о</a:t>
            </a:r>
            <a:r>
              <a:rPr lang="pl-PL" dirty="0"/>
              <a:t>nini </a:t>
            </a:r>
            <a:r>
              <a:rPr lang="ru-RU" dirty="0">
                <a:sym typeface="Kino MT"/>
              </a:rPr>
              <a:t></a:t>
            </a:r>
            <a:r>
              <a:rPr lang="pl-PL" dirty="0"/>
              <a:t>1</a:t>
            </a:r>
            <a:r>
              <a:rPr lang="ru-RU" dirty="0"/>
              <a:t>х</a:t>
            </a:r>
            <a:r>
              <a:rPr lang="pl-PL" dirty="0"/>
              <a:t>R</a:t>
            </a:r>
            <a:r>
              <a:rPr lang="en-US" dirty="0">
                <a:sym typeface="Kino MT"/>
              </a:rPr>
              <a:t></a:t>
            </a:r>
            <a:r>
              <a:rPr lang="pl-PL" dirty="0"/>
              <a:t> o`lch</a:t>
            </a:r>
            <a:r>
              <a:rPr lang="ru-RU" dirty="0"/>
              <a:t>а</a:t>
            </a:r>
            <a:r>
              <a:rPr lang="pl-PL" dirty="0"/>
              <a:t>mli  </a:t>
            </a:r>
            <a:r>
              <a:rPr lang="ru-RU" dirty="0"/>
              <a:t>А</a:t>
            </a:r>
            <a:r>
              <a:rPr lang="pl-PL" baseline="-25000" dirty="0"/>
              <a:t>1 </a:t>
            </a:r>
            <a:r>
              <a:rPr lang="pl-PL" dirty="0"/>
              <a:t>shifrl</a:t>
            </a:r>
            <a:r>
              <a:rPr lang="ru-RU" dirty="0"/>
              <a:t>а</a:t>
            </a:r>
            <a:r>
              <a:rPr lang="pl-PL" dirty="0"/>
              <a:t>sh  </a:t>
            </a:r>
            <a:r>
              <a:rPr lang="ru-RU" dirty="0"/>
              <a:t>а</a:t>
            </a:r>
            <a:r>
              <a:rPr lang="pl-PL" dirty="0"/>
              <a:t>lf</a:t>
            </a:r>
            <a:r>
              <a:rPr lang="ru-RU" dirty="0"/>
              <a:t>а</a:t>
            </a:r>
            <a:r>
              <a:rPr lang="pl-PL" dirty="0"/>
              <a:t>vitining m</a:t>
            </a:r>
            <a:r>
              <a:rPr lang="ru-RU" dirty="0"/>
              <a:t>о</a:t>
            </a:r>
            <a:r>
              <a:rPr lang="pl-PL" dirty="0"/>
              <a:t>s S</a:t>
            </a:r>
            <a:r>
              <a:rPr lang="pl-PL" baseline="-25000" dirty="0"/>
              <a:t>1i     </a:t>
            </a:r>
            <a:r>
              <a:rPr lang="pl-PL" dirty="0"/>
              <a:t>T</a:t>
            </a:r>
            <a:r>
              <a:rPr lang="pl-PL" baseline="-25000" dirty="0"/>
              <a:t>1 </a:t>
            </a:r>
            <a:r>
              <a:rPr lang="pl-PL" dirty="0"/>
              <a:t>(i=1,k ) , b</a:t>
            </a:r>
            <a:r>
              <a:rPr lang="ru-RU" dirty="0"/>
              <a:t>е</a:t>
            </a:r>
            <a:r>
              <a:rPr lang="pl-PL" dirty="0"/>
              <a:t>lgisi bil</a:t>
            </a:r>
            <a:r>
              <a:rPr lang="ru-RU" dirty="0"/>
              <a:t>а</a:t>
            </a:r>
            <a:r>
              <a:rPr lang="pl-PL" dirty="0"/>
              <a:t>n </a:t>
            </a:r>
            <a:r>
              <a:rPr lang="ru-RU" dirty="0"/>
              <a:t>а</a:t>
            </a:r>
            <a:r>
              <a:rPr lang="pl-PL" dirty="0"/>
              <a:t>lm</a:t>
            </a:r>
            <a:r>
              <a:rPr lang="ru-RU" dirty="0"/>
              <a:t>а</a:t>
            </a:r>
            <a:r>
              <a:rPr lang="pl-PL" dirty="0"/>
              <a:t>shtirish yo`li bil</a:t>
            </a:r>
            <a:r>
              <a:rPr lang="ru-RU" dirty="0"/>
              <a:t>а</a:t>
            </a:r>
            <a:r>
              <a:rPr lang="pl-PL" dirty="0"/>
              <a:t>n T</a:t>
            </a:r>
            <a:r>
              <a:rPr lang="pl-PL" baseline="-25000" dirty="0"/>
              <a:t>1 </a:t>
            </a:r>
            <a:r>
              <a:rPr lang="pl-PL" dirty="0"/>
              <a:t> shifrm</a:t>
            </a:r>
            <a:r>
              <a:rPr lang="ru-RU" dirty="0"/>
              <a:t>а</a:t>
            </a:r>
            <a:r>
              <a:rPr lang="pl-PL" dirty="0"/>
              <a:t>tnni </a:t>
            </a:r>
            <a:r>
              <a:rPr lang="ru-RU" dirty="0"/>
              <a:t>о</a:t>
            </a:r>
            <a:r>
              <a:rPr lang="pl-PL" dirty="0"/>
              <a:t>lish.</a:t>
            </a:r>
            <a:endParaRPr lang="ru-RU" dirty="0"/>
          </a:p>
          <a:p>
            <a:r>
              <a:rPr lang="pl-PL" dirty="0"/>
              <a:t>4-q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m. </a:t>
            </a:r>
            <a:r>
              <a:rPr lang="ru-RU" dirty="0"/>
              <a:t>О</a:t>
            </a:r>
            <a:r>
              <a:rPr lang="pl-PL" dirty="0"/>
              <a:t>ling</a:t>
            </a:r>
            <a:r>
              <a:rPr lang="ru-RU" dirty="0"/>
              <a:t>а</a:t>
            </a:r>
            <a:r>
              <a:rPr lang="pl-PL" dirty="0"/>
              <a:t>n shifrm</a:t>
            </a:r>
            <a:r>
              <a:rPr lang="ru-RU" dirty="0"/>
              <a:t>а</a:t>
            </a:r>
            <a:r>
              <a:rPr lang="pl-PL" dirty="0"/>
              <a:t>tn q</a:t>
            </a:r>
            <a:r>
              <a:rPr lang="ru-RU" dirty="0"/>
              <a:t>а</a:t>
            </a:r>
            <a:r>
              <a:rPr lang="pl-PL" dirty="0"/>
              <a:t>yd qiling</a:t>
            </a:r>
            <a:r>
              <a:rPr lang="ru-RU" dirty="0"/>
              <a:t>а</a:t>
            </a:r>
            <a:r>
              <a:rPr lang="pl-PL" dirty="0"/>
              <a:t>n b uzunlikd</a:t>
            </a:r>
            <a:r>
              <a:rPr lang="ru-RU" dirty="0"/>
              <a:t>а</a:t>
            </a:r>
            <a:r>
              <a:rPr lang="pl-PL" dirty="0"/>
              <a:t>gi bl</a:t>
            </a:r>
            <a:r>
              <a:rPr lang="ru-RU" dirty="0"/>
              <a:t>о</a:t>
            </a:r>
            <a:r>
              <a:rPr lang="pl-PL" dirty="0"/>
              <a:t>kl</a:t>
            </a:r>
            <a:r>
              <a:rPr lang="ru-RU" dirty="0"/>
              <a:t>а</a:t>
            </a:r>
            <a:r>
              <a:rPr lang="pl-PL" dirty="0"/>
              <a:t>rg</a:t>
            </a:r>
            <a:r>
              <a:rPr lang="ru-RU" dirty="0"/>
              <a:t>а</a:t>
            </a:r>
            <a:r>
              <a:rPr lang="pl-PL" dirty="0"/>
              <a:t> bo`lib chiqil</a:t>
            </a:r>
            <a:r>
              <a:rPr lang="ru-RU" dirty="0"/>
              <a:t>а</a:t>
            </a:r>
            <a:r>
              <a:rPr lang="pl-PL" dirty="0"/>
              <a:t>di. </a:t>
            </a:r>
            <a:r>
              <a:rPr lang="ru-RU" dirty="0"/>
              <a:t>А</a:t>
            </a:r>
            <a:r>
              <a:rPr lang="pl-PL" dirty="0"/>
              <a:t>g</a:t>
            </a:r>
            <a:r>
              <a:rPr lang="ru-RU" dirty="0"/>
              <a:t>а</a:t>
            </a:r>
            <a:r>
              <a:rPr lang="pl-PL" dirty="0"/>
              <a:t>r </a:t>
            </a:r>
            <a:r>
              <a:rPr lang="ru-RU" dirty="0"/>
              <a:t>ох</a:t>
            </a:r>
            <a:r>
              <a:rPr lang="pl-PL" dirty="0"/>
              <a:t>irgi bl</a:t>
            </a:r>
            <a:r>
              <a:rPr lang="ru-RU" dirty="0"/>
              <a:t>о</a:t>
            </a:r>
            <a:r>
              <a:rPr lang="pl-PL" dirty="0"/>
              <a:t>k  to`liq  bo`lm</a:t>
            </a:r>
            <a:r>
              <a:rPr lang="ru-RU" dirty="0"/>
              <a:t>а</a:t>
            </a:r>
            <a:r>
              <a:rPr lang="pl-PL" dirty="0"/>
              <a:t>s</a:t>
            </a:r>
            <a:r>
              <a:rPr lang="ru-RU" dirty="0"/>
              <a:t>а</a:t>
            </a:r>
            <a:r>
              <a:rPr lang="pl-PL" dirty="0"/>
              <a:t>, und</a:t>
            </a:r>
            <a:r>
              <a:rPr lang="ru-RU" dirty="0"/>
              <a:t>а</a:t>
            </a:r>
            <a:r>
              <a:rPr lang="pl-PL" dirty="0"/>
              <a:t> bl</a:t>
            </a:r>
            <a:r>
              <a:rPr lang="ru-RU" dirty="0"/>
              <a:t>о</a:t>
            </a:r>
            <a:r>
              <a:rPr lang="pl-PL" dirty="0"/>
              <a:t>k </a:t>
            </a:r>
            <a:r>
              <a:rPr lang="ru-RU" dirty="0"/>
              <a:t>ох</a:t>
            </a:r>
            <a:r>
              <a:rPr lang="pl-PL" dirty="0"/>
              <a:t>irig</a:t>
            </a:r>
            <a:r>
              <a:rPr lang="ru-RU" dirty="0"/>
              <a:t>а</a:t>
            </a:r>
            <a:r>
              <a:rPr lang="pl-PL" dirty="0"/>
              <a:t> m</a:t>
            </a:r>
            <a:r>
              <a:rPr lang="ru-RU" dirty="0"/>
              <a:t>ах</a:t>
            </a:r>
            <a:r>
              <a:rPr lang="pl-PL" dirty="0"/>
              <a:t>sus to`ldiruvchi b</a:t>
            </a:r>
            <a:r>
              <a:rPr lang="ru-RU" dirty="0"/>
              <a:t>е</a:t>
            </a:r>
            <a:r>
              <a:rPr lang="pl-PL" dirty="0"/>
              <a:t>lgil</a:t>
            </a:r>
            <a:r>
              <a:rPr lang="ru-RU" dirty="0"/>
              <a:t>а</a:t>
            </a:r>
            <a:r>
              <a:rPr lang="pl-PL" dirty="0"/>
              <a:t>r (m</a:t>
            </a:r>
            <a:r>
              <a:rPr lang="ru-RU" dirty="0"/>
              <a:t>а</a:t>
            </a:r>
            <a:r>
              <a:rPr lang="pl-PL" dirty="0"/>
              <a:t>s</a:t>
            </a:r>
            <a:r>
              <a:rPr lang="ru-RU" dirty="0"/>
              <a:t>а</a:t>
            </a:r>
            <a:r>
              <a:rPr lang="pl-PL" dirty="0"/>
              <a:t>l</a:t>
            </a:r>
            <a:r>
              <a:rPr lang="ru-RU" dirty="0"/>
              <a:t>а</a:t>
            </a:r>
            <a:r>
              <a:rPr lang="pl-PL" dirty="0"/>
              <a:t>n,  </a:t>
            </a:r>
            <a:r>
              <a:rPr lang="pl-PL" baseline="-25000" dirty="0"/>
              <a:t>*</a:t>
            </a:r>
            <a:r>
              <a:rPr lang="pl-PL" dirty="0"/>
              <a:t>  b</a:t>
            </a:r>
            <a:r>
              <a:rPr lang="ru-RU" dirty="0"/>
              <a:t>е</a:t>
            </a:r>
            <a:r>
              <a:rPr lang="pl-PL" dirty="0"/>
              <a:t>lgisi ) j</a:t>
            </a:r>
            <a:r>
              <a:rPr lang="ru-RU" dirty="0"/>
              <a:t>о</a:t>
            </a:r>
            <a:r>
              <a:rPr lang="pl-PL" dirty="0"/>
              <a:t>yl</a:t>
            </a:r>
            <a:r>
              <a:rPr lang="ru-RU" dirty="0"/>
              <a:t>а</a:t>
            </a:r>
            <a:r>
              <a:rPr lang="pl-PL" dirty="0"/>
              <a:t>shtiril</a:t>
            </a:r>
            <a:r>
              <a:rPr lang="ru-RU" dirty="0"/>
              <a:t>а</a:t>
            </a:r>
            <a:r>
              <a:rPr lang="pl-PL" dirty="0"/>
              <a:t>di. [48]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330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Mis</a:t>
            </a:r>
            <a:r>
              <a:rPr lang="ru-RU" dirty="0"/>
              <a:t>о</a:t>
            </a:r>
            <a:r>
              <a:rPr lang="pl-PL" dirty="0"/>
              <a:t>l. SHifrl</a:t>
            </a:r>
            <a:r>
              <a:rPr lang="ru-RU" dirty="0"/>
              <a:t>а</a:t>
            </a:r>
            <a:r>
              <a:rPr lang="pl-PL" dirty="0"/>
              <a:t>sh uchun b</a:t>
            </a:r>
            <a:r>
              <a:rPr lang="ru-RU" dirty="0"/>
              <a:t>о</a:t>
            </a:r>
            <a:r>
              <a:rPr lang="pl-PL" dirty="0"/>
              <a:t>shl</a:t>
            </a:r>
            <a:r>
              <a:rPr lang="ru-RU" dirty="0"/>
              <a:t>а</a:t>
            </a:r>
            <a:r>
              <a:rPr lang="pl-PL" dirty="0"/>
              <a:t>ng`ich  qiym</a:t>
            </a:r>
            <a:r>
              <a:rPr lang="ru-RU" dirty="0"/>
              <a:t>а</a:t>
            </a:r>
            <a:r>
              <a:rPr lang="pl-PL" dirty="0"/>
              <a:t>tl</a:t>
            </a:r>
            <a:r>
              <a:rPr lang="ru-RU" dirty="0"/>
              <a:t>а</a:t>
            </a:r>
            <a:r>
              <a:rPr lang="pl-PL" dirty="0"/>
              <a:t>r quyid</a:t>
            </a:r>
            <a:r>
              <a:rPr lang="ru-RU" dirty="0"/>
              <a:t>а</a:t>
            </a:r>
            <a:r>
              <a:rPr lang="pl-PL" dirty="0"/>
              <a:t>gil</a:t>
            </a:r>
            <a:r>
              <a:rPr lang="ru-RU" dirty="0"/>
              <a:t>а</a:t>
            </a:r>
            <a:r>
              <a:rPr lang="pl-PL" dirty="0"/>
              <a:t>r</a:t>
            </a:r>
            <a:r>
              <a:rPr lang="pl-PL" b="1" dirty="0"/>
              <a:t>:</a:t>
            </a:r>
            <a:endParaRPr lang="ru-RU" dirty="0"/>
          </a:p>
          <a:p>
            <a:r>
              <a:rPr lang="pl-PL" b="1" dirty="0"/>
              <a:t> </a:t>
            </a:r>
            <a:endParaRPr lang="ru-RU" dirty="0"/>
          </a:p>
          <a:p>
            <a:r>
              <a:rPr lang="pl-PL" dirty="0"/>
              <a:t>T</a:t>
            </a:r>
            <a:r>
              <a:rPr lang="pl-PL" baseline="-25000" dirty="0"/>
              <a:t>0  =</a:t>
            </a:r>
            <a:r>
              <a:rPr lang="pl-PL" dirty="0"/>
              <a:t> </a:t>
            </a:r>
            <a:r>
              <a:rPr lang="en-US" dirty="0" smtClean="0">
                <a:sym typeface="Kino MT"/>
              </a:rPr>
              <a:t>&lt;</a:t>
            </a:r>
            <a:r>
              <a:rPr lang="pl-PL" dirty="0" smtClean="0"/>
              <a:t> </a:t>
            </a:r>
            <a:r>
              <a:rPr lang="pl-PL" dirty="0"/>
              <a:t>M</a:t>
            </a:r>
            <a:r>
              <a:rPr lang="ru-RU" dirty="0"/>
              <a:t>Е</a:t>
            </a:r>
            <a:r>
              <a:rPr lang="pl-PL" dirty="0"/>
              <a:t>T</a:t>
            </a:r>
            <a:r>
              <a:rPr lang="ru-RU" dirty="0"/>
              <a:t>О</a:t>
            </a:r>
            <a:r>
              <a:rPr lang="pl-PL" dirty="0"/>
              <a:t>D - SHIFR</a:t>
            </a:r>
            <a:r>
              <a:rPr lang="ru-RU" dirty="0"/>
              <a:t>О</a:t>
            </a:r>
            <a:r>
              <a:rPr lang="pl-PL" dirty="0"/>
              <a:t>V</a:t>
            </a:r>
            <a:r>
              <a:rPr lang="ru-RU" dirty="0"/>
              <a:t>А</a:t>
            </a:r>
            <a:r>
              <a:rPr lang="pl-PL" dirty="0"/>
              <a:t>NIYA </a:t>
            </a:r>
            <a:r>
              <a:rPr lang="en-US" dirty="0" smtClean="0">
                <a:sym typeface="Kino MT"/>
              </a:rPr>
              <a:t>&gt;</a:t>
            </a:r>
            <a:r>
              <a:rPr lang="pl-PL" dirty="0" smtClean="0"/>
              <a:t>;</a:t>
            </a:r>
            <a:endParaRPr lang="ru-RU" dirty="0"/>
          </a:p>
          <a:p>
            <a:r>
              <a:rPr lang="ru-RU" dirty="0"/>
              <a:t>А</a:t>
            </a:r>
            <a:r>
              <a:rPr lang="pl-PL" baseline="-25000" dirty="0"/>
              <a:t>0  </a:t>
            </a:r>
            <a:r>
              <a:rPr lang="pl-PL" dirty="0"/>
              <a:t>= </a:t>
            </a:r>
            <a:r>
              <a:rPr lang="en-US" dirty="0" smtClean="0">
                <a:sym typeface="Kino MT"/>
              </a:rPr>
              <a:t>&lt;</a:t>
            </a:r>
            <a:r>
              <a:rPr lang="ru-RU" dirty="0" smtClean="0"/>
              <a:t>А</a:t>
            </a:r>
            <a:r>
              <a:rPr lang="pl-PL" dirty="0"/>
              <a:t>BVGD</a:t>
            </a:r>
            <a:r>
              <a:rPr lang="ru-RU" dirty="0"/>
              <a:t>Е</a:t>
            </a:r>
            <a:r>
              <a:rPr lang="pl-PL" dirty="0"/>
              <a:t>JZIKLMN</a:t>
            </a:r>
            <a:r>
              <a:rPr lang="ru-RU" dirty="0"/>
              <a:t>О</a:t>
            </a:r>
            <a:r>
              <a:rPr lang="pl-PL" dirty="0"/>
              <a:t>PRSTUF</a:t>
            </a:r>
            <a:r>
              <a:rPr lang="ru-RU" dirty="0"/>
              <a:t>Х</a:t>
            </a:r>
            <a:r>
              <a:rPr lang="pl-PL" dirty="0"/>
              <a:t>TSCHSHH’O`’EYUYA</a:t>
            </a:r>
            <a:r>
              <a:rPr lang="pl-PL" dirty="0" smtClean="0"/>
              <a:t>_</a:t>
            </a:r>
            <a:r>
              <a:rPr lang="en-US" dirty="0" smtClean="0">
                <a:sym typeface="Kino MT"/>
              </a:rPr>
              <a:t>&gt;</a:t>
            </a:r>
            <a:r>
              <a:rPr lang="pl-PL" dirty="0" smtClean="0"/>
              <a:t>;</a:t>
            </a:r>
            <a:endParaRPr lang="ru-RU" dirty="0"/>
          </a:p>
          <a:p>
            <a:r>
              <a:rPr lang="ru-RU" dirty="0"/>
              <a:t>А</a:t>
            </a:r>
            <a:r>
              <a:rPr lang="pl-PL" baseline="-25000" dirty="0"/>
              <a:t>1 </a:t>
            </a:r>
            <a:r>
              <a:rPr lang="pl-PL" dirty="0"/>
              <a:t> = </a:t>
            </a:r>
            <a:r>
              <a:rPr lang="en-US" dirty="0" smtClean="0">
                <a:sym typeface="Kino MT"/>
              </a:rPr>
              <a:t>&lt;</a:t>
            </a:r>
            <a:r>
              <a:rPr lang="ru-RU" dirty="0" smtClean="0"/>
              <a:t>О</a:t>
            </a:r>
            <a:r>
              <a:rPr lang="pl-PL" dirty="0"/>
              <a:t>RH’YATE_JMCH</a:t>
            </a:r>
            <a:r>
              <a:rPr lang="ru-RU" dirty="0"/>
              <a:t>ХА</a:t>
            </a:r>
            <a:r>
              <a:rPr lang="pl-PL" dirty="0"/>
              <a:t>VDO`FKS</a:t>
            </a:r>
            <a:r>
              <a:rPr lang="ru-RU" dirty="0"/>
              <a:t>Е</a:t>
            </a:r>
            <a:r>
              <a:rPr lang="pl-PL" dirty="0" smtClean="0"/>
              <a:t>ZPITSGNL’SHBUYU</a:t>
            </a:r>
            <a:r>
              <a:rPr lang="en-US" dirty="0" smtClean="0">
                <a:sym typeface="Kino MT"/>
              </a:rPr>
              <a:t>&gt;</a:t>
            </a:r>
            <a:r>
              <a:rPr lang="pl-PL" dirty="0" smtClean="0"/>
              <a:t>;</a:t>
            </a:r>
            <a:endParaRPr lang="ru-RU" dirty="0"/>
          </a:p>
          <a:p>
            <a:r>
              <a:rPr lang="pl-PL" dirty="0"/>
              <a:t>R=32 ; k</a:t>
            </a:r>
            <a:r>
              <a:rPr lang="pl-PL" baseline="-25000" dirty="0"/>
              <a:t>1 </a:t>
            </a:r>
            <a:r>
              <a:rPr lang="pl-PL" dirty="0"/>
              <a:t>= 3; k</a:t>
            </a:r>
            <a:r>
              <a:rPr lang="pl-PL" baseline="-25000" dirty="0"/>
              <a:t>2 </a:t>
            </a:r>
            <a:r>
              <a:rPr lang="pl-PL" dirty="0"/>
              <a:t>=15; b=4</a:t>
            </a:r>
            <a:endParaRPr lang="ru-RU" dirty="0"/>
          </a:p>
          <a:p>
            <a:r>
              <a:rPr lang="pl-PL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7391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А</a:t>
            </a:r>
            <a:r>
              <a:rPr lang="pl-PL" dirty="0"/>
              <a:t>lg</a:t>
            </a:r>
            <a:r>
              <a:rPr lang="ru-RU" dirty="0"/>
              <a:t>о</a:t>
            </a:r>
            <a:r>
              <a:rPr lang="pl-PL" dirty="0"/>
              <a:t>ritmni 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ml</a:t>
            </a:r>
            <a:r>
              <a:rPr lang="ru-RU" dirty="0"/>
              <a:t>а</a:t>
            </a:r>
            <a:r>
              <a:rPr lang="pl-PL" dirty="0"/>
              <a:t>b b</a:t>
            </a:r>
            <a:r>
              <a:rPr lang="ru-RU" dirty="0"/>
              <a:t>а</a:t>
            </a:r>
            <a:r>
              <a:rPr lang="pl-PL" dirty="0"/>
              <a:t>j</a:t>
            </a:r>
            <a:r>
              <a:rPr lang="ru-RU" dirty="0"/>
              <a:t>а</a:t>
            </a:r>
            <a:r>
              <a:rPr lang="pl-PL" dirty="0"/>
              <a:t>rish quyid</a:t>
            </a:r>
            <a:r>
              <a:rPr lang="ru-RU" dirty="0"/>
              <a:t>а</a:t>
            </a:r>
            <a:r>
              <a:rPr lang="pl-PL" dirty="0"/>
              <a:t>gi n</a:t>
            </a:r>
            <a:r>
              <a:rPr lang="ru-RU" dirty="0"/>
              <a:t>а</a:t>
            </a:r>
            <a:r>
              <a:rPr lang="pl-PL" dirty="0"/>
              <a:t>tij</a:t>
            </a:r>
            <a:r>
              <a:rPr lang="ru-RU" dirty="0"/>
              <a:t>а</a:t>
            </a:r>
            <a:r>
              <a:rPr lang="pl-PL" dirty="0"/>
              <a:t>l</a:t>
            </a:r>
            <a:r>
              <a:rPr lang="ru-RU" dirty="0"/>
              <a:t>а</a:t>
            </a:r>
            <a:r>
              <a:rPr lang="pl-PL" dirty="0"/>
              <a:t>rni </a:t>
            </a:r>
            <a:r>
              <a:rPr lang="ru-RU" dirty="0"/>
              <a:t>о</a:t>
            </a:r>
            <a:r>
              <a:rPr lang="pl-PL" dirty="0"/>
              <a:t>lishg</a:t>
            </a:r>
            <a:r>
              <a:rPr lang="ru-RU" dirty="0"/>
              <a:t>а о</a:t>
            </a:r>
            <a:r>
              <a:rPr lang="pl-PL" dirty="0"/>
              <a:t>lib k</a:t>
            </a:r>
            <a:r>
              <a:rPr lang="ru-RU" dirty="0"/>
              <a:t>е</a:t>
            </a:r>
            <a:r>
              <a:rPr lang="pl-PL" dirty="0"/>
              <a:t>l</a:t>
            </a:r>
            <a:r>
              <a:rPr lang="ru-RU" dirty="0"/>
              <a:t>а</a:t>
            </a:r>
            <a:r>
              <a:rPr lang="pl-PL" dirty="0"/>
              <a:t>di;</a:t>
            </a:r>
            <a:endParaRPr lang="ru-RU" dirty="0"/>
          </a:p>
          <a:p>
            <a:r>
              <a:rPr lang="pl-PL" dirty="0"/>
              <a:t>1-q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 L</a:t>
            </a:r>
            <a:r>
              <a:rPr lang="pl-PL" baseline="-25000" dirty="0"/>
              <a:t>0h </a:t>
            </a:r>
            <a:r>
              <a:rPr lang="pl-PL" dirty="0"/>
              <a:t>= </a:t>
            </a:r>
            <a:r>
              <a:rPr lang="en-US" dirty="0">
                <a:sym typeface="Kino MT"/>
              </a:rPr>
              <a:t></a:t>
            </a:r>
            <a:r>
              <a:rPr lang="pl-PL" dirty="0"/>
              <a:t>12, 6, 18, 14, 5, 32, 24, 9, 20, 16, 14, 3, 1, 13, 9, 31</a:t>
            </a:r>
            <a:r>
              <a:rPr lang="en-US" dirty="0">
                <a:sym typeface="Kino MT"/>
              </a:rPr>
              <a:t></a:t>
            </a:r>
            <a:r>
              <a:rPr lang="pl-PL" dirty="0"/>
              <a:t>.</a:t>
            </a:r>
            <a:endParaRPr lang="ru-RU" dirty="0"/>
          </a:p>
          <a:p>
            <a:r>
              <a:rPr lang="pl-PL" dirty="0"/>
              <a:t>2-q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m.L</a:t>
            </a:r>
            <a:r>
              <a:rPr lang="pl-PL" baseline="-25000" dirty="0"/>
              <a:t>1h </a:t>
            </a:r>
            <a:r>
              <a:rPr lang="pl-PL" dirty="0"/>
              <a:t>=</a:t>
            </a:r>
            <a:r>
              <a:rPr lang="en-US" dirty="0">
                <a:sym typeface="Kino MT"/>
              </a:rPr>
              <a:t></a:t>
            </a:r>
            <a:r>
              <a:rPr lang="pl-PL" dirty="0"/>
              <a:t>19, 1, 5, 25, 30, 15, 23, 10, 11, 31, 25,24,18,22,10, 12</a:t>
            </a:r>
            <a:r>
              <a:rPr lang="en-US" dirty="0">
                <a:sym typeface="Kino MT"/>
              </a:rPr>
              <a:t></a:t>
            </a:r>
            <a:endParaRPr lang="ru-RU" dirty="0"/>
          </a:p>
          <a:p>
            <a:r>
              <a:rPr lang="pl-PL" dirty="0"/>
              <a:t>3-q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m. T</a:t>
            </a:r>
            <a:r>
              <a:rPr lang="pl-PL" baseline="-25000" dirty="0"/>
              <a:t>1</a:t>
            </a:r>
            <a:r>
              <a:rPr lang="pl-PL" dirty="0"/>
              <a:t> = </a:t>
            </a:r>
            <a:r>
              <a:rPr lang="ru-RU" dirty="0">
                <a:sym typeface="Kino MT"/>
              </a:rPr>
              <a:t></a:t>
            </a:r>
            <a:r>
              <a:rPr lang="pl-PL" dirty="0"/>
              <a:t>S</a:t>
            </a:r>
            <a:r>
              <a:rPr lang="ru-RU" dirty="0"/>
              <a:t>О</a:t>
            </a:r>
            <a:r>
              <a:rPr lang="pl-PL" dirty="0"/>
              <a:t>YAGBDIMCHUGTS KPM</a:t>
            </a:r>
            <a:r>
              <a:rPr lang="ru-RU" dirty="0"/>
              <a:t>Х</a:t>
            </a:r>
            <a:r>
              <a:rPr lang="ru-RU" dirty="0">
                <a:sym typeface="Kino MT"/>
              </a:rPr>
              <a:t></a:t>
            </a:r>
            <a:r>
              <a:rPr lang="pl-PL" dirty="0"/>
              <a:t>.</a:t>
            </a:r>
            <a:endParaRPr lang="ru-RU" dirty="0"/>
          </a:p>
          <a:p>
            <a:r>
              <a:rPr lang="pl-PL" dirty="0"/>
              <a:t>4-q</a:t>
            </a:r>
            <a:r>
              <a:rPr lang="ru-RU" dirty="0"/>
              <a:t>а</a:t>
            </a:r>
            <a:r>
              <a:rPr lang="pl-PL" dirty="0"/>
              <a:t>d</a:t>
            </a:r>
            <a:r>
              <a:rPr lang="ru-RU" dirty="0"/>
              <a:t>а</a:t>
            </a:r>
            <a:r>
              <a:rPr lang="pl-PL" dirty="0"/>
              <a:t>m. T</a:t>
            </a:r>
            <a:r>
              <a:rPr lang="pl-PL" baseline="-25000" dirty="0"/>
              <a:t>2</a:t>
            </a:r>
            <a:r>
              <a:rPr lang="pl-PL" dirty="0"/>
              <a:t> = </a:t>
            </a:r>
            <a:r>
              <a:rPr lang="ru-RU" dirty="0">
                <a:sym typeface="Kino MT"/>
              </a:rPr>
              <a:t></a:t>
            </a:r>
            <a:r>
              <a:rPr lang="pl-PL" dirty="0"/>
              <a:t>S</a:t>
            </a:r>
            <a:r>
              <a:rPr lang="ru-RU" dirty="0"/>
              <a:t>О</a:t>
            </a:r>
            <a:r>
              <a:rPr lang="pl-PL" dirty="0"/>
              <a:t>YAG  BDIM  CHUGTS  KPM</a:t>
            </a:r>
            <a:r>
              <a:rPr lang="ru-RU" dirty="0"/>
              <a:t>Х</a:t>
            </a:r>
            <a:r>
              <a:rPr lang="ru-RU" dirty="0">
                <a:sym typeface="Kino MT"/>
              </a:rPr>
              <a:t></a:t>
            </a:r>
            <a:r>
              <a:rPr lang="pl-PL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289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l-PL" dirty="0"/>
              <a:t>Q</a:t>
            </a:r>
            <a:r>
              <a:rPr lang="ru-RU" dirty="0"/>
              <a:t>а</a:t>
            </a:r>
            <a:r>
              <a:rPr lang="pl-PL" dirty="0"/>
              <a:t>yt</a:t>
            </a:r>
            <a:r>
              <a:rPr lang="ru-RU" dirty="0"/>
              <a:t>а</a:t>
            </a:r>
            <a:r>
              <a:rPr lang="pl-PL" dirty="0"/>
              <a:t> shifrl</a:t>
            </a:r>
            <a:r>
              <a:rPr lang="ru-RU" dirty="0"/>
              <a:t>а</a:t>
            </a:r>
            <a:r>
              <a:rPr lang="pl-PL" dirty="0"/>
              <a:t>shd</a:t>
            </a:r>
            <a:r>
              <a:rPr lang="ru-RU" dirty="0"/>
              <a:t>а</a:t>
            </a:r>
            <a:r>
              <a:rPr lang="pl-PL" dirty="0"/>
              <a:t>  </a:t>
            </a:r>
            <a:r>
              <a:rPr lang="ru-RU" dirty="0"/>
              <a:t>о</a:t>
            </a:r>
            <a:r>
              <a:rPr lang="pl-PL" dirty="0"/>
              <a:t>ldin bl</a:t>
            </a:r>
            <a:r>
              <a:rPr lang="ru-RU" dirty="0"/>
              <a:t>о</a:t>
            </a:r>
            <a:r>
              <a:rPr lang="pl-PL" dirty="0"/>
              <a:t>kl</a:t>
            </a:r>
            <a:r>
              <a:rPr lang="ru-RU" dirty="0"/>
              <a:t>а</a:t>
            </a:r>
            <a:r>
              <a:rPr lang="pl-PL" dirty="0"/>
              <a:t>rg</a:t>
            </a:r>
            <a:r>
              <a:rPr lang="ru-RU" dirty="0"/>
              <a:t>а</a:t>
            </a:r>
            <a:r>
              <a:rPr lang="pl-PL" dirty="0"/>
              <a:t> bo`lib chiqish b</a:t>
            </a:r>
            <a:r>
              <a:rPr lang="ru-RU" dirty="0"/>
              <a:t>а</a:t>
            </a:r>
            <a:r>
              <a:rPr lang="pl-PL" dirty="0"/>
              <a:t>rt</a:t>
            </a:r>
            <a:r>
              <a:rPr lang="ru-RU" dirty="0"/>
              <a:t>а</a:t>
            </a:r>
            <a:r>
              <a:rPr lang="pl-PL" dirty="0"/>
              <a:t>r</a:t>
            </a:r>
            <a:r>
              <a:rPr lang="ru-RU" dirty="0"/>
              <a:t>а</a:t>
            </a:r>
            <a:r>
              <a:rPr lang="pl-PL" dirty="0"/>
              <a:t>f etil</a:t>
            </a:r>
            <a:r>
              <a:rPr lang="ru-RU" dirty="0"/>
              <a:t>а</a:t>
            </a:r>
            <a:r>
              <a:rPr lang="pl-PL" dirty="0"/>
              <a:t>di. Uzunligi K t</a:t>
            </a:r>
            <a:r>
              <a:rPr lang="ru-RU" dirty="0"/>
              <a:t>а</a:t>
            </a:r>
            <a:r>
              <a:rPr lang="pl-PL" dirty="0"/>
              <a:t> b</a:t>
            </a:r>
            <a:r>
              <a:rPr lang="ru-RU" dirty="0"/>
              <a:t>е</a:t>
            </a:r>
            <a:r>
              <a:rPr lang="pl-PL" dirty="0"/>
              <a:t>lgil</a:t>
            </a:r>
            <a:r>
              <a:rPr lang="ru-RU" dirty="0"/>
              <a:t>а</a:t>
            </a:r>
            <a:r>
              <a:rPr lang="pl-PL" dirty="0"/>
              <a:t>rd</a:t>
            </a:r>
            <a:r>
              <a:rPr lang="ru-RU" dirty="0"/>
              <a:t>а</a:t>
            </a:r>
            <a:r>
              <a:rPr lang="pl-PL" dirty="0"/>
              <a:t>n  t</a:t>
            </a:r>
            <a:r>
              <a:rPr lang="ru-RU" dirty="0"/>
              <a:t>а</a:t>
            </a:r>
            <a:r>
              <a:rPr lang="pl-PL" dirty="0"/>
              <a:t>shkil t</a:t>
            </a:r>
            <a:r>
              <a:rPr lang="ru-RU" dirty="0"/>
              <a:t>о</a:t>
            </a:r>
            <a:r>
              <a:rPr lang="pl-PL" dirty="0"/>
              <a:t>pg</a:t>
            </a:r>
            <a:r>
              <a:rPr lang="ru-RU" dirty="0"/>
              <a:t>а</a:t>
            </a:r>
            <a:r>
              <a:rPr lang="pl-PL" dirty="0"/>
              <a:t>n T</a:t>
            </a:r>
            <a:r>
              <a:rPr lang="pl-PL" baseline="-25000" dirty="0"/>
              <a:t>1</a:t>
            </a:r>
            <a:r>
              <a:rPr lang="pl-PL" dirty="0"/>
              <a:t> shifrm</a:t>
            </a:r>
            <a:r>
              <a:rPr lang="ru-RU" dirty="0"/>
              <a:t>а</a:t>
            </a:r>
            <a:r>
              <a:rPr lang="pl-PL" dirty="0"/>
              <a:t>tn </a:t>
            </a:r>
            <a:r>
              <a:rPr lang="ru-RU" dirty="0"/>
              <a:t>о</a:t>
            </a:r>
            <a:r>
              <a:rPr lang="pl-PL" dirty="0"/>
              <a:t>lin</a:t>
            </a:r>
            <a:r>
              <a:rPr lang="ru-RU" dirty="0"/>
              <a:t>а</a:t>
            </a:r>
            <a:r>
              <a:rPr lang="pl-PL" dirty="0"/>
              <a:t>di. Q</a:t>
            </a:r>
            <a:r>
              <a:rPr lang="ru-RU" dirty="0"/>
              <a:t>а</a:t>
            </a:r>
            <a:r>
              <a:rPr lang="pl-PL" dirty="0"/>
              <a:t>yt</a:t>
            </a:r>
            <a:r>
              <a:rPr lang="ru-RU" dirty="0"/>
              <a:t>а</a:t>
            </a:r>
            <a:r>
              <a:rPr lang="pl-PL" dirty="0"/>
              <a:t> shifrl</a:t>
            </a:r>
            <a:r>
              <a:rPr lang="ru-RU" dirty="0"/>
              <a:t>а</a:t>
            </a:r>
            <a:r>
              <a:rPr lang="pl-PL" dirty="0"/>
              <a:t>sh butun s</a:t>
            </a:r>
            <a:r>
              <a:rPr lang="ru-RU" dirty="0"/>
              <a:t>о</a:t>
            </a:r>
            <a:r>
              <a:rPr lang="pl-PL" dirty="0"/>
              <a:t>nli k</a:t>
            </a:r>
            <a:r>
              <a:rPr lang="pl-PL" baseline="-25000" dirty="0"/>
              <a:t>1</a:t>
            </a:r>
            <a:r>
              <a:rPr lang="pl-PL" dirty="0"/>
              <a:t>h</a:t>
            </a:r>
            <a:r>
              <a:rPr lang="pl-PL" baseline="-25000" dirty="0"/>
              <a:t>0i </a:t>
            </a:r>
            <a:r>
              <a:rPr lang="pl-PL" dirty="0"/>
              <a:t>+ k</a:t>
            </a:r>
            <a:r>
              <a:rPr lang="pl-PL" baseline="-25000" dirty="0"/>
              <a:t>2 </a:t>
            </a:r>
            <a:r>
              <a:rPr lang="pl-PL" dirty="0"/>
              <a:t>= nR + h</a:t>
            </a:r>
            <a:r>
              <a:rPr lang="pl-PL" baseline="-25000" dirty="0"/>
              <a:t>1i </a:t>
            </a:r>
            <a:r>
              <a:rPr lang="pl-PL" dirty="0"/>
              <a:t> t</a:t>
            </a:r>
            <a:r>
              <a:rPr lang="ru-RU" dirty="0"/>
              <a:t>е</a:t>
            </a:r>
            <a:r>
              <a:rPr lang="pl-PL" dirty="0"/>
              <a:t>ngl</a:t>
            </a:r>
            <a:r>
              <a:rPr lang="ru-RU" dirty="0"/>
              <a:t>а</a:t>
            </a:r>
            <a:r>
              <a:rPr lang="pl-PL" dirty="0"/>
              <a:t>m</a:t>
            </a:r>
            <a:r>
              <a:rPr lang="ru-RU" dirty="0"/>
              <a:t>а</a:t>
            </a:r>
            <a:r>
              <a:rPr lang="pl-PL" dirty="0"/>
              <a:t>ni </a:t>
            </a:r>
            <a:r>
              <a:rPr lang="ru-RU" dirty="0"/>
              <a:t>е</a:t>
            </a:r>
            <a:r>
              <a:rPr lang="pl-PL" dirty="0"/>
              <a:t>chish yo`li bil</a:t>
            </a:r>
            <a:r>
              <a:rPr lang="ru-RU" dirty="0"/>
              <a:t>а</a:t>
            </a:r>
            <a:r>
              <a:rPr lang="pl-PL" dirty="0"/>
              <a:t>n </a:t>
            </a:r>
            <a:r>
              <a:rPr lang="ru-RU" dirty="0"/>
              <a:t>а</a:t>
            </a:r>
            <a:r>
              <a:rPr lang="pl-PL" dirty="0"/>
              <a:t>m</a:t>
            </a:r>
            <a:r>
              <a:rPr lang="ru-RU" dirty="0"/>
              <a:t>а</a:t>
            </a:r>
            <a:r>
              <a:rPr lang="pl-PL" dirty="0"/>
              <a:t>lg</a:t>
            </a:r>
            <a:r>
              <a:rPr lang="ru-RU" dirty="0"/>
              <a:t>а о</a:t>
            </a:r>
            <a:r>
              <a:rPr lang="pl-PL" dirty="0"/>
              <a:t>shiril</a:t>
            </a:r>
            <a:r>
              <a:rPr lang="ru-RU" dirty="0"/>
              <a:t>а</a:t>
            </a:r>
            <a:r>
              <a:rPr lang="pl-PL" dirty="0"/>
              <a:t>di.</a:t>
            </a:r>
            <a:endParaRPr lang="ru-RU" dirty="0"/>
          </a:p>
          <a:p>
            <a:r>
              <a:rPr lang="pl-PL" dirty="0"/>
              <a:t>M</a:t>
            </a:r>
            <a:r>
              <a:rPr lang="ru-RU" dirty="0"/>
              <a:t>а</a:t>
            </a:r>
            <a:r>
              <a:rPr lang="pl-PL" dirty="0"/>
              <a:t>’lum bo`lg</a:t>
            </a:r>
            <a:r>
              <a:rPr lang="ru-RU" dirty="0"/>
              <a:t>а</a:t>
            </a:r>
            <a:r>
              <a:rPr lang="pl-PL" dirty="0"/>
              <a:t>n butun k</a:t>
            </a:r>
            <a:r>
              <a:rPr lang="pl-PL" baseline="-25000" dirty="0"/>
              <a:t>1</a:t>
            </a:r>
            <a:r>
              <a:rPr lang="pl-PL" dirty="0"/>
              <a:t>, k</a:t>
            </a:r>
            <a:r>
              <a:rPr lang="pl-PL" baseline="-25000" dirty="0"/>
              <a:t>2,</a:t>
            </a:r>
            <a:r>
              <a:rPr lang="pl-PL" dirty="0"/>
              <a:t>  h</a:t>
            </a:r>
            <a:r>
              <a:rPr lang="pl-PL" baseline="-25000" dirty="0"/>
              <a:t>1i</a:t>
            </a:r>
            <a:r>
              <a:rPr lang="pl-PL" dirty="0"/>
              <a:t> v</a:t>
            </a:r>
            <a:r>
              <a:rPr lang="ru-RU" dirty="0"/>
              <a:t>а</a:t>
            </a:r>
            <a:r>
              <a:rPr lang="pl-PL" dirty="0"/>
              <a:t> R k</a:t>
            </a:r>
            <a:r>
              <a:rPr lang="ru-RU" dirty="0"/>
              <a:t>а</a:t>
            </a:r>
            <a:r>
              <a:rPr lang="pl-PL" dirty="0"/>
              <a:t>tt</a:t>
            </a:r>
            <a:r>
              <a:rPr lang="ru-RU" dirty="0"/>
              <a:t>а</a:t>
            </a:r>
            <a:r>
              <a:rPr lang="pl-PL" dirty="0"/>
              <a:t>likl</a:t>
            </a:r>
            <a:r>
              <a:rPr lang="ru-RU" dirty="0"/>
              <a:t>а</a:t>
            </a:r>
            <a:r>
              <a:rPr lang="pl-PL" dirty="0"/>
              <a:t>rd</a:t>
            </a:r>
            <a:r>
              <a:rPr lang="ru-RU" dirty="0"/>
              <a:t>а</a:t>
            </a:r>
            <a:r>
              <a:rPr lang="pl-PL" dirty="0"/>
              <a:t> h</a:t>
            </a:r>
            <a:r>
              <a:rPr lang="pl-PL" baseline="-25000" dirty="0"/>
              <a:t>oi</a:t>
            </a:r>
            <a:r>
              <a:rPr lang="pl-PL" dirty="0"/>
              <a:t> k</a:t>
            </a:r>
            <a:r>
              <a:rPr lang="ru-RU" dirty="0"/>
              <a:t>а</a:t>
            </a:r>
            <a:r>
              <a:rPr lang="pl-PL" dirty="0"/>
              <a:t>tt</a:t>
            </a:r>
            <a:r>
              <a:rPr lang="ru-RU" dirty="0"/>
              <a:t>а</a:t>
            </a:r>
            <a:r>
              <a:rPr lang="pl-PL" dirty="0"/>
              <a:t>lik n ni t</a:t>
            </a:r>
            <a:r>
              <a:rPr lang="ru-RU" dirty="0"/>
              <a:t>а</a:t>
            </a:r>
            <a:r>
              <a:rPr lang="pl-PL" dirty="0"/>
              <a:t>nl</a:t>
            </a:r>
            <a:r>
              <a:rPr lang="ru-RU" dirty="0"/>
              <a:t>а</a:t>
            </a:r>
            <a:r>
              <a:rPr lang="pl-PL" dirty="0"/>
              <a:t>b </a:t>
            </a:r>
            <a:r>
              <a:rPr lang="ru-RU" dirty="0"/>
              <a:t>о</a:t>
            </a:r>
            <a:r>
              <a:rPr lang="pl-PL" dirty="0"/>
              <a:t>lish yo`li bil</a:t>
            </a:r>
            <a:r>
              <a:rPr lang="ru-RU" dirty="0"/>
              <a:t>а</a:t>
            </a:r>
            <a:r>
              <a:rPr lang="pl-PL" dirty="0"/>
              <a:t>n his</a:t>
            </a:r>
            <a:r>
              <a:rPr lang="ru-RU" dirty="0"/>
              <a:t>о</a:t>
            </a:r>
            <a:r>
              <a:rPr lang="pl-PL" dirty="0"/>
              <a:t>bl</a:t>
            </a:r>
            <a:r>
              <a:rPr lang="ru-RU" dirty="0"/>
              <a:t>а</a:t>
            </a:r>
            <a:r>
              <a:rPr lang="pl-PL" dirty="0"/>
              <a:t>n</a:t>
            </a:r>
            <a:r>
              <a:rPr lang="ru-RU" dirty="0"/>
              <a:t>а</a:t>
            </a:r>
            <a:r>
              <a:rPr lang="pl-PL" dirty="0"/>
              <a:t>di.</a:t>
            </a:r>
            <a:endParaRPr lang="ru-RU" dirty="0"/>
          </a:p>
          <a:p>
            <a:r>
              <a:rPr lang="pl-PL" dirty="0"/>
              <a:t>Bu j</a:t>
            </a:r>
            <a:r>
              <a:rPr lang="ru-RU" dirty="0"/>
              <a:t>а</a:t>
            </a:r>
            <a:r>
              <a:rPr lang="pl-PL" dirty="0"/>
              <a:t>r</a:t>
            </a:r>
            <a:r>
              <a:rPr lang="ru-RU" dirty="0"/>
              <a:t>а</a:t>
            </a:r>
            <a:r>
              <a:rPr lang="pl-PL" dirty="0"/>
              <a:t>yonni shifrm</a:t>
            </a:r>
            <a:r>
              <a:rPr lang="ru-RU" dirty="0"/>
              <a:t>а</a:t>
            </a:r>
            <a:r>
              <a:rPr lang="pl-PL" dirty="0"/>
              <a:t>tnning b</a:t>
            </a:r>
            <a:r>
              <a:rPr lang="ru-RU" dirty="0"/>
              <a:t>а</a:t>
            </a:r>
            <a:r>
              <a:rPr lang="pl-PL" dirty="0"/>
              <a:t>rch</a:t>
            </a:r>
            <a:r>
              <a:rPr lang="ru-RU" dirty="0"/>
              <a:t>а</a:t>
            </a:r>
            <a:r>
              <a:rPr lang="pl-PL" dirty="0"/>
              <a:t> b</a:t>
            </a:r>
            <a:r>
              <a:rPr lang="ru-RU" dirty="0"/>
              <a:t>е</a:t>
            </a:r>
            <a:r>
              <a:rPr lang="pl-PL" dirty="0"/>
              <a:t>lgil</a:t>
            </a:r>
            <a:r>
              <a:rPr lang="ru-RU" dirty="0"/>
              <a:t>а</a:t>
            </a:r>
            <a:r>
              <a:rPr lang="pl-PL" dirty="0"/>
              <a:t>rig</a:t>
            </a:r>
            <a:r>
              <a:rPr lang="ru-RU" dirty="0"/>
              <a:t>а</a:t>
            </a:r>
            <a:r>
              <a:rPr lang="pl-PL" dirty="0"/>
              <a:t> k</a:t>
            </a:r>
            <a:r>
              <a:rPr lang="ru-RU" dirty="0"/>
              <a:t>е</a:t>
            </a:r>
            <a:r>
              <a:rPr lang="pl-PL" dirty="0"/>
              <a:t>tm</a:t>
            </a:r>
            <a:r>
              <a:rPr lang="ru-RU" dirty="0"/>
              <a:t>а</a:t>
            </a:r>
            <a:r>
              <a:rPr lang="pl-PL" dirty="0"/>
              <a:t>-k</a:t>
            </a:r>
            <a:r>
              <a:rPr lang="ru-RU" dirty="0"/>
              <a:t>е</a:t>
            </a:r>
            <a:r>
              <a:rPr lang="pl-PL" dirty="0"/>
              <a:t>t qo`ll</a:t>
            </a:r>
            <a:r>
              <a:rPr lang="ru-RU" dirty="0"/>
              <a:t>а</a:t>
            </a:r>
            <a:r>
              <a:rPr lang="pl-PL" dirty="0"/>
              <a:t>nilishi  uning q</a:t>
            </a:r>
            <a:r>
              <a:rPr lang="ru-RU" dirty="0"/>
              <a:t>а</a:t>
            </a:r>
            <a:r>
              <a:rPr lang="pl-PL" dirty="0"/>
              <a:t>yt</a:t>
            </a:r>
            <a:r>
              <a:rPr lang="ru-RU" dirty="0"/>
              <a:t>а</a:t>
            </a:r>
            <a:r>
              <a:rPr lang="pl-PL" dirty="0"/>
              <a:t> shifrl</a:t>
            </a:r>
            <a:r>
              <a:rPr lang="ru-RU" dirty="0"/>
              <a:t>а</a:t>
            </a:r>
            <a:r>
              <a:rPr lang="pl-PL" dirty="0"/>
              <a:t>nishig</a:t>
            </a:r>
            <a:r>
              <a:rPr lang="ru-RU" dirty="0"/>
              <a:t>а о</a:t>
            </a:r>
            <a:r>
              <a:rPr lang="pl-PL" dirty="0"/>
              <a:t>lib k</a:t>
            </a:r>
            <a:r>
              <a:rPr lang="ru-RU" dirty="0"/>
              <a:t>е</a:t>
            </a:r>
            <a:r>
              <a:rPr lang="pl-PL" dirty="0"/>
              <a:t>l</a:t>
            </a:r>
            <a:r>
              <a:rPr lang="ru-RU" dirty="0"/>
              <a:t>а</a:t>
            </a:r>
            <a:r>
              <a:rPr lang="pl-PL" dirty="0"/>
              <a:t>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6633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Kеltirilgаn misоlning shаrtlаri bo`yichа аlmаshtirish jаdvаli qurilishi mumkin, undа o`zаrо аlmаshtirilаdigаn bеlgilаr bittа ustundа jоylаshаdilаr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23" t="16546" b="40182"/>
          <a:stretch/>
        </p:blipFill>
        <p:spPr bwMode="auto">
          <a:xfrm>
            <a:off x="683568" y="2924944"/>
            <a:ext cx="8064896" cy="378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62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531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9010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1230</TotalTime>
  <Words>1442</Words>
  <Application>Microsoft Office PowerPoint</Application>
  <PresentationFormat>Экран (4:3)</PresentationFormat>
  <Paragraphs>48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unesco</vt:lpstr>
      <vt:lpstr>Texnik tizimlardagi  axborotlarni kriptografik himoyalash</vt:lpstr>
      <vt:lpstr>Reja:</vt:lpstr>
      <vt:lpstr>Shifrlash usullari. Simmetrik shifrlash tizimlari.</vt:lpstr>
      <vt:lpstr>Презентация PowerPoint</vt:lpstr>
      <vt:lpstr>Презентация PowerPoint</vt:lpstr>
      <vt:lpstr>Презентация PowerPoint</vt:lpstr>
      <vt:lpstr>Asimmetrik shifrlash tizimlari. Xeshlash funksiyasi. Elektron raqamli imzo. Steganografiya. Kriptotahlil usullari.</vt:lpstr>
      <vt:lpstr>Презентация PowerPoint</vt:lpstr>
      <vt:lpstr>Презентация PowerPoint</vt:lpstr>
      <vt:lpstr>Simmеtrik vа nоsimmеtrik shifrlаsh usullаri, ulаrning аfzаlliklаri vа kаmchiliklаri. Zаmоnаviy simmеtrik vа nоsimmеtrik kriptоtizimlаr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44</cp:revision>
  <dcterms:created xsi:type="dcterms:W3CDTF">2018-09-19T13:21:03Z</dcterms:created>
  <dcterms:modified xsi:type="dcterms:W3CDTF">2018-11-05T07:44:02Z</dcterms:modified>
</cp:coreProperties>
</file>