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85E6CBDE-5EB6-4EF2-8CA0-0F409490F83F}" type="datetimeFigureOut">
              <a:rPr lang="ru-RU" smtClean="0"/>
              <a:t>09.06.2018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0698AE47-7E96-456D-AC18-3AEFAFD07D16}"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5E6CBDE-5EB6-4EF2-8CA0-0F409490F83F}" type="datetimeFigureOut">
              <a:rPr lang="ru-RU" smtClean="0"/>
              <a:t>09.06.2018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85E6CBDE-5EB6-4EF2-8CA0-0F409490F83F}" type="datetimeFigureOut">
              <a:rPr lang="ru-RU" smtClean="0"/>
              <a:t>09.06.2018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98AE47-7E96-456D-AC18-3AEFAFD07D16}"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85E6CBDE-5EB6-4EF2-8CA0-0F409490F83F}" type="datetimeFigureOut">
              <a:rPr lang="ru-RU" smtClean="0"/>
              <a:t>09.06.2018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85E6CBDE-5EB6-4EF2-8CA0-0F409490F83F}" type="datetimeFigureOut">
              <a:rPr lang="ru-RU" smtClean="0"/>
              <a:t>09.06.2018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85E6CBDE-5EB6-4EF2-8CA0-0F409490F83F}" type="datetimeFigureOut">
              <a:rPr lang="ru-RU" smtClean="0"/>
              <a:t>09.06.2018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E6CBDE-5EB6-4EF2-8CA0-0F409490F83F}" type="datetimeFigureOut">
              <a:rPr lang="ru-RU" smtClean="0"/>
              <a:t>09.06.2018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85E6CBDE-5EB6-4EF2-8CA0-0F409490F83F}" type="datetimeFigureOut">
              <a:rPr lang="ru-RU" smtClean="0"/>
              <a:t>09.06.2018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85E6CBDE-5EB6-4EF2-8CA0-0F409490F83F}" type="datetimeFigureOut">
              <a:rPr lang="ru-RU" smtClean="0"/>
              <a:t>09.06.2018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0698AE47-7E96-456D-AC18-3AEFAFD07D16}"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5E6CBDE-5EB6-4EF2-8CA0-0F409490F83F}" type="datetimeFigureOut">
              <a:rPr lang="ru-RU" smtClean="0"/>
              <a:t>09.06.2018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85E6CBDE-5EB6-4EF2-8CA0-0F409490F83F}" type="datetimeFigureOut">
              <a:rPr lang="ru-RU" smtClean="0"/>
              <a:t>09.06.2018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98AE47-7E96-456D-AC18-3AEFAFD07D1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5E6CBDE-5EB6-4EF2-8CA0-0F409490F83F}" type="datetimeFigureOut">
              <a:rPr lang="ru-RU" smtClean="0"/>
              <a:t>09.06.2018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698AE47-7E96-456D-AC18-3AEFAFD07D16}"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несколько документов 3"/>
          <p:cNvSpPr/>
          <p:nvPr/>
        </p:nvSpPr>
        <p:spPr>
          <a:xfrm>
            <a:off x="1475656" y="1628800"/>
            <a:ext cx="6480720" cy="3744416"/>
          </a:xfrm>
          <a:prstGeom prst="flowChartMultidocumen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uz-Cyrl-UZ" sz="3600" b="1" dirty="0">
                <a:effectLst>
                  <a:outerShdw blurRad="38100" dist="38100" dir="2700000" algn="tl">
                    <a:srgbClr val="000000">
                      <a:alpha val="43137"/>
                    </a:srgbClr>
                  </a:outerShdw>
                </a:effectLst>
                <a:latin typeface="Times New Roman" pitchFamily="18" charset="0"/>
                <a:cs typeface="Times New Roman" pitchFamily="18" charset="0"/>
              </a:rPr>
              <a:t>ACTIONSCRIPT BILAN ISHLASH</a:t>
            </a:r>
            <a:endParaRPr lang="ru-RU" sz="3600" b="1" dirty="0">
              <a:effectLst>
                <a:outerShdw blurRad="38100" dist="38100" dir="2700000" algn="tl">
                  <a:srgbClr val="000000">
                    <a:alpha val="43137"/>
                  </a:srgbClr>
                </a:outerShdw>
              </a:effectLst>
              <a:latin typeface="Times New Roman" pitchFamily="18" charset="0"/>
              <a:cs typeface="Times New Roman" pitchFamily="18" charset="0"/>
            </a:endParaRPr>
          </a:p>
          <a:p>
            <a:pPr algn="ctr"/>
            <a:endParaRPr lang="ru-RU" sz="3600" dirty="0">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350541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1520" y="476672"/>
            <a:ext cx="8712968" cy="6324808"/>
          </a:xfrm>
          <a:prstGeom prst="rect">
            <a:avLst/>
          </a:prstGeom>
        </p:spPr>
        <p:txBody>
          <a:bodyPr wrap="square">
            <a:spAutoFit/>
          </a:bodyPr>
          <a:lstStyle/>
          <a:p>
            <a:pPr algn="just"/>
            <a:r>
              <a:rPr lang="uz-Cyrl-UZ" dirty="0" smtClean="0">
                <a:latin typeface="Times New Roman" pitchFamily="18" charset="0"/>
                <a:cs typeface="Times New Roman" pitchFamily="18" charset="0"/>
              </a:rPr>
              <a:t>	Buning </a:t>
            </a:r>
            <a:r>
              <a:rPr lang="uz-Cyrl-UZ" dirty="0">
                <a:latin typeface="Times New Roman" pitchFamily="18" charset="0"/>
                <a:cs typeface="Times New Roman" pitchFamily="18" charset="0"/>
              </a:rPr>
              <a:t>uchun F9 tugmasini bosib Actions oynasini ochib kerakli kodlarni kiritamiz. Actionscript tili ancha murakkab va imkoniyatlari keng boplgan til, sintaksisi C, Java tillariga opxshab ketadi.</a:t>
            </a:r>
            <a:endParaRPr lang="ru-RU" dirty="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Dasturlash </a:t>
            </a:r>
            <a:r>
              <a:rPr lang="uz-Cyrl-UZ" dirty="0">
                <a:latin typeface="Times New Roman" pitchFamily="18" charset="0"/>
                <a:cs typeface="Times New Roman" pitchFamily="18" charset="0"/>
              </a:rPr>
              <a:t>paytida kodlarni grafik komponentlarga yoki kadrlarga bog’lab qo’yish mumkin. Virtual dunyoni yaratish va boshqarish dasturi  algoritmi.</a:t>
            </a:r>
            <a:endParaRPr lang="ru-RU" dirty="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Biz </a:t>
            </a:r>
            <a:r>
              <a:rPr lang="uz-Cyrl-UZ" dirty="0">
                <a:latin typeface="Times New Roman" pitchFamily="18" charset="0"/>
                <a:cs typeface="Times New Roman" pitchFamily="18" charset="0"/>
              </a:rPr>
              <a:t>yuqorida Macromedia Flash dasturi imkoniyatlarini o’rganib chiqdik. Endi o’yin yaratish nazariyasini eslab olamiz. Mahlumki o’yin yaratish xam oson ish emas. Bunda xisobga olinadigan bir necha murakkab talablar mavjud. </a:t>
            </a:r>
            <a:endParaRPr lang="uz-Cyrl-UZ" dirty="0" smtClean="0">
              <a:latin typeface="Times New Roman" pitchFamily="18" charset="0"/>
              <a:cs typeface="Times New Roman" pitchFamily="18" charset="0"/>
            </a:endParaRPr>
          </a:p>
          <a:p>
            <a:r>
              <a:rPr lang="uz-Cyrl-UZ" dirty="0" smtClean="0"/>
              <a:t>	O’yin </a:t>
            </a:r>
            <a:r>
              <a:rPr lang="uz-Cyrl-UZ" dirty="0"/>
              <a:t>yaratishda birinchi bo’lib “poyga” opynidan boshlash maqsadga muvofiq. CHunki shu soddagina o’yin misolida barcha o’yinlarni tashkil etadigan elementlarni kamroqmexnat qilib kuzatish mumkin. Bundan tashqari alohida rassomlikni talab qilmaydi, tasvirlar unchalik xam talabchan boplmaydi.  Mashinalar va atrof dunyoni chizish kopp vaqt olmaydi. Poyga opynida deyarli barcha o’yinlar uchun umumiy boplgan komponentlar mavjud. </a:t>
            </a:r>
            <a:endParaRPr lang="ru-RU" dirty="0"/>
          </a:p>
          <a:p>
            <a:pPr>
              <a:lnSpc>
                <a:spcPct val="150000"/>
              </a:lnSpc>
            </a:pPr>
            <a:r>
              <a:rPr lang="uz-Cyrl-UZ" dirty="0" smtClean="0"/>
              <a:t>	1</a:t>
            </a:r>
            <a:r>
              <a:rPr lang="uz-Cyrl-UZ" dirty="0"/>
              <a:t>. O’yin tugamaguncha qayta­­ qayta bajariladigan jarayon.</a:t>
            </a:r>
            <a:endParaRPr lang="ru-RU" dirty="0"/>
          </a:p>
          <a:p>
            <a:pPr>
              <a:lnSpc>
                <a:spcPct val="150000"/>
              </a:lnSpc>
            </a:pPr>
            <a:r>
              <a:rPr lang="uz-Cyrl-UZ" dirty="0" smtClean="0"/>
              <a:t>	2</a:t>
            </a:r>
            <a:r>
              <a:rPr lang="uz-Cyrl-UZ" dirty="0"/>
              <a:t>. Kirish mahlumotlarini o’qish. </a:t>
            </a:r>
            <a:endParaRPr lang="ru-RU" dirty="0"/>
          </a:p>
          <a:p>
            <a:pPr>
              <a:lnSpc>
                <a:spcPct val="150000"/>
              </a:lnSpc>
            </a:pPr>
            <a:r>
              <a:rPr lang="uz-Cyrl-UZ" dirty="0" smtClean="0"/>
              <a:t>	3. </a:t>
            </a:r>
            <a:r>
              <a:rPr lang="uz-Cyrl-UZ" dirty="0"/>
              <a:t>Mahlumotlarni qayta ishlash. </a:t>
            </a:r>
            <a:endParaRPr lang="ru-RU" dirty="0"/>
          </a:p>
          <a:p>
            <a:pPr>
              <a:lnSpc>
                <a:spcPct val="150000"/>
              </a:lnSpc>
            </a:pPr>
            <a:r>
              <a:rPr lang="uz-Cyrl-UZ" dirty="0" smtClean="0"/>
              <a:t>	4</a:t>
            </a:r>
            <a:r>
              <a:rPr lang="uz-Cyrl-UZ" dirty="0"/>
              <a:t>. O’yin elementlarini yangilash. </a:t>
            </a:r>
            <a:endParaRPr lang="ru-RU" dirty="0"/>
          </a:p>
          <a:p>
            <a:pPr>
              <a:lnSpc>
                <a:spcPct val="150000"/>
              </a:lnSpc>
            </a:pPr>
            <a:r>
              <a:rPr lang="uz-Cyrl-UZ" dirty="0" smtClean="0"/>
              <a:t>	5</a:t>
            </a:r>
            <a:r>
              <a:rPr lang="uz-Cyrl-UZ" dirty="0"/>
              <a:t>. Yutuq yoki yutqazish shartini tekshirish. </a:t>
            </a:r>
            <a:endParaRPr lang="ru-RU" dirty="0"/>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801595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88640"/>
            <a:ext cx="8810663" cy="1846659"/>
          </a:xfrm>
          <a:prstGeom prst="rect">
            <a:avLst/>
          </a:prstGeom>
          <a:solidFill>
            <a:schemeClr val="accent2"/>
          </a:solidFill>
          <a:ln>
            <a:solidFill>
              <a:schemeClr val="accent1"/>
            </a:solidFill>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chemeClr val="bg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Virtual dunyomiz komponentlarini tartib bilan joylashtiramiz. Bunda iloji boricha xar bir komponent aloxida Layer larda joylashgan boplishi maqsadga muvofiq. Biz ularni quyidagicha joylashtirdik.</a:t>
            </a:r>
            <a:endParaRPr kumimoji="0" lang="ru-RU" sz="2400" b="1" i="0" u="none" strike="noStrike" cap="none" normalizeH="0" baseline="0" dirty="0" smtClean="0">
              <a:ln>
                <a:noFill/>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b="1" i="0" u="none" strike="noStrike" cap="none" normalizeH="0" baseline="0" dirty="0" smtClean="0">
              <a:ln>
                <a:noFill/>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025" name="Рисунок 7"/>
          <p:cNvPicPr>
            <a:picLocks noChangeAspect="1" noChangeArrowheads="1"/>
          </p:cNvPicPr>
          <p:nvPr/>
        </p:nvPicPr>
        <p:blipFill>
          <a:blip r:embed="rId2">
            <a:extLst>
              <a:ext uri="{28A0092B-C50C-407E-A947-70E740481C1C}">
                <a14:useLocalDpi xmlns:a14="http://schemas.microsoft.com/office/drawing/2010/main" val="0"/>
              </a:ext>
            </a:extLst>
          </a:blip>
          <a:srcRect r="65459" b="53891"/>
          <a:stretch>
            <a:fillRect/>
          </a:stretch>
        </p:blipFill>
        <p:spPr bwMode="auto">
          <a:xfrm>
            <a:off x="1237215" y="1916832"/>
            <a:ext cx="7056784" cy="446449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0" y="3343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272976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293096"/>
            <a:ext cx="8229600" cy="2031504"/>
          </a:xfrm>
        </p:spPr>
        <p:txBody>
          <a:bodyPr>
            <a:normAutofit fontScale="77500" lnSpcReduction="20000"/>
          </a:bodyPr>
          <a:lstStyle/>
          <a:p>
            <a:r>
              <a:rPr lang="uz-Cyrl-UZ" dirty="0"/>
              <a:t>O’yin algoritmi uncha murakkab emas. </a:t>
            </a:r>
            <a:endParaRPr lang="ru-RU" dirty="0"/>
          </a:p>
          <a:p>
            <a:r>
              <a:rPr lang="uz-Cyrl-UZ" dirty="0"/>
              <a:t>1. Doyimiy xarakatdagi yopl chiziqlari va uylar.</a:t>
            </a:r>
            <a:endParaRPr lang="ru-RU" dirty="0"/>
          </a:p>
          <a:p>
            <a:r>
              <a:rPr lang="uz-Cyrl-UZ" dirty="0"/>
              <a:t>2. Boshqariladigan mashina</a:t>
            </a:r>
            <a:endParaRPr lang="ru-RU" dirty="0"/>
          </a:p>
          <a:p>
            <a:r>
              <a:rPr lang="uz-Cyrl-UZ" dirty="0"/>
              <a:t>3. Raqib (kompgpyuter tomonidan boshqariladigan) mashina.</a:t>
            </a:r>
            <a:endParaRPr lang="ru-RU" dirty="0"/>
          </a:p>
          <a:p>
            <a:r>
              <a:rPr lang="uz-Cyrl-UZ" dirty="0"/>
              <a:t>4. Ularni topqnashishlarni xisoblab turish. </a:t>
            </a:r>
            <a:endParaRPr lang="ru-RU" dirty="0"/>
          </a:p>
          <a:p>
            <a:r>
              <a:rPr lang="uz-Cyrl-UZ" dirty="0"/>
              <a:t>5. Topxtatib turish kodlari.   </a:t>
            </a:r>
            <a:endParaRPr lang="ru-RU" dirty="0"/>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827584" y="332656"/>
            <a:ext cx="6840760" cy="3960440"/>
          </a:xfrm>
          <a:prstGeom prst="rect">
            <a:avLst/>
          </a:prstGeom>
          <a:noFill/>
          <a:ln>
            <a:noFill/>
          </a:ln>
        </p:spPr>
      </p:pic>
    </p:spTree>
    <p:extLst>
      <p:ext uri="{BB962C8B-B14F-4D97-AF65-F5344CB8AC3E}">
        <p14:creationId xmlns:p14="http://schemas.microsoft.com/office/powerpoint/2010/main" val="2017584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29600" cy="764704"/>
          </a:xfrm>
        </p:spPr>
        <p:txBody>
          <a:bodyPr>
            <a:noAutofit/>
          </a:bodyPr>
          <a:lstStyle/>
          <a:p>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
            </a:r>
            <a:br>
              <a:rPr lang="uz-Cyrl-UZ" sz="2200" dirty="0" smtClean="0"/>
            </a:br>
            <a:r>
              <a:rPr lang="uz-Cyrl-UZ" sz="2200" dirty="0"/>
              <a:t/>
            </a:r>
            <a:br>
              <a:rPr lang="uz-Cyrl-UZ" sz="2200" dirty="0"/>
            </a:br>
            <a:r>
              <a:rPr lang="uz-Cyrl-UZ" sz="2200" dirty="0" smtClean="0"/>
              <a:t>Movie </a:t>
            </a:r>
            <a:r>
              <a:rPr lang="uz-Cyrl-UZ" sz="2200" dirty="0"/>
              <a:t>ex</a:t>
            </a:r>
            <a:r>
              <a:rPr lang="en-US" sz="2200" dirty="0"/>
              <a:t>p</a:t>
            </a:r>
            <a:r>
              <a:rPr lang="uz-Cyrl-UZ" sz="2200" dirty="0"/>
              <a:t>lorer oynasi barcha kodlarni qaerda joylashganligini koprsatib beradi.</a:t>
            </a:r>
            <a:r>
              <a:rPr lang="ru-RU" sz="2200" dirty="0"/>
              <a:t/>
            </a:r>
            <a:br>
              <a:rPr lang="ru-RU" sz="2200" dirty="0"/>
            </a:br>
            <a:endParaRPr lang="ru-RU" sz="2200" dirty="0"/>
          </a:p>
        </p:txBody>
      </p:sp>
      <p:sp>
        <p:nvSpPr>
          <p:cNvPr id="3" name="Объект 2"/>
          <p:cNvSpPr>
            <a:spLocks noGrp="1"/>
          </p:cNvSpPr>
          <p:nvPr>
            <p:ph idx="1"/>
          </p:nvPr>
        </p:nvSpPr>
        <p:spPr>
          <a:xfrm>
            <a:off x="457200" y="5157192"/>
            <a:ext cx="8229600" cy="1440160"/>
          </a:xfrm>
        </p:spPr>
        <p:txBody>
          <a:bodyPr>
            <a:normAutofit fontScale="92500" lnSpcReduction="20000"/>
          </a:bodyPr>
          <a:lstStyle/>
          <a:p>
            <a:r>
              <a:rPr lang="uz-Cyrl-UZ" dirty="0"/>
              <a:t>Doimiy xarakatdagi yul chizig’i va atrofdagi uylar bir qavatni egallaydi.</a:t>
            </a:r>
            <a:endParaRPr lang="ru-RU" dirty="0"/>
          </a:p>
          <a:p>
            <a:r>
              <a:rPr lang="uz-Cyrl-UZ" dirty="0"/>
              <a:t>Ular oddiy usuldagi animatsiyadan boshqa narsa emas. Demak uni bajarib olamiz buning uchun: </a:t>
            </a:r>
            <a:endParaRPr lang="ru-RU" dirty="0"/>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l="7733" r="65619" b="45340"/>
          <a:stretch>
            <a:fillRect/>
          </a:stretch>
        </p:blipFill>
        <p:spPr bwMode="auto">
          <a:xfrm>
            <a:off x="2483768" y="1340768"/>
            <a:ext cx="4320480" cy="3816424"/>
          </a:xfrm>
          <a:prstGeom prst="rect">
            <a:avLst/>
          </a:prstGeom>
          <a:noFill/>
          <a:ln>
            <a:noFill/>
          </a:ln>
        </p:spPr>
      </p:pic>
    </p:spTree>
    <p:extLst>
      <p:ext uri="{BB962C8B-B14F-4D97-AF65-F5344CB8AC3E}">
        <p14:creationId xmlns:p14="http://schemas.microsoft.com/office/powerpoint/2010/main" val="336846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88640"/>
            <a:ext cx="8229600" cy="6048672"/>
          </a:xfrm>
        </p:spPr>
        <p:txBody>
          <a:bodyPr>
            <a:normAutofit/>
          </a:bodyPr>
          <a:lstStyle/>
          <a:p>
            <a:r>
              <a:rPr lang="uz-Cyrl-UZ" sz="2300" dirty="0"/>
              <a:t>1. chiziq va uylarni bitta muvi klipda birlashtirib olamiz. </a:t>
            </a:r>
            <a:endParaRPr lang="ru-RU" sz="2300" dirty="0"/>
          </a:p>
          <a:p>
            <a:r>
              <a:rPr lang="uz-Cyrl-UZ" sz="2300" dirty="0"/>
              <a:t>2. Sichqoncha chap tugmasini ikki marta chertib muvi klip tarkibiga kirib boramiz. </a:t>
            </a:r>
            <a:endParaRPr lang="ru-RU" sz="2300" dirty="0"/>
          </a:p>
          <a:p>
            <a:r>
              <a:rPr lang="uz-Cyrl-UZ" sz="2300" dirty="0"/>
              <a:t>3. u yerda taxminan 20 freymlarda F6 tugmasi yordamida bir kalit freym oprnatamiz. </a:t>
            </a:r>
            <a:endParaRPr lang="ru-RU" sz="2300" dirty="0"/>
          </a:p>
          <a:p>
            <a:r>
              <a:rPr lang="uz-Cyrl-UZ" sz="2300" dirty="0"/>
              <a:t>4. Klipizni tarkibini vertikal yopnalishda pastga karab xarakatlantirib qopyamiz.   </a:t>
            </a:r>
            <a:endParaRPr lang="ru-RU" sz="2300" dirty="0"/>
          </a:p>
          <a:p>
            <a:r>
              <a:rPr lang="uz-Cyrl-UZ" sz="2300" dirty="0"/>
              <a:t>Ctrl+Enter tugmalar birimasini bosib klipimizni tekshirib kopramiz.</a:t>
            </a:r>
            <a:endParaRPr lang="ru-RU" sz="2300" dirty="0"/>
          </a:p>
          <a:p>
            <a:r>
              <a:rPr lang="uz-Cyrl-UZ" sz="2300" dirty="0"/>
              <a:t>CHiziqqa beriladigan xarakatni xam boshqarish mumkin. </a:t>
            </a:r>
            <a:endParaRPr lang="ru-RU" sz="2300" dirty="0"/>
          </a:p>
          <a:p>
            <a:r>
              <a:rPr lang="uz-Cyrl-UZ" sz="2300" dirty="0"/>
              <a:t>Buning uchun uning xarakatlanash kadriga kirib borib uch qismga boplamiz. Va xar bir qismni boshiga turli nomdagi label lar qopyib chiqamiz. Bizning misolda quyidagicha. </a:t>
            </a:r>
            <a:endParaRPr lang="ru-RU" sz="2300" dirty="0"/>
          </a:p>
          <a:p>
            <a:endParaRPr lang="ru-RU" sz="2300" dirty="0"/>
          </a:p>
        </p:txBody>
      </p:sp>
      <p:pic>
        <p:nvPicPr>
          <p:cNvPr id="4" name="Рисунок 3"/>
          <p:cNvPicPr/>
          <p:nvPr/>
        </p:nvPicPr>
        <p:blipFill>
          <a:blip r:embed="rId2">
            <a:extLst>
              <a:ext uri="{28A0092B-C50C-407E-A947-70E740481C1C}">
                <a14:useLocalDpi xmlns:a14="http://schemas.microsoft.com/office/drawing/2010/main" val="0"/>
              </a:ext>
            </a:extLst>
          </a:blip>
          <a:srcRect l="7057" r="13525" b="74402"/>
          <a:stretch>
            <a:fillRect/>
          </a:stretch>
        </p:blipFill>
        <p:spPr bwMode="auto">
          <a:xfrm>
            <a:off x="1619672" y="5301208"/>
            <a:ext cx="5328592" cy="1296144"/>
          </a:xfrm>
          <a:prstGeom prst="rect">
            <a:avLst/>
          </a:prstGeom>
          <a:noFill/>
          <a:ln>
            <a:noFill/>
          </a:ln>
        </p:spPr>
      </p:pic>
    </p:spTree>
    <p:extLst>
      <p:ext uri="{BB962C8B-B14F-4D97-AF65-F5344CB8AC3E}">
        <p14:creationId xmlns:p14="http://schemas.microsoft.com/office/powerpoint/2010/main" val="3620027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507288" cy="6624736"/>
          </a:xfrm>
        </p:spPr>
        <p:txBody>
          <a:bodyPr>
            <a:normAutofit fontScale="70000" lnSpcReduction="20000"/>
          </a:bodyPr>
          <a:lstStyle/>
          <a:p>
            <a:r>
              <a:rPr lang="uz-Cyrl-UZ" dirty="0"/>
              <a:t>Ko’rinib turibdiki uchta boplim biri biridan vakt davomiyligi bilan ajralib turibdi. Yahni bu yerda uzunroq kesmada kopp vakt ketib xarakat sust, tezlik past bopladi. Keyingisida tezroq, oxirgisida esa juda tez almashinish natijasida tezlik ortib ketadi. Xar bir kesmani oxiriga kiska kod yozib qopyamiz u kod joriy kesmani boshiga qaytishni tahminlab turadi. Aks xolda tartibsiz xarakat vujudga keladi. Umuman olganda animatsiya dasturlarida dasturlashda shuni xisobga olish kerak agar bir kod topliq bajarilishi kerak bulsa dasturchi shu kadrda topxtashni buyurib qopishi kerak. </a:t>
            </a:r>
            <a:endParaRPr lang="ru-RU" dirty="0"/>
          </a:p>
          <a:p>
            <a:r>
              <a:rPr lang="uz-Cyrl-UZ" dirty="0"/>
              <a:t>Dasturiga esa quyidagi kodni yozamiz.</a:t>
            </a:r>
            <a:endParaRPr lang="ru-RU" dirty="0"/>
          </a:p>
          <a:p>
            <a:r>
              <a:rPr lang="uz-Cyrl-UZ" dirty="0"/>
              <a:t>Birinchi kadrga </a:t>
            </a:r>
            <a:endParaRPr lang="ru-RU" dirty="0"/>
          </a:p>
          <a:p>
            <a:r>
              <a:rPr lang="en-US" dirty="0"/>
              <a:t>stop();</a:t>
            </a:r>
            <a:endParaRPr lang="ru-RU" dirty="0"/>
          </a:p>
          <a:p>
            <a:r>
              <a:rPr lang="uz-Cyrl-UZ" dirty="0"/>
              <a:t>Xar bir kesmani oxirigi kadriga esa </a:t>
            </a:r>
            <a:endParaRPr lang="ru-RU" dirty="0"/>
          </a:p>
          <a:p>
            <a:r>
              <a:rPr lang="uz-Cyrl-UZ" dirty="0"/>
              <a:t>gotoAndplay("run1"); </a:t>
            </a:r>
            <a:endParaRPr lang="ru-RU" dirty="0"/>
          </a:p>
          <a:p>
            <a:r>
              <a:rPr lang="uz-Cyrl-UZ" dirty="0"/>
              <a:t>yoziladi. Bu yerda </a:t>
            </a:r>
            <a:r>
              <a:rPr lang="en-US" dirty="0"/>
              <a:t>run1 </a:t>
            </a:r>
            <a:r>
              <a:rPr lang="uz-Cyrl-UZ" dirty="0"/>
              <a:t> mos kesmani birinchi kadr metkasi.</a:t>
            </a:r>
            <a:endParaRPr lang="ru-RU" dirty="0"/>
          </a:p>
          <a:p>
            <a:r>
              <a:rPr lang="uz-Cyrl-UZ" dirty="0"/>
              <a:t>Mos ravishda navbatdagi kesmalar bilan shu ishlar bajarilgandan keyin stsena qayitib chiziqni belgilab uning kodiga shunday dastur kiritamiz.</a:t>
            </a:r>
            <a:endParaRPr lang="ru-RU" dirty="0"/>
          </a:p>
          <a:p>
            <a:r>
              <a:rPr lang="uz-Cyrl-UZ" dirty="0"/>
              <a:t> </a:t>
            </a:r>
            <a:endParaRPr lang="ru-RU" dirty="0"/>
          </a:p>
          <a:p>
            <a:r>
              <a:rPr lang="uz-Cyrl-UZ" dirty="0"/>
              <a:t>on (keypress "&lt;Space&gt;"){</a:t>
            </a:r>
            <a:endParaRPr lang="ru-RU" dirty="0"/>
          </a:p>
          <a:p>
            <a:r>
              <a:rPr lang="uz-Cyrl-UZ" dirty="0"/>
              <a:t>	_global.space+=1;;</a:t>
            </a:r>
            <a:endParaRPr lang="ru-RU" dirty="0"/>
          </a:p>
          <a:p>
            <a:r>
              <a:rPr lang="uz-Cyrl-UZ" dirty="0"/>
              <a:t>	//trace(_global.space);</a:t>
            </a:r>
            <a:endParaRPr lang="ru-RU" dirty="0"/>
          </a:p>
          <a:p>
            <a:r>
              <a:rPr lang="uz-Cyrl-UZ" dirty="0"/>
              <a:t>	if (_global.space==1) {gotoAndplay("run1");}</a:t>
            </a:r>
            <a:endParaRPr lang="ru-RU" dirty="0"/>
          </a:p>
          <a:p>
            <a:r>
              <a:rPr lang="uz-Cyrl-UZ" dirty="0"/>
              <a:t>	if (_global.space==2) {gotoAndplay("run2");}</a:t>
            </a:r>
            <a:endParaRPr lang="ru-RU" dirty="0"/>
          </a:p>
          <a:p>
            <a:r>
              <a:rPr lang="uz-Cyrl-UZ" dirty="0"/>
              <a:t>	if (_global.space==3) {gotoAndplay("run3");}</a:t>
            </a:r>
            <a:endParaRPr lang="ru-RU" dirty="0"/>
          </a:p>
          <a:p>
            <a:r>
              <a:rPr lang="uz-Cyrl-UZ" dirty="0"/>
              <a:t>	if (_global.space&gt;3) {_global.space=0; gotoAndplay("run1</a:t>
            </a:r>
            <a:r>
              <a:rPr lang="uz-Cyrl-UZ" dirty="0" smtClean="0"/>
              <a:t>");}</a:t>
            </a:r>
            <a:endParaRPr lang="ru-RU" dirty="0"/>
          </a:p>
        </p:txBody>
      </p:sp>
    </p:spTree>
    <p:extLst>
      <p:ext uri="{BB962C8B-B14F-4D97-AF65-F5344CB8AC3E}">
        <p14:creationId xmlns:p14="http://schemas.microsoft.com/office/powerpoint/2010/main" val="3440195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6120680"/>
          </a:xfrm>
        </p:spPr>
        <p:txBody>
          <a:bodyPr>
            <a:normAutofit fontScale="70000" lnSpcReduction="20000"/>
          </a:bodyPr>
          <a:lstStyle/>
          <a:p>
            <a:r>
              <a:rPr lang="uz-Cyrl-UZ" dirty="0"/>
              <a:t>}</a:t>
            </a:r>
            <a:endParaRPr lang="ru-RU" dirty="0"/>
          </a:p>
          <a:p>
            <a:r>
              <a:rPr lang="uz-Cyrl-UZ" dirty="0"/>
              <a:t>Bu yerda probel tugmasini bosganimizda bajariladigan xodisani boshqarish buyruqlari keltirilgan. </a:t>
            </a:r>
            <a:endParaRPr lang="ru-RU" dirty="0"/>
          </a:p>
          <a:p>
            <a:r>
              <a:rPr lang="uz-Cyrl-UZ" dirty="0"/>
              <a:t>_global.space global o’zgaruvchisi umumiy dasturimizda mashinamiz tezligini anglatadi. Xar bir probel bosilishida tezlik birga ortadi. </a:t>
            </a:r>
            <a:endParaRPr lang="ru-RU" dirty="0"/>
          </a:p>
          <a:p>
            <a:r>
              <a:rPr lang="uz-Cyrl-UZ" dirty="0"/>
              <a:t>Mos ravishda chiziqni xarakatlanish boshqaruvi avval gapirilgan mos kesmalarga optib boradi.  gotoAndplay( ) buyrug’i mos metkaga optib borishni tahminlaydi.   SHart tekshirish operatori S++ dasturlash tilidagi singari ishlaydi. </a:t>
            </a:r>
            <a:endParaRPr lang="ru-RU" dirty="0"/>
          </a:p>
          <a:p>
            <a:r>
              <a:rPr lang="uz-Cyrl-UZ" dirty="0"/>
              <a:t>SHunday qilib chiziq va uylarni xarakatlanishini probel tugmasiga bog’lab qopydik. Bu bilan biz mashinamiz tezligini boshqargan boplamiz.</a:t>
            </a:r>
            <a:endParaRPr lang="ru-RU" dirty="0"/>
          </a:p>
          <a:p>
            <a:r>
              <a:rPr lang="uz-Cyrl-UZ" dirty="0"/>
              <a:t> </a:t>
            </a:r>
            <a:endParaRPr lang="ru-RU" dirty="0"/>
          </a:p>
          <a:p>
            <a:r>
              <a:rPr lang="uz-Cyrl-UZ" dirty="0"/>
              <a:t>Bizning mashinamiz boshqarilishi yahni maydon bopylab chapga, opnga, pastga va yukoriga erkin xarakatlanishi.</a:t>
            </a:r>
            <a:endParaRPr lang="ru-RU" dirty="0"/>
          </a:p>
          <a:p>
            <a:r>
              <a:rPr lang="uz-Cyrl-UZ" dirty="0"/>
              <a:t>Buning uchun mashinani tanlab action kodiga quyidagi kodni kiritamiz. </a:t>
            </a:r>
            <a:endParaRPr lang="ru-RU" dirty="0"/>
          </a:p>
          <a:p>
            <a:r>
              <a:rPr lang="uz-Cyrl-UZ" dirty="0"/>
              <a:t> </a:t>
            </a:r>
            <a:endParaRPr lang="ru-RU" dirty="0"/>
          </a:p>
          <a:p>
            <a:r>
              <a:rPr lang="uz-Cyrl-UZ" dirty="0"/>
              <a:t>onClipEvent(enterFrame){</a:t>
            </a:r>
            <a:endParaRPr lang="ru-RU" dirty="0"/>
          </a:p>
          <a:p>
            <a:r>
              <a:rPr lang="uz-Cyrl-UZ" dirty="0"/>
              <a:t>	//trace("x");</a:t>
            </a:r>
            <a:endParaRPr lang="ru-RU" dirty="0"/>
          </a:p>
          <a:p>
            <a:r>
              <a:rPr lang="uz-Cyrl-UZ" dirty="0"/>
              <a:t>	if (Key.isDown(Key.LEFT))</a:t>
            </a:r>
            <a:endParaRPr lang="ru-RU" dirty="0"/>
          </a:p>
          <a:p>
            <a:r>
              <a:rPr lang="uz-Cyrl-UZ" dirty="0"/>
              <a:t>{if (this._x&lt;203 ) {this._x=this._x} else { this._x-=5; this.gotoAndplay("bl");}}</a:t>
            </a:r>
            <a:endParaRPr lang="ru-RU" dirty="0"/>
          </a:p>
          <a:p>
            <a:r>
              <a:rPr lang="uz-Cyrl-UZ" dirty="0"/>
              <a:t>	if (Key.isDown(Key.RIGHT))</a:t>
            </a:r>
            <a:endParaRPr lang="ru-RU" dirty="0"/>
          </a:p>
          <a:p>
            <a:endParaRPr lang="ru-RU" dirty="0"/>
          </a:p>
          <a:p>
            <a:endParaRPr lang="ru-RU" dirty="0"/>
          </a:p>
        </p:txBody>
      </p:sp>
    </p:spTree>
    <p:extLst>
      <p:ext uri="{BB962C8B-B14F-4D97-AF65-F5344CB8AC3E}">
        <p14:creationId xmlns:p14="http://schemas.microsoft.com/office/powerpoint/2010/main" val="1316225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TotalTime>
  <Words>409</Words>
  <Application>Microsoft Office PowerPoint</Application>
  <PresentationFormat>Экран (4:3)</PresentationFormat>
  <Paragraphs>57</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Поток</vt:lpstr>
      <vt:lpstr>Презентация PowerPoint</vt:lpstr>
      <vt:lpstr>Презентация PowerPoint</vt:lpstr>
      <vt:lpstr>Презентация PowerPoint</vt:lpstr>
      <vt:lpstr>Презентация PowerPoint</vt:lpstr>
      <vt:lpstr>                              Movie explorer oynasi barcha kodlarni qaerda joylashganligini koprsatib beradi.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3</cp:revision>
  <dcterms:created xsi:type="dcterms:W3CDTF">2018-06-09T04:52:10Z</dcterms:created>
  <dcterms:modified xsi:type="dcterms:W3CDTF">2018-06-09T05:11:40Z</dcterms:modified>
</cp:coreProperties>
</file>