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14.11.2018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14.11.2018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14.11.2018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14.11.2018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14.11.2018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14.11.2018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smtClean="0"/>
              <a:t>17</a:t>
            </a:r>
            <a:r>
              <a:rPr lang="en-US" dirty="0" smtClean="0"/>
              <a:t>-mavzu</a:t>
            </a:r>
            <a:endParaRPr lang="ru-RU" dirty="0"/>
          </a:p>
        </p:txBody>
      </p:sp>
      <p:sp>
        <p:nvSpPr>
          <p:cNvPr id="2" name="Заголовок 1"/>
          <p:cNvSpPr>
            <a:spLocks noGrp="1"/>
          </p:cNvSpPr>
          <p:nvPr>
            <p:ph type="ctrTitle"/>
          </p:nvPr>
        </p:nvSpPr>
        <p:spPr/>
        <p:txBody>
          <a:bodyPr/>
          <a:lstStyle/>
          <a:p>
            <a:r>
              <a:rPr lang="uz-Cyrl-UZ" b="1" dirty="0"/>
              <a:t>AT ta’limda qo‘llash. Masofaviy ta’lim asoslari.</a:t>
            </a:r>
            <a:endParaRPr lang="ru-RU" dirty="0"/>
          </a:p>
        </p:txBody>
      </p:sp>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a:bodyPr>
          <a:lstStyle/>
          <a:p>
            <a:pPr lvl="0"/>
            <a:r>
              <a:rPr lang="en-US" b="1" dirty="0" err="1"/>
              <a:t>CourseLab</a:t>
            </a:r>
            <a:r>
              <a:rPr lang="en-US" b="1" dirty="0"/>
              <a:t>, Moodle, </a:t>
            </a:r>
            <a:r>
              <a:rPr lang="en-US" b="1" dirty="0" err="1"/>
              <a:t>Lectore</a:t>
            </a:r>
            <a:r>
              <a:rPr lang="en-US" b="1" dirty="0"/>
              <a:t>, Learning Exact, </a:t>
            </a:r>
            <a:r>
              <a:rPr lang="en-US" b="1" dirty="0" err="1"/>
              <a:t>eActivity</a:t>
            </a:r>
            <a:r>
              <a:rPr lang="en-US" b="1" dirty="0"/>
              <a:t>, </a:t>
            </a:r>
            <a:r>
              <a:rPr lang="en-US" b="1" dirty="0" err="1"/>
              <a:t>eStudy</a:t>
            </a:r>
            <a:r>
              <a:rPr lang="en-US" b="1" dirty="0"/>
              <a:t>, </a:t>
            </a:r>
            <a:r>
              <a:rPr lang="en-US" b="1" dirty="0" err="1"/>
              <a:t>Atutor</a:t>
            </a:r>
            <a:r>
              <a:rPr lang="en-US" b="1" dirty="0"/>
              <a:t>, </a:t>
            </a:r>
            <a:r>
              <a:rPr lang="en-US" b="1" dirty="0" err="1"/>
              <a:t>iSpring</a:t>
            </a:r>
            <a:r>
              <a:rPr lang="en-US" b="1" dirty="0"/>
              <a:t> </a:t>
            </a:r>
            <a:r>
              <a:rPr lang="en-US" b="1" dirty="0" err="1"/>
              <a:t>dasturlari</a:t>
            </a:r>
            <a:r>
              <a:rPr lang="en-US" b="1" dirty="0"/>
              <a:t>.</a:t>
            </a:r>
            <a:endParaRPr lang="ru-RU" dirty="0"/>
          </a:p>
          <a:p>
            <a:pPr lvl="0"/>
            <a:r>
              <a:rPr lang="uz-Cyrl-UZ" b="1" dirty="0"/>
              <a:t>Masofaviy o‘qitishning vositalari, tamoyillari va uslublari, Moodle  tizimida ishlash va uni boshqarish bosqichlari. </a:t>
            </a:r>
            <a:endParaRPr lang="ru-RU" dirty="0"/>
          </a:p>
          <a:p>
            <a:r>
              <a:rPr lang="uz-Cyrl-UZ" b="1" dirty="0"/>
              <a:t>Masofaviy ta’limning maqsadi va vazifalari. Elektron ta’lim standartlari, dasturlari, resurslardan    samarali   foydalanish texnologiyalari.</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Hozirgi zamon ta’lim jarayoniga ananaviy tushunchalar qatorida yangi-yangi tushunchalar kirib kelmoqda. Quyida shu tushunchalardan asosiylari keltirilib, ularga ta’riflar berib o’tilgan.</a:t>
            </a:r>
            <a:endParaRPr lang="ru-RU" dirty="0"/>
          </a:p>
          <a:p>
            <a:r>
              <a:rPr lang="uz-Cyrl-UZ" b="1" dirty="0"/>
              <a:t>Masofaviy o’qitish </a:t>
            </a:r>
            <a:r>
              <a:rPr lang="uz-Cyrl-UZ" dirty="0"/>
              <a:t>– eng yaxshi an’anaviy va innovatsion metodlar, o’qitish vositalari va formalarini o’z ichiga olgan sirtqi va kunduzgi ta’lim singari  axborot va telekommunikatsiya texnologiyalariga asoslangan ta’lim formasidir.</a:t>
            </a:r>
            <a:endParaRPr lang="ru-RU" dirty="0"/>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Masofaviy o’qish </a:t>
            </a:r>
            <a:r>
              <a:rPr lang="uz-Cyrl-UZ" dirty="0"/>
              <a:t>– bu yangi axborot texnologiyalari, telekommunikatsiya texnologiyalari va texnik vositalariga asoslangan ta’lim tizimidir. U ta’lim oluvchiga ma’lum standartlar va ta’lim qonun-qoidalari asosida o’quv shart-sharoitlari va o’qituvchi bilan muloqotni ta’minlab berib, o’quvchidan ko’proq mustaqil ravishda shug’ullanishni talab qiluvchi tizimdir. Bunda o’qish jarayoni ta’lim oluvchini qaysi vaqtda va qaysi joyda bo’lishiga bog’liq emas.</a:t>
            </a:r>
            <a:endParaRPr lang="ru-RU" dirty="0"/>
          </a:p>
        </p:txBody>
      </p:sp>
    </p:spTree>
    <p:extLst>
      <p:ext uri="{BB962C8B-B14F-4D97-AF65-F5344CB8AC3E}">
        <p14:creationId xmlns:p14="http://schemas.microsoft.com/office/powerpoint/2010/main" val="1554108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Masofaviy ta’lim </a:t>
            </a:r>
            <a:r>
              <a:rPr lang="uz-Cyrl-UZ" dirty="0"/>
              <a:t>– masofadan turib o’quv axborotlarini almashuvchi vositalarga asoslangan, o’qituvchi maxsus axborot muhit yordamida, aholining barcha qatlamlari va chet ellik ta’lim oluvchilarga ta’lim xizmatlarini ko’rsatuvchi ta’lim kompleksidir.</a:t>
            </a:r>
            <a:endParaRPr lang="ru-RU" dirty="0"/>
          </a:p>
          <a:p>
            <a:r>
              <a:rPr lang="uz-Cyrl-UZ" dirty="0"/>
              <a:t>Demak masofaviy o’qitish masofaviy ta’lim kompleksidagi jarayon ekan. Masofaviy o’qitishning va masofaviy ta’limning o’ziga xos xususiyatlari, pedagogik tizimi, zarurligi va maqsadi mavjud.</a:t>
            </a:r>
            <a:endParaRPr lang="ru-RU" dirty="0"/>
          </a:p>
        </p:txBody>
      </p:sp>
    </p:spTree>
    <p:extLst>
      <p:ext uri="{BB962C8B-B14F-4D97-AF65-F5344CB8AC3E}">
        <p14:creationId xmlns:p14="http://schemas.microsoft.com/office/powerpoint/2010/main" val="436244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Masofaviy ta’lim an’anaviy ta’lim turidan quyidagi xarakterli xususiyatlari bilan farqlanadi.</a:t>
            </a:r>
            <a:endParaRPr lang="ru-RU" dirty="0"/>
          </a:p>
          <a:p>
            <a:r>
              <a:rPr lang="uz-Cyrl-UZ" b="1" dirty="0"/>
              <a:t>Moslashuvchanlik </a:t>
            </a:r>
            <a:r>
              <a:rPr lang="uz-Cyrl-UZ" dirty="0"/>
              <a:t>– Ta’lim oluvchiga o’ziga qulay vaqt, joy va tezlikda ta’lim olish imkoniyati mavjudligi.</a:t>
            </a:r>
            <a:endParaRPr lang="ru-RU" dirty="0"/>
          </a:p>
          <a:p>
            <a:r>
              <a:rPr lang="uz-Cyrl-UZ" b="1" dirty="0"/>
              <a:t>Modullilik </a:t>
            </a:r>
            <a:r>
              <a:rPr lang="uz-Cyrl-UZ" dirty="0"/>
              <a:t>– Bir biriga bog’liq bo’lmagan mustaqil o’quv kurslari to’plamidan - modullardan individual yoki guruh talabiga mos o’quv rejasini tuzish imkoniyati mavjudligi.</a:t>
            </a:r>
            <a:endParaRPr lang="ru-RU" dirty="0"/>
          </a:p>
          <a:p>
            <a:r>
              <a:rPr lang="uz-Cyrl-UZ" b="1" dirty="0"/>
              <a:t>Parallellik </a:t>
            </a:r>
            <a:r>
              <a:rPr lang="uz-Cyrl-UZ" dirty="0"/>
              <a:t>– O’quv faoliyatini ish faoliyati bilan birga parellel ravishda, ya’ni ishlab chiqarishdan ajralmagan holda olib borish imkoniyati mavjudligi.</a:t>
            </a:r>
            <a:endParaRPr lang="ru-RU" dirty="0"/>
          </a:p>
        </p:txBody>
      </p:sp>
    </p:spTree>
    <p:extLst>
      <p:ext uri="{BB962C8B-B14F-4D97-AF65-F5344CB8AC3E}">
        <p14:creationId xmlns:p14="http://schemas.microsoft.com/office/powerpoint/2010/main" val="3205501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b="1" dirty="0"/>
              <a:t>Keng qamrovlilik </a:t>
            </a:r>
            <a:r>
              <a:rPr lang="uz-Cyrl-UZ" dirty="0"/>
              <a:t>– Ko’p sonli o’quvchilarning bir vaqtning o’zida katta o’quv (elektron kutubxona, ma’lumotlar va bilimlar bazasi va boshqalar) zahiralariga murojaat qila olishi. Bu ko’p sonli o’quvchilarning kommunikatsiya vositalari yordamida o’zaro va o’qituvchi bilan muloqotda bo’lish imkoniyati.</a:t>
            </a:r>
            <a:endParaRPr lang="ru-RU" dirty="0"/>
          </a:p>
          <a:p>
            <a:r>
              <a:rPr lang="uz-Cyrl-UZ" b="1" dirty="0"/>
              <a:t>Iqtisodiy tejamkorlik </a:t>
            </a:r>
            <a:r>
              <a:rPr lang="uz-Cyrl-UZ" dirty="0"/>
              <a:t>– O’quv maydonlari, texnika vositalari, transport vositalari va o’quv materiallaridan samarali foydalanish, o’quv materiallarini bir joyga yig’ish, ularni tartiblangan ko’rinishga keltirish  va bu ma’lumotlarga ko’p sonli murojaatni tashkil qilib bera olish mutaxassislarni tayyorlash uchun ketadigan xarajatlarni kamaytiradi.</a:t>
            </a:r>
            <a:endParaRPr lang="ru-RU" dirty="0"/>
          </a:p>
        </p:txBody>
      </p:sp>
    </p:spTree>
    <p:extLst>
      <p:ext uri="{BB962C8B-B14F-4D97-AF65-F5344CB8AC3E}">
        <p14:creationId xmlns:p14="http://schemas.microsoft.com/office/powerpoint/2010/main" val="2975409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b="1" dirty="0"/>
              <a:t>Ijtimoiy teng huquqlilik</a:t>
            </a:r>
            <a:r>
              <a:rPr lang="uz-Cyrl-UZ" dirty="0"/>
              <a:t> – Ta’lim oluvchining yashash joyi, sog’lig’i va moddiy ta’minlanish darajasidan qat’iy nazar hamma qatori teng huquqli ta’lim olish imkoniyati.</a:t>
            </a:r>
            <a:endParaRPr lang="ru-RU" dirty="0"/>
          </a:p>
          <a:p>
            <a:r>
              <a:rPr lang="uz-Cyrl-UZ" b="1" dirty="0"/>
              <a:t>Internatsionallilik </a:t>
            </a:r>
            <a:r>
              <a:rPr lang="uz-Cyrl-UZ" dirty="0"/>
              <a:t>– Ta’lim sohasida erishilgan jahon standartlariga javob beradigan yutuqlarni import va eksport qilish imkoniyati. </a:t>
            </a:r>
            <a:endParaRPr lang="ru-RU" dirty="0"/>
          </a:p>
          <a:p>
            <a:r>
              <a:rPr lang="uz-Cyrl-UZ" b="1" dirty="0"/>
              <a:t>O’qituvchining yangi roli </a:t>
            </a:r>
            <a:r>
              <a:rPr lang="uz-Cyrl-UZ" dirty="0"/>
              <a:t>– Masofaviy o’qitish o’qituvchining o’qitish jarayonidagi rolini yanada kengaytiradi va yangilaydi. Endi o’qituvchi o’zlashtirish jarayonini muvofiqlashtirishi, yangiliklar va innovatsiyalarga mos ravishda berayotgan fanini muntazam mukammallashtirishi, saviya va ijodiy faoliyatini yanada chuqurlashtirishi talab etiladi.</a:t>
            </a:r>
            <a:endParaRPr lang="ru-RU" dirty="0"/>
          </a:p>
        </p:txBody>
      </p:sp>
    </p:spTree>
    <p:extLst>
      <p:ext uri="{BB962C8B-B14F-4D97-AF65-F5344CB8AC3E}">
        <p14:creationId xmlns:p14="http://schemas.microsoft.com/office/powerpoint/2010/main" val="2533746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b="1" dirty="0"/>
              <a:t>Sifat </a:t>
            </a:r>
            <a:r>
              <a:rPr lang="uz-Cyrl-UZ" dirty="0"/>
              <a:t>– Masofaviy o’qitish usuli ta’lim berish sifati bo’yicha kunduzgi ta’lim turidan qolishmaydi. Balki, mahalliy va chet ellik dars beruvchi kadrlarni jalb qilib, eng yaxshi o’quv-metodik darsliklar va nazorat qiluvchi testlardan foydalangan holda o’quv jarayonini tashkil etish sifatini oshirishi mumkin.</a:t>
            </a:r>
            <a:endParaRPr lang="ru-RU" dirty="0"/>
          </a:p>
          <a:p>
            <a:r>
              <a:rPr lang="uz-Cyrl-UZ" dirty="0"/>
              <a:t>Zamonaviy texnologiyalar masofaviy oliy pedagogik ta’limni yangicha tashkil qilinishiga asos yaratadi. Bunday ta’limda pedagoglar, kompyuter dasturchilari va mutaxassislari yordamida yangi o’qitish kurslarini yaratishlari lozim bo’ladi.</a:t>
            </a:r>
            <a:endParaRPr lang="ru-RU" dirty="0"/>
          </a:p>
        </p:txBody>
      </p:sp>
    </p:spTree>
    <p:extLst>
      <p:ext uri="{BB962C8B-B14F-4D97-AF65-F5344CB8AC3E}">
        <p14:creationId xmlns:p14="http://schemas.microsoft.com/office/powerpoint/2010/main" val="1456794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Masofaviy o’qitish kurslarini yaratishda dastlab:</a:t>
            </a:r>
            <a:endParaRPr lang="ru-RU" dirty="0"/>
          </a:p>
          <a:p>
            <a:r>
              <a:rPr lang="uz-Cyrl-UZ" dirty="0"/>
              <a:t> - kurslarning maqsadi;</a:t>
            </a:r>
            <a:endParaRPr lang="ru-RU" dirty="0"/>
          </a:p>
          <a:p>
            <a:r>
              <a:rPr lang="uz-Cyrl-UZ" dirty="0"/>
              <a:t>- maqsadga erishish yo’llari;</a:t>
            </a:r>
            <a:endParaRPr lang="ru-RU" dirty="0"/>
          </a:p>
          <a:p>
            <a:r>
              <a:rPr lang="uz-Cyrl-UZ" dirty="0"/>
              <a:t>- o’quv materiallarini taqdim etish usullari;</a:t>
            </a:r>
            <a:endParaRPr lang="ru-RU" dirty="0"/>
          </a:p>
          <a:p>
            <a:r>
              <a:rPr lang="uz-Cyrl-UZ" dirty="0"/>
              <a:t>- o’qitish metodlari;</a:t>
            </a:r>
            <a:endParaRPr lang="ru-RU" dirty="0"/>
          </a:p>
          <a:p>
            <a:r>
              <a:rPr lang="uz-Cyrl-UZ" dirty="0"/>
              <a:t>- o’quv topshiriqlarining turlari;</a:t>
            </a:r>
            <a:endParaRPr lang="ru-RU" dirty="0"/>
          </a:p>
          <a:p>
            <a:r>
              <a:rPr lang="uz-Cyrl-UZ" dirty="0"/>
              <a:t>- muhokamalar uchun savollar;</a:t>
            </a:r>
            <a:endParaRPr lang="ru-RU" dirty="0"/>
          </a:p>
          <a:p>
            <a:r>
              <a:rPr lang="uz-Cyrl-UZ" dirty="0"/>
              <a:t>- munozara va bahslarni tashkil etish yo’llari;</a:t>
            </a:r>
            <a:endParaRPr lang="ru-RU" dirty="0"/>
          </a:p>
          <a:p>
            <a:r>
              <a:rPr lang="uz-Cyrl-UZ" dirty="0"/>
              <a:t>- o’zaro aloqa usullari va kommunikatsiya singari  omillarni aniqlash  lozim</a:t>
            </a:r>
            <a:r>
              <a:rPr lang="uz-Cyrl-UZ" dirty="0" smtClean="0"/>
              <a:t>.</a:t>
            </a:r>
            <a:endParaRPr lang="ru-RU" dirty="0"/>
          </a:p>
        </p:txBody>
      </p:sp>
    </p:spTree>
    <p:extLst>
      <p:ext uri="{BB962C8B-B14F-4D97-AF65-F5344CB8AC3E}">
        <p14:creationId xmlns:p14="http://schemas.microsoft.com/office/powerpoint/2010/main" val="1714715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Bularning barchasi kurslarni yaratuvchi - o’qituvchilar (kurslar dizayneri) va texnologiyalar bo’yicha mutaxassislar hamkorligida amalga oshiriladi.</a:t>
            </a:r>
            <a:endParaRPr lang="ru-RU" dirty="0"/>
          </a:p>
          <a:p>
            <a:r>
              <a:rPr lang="uz-Cyrl-UZ" dirty="0"/>
              <a:t>O’quvchi va o’qituvchining o’rtasidagi kommunikatsiya turiga ko’ra masofaviy o’qitish metodlarini quyidagi asosiy guruhlarga ajratish mumkin:</a:t>
            </a:r>
            <a:endParaRPr lang="ru-RU" dirty="0"/>
          </a:p>
          <a:p>
            <a:pPr lvl="0"/>
            <a:r>
              <a:rPr lang="ru-RU" dirty="0" err="1"/>
              <a:t>mustaqil</a:t>
            </a:r>
            <a:r>
              <a:rPr lang="ru-RU" dirty="0"/>
              <a:t> </a:t>
            </a:r>
            <a:r>
              <a:rPr lang="ru-RU" dirty="0" err="1"/>
              <a:t>o’qish</a:t>
            </a:r>
            <a:r>
              <a:rPr lang="ru-RU" dirty="0"/>
              <a:t> </a:t>
            </a:r>
            <a:r>
              <a:rPr lang="ru-RU" dirty="0" err="1"/>
              <a:t>usullari</a:t>
            </a:r>
            <a:r>
              <a:rPr lang="ru-RU" dirty="0"/>
              <a:t>;</a:t>
            </a:r>
            <a:endParaRPr lang="ru-RU" dirty="0"/>
          </a:p>
          <a:p>
            <a:pPr lvl="0"/>
            <a:r>
              <a:rPr lang="ru-RU" dirty="0"/>
              <a:t>«</a:t>
            </a:r>
            <a:r>
              <a:rPr lang="ru-RU" dirty="0" err="1"/>
              <a:t>birga-bir</a:t>
            </a:r>
            <a:r>
              <a:rPr lang="ru-RU" dirty="0"/>
              <a:t>» </a:t>
            </a:r>
            <a:r>
              <a:rPr lang="ru-RU" dirty="0" err="1"/>
              <a:t>pedagogik</a:t>
            </a:r>
            <a:r>
              <a:rPr lang="ru-RU" dirty="0"/>
              <a:t> </a:t>
            </a:r>
            <a:r>
              <a:rPr lang="ru-RU" dirty="0" err="1"/>
              <a:t>usuli</a:t>
            </a:r>
            <a:r>
              <a:rPr lang="ru-RU" dirty="0"/>
              <a:t>;</a:t>
            </a:r>
            <a:endParaRPr lang="ru-RU" dirty="0"/>
          </a:p>
          <a:p>
            <a:pPr lvl="0"/>
            <a:r>
              <a:rPr lang="ru-RU" dirty="0"/>
              <a:t>«</a:t>
            </a:r>
            <a:r>
              <a:rPr lang="ru-RU" dirty="0" err="1"/>
              <a:t>birga-ko’pchilik</a:t>
            </a:r>
            <a:r>
              <a:rPr lang="ru-RU" dirty="0"/>
              <a:t>» </a:t>
            </a:r>
            <a:r>
              <a:rPr lang="ru-RU" dirty="0" err="1"/>
              <a:t>o’qitish</a:t>
            </a:r>
            <a:r>
              <a:rPr lang="ru-RU" dirty="0"/>
              <a:t>;</a:t>
            </a:r>
            <a:endParaRPr lang="ru-RU" dirty="0"/>
          </a:p>
          <a:p>
            <a:pPr lvl="0"/>
            <a:r>
              <a:rPr lang="ru-RU" dirty="0" err="1"/>
              <a:t>kommunikatsiya</a:t>
            </a:r>
            <a:r>
              <a:rPr lang="ru-RU" dirty="0"/>
              <a:t> </a:t>
            </a:r>
            <a:r>
              <a:rPr lang="ru-RU" dirty="0" err="1"/>
              <a:t>asosida</a:t>
            </a:r>
            <a:r>
              <a:rPr lang="ru-RU" dirty="0"/>
              <a:t> «</a:t>
            </a:r>
            <a:r>
              <a:rPr lang="ru-RU" dirty="0" err="1"/>
              <a:t>ko’pchilik-ko’pchilik</a:t>
            </a:r>
            <a:r>
              <a:rPr lang="ru-RU" dirty="0"/>
              <a:t>» </a:t>
            </a:r>
            <a:r>
              <a:rPr lang="ru-RU" dirty="0" err="1"/>
              <a:t>ta’limi</a:t>
            </a:r>
            <a:r>
              <a:rPr lang="ru-RU" dirty="0"/>
              <a:t>.</a:t>
            </a:r>
            <a:endParaRPr lang="ru-RU" dirty="0"/>
          </a:p>
          <a:p>
            <a:endParaRPr lang="ru-RU" dirty="0"/>
          </a:p>
        </p:txBody>
      </p:sp>
    </p:spTree>
    <p:extLst>
      <p:ext uri="{BB962C8B-B14F-4D97-AF65-F5344CB8AC3E}">
        <p14:creationId xmlns:p14="http://schemas.microsoft.com/office/powerpoint/2010/main" val="2259254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Masofaviy ta’limning an’anaviy ta’limdan ustunlik tomonlari</a:t>
            </a:r>
            <a:endParaRPr lang="ru-RU" dirty="0"/>
          </a:p>
          <a:p>
            <a:r>
              <a:rPr lang="uz-Cyrl-UZ" i="1" dirty="0"/>
              <a:t>O’qitishning masofaviy shakli iqtisodiy tomondan samaradormi?</a:t>
            </a:r>
            <a:r>
              <a:rPr lang="uz-Cyrl-UZ" dirty="0"/>
              <a:t> </a:t>
            </a:r>
            <a:endParaRPr lang="ru-RU" dirty="0"/>
          </a:p>
          <a:p>
            <a:r>
              <a:rPr lang="uz-Cyrl-UZ" i="1" dirty="0"/>
              <a:t>Masofaviy o’qitishning mustaqil o’qishdan farqi nimada?</a:t>
            </a:r>
            <a:r>
              <a:rPr lang="uz-Cyrl-UZ" dirty="0"/>
              <a:t> </a:t>
            </a:r>
            <a:endParaRPr lang="ru-RU" dirty="0"/>
          </a:p>
          <a:p>
            <a:r>
              <a:rPr lang="uz-Cyrl-UZ" dirty="0"/>
              <a:t> </a:t>
            </a:r>
            <a:r>
              <a:rPr lang="uz-Cyrl-UZ" b="1" dirty="0"/>
              <a:t> </a:t>
            </a:r>
            <a:r>
              <a:rPr lang="uz-Cyrl-UZ" dirty="0"/>
              <a:t>Masofaviy ta’limga asoslangan zamonaviy ta’lim an’anaviy ta’limdan o’ziga xos ilg’or tendensiyalari bilan ustun (1.3-jadval), ya’ni ta’limni rivojlantirishning yangi tendensiyalari quyidagilardan iborat. </a:t>
            </a:r>
            <a:endParaRPr lang="ru-RU" dirty="0"/>
          </a:p>
          <a:p>
            <a:pPr marL="0" indent="0">
              <a:buNone/>
            </a:pPr>
            <a:endParaRPr lang="ru-RU" dirty="0"/>
          </a:p>
        </p:txBody>
      </p:sp>
    </p:spTree>
    <p:extLst>
      <p:ext uri="{BB962C8B-B14F-4D97-AF65-F5344CB8AC3E}">
        <p14:creationId xmlns:p14="http://schemas.microsoft.com/office/powerpoint/2010/main" val="240552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sz="quarter" idx="1"/>
            <p:extLst>
              <p:ext uri="{D42A27DB-BD31-4B8C-83A1-F6EECF244321}">
                <p14:modId xmlns:p14="http://schemas.microsoft.com/office/powerpoint/2010/main" val="1938968763"/>
              </p:ext>
            </p:extLst>
          </p:nvPr>
        </p:nvGraphicFramePr>
        <p:xfrm>
          <a:off x="298913" y="908720"/>
          <a:ext cx="8810126" cy="5621461"/>
        </p:xfrm>
        <a:graphic>
          <a:graphicData uri="http://schemas.openxmlformats.org/drawingml/2006/table">
            <a:tbl>
              <a:tblPr>
                <a:tableStyleId>{3C2FFA5D-87B4-456A-9821-1D502468CF0F}</a:tableStyleId>
              </a:tblPr>
              <a:tblGrid>
                <a:gridCol w="4270877"/>
                <a:gridCol w="4539249"/>
              </a:tblGrid>
              <a:tr h="379415">
                <a:tc>
                  <a:txBody>
                    <a:bodyPr/>
                    <a:lstStyle/>
                    <a:p>
                      <a:pPr algn="ctr">
                        <a:lnSpc>
                          <a:spcPct val="115000"/>
                        </a:lnSpc>
                        <a:spcAft>
                          <a:spcPts val="0"/>
                        </a:spcAft>
                        <a:tabLst>
                          <a:tab pos="630555" algn="l"/>
                        </a:tabLst>
                      </a:pPr>
                      <a:r>
                        <a:rPr lang="ru-RU" sz="2000">
                          <a:effectLst/>
                        </a:rPr>
                        <a:t>An’anaviy ta’lim</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ru-RU" sz="2000">
                          <a:effectLst/>
                        </a:rPr>
                        <a:t>Zamonaviy ta’lim</a:t>
                      </a:r>
                      <a:endParaRPr lang="ru-RU" sz="1400">
                        <a:effectLst/>
                        <a:latin typeface="Times New Roman"/>
                        <a:ea typeface="Times New Roman"/>
                        <a:cs typeface="Times New Roman"/>
                      </a:endParaRPr>
                    </a:p>
                  </a:txBody>
                  <a:tcPr marL="68580" marR="68580" marT="0" marB="0" anchor="ctr"/>
                </a:tc>
              </a:tr>
              <a:tr h="780506">
                <a:tc>
                  <a:txBody>
                    <a:bodyPr/>
                    <a:lstStyle/>
                    <a:p>
                      <a:pPr algn="ctr">
                        <a:lnSpc>
                          <a:spcPct val="115000"/>
                        </a:lnSpc>
                        <a:spcAft>
                          <a:spcPts val="0"/>
                        </a:spcAft>
                        <a:tabLst>
                          <a:tab pos="630555" algn="l"/>
                        </a:tabLst>
                      </a:pPr>
                      <a:r>
                        <a:rPr lang="it-IT" sz="2000">
                          <a:effectLst/>
                        </a:rPr>
                        <a:t>Yangi avlodga bilim va tajriba berish</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it-IT" sz="2000">
                          <a:effectLst/>
                        </a:rPr>
                        <a:t>Talabalarning shaxsiy barkamolligini ta’minlash va rivojlantirish</a:t>
                      </a:r>
                      <a:endParaRPr lang="ru-RU" sz="1400">
                        <a:effectLst/>
                        <a:latin typeface="Times New Roman"/>
                        <a:ea typeface="Times New Roman"/>
                        <a:cs typeface="Times New Roman"/>
                      </a:endParaRPr>
                    </a:p>
                  </a:txBody>
                  <a:tcPr marL="68580" marR="68580" marT="0" marB="0" anchor="ctr"/>
                </a:tc>
              </a:tr>
              <a:tr h="379415">
                <a:tc>
                  <a:txBody>
                    <a:bodyPr/>
                    <a:lstStyle/>
                    <a:p>
                      <a:pPr algn="ctr">
                        <a:lnSpc>
                          <a:spcPct val="115000"/>
                        </a:lnSpc>
                        <a:spcAft>
                          <a:spcPts val="0"/>
                        </a:spcAft>
                        <a:tabLst>
                          <a:tab pos="630555" algn="l"/>
                        </a:tabLst>
                      </a:pPr>
                      <a:r>
                        <a:rPr lang="ru-RU" sz="2000">
                          <a:effectLst/>
                        </a:rPr>
                        <a:t>Talabalarni hayotga tayyorlash</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ru-RU" sz="2000">
                          <a:effectLst/>
                        </a:rPr>
                        <a:t>Qiyinchiliklarsiz yashashga o’rgatish</a:t>
                      </a:r>
                      <a:endParaRPr lang="ru-RU" sz="1400">
                        <a:effectLst/>
                        <a:latin typeface="Times New Roman"/>
                        <a:ea typeface="Times New Roman"/>
                        <a:cs typeface="Times New Roman"/>
                      </a:endParaRPr>
                    </a:p>
                  </a:txBody>
                  <a:tcPr marL="68580" marR="68580" marT="0" marB="0" anchor="ctr"/>
                </a:tc>
              </a:tr>
              <a:tr h="780506">
                <a:tc>
                  <a:txBody>
                    <a:bodyPr/>
                    <a:lstStyle/>
                    <a:p>
                      <a:pPr algn="ctr">
                        <a:lnSpc>
                          <a:spcPct val="115000"/>
                        </a:lnSpc>
                        <a:spcAft>
                          <a:spcPts val="0"/>
                        </a:spcAft>
                        <a:tabLst>
                          <a:tab pos="630555" algn="l"/>
                        </a:tabLst>
                      </a:pPr>
                      <a:r>
                        <a:rPr lang="uz-Cyrl-UZ" sz="2000">
                          <a:effectLst/>
                        </a:rPr>
                        <a:t>Hozirgidan kelgusida yaxshi bo’lishga tayyorlash</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uz-Cyrl-UZ" sz="2000" dirty="0">
                          <a:effectLst/>
                        </a:rPr>
                        <a:t>Doimiy o’zgarish jarayonida yashashga o’rgatish</a:t>
                      </a:r>
                      <a:endParaRPr lang="ru-RU" sz="1400" dirty="0">
                        <a:effectLst/>
                        <a:latin typeface="Times New Roman"/>
                        <a:ea typeface="Times New Roman"/>
                        <a:cs typeface="Times New Roman"/>
                      </a:endParaRPr>
                    </a:p>
                  </a:txBody>
                  <a:tcPr marL="68580" marR="68580" marT="0" marB="0" anchor="ctr"/>
                </a:tc>
              </a:tr>
              <a:tr h="780506">
                <a:tc>
                  <a:txBody>
                    <a:bodyPr/>
                    <a:lstStyle/>
                    <a:p>
                      <a:pPr algn="ctr">
                        <a:lnSpc>
                          <a:spcPct val="115000"/>
                        </a:lnSpc>
                        <a:spcAft>
                          <a:spcPts val="0"/>
                        </a:spcAft>
                        <a:tabLst>
                          <a:tab pos="630555" algn="l"/>
                        </a:tabLst>
                      </a:pPr>
                      <a:r>
                        <a:rPr lang="ru-RU" sz="2000">
                          <a:effectLst/>
                        </a:rPr>
                        <a:t>Ta’lim maqsadi – bilim olish</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en-US" sz="2000">
                          <a:effectLst/>
                        </a:rPr>
                        <a:t>Ta’lim maqsadi – o’zini rivojlantirish, barkamol</a:t>
                      </a:r>
                      <a:r>
                        <a:rPr lang="uz-Cyrl-UZ" sz="2000">
                          <a:effectLst/>
                        </a:rPr>
                        <a:t>li</a:t>
                      </a:r>
                      <a:r>
                        <a:rPr lang="en-US" sz="2000">
                          <a:effectLst/>
                        </a:rPr>
                        <a:t>lik</a:t>
                      </a:r>
                      <a:endParaRPr lang="ru-RU" sz="1400">
                        <a:effectLst/>
                        <a:latin typeface="Times New Roman"/>
                        <a:ea typeface="Times New Roman"/>
                        <a:cs typeface="Times New Roman"/>
                      </a:endParaRPr>
                    </a:p>
                  </a:txBody>
                  <a:tcPr marL="68580" marR="68580" marT="0" marB="0" anchor="ctr"/>
                </a:tc>
              </a:tr>
              <a:tr h="780506">
                <a:tc>
                  <a:txBody>
                    <a:bodyPr/>
                    <a:lstStyle/>
                    <a:p>
                      <a:pPr algn="ctr">
                        <a:lnSpc>
                          <a:spcPct val="115000"/>
                        </a:lnSpc>
                        <a:spcAft>
                          <a:spcPts val="0"/>
                        </a:spcAft>
                        <a:tabLst>
                          <a:tab pos="630555" algn="l"/>
                        </a:tabLst>
                      </a:pPr>
                      <a:r>
                        <a:rPr lang="en-US" sz="2000">
                          <a:effectLst/>
                        </a:rPr>
                        <a:t>Talabalar maqsadini tayyor holda oladilar</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en-US" sz="2000">
                          <a:effectLst/>
                        </a:rPr>
                        <a:t>O’zining huquqiy maqsadlarini qo’yishi va unga erishish yo’llarini tanlash</a:t>
                      </a:r>
                      <a:endParaRPr lang="ru-RU" sz="1400">
                        <a:effectLst/>
                        <a:latin typeface="Times New Roman"/>
                        <a:ea typeface="Times New Roman"/>
                        <a:cs typeface="Times New Roman"/>
                      </a:endParaRPr>
                    </a:p>
                  </a:txBody>
                  <a:tcPr marL="68580" marR="68580" marT="0" marB="0" anchor="ctr"/>
                </a:tc>
              </a:tr>
              <a:tr h="670908">
                <a:tc>
                  <a:txBody>
                    <a:bodyPr/>
                    <a:lstStyle/>
                    <a:p>
                      <a:pPr algn="ctr">
                        <a:lnSpc>
                          <a:spcPct val="115000"/>
                        </a:lnSpc>
                        <a:spcAft>
                          <a:spcPts val="0"/>
                        </a:spcAft>
                        <a:tabLst>
                          <a:tab pos="630555" algn="l"/>
                        </a:tabLst>
                      </a:pPr>
                      <a:r>
                        <a:rPr lang="ru-RU" sz="2000">
                          <a:effectLst/>
                        </a:rPr>
                        <a:t>Talabalar nazorat turlaridan qochadilar</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en-US" sz="2000">
                          <a:effectLst/>
                        </a:rPr>
                        <a:t>Ob’ektiv va o’z vaqtda nazoratga intilish</a:t>
                      </a:r>
                      <a:endParaRPr lang="ru-RU" sz="1400">
                        <a:effectLst/>
                        <a:latin typeface="Times New Roman"/>
                        <a:ea typeface="Times New Roman"/>
                        <a:cs typeface="Times New Roman"/>
                      </a:endParaRPr>
                    </a:p>
                  </a:txBody>
                  <a:tcPr marL="68580" marR="68580" marT="0" marB="0" anchor="ctr"/>
                </a:tc>
              </a:tr>
              <a:tr h="690284">
                <a:tc>
                  <a:txBody>
                    <a:bodyPr/>
                    <a:lstStyle/>
                    <a:p>
                      <a:pPr algn="ctr">
                        <a:lnSpc>
                          <a:spcPct val="115000"/>
                        </a:lnSpc>
                        <a:spcAft>
                          <a:spcPts val="0"/>
                        </a:spcAft>
                        <a:tabLst>
                          <a:tab pos="630555" algn="l"/>
                        </a:tabLst>
                      </a:pPr>
                      <a:r>
                        <a:rPr lang="ru-RU" sz="2000">
                          <a:effectLst/>
                        </a:rPr>
                        <a:t>O’quv muassasalari o’zaro o’xshash</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en-US" sz="2000">
                          <a:effectLst/>
                        </a:rPr>
                        <a:t>Har bir o’quv muassasasi yuksalish sari intiladi.</a:t>
                      </a:r>
                      <a:endParaRPr lang="ru-RU" sz="1400">
                        <a:effectLst/>
                        <a:latin typeface="Times New Roman"/>
                        <a:ea typeface="Times New Roman"/>
                        <a:cs typeface="Times New Roman"/>
                      </a:endParaRPr>
                    </a:p>
                  </a:txBody>
                  <a:tcPr marL="68580" marR="68580" marT="0" marB="0" anchor="ctr"/>
                </a:tc>
              </a:tr>
              <a:tr h="379415">
                <a:tc>
                  <a:txBody>
                    <a:bodyPr/>
                    <a:lstStyle/>
                    <a:p>
                      <a:pPr algn="ctr">
                        <a:lnSpc>
                          <a:spcPct val="115000"/>
                        </a:lnSpc>
                        <a:spcAft>
                          <a:spcPts val="0"/>
                        </a:spcAft>
                        <a:tabLst>
                          <a:tab pos="630555" algn="l"/>
                        </a:tabLst>
                      </a:pPr>
                      <a:r>
                        <a:rPr lang="ru-RU" sz="2000">
                          <a:effectLst/>
                        </a:rPr>
                        <a:t>Aniq o’qituvchi</a:t>
                      </a:r>
                      <a:endParaRPr lang="ru-RU" sz="14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tabLst>
                          <a:tab pos="630555" algn="l"/>
                        </a:tabLst>
                      </a:pPr>
                      <a:r>
                        <a:rPr lang="ru-RU" sz="2000" dirty="0" err="1">
                          <a:effectLst/>
                        </a:rPr>
                        <a:t>O’qituvchi</a:t>
                      </a:r>
                      <a:r>
                        <a:rPr lang="ru-RU" sz="2000" dirty="0">
                          <a:effectLst/>
                        </a:rPr>
                        <a:t> </a:t>
                      </a:r>
                      <a:r>
                        <a:rPr lang="ru-RU" sz="2000" dirty="0" err="1">
                          <a:effectLst/>
                        </a:rPr>
                        <a:t>tanlash</a:t>
                      </a:r>
                      <a:r>
                        <a:rPr lang="ru-RU" sz="2000" dirty="0">
                          <a:effectLst/>
                        </a:rPr>
                        <a:t> </a:t>
                      </a:r>
                      <a:r>
                        <a:rPr lang="ru-RU" sz="2000" dirty="0" err="1">
                          <a:effectLst/>
                        </a:rPr>
                        <a:t>imkoniyati</a:t>
                      </a:r>
                      <a:endParaRPr lang="ru-RU" sz="1400" dirty="0">
                        <a:effectLst/>
                        <a:latin typeface="Times New Roman"/>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2677630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b="1" dirty="0"/>
              <a:t>O’</a:t>
            </a:r>
            <a:r>
              <a:rPr lang="uz-Cyrl-UZ" b="1" dirty="0"/>
              <a:t>qitishning masofaviy shakli iqtisodiy tomondan samaradormi</a:t>
            </a:r>
            <a:r>
              <a:rPr lang="en-US" b="1" dirty="0"/>
              <a:t>?</a:t>
            </a:r>
            <a:endParaRPr lang="ru-RU" dirty="0"/>
          </a:p>
          <a:p>
            <a:r>
              <a:rPr lang="uz-Cyrl-UZ" dirty="0"/>
              <a:t>O’qitishning masofaviy shakli ayniqsa, oliy ta’limda borgan sari o’zini ishonchliroq namoyon qilmoqda. Uni kunduzgi o’qish shakli bilan taqqoslanganda  o’qitishning masofaviy shakli iqtisodiy tomondan qulayroq. Bu o’z navbatida, nisbatan kam moddiy xarajatlar orqali ixtiyoriy shaxs kasbga ega bo’lishi, malakasini oshirishi, kasbiy faoliyatga yo’naltirilishi, o’z bilimini yangi ma’lumotlar bilan to’ldirish mumkin. </a:t>
            </a:r>
            <a:endParaRPr lang="ru-RU" dirty="0"/>
          </a:p>
        </p:txBody>
      </p:sp>
    </p:spTree>
    <p:extLst>
      <p:ext uri="{BB962C8B-B14F-4D97-AF65-F5344CB8AC3E}">
        <p14:creationId xmlns:p14="http://schemas.microsoft.com/office/powerpoint/2010/main" val="3362781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dirty="0"/>
              <a:t>Masofaviy ta’limni iqtisodiy tomondan samaradorlik darajasini aniqlashga oddiy misol qarab o’tamiz. Ma’lumki, OTMlarda umumta’lim fanlari sirasiga kiruvchi “Informatika va axborot texnologiyalari”ni o’rganishga 120 soat ajratilgan. Agar bir oliy ta’lim muassasida fanni o’rganuvchi o’rtacha 10ta guruh borligini inobatga oladigan bo’lsak, jami soatlar 1200 soatni tashkil etadi. Unga o’rtacha to’lanadigan maosh 6 million so’mni tashkil etadi. Bu ko’rsatkich 64ta oliy ta’lim muaassasasida 76 800 soat, to’lanadigan maosh 384 million  tashkil etadi. Bu birgina “Informatika va axborot texnologiyalari” kursi misolida. Natija, ya’ni o’qitishning masofaviy shaklidagi iqtisodiy samaradorlik 64 marta ko’pligidan dalolat berib turibdi. O’z-o’zidan ravshanki darsning sifat darajasi ham an’anaviy holatdagidan yuqori bo’ladi.</a:t>
            </a:r>
            <a:endParaRPr lang="ru-RU" dirty="0"/>
          </a:p>
        </p:txBody>
      </p:sp>
    </p:spTree>
    <p:extLst>
      <p:ext uri="{BB962C8B-B14F-4D97-AF65-F5344CB8AC3E}">
        <p14:creationId xmlns:p14="http://schemas.microsoft.com/office/powerpoint/2010/main" val="1154389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b="1" dirty="0"/>
              <a:t>Masofaviy o’qitishning mustaqil o’qishdan farqi nimada?</a:t>
            </a:r>
            <a:endParaRPr lang="ru-RU" dirty="0"/>
          </a:p>
          <a:p>
            <a:r>
              <a:rPr lang="uz-Cyrl-UZ" dirty="0"/>
              <a:t>O’qitish jarayoni birinchi o’rinda masofaviy ta’limda o’zining tashkil etilishining interaktivligi, ya’ni o’quvchi va o’qituvchining aloqalari, o’quvchilarning o’zaro aloqalari bilan, bilimlarning aniq bir sohasiga ega ekanligi bilan xarakterlanadi. Demak, masofaviy o’qitish jarayonida o’qituvchi va o’quvchining o’zaro aloqasi masofaviy ajralgan holda o’qitish vositalari to’plami- jumladan, elektron ma’ruza, darslik yoki kurslar bo’ladi.  Mustaqil o’qish tizimida o’qituvchi bo’lmaydi, u o’quvchining mustaqil faoliyatidir. Masofaviy o’qitishning mustaqil o’qish tizimidan farqi ana shunda. Mustaqil o’qish videokassetadagi avtonom kurslar, televizion va radiodagi kurslar, kompyuter dasturlari va kompakt disklardagi dasturlar bilan ishlashdir.</a:t>
            </a:r>
            <a:endParaRPr lang="ru-RU" dirty="0"/>
          </a:p>
        </p:txBody>
      </p:sp>
    </p:spTree>
    <p:extLst>
      <p:ext uri="{BB962C8B-B14F-4D97-AF65-F5344CB8AC3E}">
        <p14:creationId xmlns:p14="http://schemas.microsoft.com/office/powerpoint/2010/main" val="3219882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dirty="0"/>
              <a:t>Shu qatorga o’qituvchi va talaba orasidagi aloqa ko’rilmaydigan tarmoqdagi dasturlar asosida o’qish jarayoni ham kiradi. Bu holda  «masofaviy» atamasini qo’llash noo’rin, chunki, bu erda talabaning o’rgatuvchi dasturlar, turli tashuvchilardagi  axborot  ta’lim resurslari bilan mustaqil ishlash haqida gap boryapti. Talaba kitob, videokasseta va tarmoqdagi kurs bilan mustaqil ishlashi mumkin. Masofaviylik tushunchasi esa o’qituvchi bilan talaba  masofa bilangina ajratilib turgan holdagina qo’llaniladi. Masofaviy shakl – bu o’qitishning sirtqi shaklining analogi emas. Bu erda sirtqi o’qish shaklidan farqli ravishda, ular maxsus Internet texnologiyalari vositalari yordamida bog’lanadilar. Masofaviy o’qitish bu kunduzgi, sirtqi, eksternat shakllar qatoridagi o’qitishning yangi shaklidir va unga aynan o’qitishning mustaqil tizimi sifatida qarash lozim.</a:t>
            </a:r>
            <a:endParaRPr lang="ru-RU" dirty="0"/>
          </a:p>
        </p:txBody>
      </p:sp>
    </p:spTree>
    <p:extLst>
      <p:ext uri="{BB962C8B-B14F-4D97-AF65-F5344CB8AC3E}">
        <p14:creationId xmlns:p14="http://schemas.microsoft.com/office/powerpoint/2010/main" val="3603159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dirty="0"/>
              <a:t>Insonni  o’qitish va tarbiyalashda qanday shakldan foydalanilmasin, u pedagogika, didaktika va xususiy uslubiyotning qonuniyatlariga mos kelishi va ularni o’zida mujassamlashtirishi kerak. Masofaviy ta’lim yoki masofaviy o’qitish asosiy yoki qo’shimcha bo’lishi mumkin. Keyingi </a:t>
            </a:r>
            <a:r>
              <a:rPr lang="x-none"/>
              <a:t>h</a:t>
            </a:r>
            <a:r>
              <a:rPr lang="uz-Cyrl-UZ" dirty="0"/>
              <a:t>olda biz masofaviy pedagogik faoliyat </a:t>
            </a:r>
            <a:r>
              <a:rPr lang="x-none"/>
              <a:t>h</a:t>
            </a:r>
            <a:r>
              <a:rPr lang="uz-Cyrl-UZ" dirty="0"/>
              <a:t>aqida gapirishimiz mumkin. (Masofaviy seminarlar, viqtorinalar, anjumanlar, olimpiadalar, aspirantlar bilan ishlashni tashkil etish.)</a:t>
            </a:r>
            <a:endParaRPr lang="ru-RU" dirty="0"/>
          </a:p>
          <a:p>
            <a:r>
              <a:rPr lang="uz-Cyrl-UZ" dirty="0"/>
              <a:t>Agar o’qitishning  masofaviy shaklini mustaqil tizim sifatida qaraladigan bo’lsa, u holda axborotning elektron manbalarini, ya’ni virtual kutubxonalar, turli malaka oshirishlar, maslahat xizmatlari, multmediali elektron darsliklar, uslubiy birlashmalarni o’z ichiga olgan yagona axborot – ta’limiy muhitni yaratish zarurligi haqidagi mantiqiy xulosa kelib chiqadi.</a:t>
            </a:r>
            <a:endParaRPr lang="ru-RU" dirty="0"/>
          </a:p>
        </p:txBody>
      </p:sp>
    </p:spTree>
    <p:extLst>
      <p:ext uri="{BB962C8B-B14F-4D97-AF65-F5344CB8AC3E}">
        <p14:creationId xmlns:p14="http://schemas.microsoft.com/office/powerpoint/2010/main" val="3161276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Demak, gap masofaviy o’qitish haqida borar ekan, biz o’qituvchi, darslik (axborot-uslubiy ta’minot) va talaba mavjud bo’lgan tizimni ko’rib chiqamiz. Hozirgi zamonda masofaviy o’qitish tushunchasi bizda va chet elda tobora ko’proq tan olinayotganini ta’kidlash kerak. Bundan esa, o’z navbatida masofaviy o’qitishning didaktik ta’minotini – elektron kurslar, darsliklar, o’quv qo’llanmalari, o’qitish tizimining axborot ta’minotini, pedagogik texnologiyalarni, o’qitishning uslub va shakllarini, pedagog-koordinatorlar va tyutorlar tayyorlash zarurati tug’iladi. Ma’ruza matnlarini, darslik va o’quv qo’llanmalarini elektron shaklga almashtirish- muammolarni hal qilmaydi, aksincha, masofaviy o’qitish jarayonini qiyinlashtiradi, xolos. Negaki, bunda o’quv materialini etkazib berish shakligina o’zgaradi.</a:t>
            </a:r>
            <a:endParaRPr lang="ru-RU" dirty="0"/>
          </a:p>
        </p:txBody>
      </p:sp>
    </p:spTree>
    <p:extLst>
      <p:ext uri="{BB962C8B-B14F-4D97-AF65-F5344CB8AC3E}">
        <p14:creationId xmlns:p14="http://schemas.microsoft.com/office/powerpoint/2010/main" val="7192422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Tizimning boshqa barcha tashkil etuvchilari sirtqi o’qitishdagi kabi bajarilaveradi. Bundan kelib chiqadiki, nazariy ishlash, tajriba bilan tekshirishlar, jiddiy ilmiy-tadqiqot ishlari talab qilinadi. Afsuski, biz uchun Internetda ko’rayotganimiz, kompakt disklarning ko’pchiligi pedagogikaning elementar talablariga javob bermaydi. Masofaviy ta’lim uchun ishlab chiqarilgan pedagogik mahsulotlar elementar didaktik talablarga javob bermaydi. Elektron kurslar, elektron darsliklarga xuddi dastur va darsliklar ishlanishiga qaraganday jiddiy qarash kerak. </a:t>
            </a:r>
            <a:endParaRPr lang="ru-RU" dirty="0"/>
          </a:p>
        </p:txBody>
      </p:sp>
    </p:spTree>
    <p:extLst>
      <p:ext uri="{BB962C8B-B14F-4D97-AF65-F5344CB8AC3E}">
        <p14:creationId xmlns:p14="http://schemas.microsoft.com/office/powerpoint/2010/main" val="37000024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1220</TotalTime>
  <Words>1434</Words>
  <Application>Microsoft Office PowerPoint</Application>
  <PresentationFormat>Экран (4:3)</PresentationFormat>
  <Paragraphs>69</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unesco</vt:lpstr>
      <vt:lpstr>AT ta’limda qo‘llash. Masofaviy ta’lim asoslari.</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42</cp:revision>
  <dcterms:created xsi:type="dcterms:W3CDTF">2018-09-19T13:21:03Z</dcterms:created>
  <dcterms:modified xsi:type="dcterms:W3CDTF">2018-11-14T12:28:02Z</dcterms:modified>
</cp:coreProperties>
</file>