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9" r:id="rId3"/>
    <p:sldId id="29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  <p:sldId id="291" r:id="rId21"/>
    <p:sldId id="276" r:id="rId22"/>
    <p:sldId id="277" r:id="rId23"/>
    <p:sldId id="278" r:id="rId24"/>
    <p:sldId id="292" r:id="rId25"/>
    <p:sldId id="274" r:id="rId26"/>
    <p:sldId id="279" r:id="rId27"/>
    <p:sldId id="280" r:id="rId28"/>
    <p:sldId id="284" r:id="rId29"/>
    <p:sldId id="285" r:id="rId30"/>
    <p:sldId id="286" r:id="rId31"/>
    <p:sldId id="287" r:id="rId32"/>
    <p:sldId id="288" r:id="rId33"/>
    <p:sldId id="282" r:id="rId34"/>
    <p:sldId id="283" r:id="rId35"/>
  </p:sldIdLst>
  <p:sldSz cx="9144000" cy="6858000" type="screen4x3"/>
  <p:notesSz cx="6858000" cy="9144000"/>
  <p:custDataLst>
    <p:tags r:id="rId3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audio" Target="../media/media9.wav"/><Relationship Id="rId7" Type="http://schemas.openxmlformats.org/officeDocument/2006/relationships/oleObject" Target="../embeddings/oleObject2.bin"/><Relationship Id="rId2" Type="http://schemas.microsoft.com/office/2007/relationships/media" Target="../media/media9.wav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audio" Target="../media/media10.wav"/><Relationship Id="rId7" Type="http://schemas.openxmlformats.org/officeDocument/2006/relationships/oleObject" Target="../embeddings/oleObject4.bin"/><Relationship Id="rId2" Type="http://schemas.microsoft.com/office/2007/relationships/media" Target="../media/media10.wav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3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43042" y="285728"/>
            <a:ext cx="5929354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Presentation </a:t>
            </a:r>
            <a:r>
              <a:rPr lang="de-DE" sz="2800" spc="300" dirty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spc="300" dirty="0">
              <a:ln w="11430" cmpd="sng">
                <a:solidFill>
                  <a:schemeClr val="bg1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9247" y="1035371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 birikmalar. Umumiy ma’lumotlar.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Rezbalarning asosiy turlari. Vintli juftdagi kuchlar nisbati.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Burovchi moment. Vintli juftning o`z-o`zidan to`rmozlanishi va foydali ish koeffisiyenti.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Mustaxkamlik darajalari, rezbali detallar uchun ishlatiladigan materiallar va ruxsat etilgan kuchlanishlar.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 birikmalarni konstruktsiyalash bo`yicha tavsiyalar.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33"/>
    </mc:Choice>
    <mc:Fallback>
      <p:transition spd="slow" advTm="39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Bolt,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shpilka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yig‘ilgan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yig`ilishi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ko`plab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parametrlariga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loyihalashni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o`lchamlari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standartlashtirilgan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63"/>
    </mc:Choice>
    <mc:Fallback>
      <p:transition spd="slow" advTm="38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28662" y="714356"/>
            <a:ext cx="750099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3851920" y="6396335"/>
            <a:ext cx="2686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endParaRPr lang="ru-RU" sz="2400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9"/>
    </mc:Choice>
    <mc:Fallback>
      <p:transition spd="slow" advTm="5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8823" y="962018"/>
            <a:ext cx="83582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beshta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age30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536" y="3438876"/>
            <a:ext cx="814393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-125083" y="2978851"/>
            <a:ext cx="86645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1535113" algn="l"/>
                <a:tab pos="2459038" algn="l"/>
                <a:tab pos="3457575" algn="l"/>
                <a:tab pos="44037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a)                  b)              	d)              	c)             	g)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428728" y="6072206"/>
            <a:ext cx="66271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1-rasm.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b.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tirak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d —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trapesiyaviy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c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g-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doiraviy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54"/>
    </mc:Choice>
    <mc:Fallback>
      <p:transition spd="slow" advTm="22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01080" cy="5715040"/>
          </a:xfr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chizig‘ining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o'naqay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chapaqay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mahkamlash-jipslashtirish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68"/>
    </mc:Choice>
    <mc:Fallback>
      <p:transition spd="slow" advTm="31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  <a:solidFill>
            <a:schemeClr val="bg1">
              <a:lumMod val="9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O’z-o'zidan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bo'shab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mustasno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jipslashtirish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germetiklik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tavsiflanuvchi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72"/>
    </mc:Choice>
    <mc:Fallback>
      <p:transition spd="slow" advTm="34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уig'ish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qulayligi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tannarxining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pastligi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o`lchamlarining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standartlashtirilganligi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53"/>
    </mc:Choice>
    <mc:Fallback>
      <p:transition spd="slow" advTm="24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1142984"/>
            <a:ext cx="835824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kamchiliklari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yuzalarida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o'choqlari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tufayli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o'zgaruvchan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chidamliligining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emasligi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maxsus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murakkabligidir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35"/>
    </mc:Choice>
    <mc:Fallback>
      <p:transition spd="slow" advTm="26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357290" y="4500570"/>
          <a:ext cx="500065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Формула" r:id="rId5" imgW="152400" imgH="127000" progId="Equation.3">
                  <p:embed/>
                </p:oleObj>
              </mc:Choice>
              <mc:Fallback>
                <p:oleObj name="Формула" r:id="rId5" imgW="152400" imgH="127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4500570"/>
                        <a:ext cx="500065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3" name="Object 1"/>
          <p:cNvGraphicFramePr>
            <a:graphicFrameLocks noChangeAspect="1"/>
          </p:cNvGraphicFramePr>
          <p:nvPr/>
        </p:nvGraphicFramePr>
        <p:xfrm>
          <a:off x="1357290" y="3714752"/>
          <a:ext cx="361951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Формула" r:id="rId7" imgW="139761" imgH="165172" progId="Equation.3">
                  <p:embed/>
                </p:oleObj>
              </mc:Choice>
              <mc:Fallback>
                <p:oleObj name="Формула" r:id="rId7" imgW="139761" imgH="165172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3714752"/>
                        <a:ext cx="361951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00100" y="857232"/>
            <a:ext cx="586891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geometrik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parametrlari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071670" y="4357694"/>
            <a:ext cx="492922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857356" y="3643314"/>
            <a:ext cx="6000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chizig’ining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89"/>
    </mc:Choice>
    <mc:Fallback>
      <p:transition spd="slow" advTm="20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3643306" y="1285860"/>
          <a:ext cx="6643734" cy="3857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r:id="rId5" imgW="8705850" imgH="4314825" progId="">
                  <p:embed/>
                </p:oleObj>
              </mc:Choice>
              <mc:Fallback>
                <p:oleObj r:id="rId5" imgW="8705850" imgH="4314825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1285860"/>
                        <a:ext cx="6643734" cy="3857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42844" y="2285992"/>
            <a:ext cx="4500594" cy="22621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2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chizigining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2571736" y="4857760"/>
          <a:ext cx="2786082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name="Формула" r:id="rId7" imgW="698197" imgH="431613" progId="Equation.3">
                  <p:embed/>
                </p:oleObj>
              </mc:Choice>
              <mc:Fallback>
                <p:oleObj name="Формула" r:id="rId7" imgW="698197" imgH="431613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4857760"/>
                        <a:ext cx="2786082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30132" y="4786322"/>
            <a:ext cx="221086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z-Latn-U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1357298"/>
            <a:ext cx="4500594" cy="8925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Rez’balar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1, 2, 3, 4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94"/>
    </mc:Choice>
    <mc:Fallback>
      <p:transition spd="slow" advTm="19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1134231"/>
            <a:ext cx="4429124" cy="31393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.(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-rasm):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(rasm-1)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Shpilka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(rasm-2) </a:t>
            </a:r>
            <a:endParaRPr kumimoji="0" lang="uz-Latn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(rasm-3)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1505" name="Рисунок 75" descr="Описание: 6"/>
          <p:cNvPicPr>
            <a:picLocks noChangeAspect="1" noChangeArrowheads="1"/>
          </p:cNvPicPr>
          <p:nvPr/>
        </p:nvPicPr>
        <p:blipFill>
          <a:blip r:embed="rId4">
            <a:lum bright="-12000" contrast="42000"/>
          </a:blip>
          <a:srcRect r="27075" b="41940"/>
          <a:stretch>
            <a:fillRect/>
          </a:stretch>
        </p:blipFill>
        <p:spPr bwMode="auto">
          <a:xfrm>
            <a:off x="4357686" y="428604"/>
            <a:ext cx="4786314" cy="4857784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01"/>
    </mc:Choice>
    <mc:Fallback>
      <p:transition spd="slow" advTm="12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o`ramlari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taqsimlanadi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kursatadiki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52%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53"/>
    </mc:Choice>
    <mc:Fallback>
      <p:transition spd="slow" advTm="23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714356"/>
            <a:ext cx="4357686" cy="501194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o’ramlari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opacida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taqsimlanmaganligini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sabablaridan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to`longa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to`longa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deformasiyalanishidir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</a:p>
        </p:txBody>
      </p:sp>
      <p:pic>
        <p:nvPicPr>
          <p:cNvPr id="11" name="Рисунок 10" descr="scan006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57166"/>
            <a:ext cx="335758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072066" y="5857892"/>
            <a:ext cx="3719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profili</a:t>
            </a:r>
            <a:endParaRPr lang="en-US" sz="24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98"/>
    </mc:Choice>
    <mc:Fallback>
      <p:transition spd="slow" advTm="22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5988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704"/>
    </mc:Choice>
    <mc:Fallback>
      <p:transition spd="slow" advTm="51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just">
              <a:lnSpc>
                <a:spcPct val="160000"/>
              </a:lnSpc>
            </a:pP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-rasm)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uchburchak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 =  60°.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o‘tmaslashtirilgan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jamlanishini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shikast-lanishdan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Radial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tirqishning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nogermetik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sababchidir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qadamli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10"/>
    </mc:Choice>
    <mc:Fallback>
      <p:transition spd="slow" advTm="40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714348" y="461334"/>
            <a:ext cx="8072494" cy="599548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headEnd/>
            <a:tailEnd/>
          </a:ln>
        </p:spPr>
        <p:style>
          <a:lnRef idx="1">
            <a:schemeClr val="accent3"/>
          </a:lnRef>
          <a:fillRef idx="1003">
            <a:schemeClr val="lt1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(5-rasm, a)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 = 50°.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Xorijdan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ta’mirlashda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Quvur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(5-rasm,b)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doirasimon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radial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tirqish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41"/>
    </mc:Choice>
    <mc:Fallback>
      <p:transition spd="slow" advTm="37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85720" y="1500174"/>
            <a:ext cx="8643998" cy="397031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Trapetsiyaviy</a:t>
            </a:r>
            <a:r>
              <a:rPr kumimoji="0" lang="en-US" sz="2800" b="1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</a:t>
            </a:r>
            <a:r>
              <a:rPr kumimoji="0" lang="ru-RU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d)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vint-gaykali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uzatmalardagi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bo'lib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  =  30°.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Tayyorlanishi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ishqalanishga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ostida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ilgarilanma-qaytma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harakatni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75"/>
    </mc:Choice>
    <mc:Fallback>
      <p:transition spd="slow" advTm="28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57158" y="857232"/>
            <a:ext cx="8229600" cy="55007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e)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-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tutashtirilgan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a=30°.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dinamikaviy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Ifloslangan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og‘ir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ekspluatatsiya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qo`llanadi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dumalatib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devorli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92"/>
    </mc:Choice>
    <mc:Fallback>
      <p:transition spd="slow" advTm="30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714348" y="1357298"/>
            <a:ext cx="7786742" cy="44012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(5-rasm,  f )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a  =  27°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11"/>
    </mc:Choice>
    <mc:Fallback>
      <p:transition spd="slow" advTm="26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438912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(5-rasm,g)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profilli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kvadrat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Yedirilishi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tirqishlar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Standartlashtirilmagan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yuklanishli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93"/>
    </mc:Choice>
    <mc:Fallback>
      <p:transition spd="slow" advTm="22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3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06248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584688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5-rasm.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trapetsiyali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g)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to`rtburchakli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7"/>
    </mc:Choice>
    <mc:Fallback>
      <p:transition spd="slow" advTm="1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714356"/>
            <a:ext cx="8749387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174"/>
    </mc:Choice>
    <mc:Fallback>
      <p:transition spd="slow" advTm="34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b="42697"/>
          <a:stretch>
            <a:fillRect/>
          </a:stretch>
        </p:blipFill>
        <p:spPr bwMode="auto">
          <a:xfrm>
            <a:off x="214282" y="785794"/>
            <a:ext cx="87154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60"/>
    </mc:Choice>
    <mc:Fallback>
      <p:transition spd="slow" advTm="32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85720" y="857232"/>
            <a:ext cx="864399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18"/>
    </mc:Choice>
    <mc:Fallback>
      <p:transition spd="slow" advTm="29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928670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98"/>
    </mc:Choice>
    <mc:Fallback>
      <p:transition spd="slow" advTm="51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4"/>
          <a:srcRect t="17306"/>
          <a:stretch>
            <a:fillRect/>
          </a:stretch>
        </p:blipFill>
        <p:spPr bwMode="auto">
          <a:xfrm>
            <a:off x="642910" y="714356"/>
            <a:ext cx="8215370" cy="569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91"/>
    </mc:Choice>
    <mc:Fallback>
      <p:transition spd="slow" advTm="37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928670"/>
            <a:ext cx="807531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378"/>
    </mc:Choice>
    <mc:Fallback>
      <p:transition spd="slow" advTm="43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b="21216"/>
          <a:stretch>
            <a:fillRect/>
          </a:stretch>
        </p:blipFill>
        <p:spPr bwMode="auto">
          <a:xfrm>
            <a:off x="428596" y="857232"/>
            <a:ext cx="842968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44"/>
    </mc:Choice>
    <mc:Fallback>
      <p:transition spd="slow" advTm="26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142976" y="214290"/>
            <a:ext cx="7643866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03"/>
    </mc:Choice>
    <mc:Fallback>
      <p:transition spd="slow" advTm="23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bo’shashi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tormozlanish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o’z-o’zidan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buralmasligiga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18"/>
    </mc:Choice>
    <mc:Fallback>
      <p:transition spd="slow" advTm="26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can0060"/>
          <p:cNvPicPr/>
          <p:nvPr/>
        </p:nvPicPr>
        <p:blipFill>
          <a:blip r:embed="rId4">
            <a:lum contrast="30000"/>
          </a:blip>
          <a:srcRect t="5302" b="11143"/>
          <a:stretch>
            <a:fillRect/>
          </a:stretch>
        </p:blipFill>
        <p:spPr bwMode="auto">
          <a:xfrm>
            <a:off x="642910" y="1000108"/>
            <a:ext cx="7858180" cy="4514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4"/>
    </mc:Choice>
    <mc:Fallback>
      <p:transition spd="slow" advTm="2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1.Kontrogayka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prujinalovchi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sterjeniga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18"/>
    </mc:Choice>
    <mc:Fallback>
      <p:transition spd="slow" advTm="26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9.Rezbaning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97"/>
    </mc:Choice>
    <mc:Fallback>
      <p:transition spd="slow" advTm="34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85852" y="1928802"/>
            <a:ext cx="6572296" cy="257176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E’TIBORINGIZ UCHUN RAXMAT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0"/>
    </mc:Choice>
    <mc:Fallback>
      <p:transition spd="slow" advTm="5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5782d5e172d888c34781fb99f65ccbf1864695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730</TotalTime>
  <Words>1000</Words>
  <Application>Microsoft Office PowerPoint</Application>
  <PresentationFormat>Экран (4:3)</PresentationFormat>
  <Paragraphs>76</Paragraphs>
  <Slides>34</Slides>
  <Notes>0</Notes>
  <HiddenSlides>0</HiddenSlides>
  <MMClips>34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Поток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Neeroo</cp:lastModifiedBy>
  <cp:revision>125</cp:revision>
  <dcterms:created xsi:type="dcterms:W3CDTF">2017-09-19T12:17:39Z</dcterms:created>
  <dcterms:modified xsi:type="dcterms:W3CDTF">2018-10-05T07:56:49Z</dcterms:modified>
</cp:coreProperties>
</file>