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8" r:id="rId3"/>
    <p:sldId id="286" r:id="rId4"/>
    <p:sldId id="259" r:id="rId5"/>
    <p:sldId id="260" r:id="rId6"/>
    <p:sldId id="261" r:id="rId7"/>
    <p:sldId id="262" r:id="rId8"/>
    <p:sldId id="287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3" r:id="rId18"/>
    <p:sldId id="275" r:id="rId19"/>
    <p:sldId id="276" r:id="rId20"/>
    <p:sldId id="277" r:id="rId21"/>
    <p:sldId id="278" r:id="rId22"/>
    <p:sldId id="274" r:id="rId23"/>
    <p:sldId id="279" r:id="rId24"/>
    <p:sldId id="280" r:id="rId25"/>
    <p:sldId id="284" r:id="rId26"/>
    <p:sldId id="285" r:id="rId27"/>
    <p:sldId id="282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21.09.2018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8392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21.09.2018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4416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21.09.2018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9295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21.09.2018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561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21.09.2018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2265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21.09.2018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568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21.09.2018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276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FFF216DF-D4F4-4E9B-A67B-5DECD02AB76B}" type="datetimeFigureOut">
              <a:rPr lang="ru-RU" smtClean="0"/>
              <a:pPr/>
              <a:t>21.09.2018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824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21.09.2018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874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21.09.2018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2914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21.09.2018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97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FF216DF-D4F4-4E9B-A67B-5DECD02AB76B}" type="datetimeFigureOut">
              <a:rPr lang="ru-RU" smtClean="0"/>
              <a:pPr/>
              <a:t>21.09.2018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7520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10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88640"/>
            <a:ext cx="8568952" cy="5976664"/>
          </a:xfr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/>
            <a:endParaRPr lang="en-US" sz="2800" cap="none" spc="0" dirty="0" smtClean="0">
              <a:ln w="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800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Mavzu: Shlitsali va Shponkali birikmalarni loyihalash</a:t>
            </a:r>
            <a:endParaRPr lang="ru-RU" sz="2800" cap="none" spc="0" dirty="0">
              <a:ln w="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800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cap="none" spc="0" dirty="0">
              <a:ln w="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uz-Cyrl-UZ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Shponkali birikmalar haqida umumiy ma’lumotlar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cap="none" spc="0" dirty="0">
              <a:ln w="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hangingPunct="0">
              <a:buFont typeface="+mj-lt"/>
              <a:buAutoNum type="arabicPeriod"/>
            </a:pPr>
            <a:r>
              <a:rPr lang="uz-Cyrl-UZ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Shponkali birikmalarni hisoblash.</a:t>
            </a:r>
            <a:endParaRPr lang="ru-RU" sz="2800" cap="none" spc="0" dirty="0">
              <a:ln w="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Shlitsali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birikmalarning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qo`llanishi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Shlitsali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birikma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detallarining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yemirilish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cap="none" spc="0" dirty="0">
              <a:ln w="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2800" i="1" cap="none" spc="0" dirty="0" err="1" smtClean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Shlitsali</a:t>
            </a:r>
            <a:r>
              <a:rPr lang="en-US" sz="2800" i="1" cap="none" spc="0" dirty="0" smtClean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birikmalarning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yuklanish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cap="none" spc="0" dirty="0">
              <a:ln w="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Shlitsali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birikmalarning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soddalashtirilgan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taxminiy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hisobi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cap="none" spc="0" dirty="0">
              <a:ln w="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Shlitsali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birikmalarni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aniqlashtirilgan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cap="none" spc="0" dirty="0" err="1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hisobi</a:t>
            </a:r>
            <a:r>
              <a:rPr lang="en-US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cap="none" spc="0" dirty="0">
              <a:ln w="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hangingPunct="0">
              <a:buFont typeface="+mj-lt"/>
              <a:buAutoNum type="arabicPeriod"/>
            </a:pPr>
            <a:r>
              <a:rPr lang="uz-Cyrl-UZ" sz="2800" i="1" cap="none" spc="0" dirty="0">
                <a:ln w="0"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Shlitsali birikmalarni konstruktsiyalash bo`yicha tavsiyalar.</a:t>
            </a:r>
            <a:endParaRPr lang="ru-RU" sz="2800" cap="none" spc="0" dirty="0">
              <a:ln w="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z-Latn-UZ" sz="2800" cap="none" spc="0" dirty="0" smtClean="0">
              <a:ln w="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2800" cap="none" spc="0" dirty="0">
              <a:ln w="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uz-Latn-UZ" cap="none" spc="0" dirty="0" smtClean="0">
              <a:ln w="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cap="none" spc="0" dirty="0">
              <a:ln w="0">
                <a:solidFill>
                  <a:schemeClr val="tx1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42910" y="1142984"/>
            <a:ext cx="8143932" cy="4524315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Shponkali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shponka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g‘ildirak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gupchagi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shkiv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gupchagi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iboratdir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ham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birikmani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tarkibiy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qismlarga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ajratish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aylanuvchi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shkiv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g‘ildirak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mufta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yulduzcha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)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o ‘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qqa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o‘rnatish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yana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aylantiruvchi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momentni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orasida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uzatishdir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Shponkalarning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standartlashtirilgan</a:t>
            </a:r>
            <a:r>
              <a:rPr lang="en-US" sz="2400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5984" y="5572140"/>
            <a:ext cx="53578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Shponkali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704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50094" y="826294"/>
            <a:ext cx="7429500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214974"/>
          </a:xfr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Afzalligi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Konstruksiyasi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yig‘ilishi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qismlarga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ajratilishi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yengil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ham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mashinasozlikda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Shponkali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yo‘nalishda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ishonchli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o‘rnatish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786478"/>
          </a:xfrm>
          <a:solidFill>
            <a:schemeClr val="bg1">
              <a:lumMod val="95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Kamchiligi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Val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o'qda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shponkani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o'rnatish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o'yiqcha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o 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shponka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o 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rnatiladigan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qismining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ko'ndalang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kesim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yuzasi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kamayadi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Bu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mustahkamligi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kamayishiga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Mustahkamlikning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kamayishi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shponka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o'yiqchasida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eguvchi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burovchi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jamlanishi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Shponkali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birikmani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birmuncha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mehnatni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markazlashtirishning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murakkabligi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mas’uliyatli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tezkor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vallarda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qo`llash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etilmaydi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Shponkali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zo‘riqtirilmagan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zo'riqtirilgan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zo'riqtirilmagan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shponkali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yassi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prizmasimon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segmentsimon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shponkalarni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qo'llashda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Bu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yig'ishda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dastlabki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kuchlanishlar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bo`lmaydi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500166" y="5286388"/>
            <a:ext cx="65008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Prizmasimon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shponkali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endParaRPr lang="ru-RU" sz="2400" dirty="0"/>
          </a:p>
        </p:txBody>
      </p:sp>
      <p:pic>
        <p:nvPicPr>
          <p:cNvPr id="6758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928670"/>
            <a:ext cx="8501122" cy="5135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2714612" y="6215082"/>
            <a:ext cx="47149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2-Prizmasimon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shponka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771659" y="2294833"/>
            <a:ext cx="3645131" cy="3125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428596" y="857232"/>
            <a:ext cx="8501122" cy="480131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Zo'riqtirilgan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ponasimon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(3-rasm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tangentsial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shponkalarni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ishlatishda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vujudga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keladi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Bu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xildagi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yig'ishda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dastlabki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zo'riqish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hosil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bo'ladi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Bu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zo’riqishni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montaj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zo'riqishi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kuchlanishi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ataladi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885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14282" y="746842"/>
            <a:ext cx="8715436" cy="5262979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Prizmasimon</a:t>
            </a: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shponkali</a:t>
            </a: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konstruksiyalari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keltirilgan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Prizmasimon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shponkalarning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ensizroq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yon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yoqlari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Chekka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qismining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shakliga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ko'ra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chekkasi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doirasimon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chekkasi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yassi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chekkasi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doirasimon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ikkinchi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chekkasi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yassi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boiinadi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Prizmasimon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shponkalarning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kamchiligi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o`q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bo'yicha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surilib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ketishiga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to'sqinlik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olmasligidir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0" y="1943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4513" name="Rectangle 1"/>
          <p:cNvSpPr>
            <a:spLocks noChangeArrowheads="1"/>
          </p:cNvSpPr>
          <p:nvPr/>
        </p:nvSpPr>
        <p:spPr bwMode="auto">
          <a:xfrm>
            <a:off x="321439" y="548680"/>
            <a:ext cx="8501122" cy="518507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Segmentsimon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shponkali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ham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yon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yoqlari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ishlaydi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chuqurroq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o‘rnashadi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qo`l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moslashtirishni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talab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etmaydi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Qisqa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gupchakli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1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gupchakli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tomoniga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2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o ‘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rnatiladi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Tayyorlanishi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yig'ilishi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oson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ham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seriyali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ommaviy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ko‘plab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ishlatiladi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47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642918"/>
            <a:ext cx="8143932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714480" y="5214950"/>
            <a:ext cx="66437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-rasm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Segmentsimon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shponkali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endParaRPr lang="ru-RU" sz="2400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28596" y="1000108"/>
            <a:ext cx="8501122" cy="526297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Ponasimon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shponkali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tomoni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konusligi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1:100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'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o ‘z-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o'zini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tormozlovchi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ponadan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iboratdir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kallakli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kallaksiz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kallak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ponasimon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shponkani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o‘yiqchadan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chiqarib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me’yorlariga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kallak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to'siqqa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Ponasimon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shponka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o'yiqchalariga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qoqib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kiritilganligi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zo'riqtirilgan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500726"/>
          </a:xfrm>
          <a:solidFill>
            <a:schemeClr val="bg2"/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nafaqat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aylantiruvchi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momentni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yo'nalgan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ham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uzatadi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Shponka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zarb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qoqib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kiritilganligi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o`rnatilayotgan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sirtida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markazlanishi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buzilib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radial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tepish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oqibatida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tugun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bog'lama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maromi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buzilishi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Ponasimon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shponkali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sekinyurar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uzatmalarda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qo'llash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4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928670"/>
            <a:ext cx="8572560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17" name="Rectangle 1"/>
          <p:cNvSpPr>
            <a:spLocks noChangeArrowheads="1"/>
          </p:cNvSpPr>
          <p:nvPr/>
        </p:nvSpPr>
        <p:spPr bwMode="auto">
          <a:xfrm>
            <a:off x="0" y="5929330"/>
            <a:ext cx="89297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Ponasimon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shponkali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476672"/>
            <a:ext cx="8572560" cy="546736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Shponkali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birikmalarni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hisoblash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Shponkali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ishchanlik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mustahkamligidir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diametriga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talablarga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ko'ra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shponka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standartlardan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mustahkamlikka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tekshiriladi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Standartlarda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shponkaning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o'yiqchalarning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o'lchamlari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tanlanganki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agar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egilishga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mustahkamligi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ta’minlansa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o'z-o'zidan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kesilishga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ezilishga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mustahkamligi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ham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ta’minlanadi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285720" y="785794"/>
            <a:ext cx="8572560" cy="286232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Shponkaning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o’lchamlari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aniqlangandan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keyin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mustaxkamligi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tekshiriladi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Prizmasimon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shponkali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mustaxkamligi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shponka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“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vtulka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”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ariqchasining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tutash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sirtida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xosil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bo`ladigan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ezilish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kuchlanishi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bo`yicha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shart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bo`yicha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tekshiriladi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7346" name="Object 2"/>
          <p:cNvGraphicFramePr>
            <a:graphicFrameLocks noChangeAspect="1"/>
          </p:cNvGraphicFramePr>
          <p:nvPr/>
        </p:nvGraphicFramePr>
        <p:xfrm>
          <a:off x="2786050" y="3786190"/>
          <a:ext cx="3571900" cy="11430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8" name="Формула" r:id="rId3" imgW="926698" imgH="393529" progId="Equation.3">
                  <p:embed/>
                </p:oleObj>
              </mc:Choice>
              <mc:Fallback>
                <p:oleObj name="Формула" r:id="rId3" imgW="926698" imgH="393529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6050" y="3786190"/>
                        <a:ext cx="3571900" cy="11430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0" y="5357826"/>
            <a:ext cx="914400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	F -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 --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yuza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322" name="Object 2"/>
          <p:cNvGraphicFramePr>
            <a:graphicFrameLocks noChangeAspect="1"/>
          </p:cNvGraphicFramePr>
          <p:nvPr/>
        </p:nvGraphicFramePr>
        <p:xfrm>
          <a:off x="2500298" y="1714488"/>
          <a:ext cx="2928958" cy="1214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5" name="Формула" r:id="rId3" imgW="507780" imgH="393529" progId="Equation.3">
                  <p:embed/>
                </p:oleObj>
              </mc:Choice>
              <mc:Fallback>
                <p:oleObj name="Формула" r:id="rId3" imgW="507780" imgH="393529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0298" y="1714488"/>
                        <a:ext cx="2928958" cy="12144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21" name="Object 1"/>
          <p:cNvGraphicFramePr>
            <a:graphicFrameLocks noChangeAspect="1"/>
          </p:cNvGraphicFramePr>
          <p:nvPr/>
        </p:nvGraphicFramePr>
        <p:xfrm>
          <a:off x="1785918" y="5000636"/>
          <a:ext cx="3524264" cy="10096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6" name="Формула" r:id="rId5" imgW="851269" imgH="215994" progId="Equation.3">
                  <p:embed/>
                </p:oleObj>
              </mc:Choice>
              <mc:Fallback>
                <p:oleObj name="Формула" r:id="rId5" imgW="851269" imgH="215994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5918" y="5000636"/>
                        <a:ext cx="3524264" cy="100965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428596" y="1000108"/>
            <a:ext cx="58578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aniqlanadi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0" y="3143248"/>
            <a:ext cx="8744253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   T  -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burovchi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mo`lent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d    -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“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vtulka”ning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tutash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sirti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yuzasi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303" name="Object 7"/>
          <p:cNvGraphicFramePr>
            <a:graphicFrameLocks noChangeAspect="1"/>
          </p:cNvGraphicFramePr>
          <p:nvPr/>
        </p:nvGraphicFramePr>
        <p:xfrm>
          <a:off x="1928794" y="2285992"/>
          <a:ext cx="3929090" cy="13049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6" name="Формула" r:id="rId3" imgW="1079032" imgH="393529" progId="Equation.3">
                  <p:embed/>
                </p:oleObj>
              </mc:Choice>
              <mc:Fallback>
                <p:oleObj name="Формула" r:id="rId3" imgW="1079032" imgH="393529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8794" y="2285992"/>
                        <a:ext cx="3929090" cy="130493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302" name="Object 6"/>
          <p:cNvGraphicFramePr>
            <a:graphicFrameLocks noChangeAspect="1"/>
          </p:cNvGraphicFramePr>
          <p:nvPr/>
        </p:nvGraphicFramePr>
        <p:xfrm>
          <a:off x="1785918" y="4214818"/>
          <a:ext cx="3243271" cy="10715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7" name="Формула" r:id="rId5" imgW="1002865" imgH="393529" progId="Equation.3">
                  <p:embed/>
                </p:oleObj>
              </mc:Choice>
              <mc:Fallback>
                <p:oleObj name="Формула" r:id="rId5" imgW="1002865" imgH="393529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5918" y="4214818"/>
                        <a:ext cx="3243271" cy="10715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304" name="Rectangle 8"/>
          <p:cNvSpPr>
            <a:spLocks noChangeArrowheads="1"/>
          </p:cNvSpPr>
          <p:nvPr/>
        </p:nvSpPr>
        <p:spPr bwMode="auto">
          <a:xfrm>
            <a:off x="0" y="571480"/>
            <a:ext cx="9144000" cy="175432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Shponkali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“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vtulka”ning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gupchagi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materiali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shponka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materialidan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yumshoqroq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materialdan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tayyorlanadi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Joiz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kuchlanishlarning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qiymati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po’lat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5305" name="Rectangle 9"/>
          <p:cNvSpPr>
            <a:spLocks noChangeArrowheads="1"/>
          </p:cNvSpPr>
          <p:nvPr/>
        </p:nvSpPr>
        <p:spPr bwMode="auto">
          <a:xfrm>
            <a:off x="1357290" y="3500438"/>
            <a:ext cx="238879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cho’yan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5306" name="Rectangle 10"/>
          <p:cNvSpPr>
            <a:spLocks noChangeArrowheads="1"/>
          </p:cNvSpPr>
          <p:nvPr/>
        </p:nvSpPr>
        <p:spPr bwMode="auto">
          <a:xfrm>
            <a:off x="4286248" y="5072074"/>
            <a:ext cx="30957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tashqil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285720" y="928670"/>
            <a:ext cx="8572560" cy="526297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Shlitsali</a:t>
            </a:r>
            <a:r>
              <a:rPr kumimoji="0" lang="en-US" sz="280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gupchagiga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biriktirish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ishlatiladi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Shlitsali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vallardagi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tashqi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tishlar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gupchagi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teshigidagi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mos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ichki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tishlar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shlitsalar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orqali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hosil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Bu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shponkalari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yaxlit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tayyorlangan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ko‘p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shponkali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tasavvur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Ba'zan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tishli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yuritiladi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538806"/>
          </a:xfrm>
          <a:solidFill>
            <a:schemeClr val="bg2"/>
          </a:solidFill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Shlitsali</a:t>
            </a:r>
            <a:r>
              <a:rPr lang="en-US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shponkali</a:t>
            </a:r>
            <a:r>
              <a:rPr lang="en-US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birikmalarga</a:t>
            </a:r>
            <a:r>
              <a:rPr lang="en-US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afzalliklarga</a:t>
            </a:r>
            <a:r>
              <a:rPr lang="en-US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o'lchamlarda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yuzasining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sezilarli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tishlar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balandligi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bosimning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taqsimlanishi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evaziga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yuklanish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 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b)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toliqish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mustahkamligi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v)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valda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markazlanadi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bo'ylab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aniqroq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yo'naltiradi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323528" y="332656"/>
            <a:ext cx="8501122" cy="583140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Shlitsali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quyidagicha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qo'llanishi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449263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gupchagini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qo'zg'almas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mahkam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biriktirish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endParaRPr lang="en-US" sz="28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kichik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qiymatdagi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o'qdoshmasligini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kompensatsiyalash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</a:p>
          <a:p>
            <a:pPr marL="0" marR="0" lvl="0" indent="449263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yuklanishsiz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yuklanish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uzatadigan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qo’zg'aluvchan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(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o'q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bo'ylab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suriladigan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hosil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323528" y="230832"/>
            <a:ext cx="8572560" cy="585791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Profilning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shakli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bo'yicha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shlitsali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to'g'ri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yonli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(5-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evolventaviy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uchburchakli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-rasm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bo'linadi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Bulardan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eng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ko'p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tarqalgani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to'g'ri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yonli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shlitsali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bo'lib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ГОСТ  1139-80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bo'yicha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turkumda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yengil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tashqi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D = 26... 120 mm,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tishlar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bog'liq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ravishda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z= 6.8,10; </a:t>
            </a: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o'rta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D = 14... 125  mm, z = 6,8,10; </a:t>
            </a: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og'ir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D = 20... 125  mm, Z = 10,16,20;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57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285860"/>
            <a:ext cx="8072494" cy="4143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2443985" y="5786454"/>
            <a:ext cx="438036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b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-rasm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To'g'ri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yonli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shlitsali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age59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785794"/>
            <a:ext cx="8072494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2329962" y="5857892"/>
            <a:ext cx="55133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6-rasm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Uchburchakli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shlitsali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age5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642918"/>
            <a:ext cx="8429684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785918" y="6000768"/>
            <a:ext cx="70009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To`g`ri</a:t>
            </a:r>
            <a:r>
              <a:rPr lang="en-US" dirty="0" smtClean="0"/>
              <a:t> </a:t>
            </a:r>
            <a:r>
              <a:rPr lang="en-US" dirty="0" err="1" smtClean="0"/>
              <a:t>yonli</a:t>
            </a:r>
            <a:r>
              <a:rPr lang="en-US" dirty="0" smtClean="0"/>
              <a:t> </a:t>
            </a:r>
            <a:r>
              <a:rPr lang="en-US" dirty="0" err="1" smtClean="0"/>
              <a:t>shlitsali</a:t>
            </a:r>
            <a:r>
              <a:rPr lang="en-US" dirty="0" smtClean="0"/>
              <a:t> </a:t>
            </a:r>
            <a:r>
              <a:rPr lang="en-US" dirty="0" err="1" smtClean="0"/>
              <a:t>birikmalar</a:t>
            </a:r>
            <a:r>
              <a:rPr lang="en-US" dirty="0" smtClean="0"/>
              <a:t> </a:t>
            </a:r>
            <a:r>
              <a:rPr lang="en-US" dirty="0" err="1" smtClean="0"/>
              <a:t>ko`rsatkichlari</a:t>
            </a:r>
            <a:r>
              <a:rPr lang="en-US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1"/>
            <a:ext cx="8229600" cy="621510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just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Latn-U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TEKSHIRISH SAVOLLARI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Shponkali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xakida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Shponkali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tushuntiring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Shponkali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kuchlanishlar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Shlitsali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afzalliklarini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ko’rsating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Shlitsali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mustashkamlik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shartini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yozing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                  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shponka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burovchi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mo`lentni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7.Val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vtulka”ning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o’zaro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tutash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sirti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topiladi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8. “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Vtulka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deganda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None/>
            </a:pP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722</TotalTime>
  <Words>989</Words>
  <Application>Microsoft Office PowerPoint</Application>
  <PresentationFormat>Экран (4:3)</PresentationFormat>
  <Paragraphs>69</Paragraphs>
  <Slides>27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Ретро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Machine elements</dc:title>
  <dc:creator>User</dc:creator>
  <cp:lastModifiedBy>Otabek</cp:lastModifiedBy>
  <cp:revision>126</cp:revision>
  <dcterms:created xsi:type="dcterms:W3CDTF">2017-09-19T12:17:39Z</dcterms:created>
  <dcterms:modified xsi:type="dcterms:W3CDTF">2018-09-21T15:28:54Z</dcterms:modified>
</cp:coreProperties>
</file>