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6" r:id="rId1"/>
  </p:sldMasterIdLst>
  <p:notesMasterIdLst>
    <p:notesMasterId r:id="rId33"/>
  </p:notesMasterIdLst>
  <p:sldIdLst>
    <p:sldId id="256" r:id="rId2"/>
    <p:sldId id="257" r:id="rId3"/>
    <p:sldId id="260" r:id="rId4"/>
    <p:sldId id="258" r:id="rId5"/>
    <p:sldId id="259"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8" r:id="rId23"/>
    <p:sldId id="279" r:id="rId24"/>
    <p:sldId id="280" r:id="rId25"/>
    <p:sldId id="281" r:id="rId26"/>
    <p:sldId id="282" r:id="rId27"/>
    <p:sldId id="283" r:id="rId28"/>
    <p:sldId id="286" r:id="rId29"/>
    <p:sldId id="287" r:id="rId30"/>
    <p:sldId id="288" r:id="rId31"/>
    <p:sldId id="285" r:id="rId32"/>
  </p:sldIdLst>
  <p:sldSz cx="12192000" cy="6858000"/>
  <p:notesSz cx="6858000" cy="9144000"/>
  <p:custDataLst>
    <p:tags r:id="rId3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Пользователь" initials="П" lastIdx="1" clrIdx="0">
    <p:extLst>
      <p:ext uri="{19B8F6BF-5375-455C-9EA6-DF929625EA0E}">
        <p15:presenceInfo xmlns:p15="http://schemas.microsoft.com/office/powerpoint/2012/main" userId="Пользователь"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279" autoAdjust="0"/>
    <p:restoredTop sz="83455" autoAdjust="0"/>
  </p:normalViewPr>
  <p:slideViewPr>
    <p:cSldViewPr snapToGrid="0">
      <p:cViewPr varScale="1">
        <p:scale>
          <a:sx n="66" d="100"/>
          <a:sy n="66" d="100"/>
        </p:scale>
        <p:origin x="90" y="252"/>
      </p:cViewPr>
      <p:guideLst/>
    </p:cSldViewPr>
  </p:slideViewPr>
  <p:outlineViewPr>
    <p:cViewPr>
      <p:scale>
        <a:sx n="33" d="100"/>
        <a:sy n="33" d="100"/>
      </p:scale>
      <p:origin x="0" y="-120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D8A721-D90A-4FF6-BE3C-CDDE809427A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59407998-4F17-4B54-8A0B-227B0BA91668}">
      <dgm:prSet/>
      <dgm:spPr/>
      <dgm:t>
        <a:bodyPr/>
        <a:lstStyle/>
        <a:p>
          <a:pPr rtl="0"/>
          <a:r>
            <a:rPr lang="en-US" dirty="0" smtClean="0"/>
            <a:t>4. </a:t>
          </a:r>
          <a:r>
            <a:rPr lang="en-US" dirty="0" err="1" smtClean="0"/>
            <a:t>Bog’lanish</a:t>
          </a:r>
          <a:r>
            <a:rPr lang="en-US" dirty="0" smtClean="0"/>
            <a:t> </a:t>
          </a:r>
          <a:r>
            <a:rPr lang="en-US" dirty="0" err="1" smtClean="0"/>
            <a:t>ba</a:t>
          </a:r>
          <a:r>
            <a:rPr lang="en-US" dirty="0" smtClean="0"/>
            <a:t> </a:t>
          </a:r>
          <a:r>
            <a:rPr lang="en-US" dirty="0" err="1" smtClean="0"/>
            <a:t>bog’lanish</a:t>
          </a:r>
          <a:r>
            <a:rPr lang="en-US" dirty="0" smtClean="0"/>
            <a:t> </a:t>
          </a:r>
          <a:r>
            <a:rPr lang="en-US" dirty="0" err="1" smtClean="0"/>
            <a:t>reaktsiyalari</a:t>
          </a:r>
          <a:endParaRPr lang="ru-RU" dirty="0"/>
        </a:p>
      </dgm:t>
    </dgm:pt>
    <dgm:pt modelId="{7E6EBAB5-D5E0-4EBB-9680-B059708FE032}" type="sibTrans" cxnId="{FC0BFCEA-9C0F-42F7-A973-6D3CD329A620}">
      <dgm:prSet/>
      <dgm:spPr/>
      <dgm:t>
        <a:bodyPr/>
        <a:lstStyle/>
        <a:p>
          <a:endParaRPr lang="ru-RU"/>
        </a:p>
      </dgm:t>
    </dgm:pt>
    <dgm:pt modelId="{390B1BEB-FBF4-4C03-B1D3-BDB380650195}" type="parTrans" cxnId="{FC0BFCEA-9C0F-42F7-A973-6D3CD329A620}">
      <dgm:prSet/>
      <dgm:spPr/>
      <dgm:t>
        <a:bodyPr/>
        <a:lstStyle/>
        <a:p>
          <a:endParaRPr lang="ru-RU"/>
        </a:p>
      </dgm:t>
    </dgm:pt>
    <dgm:pt modelId="{E956E98F-94F9-484F-9BF4-F09E5A3AA79A}">
      <dgm:prSet/>
      <dgm:spPr/>
      <dgm:t>
        <a:bodyPr/>
        <a:lstStyle/>
        <a:p>
          <a:pPr rtl="0"/>
          <a:r>
            <a:rPr lang="en-US" dirty="0" smtClean="0"/>
            <a:t>3. </a:t>
          </a:r>
          <a:r>
            <a:rPr lang="en-US" dirty="0" err="1" smtClean="0"/>
            <a:t>Statikaning</a:t>
          </a:r>
          <a:r>
            <a:rPr lang="en-US" dirty="0" smtClean="0"/>
            <a:t> </a:t>
          </a:r>
          <a:r>
            <a:rPr lang="en-US" dirty="0" err="1" smtClean="0"/>
            <a:t>asosiy</a:t>
          </a:r>
          <a:r>
            <a:rPr lang="en-US" dirty="0" smtClean="0"/>
            <a:t> </a:t>
          </a:r>
          <a:r>
            <a:rPr lang="en-US" dirty="0" err="1" smtClean="0"/>
            <a:t>aksiomalari</a:t>
          </a:r>
          <a:endParaRPr lang="ru-RU" dirty="0"/>
        </a:p>
      </dgm:t>
    </dgm:pt>
    <dgm:pt modelId="{F3E8368E-617F-48D0-A3BA-59720C2B4E10}" type="sibTrans" cxnId="{6315F622-02E6-4388-A4AE-3713100C75A3}">
      <dgm:prSet/>
      <dgm:spPr/>
      <dgm:t>
        <a:bodyPr/>
        <a:lstStyle/>
        <a:p>
          <a:endParaRPr lang="ru-RU"/>
        </a:p>
      </dgm:t>
    </dgm:pt>
    <dgm:pt modelId="{96EE87EE-D003-4E7A-8599-9253DC78E339}" type="parTrans" cxnId="{6315F622-02E6-4388-A4AE-3713100C75A3}">
      <dgm:prSet/>
      <dgm:spPr/>
      <dgm:t>
        <a:bodyPr/>
        <a:lstStyle/>
        <a:p>
          <a:endParaRPr lang="ru-RU"/>
        </a:p>
      </dgm:t>
    </dgm:pt>
    <dgm:pt modelId="{863665EC-B91A-4CC7-8DF7-D51EA2A027B6}">
      <dgm:prSet/>
      <dgm:spPr/>
      <dgm:t>
        <a:bodyPr/>
        <a:lstStyle/>
        <a:p>
          <a:pPr rtl="0"/>
          <a:r>
            <a:rPr lang="en-US" dirty="0" smtClean="0"/>
            <a:t>2. </a:t>
          </a:r>
          <a:r>
            <a:rPr lang="en-US" dirty="0" err="1" smtClean="0"/>
            <a:t>Asosiy</a:t>
          </a:r>
          <a:r>
            <a:rPr lang="en-US" dirty="0" smtClean="0"/>
            <a:t> </a:t>
          </a:r>
          <a:r>
            <a:rPr lang="en-US" dirty="0" err="1" smtClean="0"/>
            <a:t>tushuncha</a:t>
          </a:r>
          <a:r>
            <a:rPr lang="en-US" dirty="0" smtClean="0"/>
            <a:t> </a:t>
          </a:r>
          <a:r>
            <a:rPr lang="en-US" dirty="0" err="1" smtClean="0"/>
            <a:t>va</a:t>
          </a:r>
          <a:r>
            <a:rPr lang="en-US" dirty="0" smtClean="0"/>
            <a:t> </a:t>
          </a:r>
          <a:r>
            <a:rPr lang="en-US" dirty="0" err="1" smtClean="0"/>
            <a:t>tariflar</a:t>
          </a:r>
          <a:r>
            <a:rPr lang="en-US" dirty="0" smtClean="0"/>
            <a:t>.</a:t>
          </a:r>
          <a:endParaRPr lang="ru-RU" dirty="0"/>
        </a:p>
      </dgm:t>
    </dgm:pt>
    <dgm:pt modelId="{41FF86C6-6915-48BF-95CB-526FB0AC9BC4}" type="sibTrans" cxnId="{798DB368-06C7-415A-989A-565E7EF21188}">
      <dgm:prSet/>
      <dgm:spPr/>
      <dgm:t>
        <a:bodyPr/>
        <a:lstStyle/>
        <a:p>
          <a:endParaRPr lang="ru-RU"/>
        </a:p>
      </dgm:t>
    </dgm:pt>
    <dgm:pt modelId="{C9550BDC-8AA4-4CBD-9786-FF3C97287DE6}" type="parTrans" cxnId="{798DB368-06C7-415A-989A-565E7EF21188}">
      <dgm:prSet/>
      <dgm:spPr/>
      <dgm:t>
        <a:bodyPr/>
        <a:lstStyle/>
        <a:p>
          <a:endParaRPr lang="ru-RU"/>
        </a:p>
      </dgm:t>
    </dgm:pt>
    <dgm:pt modelId="{91324A77-C663-49AD-85A6-1A838AC090AA}">
      <dgm:prSet/>
      <dgm:spPr/>
      <dgm:t>
        <a:bodyPr/>
        <a:lstStyle/>
        <a:p>
          <a:pPr rtl="0"/>
          <a:r>
            <a:rPr lang="en-US" dirty="0" smtClean="0"/>
            <a:t>1.Fanga </a:t>
          </a:r>
          <a:r>
            <a:rPr lang="en-US" dirty="0" err="1" smtClean="0"/>
            <a:t>kirish</a:t>
          </a:r>
          <a:r>
            <a:rPr lang="en-US" dirty="0" smtClean="0"/>
            <a:t>, </a:t>
          </a:r>
          <a:r>
            <a:rPr lang="en-US" dirty="0" err="1" smtClean="0"/>
            <a:t>boshqa</a:t>
          </a:r>
          <a:r>
            <a:rPr lang="en-US" dirty="0" smtClean="0"/>
            <a:t> </a:t>
          </a:r>
          <a:r>
            <a:rPr lang="en-US" dirty="0" err="1" smtClean="0"/>
            <a:t>fanlar</a:t>
          </a:r>
          <a:r>
            <a:rPr lang="en-US" dirty="0" smtClean="0"/>
            <a:t> </a:t>
          </a:r>
          <a:r>
            <a:rPr lang="en-US" dirty="0" err="1" smtClean="0"/>
            <a:t>bilan</a:t>
          </a:r>
          <a:r>
            <a:rPr lang="en-US" dirty="0" smtClean="0"/>
            <a:t> </a:t>
          </a:r>
          <a:r>
            <a:rPr lang="en-US" dirty="0" err="1" smtClean="0"/>
            <a:t>bog’liqligi</a:t>
          </a:r>
          <a:r>
            <a:rPr lang="en-US" dirty="0" smtClean="0"/>
            <a:t> </a:t>
          </a:r>
          <a:r>
            <a:rPr lang="en-US" dirty="0" err="1" smtClean="0"/>
            <a:t>va</a:t>
          </a:r>
          <a:r>
            <a:rPr lang="en-US" dirty="0" smtClean="0"/>
            <a:t> </a:t>
          </a:r>
          <a:r>
            <a:rPr lang="en-US" dirty="0" err="1" smtClean="0"/>
            <a:t>vazifalari</a:t>
          </a:r>
          <a:r>
            <a:rPr lang="en-US" dirty="0" smtClean="0"/>
            <a:t>.</a:t>
          </a:r>
          <a:endParaRPr lang="ru-RU" dirty="0"/>
        </a:p>
      </dgm:t>
    </dgm:pt>
    <dgm:pt modelId="{DD4AAE25-8D6E-4C99-8C68-C80AB3C61FE5}" type="sibTrans" cxnId="{7278F418-96D3-4C31-BEFF-1D90A8D20E21}">
      <dgm:prSet/>
      <dgm:spPr/>
      <dgm:t>
        <a:bodyPr/>
        <a:lstStyle/>
        <a:p>
          <a:endParaRPr lang="ru-RU"/>
        </a:p>
      </dgm:t>
    </dgm:pt>
    <dgm:pt modelId="{FDC9030F-90F8-46FF-BD3D-26B478D7B8B1}" type="parTrans" cxnId="{7278F418-96D3-4C31-BEFF-1D90A8D20E21}">
      <dgm:prSet/>
      <dgm:spPr/>
      <dgm:t>
        <a:bodyPr/>
        <a:lstStyle/>
        <a:p>
          <a:endParaRPr lang="ru-RU"/>
        </a:p>
      </dgm:t>
    </dgm:pt>
    <dgm:pt modelId="{B624A27C-23B5-4B1B-8EA9-EAE32BA2F343}" type="pres">
      <dgm:prSet presAssocID="{11D8A721-D90A-4FF6-BE3C-CDDE809427A5}" presName="Name0" presStyleCnt="0">
        <dgm:presLayoutVars>
          <dgm:chMax val="7"/>
          <dgm:chPref val="7"/>
          <dgm:dir/>
        </dgm:presLayoutVars>
      </dgm:prSet>
      <dgm:spPr/>
      <dgm:t>
        <a:bodyPr/>
        <a:lstStyle/>
        <a:p>
          <a:endParaRPr lang="ru-RU"/>
        </a:p>
      </dgm:t>
    </dgm:pt>
    <dgm:pt modelId="{F0BA217D-20B3-425C-82F7-C5825525F0BA}" type="pres">
      <dgm:prSet presAssocID="{11D8A721-D90A-4FF6-BE3C-CDDE809427A5}" presName="Name1" presStyleCnt="0"/>
      <dgm:spPr/>
    </dgm:pt>
    <dgm:pt modelId="{7624CD93-A292-4DD8-B712-63C3631C2E30}" type="pres">
      <dgm:prSet presAssocID="{11D8A721-D90A-4FF6-BE3C-CDDE809427A5}" presName="cycle" presStyleCnt="0"/>
      <dgm:spPr/>
    </dgm:pt>
    <dgm:pt modelId="{36FD944C-F6A9-4384-866D-74D0BBE7EF38}" type="pres">
      <dgm:prSet presAssocID="{11D8A721-D90A-4FF6-BE3C-CDDE809427A5}" presName="srcNode" presStyleLbl="node1" presStyleIdx="0" presStyleCnt="4"/>
      <dgm:spPr/>
    </dgm:pt>
    <dgm:pt modelId="{C3A24B84-B8A5-4B29-AB53-87C36FE3A760}" type="pres">
      <dgm:prSet presAssocID="{11D8A721-D90A-4FF6-BE3C-CDDE809427A5}" presName="conn" presStyleLbl="parChTrans1D2" presStyleIdx="0" presStyleCnt="1"/>
      <dgm:spPr/>
      <dgm:t>
        <a:bodyPr/>
        <a:lstStyle/>
        <a:p>
          <a:endParaRPr lang="ru-RU"/>
        </a:p>
      </dgm:t>
    </dgm:pt>
    <dgm:pt modelId="{58E599D4-A1B4-41EE-ADA0-5BDCD72E2848}" type="pres">
      <dgm:prSet presAssocID="{11D8A721-D90A-4FF6-BE3C-CDDE809427A5}" presName="extraNode" presStyleLbl="node1" presStyleIdx="0" presStyleCnt="4"/>
      <dgm:spPr/>
    </dgm:pt>
    <dgm:pt modelId="{5DB4CD28-1472-4517-B352-BF51EA4BC6C0}" type="pres">
      <dgm:prSet presAssocID="{11D8A721-D90A-4FF6-BE3C-CDDE809427A5}" presName="dstNode" presStyleLbl="node1" presStyleIdx="0" presStyleCnt="4"/>
      <dgm:spPr/>
    </dgm:pt>
    <dgm:pt modelId="{D87495ED-A297-4FBB-AFD3-F4B6B17163D1}" type="pres">
      <dgm:prSet presAssocID="{91324A77-C663-49AD-85A6-1A838AC090AA}" presName="text_1" presStyleLbl="node1" presStyleIdx="0" presStyleCnt="4">
        <dgm:presLayoutVars>
          <dgm:bulletEnabled val="1"/>
        </dgm:presLayoutVars>
      </dgm:prSet>
      <dgm:spPr/>
      <dgm:t>
        <a:bodyPr/>
        <a:lstStyle/>
        <a:p>
          <a:endParaRPr lang="ru-RU"/>
        </a:p>
      </dgm:t>
    </dgm:pt>
    <dgm:pt modelId="{70F65B20-D426-4A00-B452-E53D487D729B}" type="pres">
      <dgm:prSet presAssocID="{91324A77-C663-49AD-85A6-1A838AC090AA}" presName="accent_1" presStyleCnt="0"/>
      <dgm:spPr/>
    </dgm:pt>
    <dgm:pt modelId="{4507409E-B29E-4C42-8771-73814396A949}" type="pres">
      <dgm:prSet presAssocID="{91324A77-C663-49AD-85A6-1A838AC090AA}" presName="accentRepeatNode" presStyleLbl="solidFgAcc1" presStyleIdx="0" presStyleCnt="4"/>
      <dgm:spPr/>
    </dgm:pt>
    <dgm:pt modelId="{716B8AD7-0384-4A38-B88C-D6B7AC518C06}" type="pres">
      <dgm:prSet presAssocID="{863665EC-B91A-4CC7-8DF7-D51EA2A027B6}" presName="text_2" presStyleLbl="node1" presStyleIdx="1" presStyleCnt="4">
        <dgm:presLayoutVars>
          <dgm:bulletEnabled val="1"/>
        </dgm:presLayoutVars>
      </dgm:prSet>
      <dgm:spPr/>
      <dgm:t>
        <a:bodyPr/>
        <a:lstStyle/>
        <a:p>
          <a:endParaRPr lang="ru-RU"/>
        </a:p>
      </dgm:t>
    </dgm:pt>
    <dgm:pt modelId="{760519B5-BA4C-414B-85D8-15FE85C94FD7}" type="pres">
      <dgm:prSet presAssocID="{863665EC-B91A-4CC7-8DF7-D51EA2A027B6}" presName="accent_2" presStyleCnt="0"/>
      <dgm:spPr/>
    </dgm:pt>
    <dgm:pt modelId="{09B33936-991F-421E-A3D1-2FC49D3608A2}" type="pres">
      <dgm:prSet presAssocID="{863665EC-B91A-4CC7-8DF7-D51EA2A027B6}" presName="accentRepeatNode" presStyleLbl="solidFgAcc1" presStyleIdx="1" presStyleCnt="4"/>
      <dgm:spPr/>
    </dgm:pt>
    <dgm:pt modelId="{60439CFD-E390-4E28-A03B-1951C8CDDC24}" type="pres">
      <dgm:prSet presAssocID="{E956E98F-94F9-484F-9BF4-F09E5A3AA79A}" presName="text_3" presStyleLbl="node1" presStyleIdx="2" presStyleCnt="4">
        <dgm:presLayoutVars>
          <dgm:bulletEnabled val="1"/>
        </dgm:presLayoutVars>
      </dgm:prSet>
      <dgm:spPr/>
      <dgm:t>
        <a:bodyPr/>
        <a:lstStyle/>
        <a:p>
          <a:endParaRPr lang="ru-RU"/>
        </a:p>
      </dgm:t>
    </dgm:pt>
    <dgm:pt modelId="{86863CCE-7F71-40BB-AB48-84DEEDFCB87A}" type="pres">
      <dgm:prSet presAssocID="{E956E98F-94F9-484F-9BF4-F09E5A3AA79A}" presName="accent_3" presStyleCnt="0"/>
      <dgm:spPr/>
    </dgm:pt>
    <dgm:pt modelId="{3B9164C8-0E8F-4896-949F-B1CC3DAE49CD}" type="pres">
      <dgm:prSet presAssocID="{E956E98F-94F9-484F-9BF4-F09E5A3AA79A}" presName="accentRepeatNode" presStyleLbl="solidFgAcc1" presStyleIdx="2" presStyleCnt="4"/>
      <dgm:spPr/>
    </dgm:pt>
    <dgm:pt modelId="{6825ADCD-1B3C-4EF5-A90F-DCC597FACFCA}" type="pres">
      <dgm:prSet presAssocID="{59407998-4F17-4B54-8A0B-227B0BA91668}" presName="text_4" presStyleLbl="node1" presStyleIdx="3" presStyleCnt="4">
        <dgm:presLayoutVars>
          <dgm:bulletEnabled val="1"/>
        </dgm:presLayoutVars>
      </dgm:prSet>
      <dgm:spPr/>
      <dgm:t>
        <a:bodyPr/>
        <a:lstStyle/>
        <a:p>
          <a:endParaRPr lang="ru-RU"/>
        </a:p>
      </dgm:t>
    </dgm:pt>
    <dgm:pt modelId="{B3CFD707-BDD4-428D-B583-A39C227B3F3A}" type="pres">
      <dgm:prSet presAssocID="{59407998-4F17-4B54-8A0B-227B0BA91668}" presName="accent_4" presStyleCnt="0"/>
      <dgm:spPr/>
    </dgm:pt>
    <dgm:pt modelId="{77BEEA6C-5D92-4A8F-9655-63AC14ABF1F9}" type="pres">
      <dgm:prSet presAssocID="{59407998-4F17-4B54-8A0B-227B0BA91668}" presName="accentRepeatNode" presStyleLbl="solidFgAcc1" presStyleIdx="3" presStyleCnt="4"/>
      <dgm:spPr/>
    </dgm:pt>
  </dgm:ptLst>
  <dgm:cxnLst>
    <dgm:cxn modelId="{6315F622-02E6-4388-A4AE-3713100C75A3}" srcId="{11D8A721-D90A-4FF6-BE3C-CDDE809427A5}" destId="{E956E98F-94F9-484F-9BF4-F09E5A3AA79A}" srcOrd="2" destOrd="0" parTransId="{96EE87EE-D003-4E7A-8599-9253DC78E339}" sibTransId="{F3E8368E-617F-48D0-A3BA-59720C2B4E10}"/>
    <dgm:cxn modelId="{798DB368-06C7-415A-989A-565E7EF21188}" srcId="{11D8A721-D90A-4FF6-BE3C-CDDE809427A5}" destId="{863665EC-B91A-4CC7-8DF7-D51EA2A027B6}" srcOrd="1" destOrd="0" parTransId="{C9550BDC-8AA4-4CBD-9786-FF3C97287DE6}" sibTransId="{41FF86C6-6915-48BF-95CB-526FB0AC9BC4}"/>
    <dgm:cxn modelId="{89DDF17C-8AEE-4E31-B514-9D37B9A94D05}" type="presOf" srcId="{11D8A721-D90A-4FF6-BE3C-CDDE809427A5}" destId="{B624A27C-23B5-4B1B-8EA9-EAE32BA2F343}" srcOrd="0" destOrd="0" presId="urn:microsoft.com/office/officeart/2008/layout/VerticalCurvedList"/>
    <dgm:cxn modelId="{FA4FE7EA-9ACF-4709-BBA9-A909C6575C2A}" type="presOf" srcId="{863665EC-B91A-4CC7-8DF7-D51EA2A027B6}" destId="{716B8AD7-0384-4A38-B88C-D6B7AC518C06}" srcOrd="0" destOrd="0" presId="urn:microsoft.com/office/officeart/2008/layout/VerticalCurvedList"/>
    <dgm:cxn modelId="{7278F418-96D3-4C31-BEFF-1D90A8D20E21}" srcId="{11D8A721-D90A-4FF6-BE3C-CDDE809427A5}" destId="{91324A77-C663-49AD-85A6-1A838AC090AA}" srcOrd="0" destOrd="0" parTransId="{FDC9030F-90F8-46FF-BD3D-26B478D7B8B1}" sibTransId="{DD4AAE25-8D6E-4C99-8C68-C80AB3C61FE5}"/>
    <dgm:cxn modelId="{5CFF9026-BA55-4978-AD88-A329A65D35AF}" type="presOf" srcId="{DD4AAE25-8D6E-4C99-8C68-C80AB3C61FE5}" destId="{C3A24B84-B8A5-4B29-AB53-87C36FE3A760}" srcOrd="0" destOrd="0" presId="urn:microsoft.com/office/officeart/2008/layout/VerticalCurvedList"/>
    <dgm:cxn modelId="{FC0BFCEA-9C0F-42F7-A973-6D3CD329A620}" srcId="{11D8A721-D90A-4FF6-BE3C-CDDE809427A5}" destId="{59407998-4F17-4B54-8A0B-227B0BA91668}" srcOrd="3" destOrd="0" parTransId="{390B1BEB-FBF4-4C03-B1D3-BDB380650195}" sibTransId="{7E6EBAB5-D5E0-4EBB-9680-B059708FE032}"/>
    <dgm:cxn modelId="{3281FAA2-8B91-4896-A9C2-8A8D38B39A74}" type="presOf" srcId="{91324A77-C663-49AD-85A6-1A838AC090AA}" destId="{D87495ED-A297-4FBB-AFD3-F4B6B17163D1}" srcOrd="0" destOrd="0" presId="urn:microsoft.com/office/officeart/2008/layout/VerticalCurvedList"/>
    <dgm:cxn modelId="{04F959F2-6164-40E9-99C1-4F14AE139A32}" type="presOf" srcId="{E956E98F-94F9-484F-9BF4-F09E5A3AA79A}" destId="{60439CFD-E390-4E28-A03B-1951C8CDDC24}" srcOrd="0" destOrd="0" presId="urn:microsoft.com/office/officeart/2008/layout/VerticalCurvedList"/>
    <dgm:cxn modelId="{EC184708-B4AB-4967-AB33-253A81FFA060}" type="presOf" srcId="{59407998-4F17-4B54-8A0B-227B0BA91668}" destId="{6825ADCD-1B3C-4EF5-A90F-DCC597FACFCA}" srcOrd="0" destOrd="0" presId="urn:microsoft.com/office/officeart/2008/layout/VerticalCurvedList"/>
    <dgm:cxn modelId="{4A337662-40F8-47CC-BD32-C22102D2306B}" type="presParOf" srcId="{B624A27C-23B5-4B1B-8EA9-EAE32BA2F343}" destId="{F0BA217D-20B3-425C-82F7-C5825525F0BA}" srcOrd="0" destOrd="0" presId="urn:microsoft.com/office/officeart/2008/layout/VerticalCurvedList"/>
    <dgm:cxn modelId="{5C79490B-0BBF-4010-B200-BDA9B7B3E8A1}" type="presParOf" srcId="{F0BA217D-20B3-425C-82F7-C5825525F0BA}" destId="{7624CD93-A292-4DD8-B712-63C3631C2E30}" srcOrd="0" destOrd="0" presId="urn:microsoft.com/office/officeart/2008/layout/VerticalCurvedList"/>
    <dgm:cxn modelId="{C296CE67-A026-4ED1-A9AE-3E6A7F001A28}" type="presParOf" srcId="{7624CD93-A292-4DD8-B712-63C3631C2E30}" destId="{36FD944C-F6A9-4384-866D-74D0BBE7EF38}" srcOrd="0" destOrd="0" presId="urn:microsoft.com/office/officeart/2008/layout/VerticalCurvedList"/>
    <dgm:cxn modelId="{13B71ADB-DB17-4304-B670-59E7BA00A021}" type="presParOf" srcId="{7624CD93-A292-4DD8-B712-63C3631C2E30}" destId="{C3A24B84-B8A5-4B29-AB53-87C36FE3A760}" srcOrd="1" destOrd="0" presId="urn:microsoft.com/office/officeart/2008/layout/VerticalCurvedList"/>
    <dgm:cxn modelId="{CA3DB030-15BD-4DCA-9815-4C049B824DDE}" type="presParOf" srcId="{7624CD93-A292-4DD8-B712-63C3631C2E30}" destId="{58E599D4-A1B4-41EE-ADA0-5BDCD72E2848}" srcOrd="2" destOrd="0" presId="urn:microsoft.com/office/officeart/2008/layout/VerticalCurvedList"/>
    <dgm:cxn modelId="{DE3B878A-623C-4325-BF87-96F56C03143D}" type="presParOf" srcId="{7624CD93-A292-4DD8-B712-63C3631C2E30}" destId="{5DB4CD28-1472-4517-B352-BF51EA4BC6C0}" srcOrd="3" destOrd="0" presId="urn:microsoft.com/office/officeart/2008/layout/VerticalCurvedList"/>
    <dgm:cxn modelId="{D52EBCCE-84B1-48E6-9882-A992F2229022}" type="presParOf" srcId="{F0BA217D-20B3-425C-82F7-C5825525F0BA}" destId="{D87495ED-A297-4FBB-AFD3-F4B6B17163D1}" srcOrd="1" destOrd="0" presId="urn:microsoft.com/office/officeart/2008/layout/VerticalCurvedList"/>
    <dgm:cxn modelId="{BF985E75-3476-4840-AA98-D3C4C09F7119}" type="presParOf" srcId="{F0BA217D-20B3-425C-82F7-C5825525F0BA}" destId="{70F65B20-D426-4A00-B452-E53D487D729B}" srcOrd="2" destOrd="0" presId="urn:microsoft.com/office/officeart/2008/layout/VerticalCurvedList"/>
    <dgm:cxn modelId="{2B348E60-26A9-4B8A-8B00-C55EA3589C95}" type="presParOf" srcId="{70F65B20-D426-4A00-B452-E53D487D729B}" destId="{4507409E-B29E-4C42-8771-73814396A949}" srcOrd="0" destOrd="0" presId="urn:microsoft.com/office/officeart/2008/layout/VerticalCurvedList"/>
    <dgm:cxn modelId="{CB0441C3-3D40-4527-AC6E-242192A91548}" type="presParOf" srcId="{F0BA217D-20B3-425C-82F7-C5825525F0BA}" destId="{716B8AD7-0384-4A38-B88C-D6B7AC518C06}" srcOrd="3" destOrd="0" presId="urn:microsoft.com/office/officeart/2008/layout/VerticalCurvedList"/>
    <dgm:cxn modelId="{5B43434B-44AA-4501-BDBC-6A92191A94AD}" type="presParOf" srcId="{F0BA217D-20B3-425C-82F7-C5825525F0BA}" destId="{760519B5-BA4C-414B-85D8-15FE85C94FD7}" srcOrd="4" destOrd="0" presId="urn:microsoft.com/office/officeart/2008/layout/VerticalCurvedList"/>
    <dgm:cxn modelId="{508DF9F8-69F6-4E16-8E65-F67BD78F03B4}" type="presParOf" srcId="{760519B5-BA4C-414B-85D8-15FE85C94FD7}" destId="{09B33936-991F-421E-A3D1-2FC49D3608A2}" srcOrd="0" destOrd="0" presId="urn:microsoft.com/office/officeart/2008/layout/VerticalCurvedList"/>
    <dgm:cxn modelId="{F53B8AD9-3F89-4BE4-BC68-720A8D19E163}" type="presParOf" srcId="{F0BA217D-20B3-425C-82F7-C5825525F0BA}" destId="{60439CFD-E390-4E28-A03B-1951C8CDDC24}" srcOrd="5" destOrd="0" presId="urn:microsoft.com/office/officeart/2008/layout/VerticalCurvedList"/>
    <dgm:cxn modelId="{00A98998-11A0-42BB-83E1-50AA61F24772}" type="presParOf" srcId="{F0BA217D-20B3-425C-82F7-C5825525F0BA}" destId="{86863CCE-7F71-40BB-AB48-84DEEDFCB87A}" srcOrd="6" destOrd="0" presId="urn:microsoft.com/office/officeart/2008/layout/VerticalCurvedList"/>
    <dgm:cxn modelId="{4E5E1B5E-BC09-428B-A328-20F341D9ED51}" type="presParOf" srcId="{86863CCE-7F71-40BB-AB48-84DEEDFCB87A}" destId="{3B9164C8-0E8F-4896-949F-B1CC3DAE49CD}" srcOrd="0" destOrd="0" presId="urn:microsoft.com/office/officeart/2008/layout/VerticalCurvedList"/>
    <dgm:cxn modelId="{71EBC523-F6F9-4550-B864-90A038E9D584}" type="presParOf" srcId="{F0BA217D-20B3-425C-82F7-C5825525F0BA}" destId="{6825ADCD-1B3C-4EF5-A90F-DCC597FACFCA}" srcOrd="7" destOrd="0" presId="urn:microsoft.com/office/officeart/2008/layout/VerticalCurvedList"/>
    <dgm:cxn modelId="{A2FA13B2-5F28-44B1-B75E-9B976ED12A2F}" type="presParOf" srcId="{F0BA217D-20B3-425C-82F7-C5825525F0BA}" destId="{B3CFD707-BDD4-428D-B583-A39C227B3F3A}" srcOrd="8" destOrd="0" presId="urn:microsoft.com/office/officeart/2008/layout/VerticalCurvedList"/>
    <dgm:cxn modelId="{D21BB675-B44D-43EA-A0D0-723FE1AC90CB}" type="presParOf" srcId="{B3CFD707-BDD4-428D-B583-A39C227B3F3A}" destId="{77BEEA6C-5D92-4A8F-9655-63AC14ABF1F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312FAC-E4A6-4DDF-8197-B5B691F4264F}" type="doc">
      <dgm:prSet loTypeId="urn:microsoft.com/office/officeart/2005/8/layout/vList2" loCatId="list" qsTypeId="urn:microsoft.com/office/officeart/2005/8/quickstyle/simple4" qsCatId="simple" csTypeId="urn:microsoft.com/office/officeart/2005/8/colors/accent1_2" csCatId="accent1"/>
      <dgm:spPr/>
      <dgm:t>
        <a:bodyPr/>
        <a:lstStyle/>
        <a:p>
          <a:endParaRPr lang="ru-RU"/>
        </a:p>
      </dgm:t>
    </dgm:pt>
    <dgm:pt modelId="{25D02BDB-9DAE-4A5E-A4AB-491E5B817D84}">
      <dgm:prSet/>
      <dgm:spPr/>
      <dgm:t>
        <a:bodyPr/>
        <a:lstStyle/>
        <a:p>
          <a:pPr rtl="0"/>
          <a:r>
            <a:rPr lang="en-US" b="1" dirty="0" err="1" smtClean="0">
              <a:solidFill>
                <a:srgbClr val="FF0000"/>
              </a:solidFill>
            </a:rPr>
            <a:t>Qobiq</a:t>
          </a:r>
          <a:r>
            <a:rPr lang="en-US" b="1" dirty="0" smtClean="0"/>
            <a:t>-</a:t>
          </a:r>
          <a:r>
            <a:rPr lang="en-US" dirty="0" smtClean="0"/>
            <a:t> </a:t>
          </a:r>
          <a:r>
            <a:rPr lang="en-US" dirty="0" err="1" smtClean="0"/>
            <a:t>Egri</a:t>
          </a:r>
          <a:r>
            <a:rPr lang="en-US" dirty="0" smtClean="0"/>
            <a:t> </a:t>
          </a:r>
          <a:r>
            <a:rPr lang="en-US" dirty="0" err="1" smtClean="0"/>
            <a:t>shakli</a:t>
          </a:r>
          <a:r>
            <a:rPr lang="en-US" dirty="0" smtClean="0"/>
            <a:t> </a:t>
          </a:r>
          <a:r>
            <a:rPr lang="en-US" dirty="0" err="1" smtClean="0"/>
            <a:t>plastinka</a:t>
          </a:r>
          <a:r>
            <a:rPr lang="en-US" dirty="0" smtClean="0"/>
            <a:t>(</a:t>
          </a:r>
          <a:r>
            <a:rPr lang="en-US" dirty="0" err="1" smtClean="0"/>
            <a:t>uchala</a:t>
          </a:r>
          <a:r>
            <a:rPr lang="en-US" dirty="0" smtClean="0"/>
            <a:t> </a:t>
          </a:r>
          <a:r>
            <a:rPr lang="en-US" dirty="0" err="1" smtClean="0"/>
            <a:t>o’lchami</a:t>
          </a:r>
          <a:r>
            <a:rPr lang="en-US" dirty="0" smtClean="0"/>
            <a:t> ham  </a:t>
          </a:r>
          <a:r>
            <a:rPr lang="en-US" dirty="0" err="1" smtClean="0"/>
            <a:t>bir</a:t>
          </a:r>
          <a:r>
            <a:rPr lang="en-US" dirty="0" smtClean="0"/>
            <a:t> </a:t>
          </a:r>
          <a:r>
            <a:rPr lang="en-US" dirty="0" err="1" smtClean="0"/>
            <a:t>xil</a:t>
          </a:r>
          <a:r>
            <a:rPr lang="en-US" dirty="0" smtClean="0"/>
            <a:t>)</a:t>
          </a:r>
          <a:endParaRPr lang="ru-RU" dirty="0"/>
        </a:p>
      </dgm:t>
    </dgm:pt>
    <dgm:pt modelId="{0AAF104C-5F75-4ED4-B469-87777F160AA5}" type="parTrans" cxnId="{F269C215-FBB3-425E-95CF-57595865C615}">
      <dgm:prSet/>
      <dgm:spPr/>
      <dgm:t>
        <a:bodyPr/>
        <a:lstStyle/>
        <a:p>
          <a:endParaRPr lang="ru-RU"/>
        </a:p>
      </dgm:t>
    </dgm:pt>
    <dgm:pt modelId="{79BD826C-A447-4C8C-8117-44EE3BD46754}" type="sibTrans" cxnId="{F269C215-FBB3-425E-95CF-57595865C615}">
      <dgm:prSet/>
      <dgm:spPr/>
      <dgm:t>
        <a:bodyPr/>
        <a:lstStyle/>
        <a:p>
          <a:endParaRPr lang="ru-RU"/>
        </a:p>
      </dgm:t>
    </dgm:pt>
    <dgm:pt modelId="{E1D73E98-962E-4D5C-866E-5BB9DA211E64}">
      <dgm:prSet/>
      <dgm:spPr/>
      <dgm:t>
        <a:bodyPr/>
        <a:lstStyle/>
        <a:p>
          <a:pPr rtl="0"/>
          <a:r>
            <a:rPr lang="en-US" b="1" dirty="0" err="1" smtClean="0">
              <a:solidFill>
                <a:srgbClr val="FF0000"/>
              </a:solidFill>
            </a:rPr>
            <a:t>Statik</a:t>
          </a:r>
          <a:r>
            <a:rPr lang="en-US" b="1" dirty="0" smtClean="0">
              <a:solidFill>
                <a:srgbClr val="FF0000"/>
              </a:solidFill>
            </a:rPr>
            <a:t> moment</a:t>
          </a:r>
          <a:r>
            <a:rPr lang="en-US" dirty="0" smtClean="0">
              <a:solidFill>
                <a:srgbClr val="FF0000"/>
              </a:solidFill>
            </a:rPr>
            <a:t>- </a:t>
          </a:r>
          <a:r>
            <a:rPr lang="en-US" dirty="0" err="1" smtClean="0"/>
            <a:t>Kesim</a:t>
          </a:r>
          <a:r>
            <a:rPr lang="en-US" dirty="0" smtClean="0"/>
            <a:t> </a:t>
          </a:r>
          <a:r>
            <a:rPr lang="en-US" dirty="0" err="1" smtClean="0"/>
            <a:t>yo’za</a:t>
          </a:r>
          <a:r>
            <a:rPr lang="en-US" dirty="0" smtClean="0"/>
            <a:t> </a:t>
          </a:r>
          <a:r>
            <a:rPr lang="en-US" dirty="0" err="1" smtClean="0"/>
            <a:t>bilan</a:t>
          </a:r>
          <a:r>
            <a:rPr lang="en-US" dirty="0" smtClean="0"/>
            <a:t> </a:t>
          </a:r>
          <a:r>
            <a:rPr lang="en-US" dirty="0" err="1" smtClean="0"/>
            <a:t>o’q</a:t>
          </a:r>
          <a:r>
            <a:rPr lang="en-US" dirty="0" smtClean="0"/>
            <a:t> </a:t>
          </a:r>
          <a:r>
            <a:rPr lang="en-US" dirty="0" err="1" smtClean="0"/>
            <a:t>orasidagi</a:t>
          </a:r>
          <a:r>
            <a:rPr lang="en-US" dirty="0" smtClean="0"/>
            <a:t> </a:t>
          </a:r>
          <a:r>
            <a:rPr lang="en-US" dirty="0" err="1" smtClean="0"/>
            <a:t>masofa</a:t>
          </a:r>
          <a:r>
            <a:rPr lang="en-US" dirty="0" smtClean="0"/>
            <a:t> </a:t>
          </a:r>
          <a:r>
            <a:rPr lang="en-US" dirty="0" err="1" smtClean="0"/>
            <a:t>ko’paytirmasining</a:t>
          </a:r>
          <a:r>
            <a:rPr lang="en-US" dirty="0" smtClean="0"/>
            <a:t> </a:t>
          </a:r>
          <a:r>
            <a:rPr lang="en-US" dirty="0" err="1" smtClean="0"/>
            <a:t>integrali</a:t>
          </a:r>
          <a:endParaRPr lang="ru-RU" dirty="0"/>
        </a:p>
      </dgm:t>
    </dgm:pt>
    <dgm:pt modelId="{FF30C82F-8071-4415-9B05-5820610F2F77}" type="parTrans" cxnId="{4CB39002-0A28-4C61-927D-B5A533CAE827}">
      <dgm:prSet/>
      <dgm:spPr/>
      <dgm:t>
        <a:bodyPr/>
        <a:lstStyle/>
        <a:p>
          <a:endParaRPr lang="ru-RU"/>
        </a:p>
      </dgm:t>
    </dgm:pt>
    <dgm:pt modelId="{E895D4B8-079D-4A4D-804A-5BCABAE61D9F}" type="sibTrans" cxnId="{4CB39002-0A28-4C61-927D-B5A533CAE827}">
      <dgm:prSet/>
      <dgm:spPr/>
      <dgm:t>
        <a:bodyPr/>
        <a:lstStyle/>
        <a:p>
          <a:endParaRPr lang="ru-RU"/>
        </a:p>
      </dgm:t>
    </dgm:pt>
    <dgm:pt modelId="{8EC0CC0B-F141-462F-8301-634AB7B8CE68}">
      <dgm:prSet/>
      <dgm:spPr/>
      <dgm:t>
        <a:bodyPr/>
        <a:lstStyle/>
        <a:p>
          <a:pPr rtl="0"/>
          <a:r>
            <a:rPr lang="en-US" b="1" dirty="0" err="1" smtClean="0">
              <a:solidFill>
                <a:srgbClr val="FF0000"/>
              </a:solidFill>
            </a:rPr>
            <a:t>Statik</a:t>
          </a:r>
          <a:r>
            <a:rPr lang="en-US" b="1" dirty="0" smtClean="0">
              <a:solidFill>
                <a:srgbClr val="FF0000"/>
              </a:solidFill>
            </a:rPr>
            <a:t> moment-</a:t>
          </a:r>
          <a:r>
            <a:rPr lang="en-US" dirty="0" smtClean="0">
              <a:solidFill>
                <a:srgbClr val="FF0000"/>
              </a:solidFill>
            </a:rPr>
            <a:t> </a:t>
          </a:r>
          <a:r>
            <a:rPr lang="en-US" dirty="0" err="1" smtClean="0"/>
            <a:t>Kesim</a:t>
          </a:r>
          <a:r>
            <a:rPr lang="en-US" dirty="0" smtClean="0"/>
            <a:t> </a:t>
          </a:r>
          <a:r>
            <a:rPr lang="en-US" dirty="0" err="1" smtClean="0"/>
            <a:t>yo’zasidan</a:t>
          </a:r>
          <a:r>
            <a:rPr lang="en-US" dirty="0" smtClean="0"/>
            <a:t> </a:t>
          </a:r>
          <a:r>
            <a:rPr lang="en-US" dirty="0" err="1" smtClean="0"/>
            <a:t>hisoblab</a:t>
          </a:r>
          <a:r>
            <a:rPr lang="en-US" dirty="0" smtClean="0"/>
            <a:t> </a:t>
          </a:r>
          <a:r>
            <a:rPr lang="en-US" dirty="0" err="1" smtClean="0"/>
            <a:t>topilgan</a:t>
          </a:r>
          <a:r>
            <a:rPr lang="en-US" dirty="0" smtClean="0"/>
            <a:t> </a:t>
          </a:r>
          <a:r>
            <a:rPr lang="en-US" dirty="0" err="1" smtClean="0"/>
            <a:t>shunday</a:t>
          </a:r>
          <a:r>
            <a:rPr lang="en-US" dirty="0" smtClean="0"/>
            <a:t> </a:t>
          </a:r>
          <a:r>
            <a:rPr lang="en-US" dirty="0" err="1" smtClean="0"/>
            <a:t>no’qtaki</a:t>
          </a:r>
          <a:r>
            <a:rPr lang="en-US" dirty="0" smtClean="0"/>
            <a:t> </a:t>
          </a:r>
          <a:r>
            <a:rPr lang="en-US" dirty="0" err="1" smtClean="0"/>
            <a:t>bu</a:t>
          </a:r>
          <a:r>
            <a:rPr lang="en-US" dirty="0" smtClean="0"/>
            <a:t> </a:t>
          </a:r>
          <a:r>
            <a:rPr lang="en-US" dirty="0" err="1" smtClean="0"/>
            <a:t>no’qta</a:t>
          </a:r>
          <a:r>
            <a:rPr lang="en-US" dirty="0" smtClean="0"/>
            <a:t> </a:t>
          </a:r>
          <a:r>
            <a:rPr lang="en-US" dirty="0" err="1" smtClean="0"/>
            <a:t>atrofida</a:t>
          </a:r>
          <a:r>
            <a:rPr lang="en-US" dirty="0" smtClean="0"/>
            <a:t> </a:t>
          </a:r>
          <a:r>
            <a:rPr lang="en-US" dirty="0" err="1" smtClean="0"/>
            <a:t>aylangan</a:t>
          </a:r>
          <a:r>
            <a:rPr lang="en-US" dirty="0" smtClean="0"/>
            <a:t> </a:t>
          </a:r>
          <a:r>
            <a:rPr lang="en-US" dirty="0" err="1" smtClean="0"/>
            <a:t>kesim</a:t>
          </a:r>
          <a:r>
            <a:rPr lang="en-US" dirty="0" smtClean="0"/>
            <a:t> </a:t>
          </a:r>
          <a:r>
            <a:rPr lang="en-US" dirty="0" err="1" smtClean="0"/>
            <a:t>yo’za</a:t>
          </a:r>
          <a:r>
            <a:rPr lang="en-US" dirty="0" smtClean="0"/>
            <a:t> </a:t>
          </a:r>
          <a:r>
            <a:rPr lang="en-US" dirty="0" err="1" smtClean="0"/>
            <a:t>no’qtalarining</a:t>
          </a:r>
          <a:r>
            <a:rPr lang="en-US" dirty="0" smtClean="0"/>
            <a:t> </a:t>
          </a:r>
          <a:r>
            <a:rPr lang="en-US" dirty="0" err="1" smtClean="0"/>
            <a:t>chizgan</a:t>
          </a:r>
          <a:r>
            <a:rPr lang="en-US" dirty="0" smtClean="0"/>
            <a:t> </a:t>
          </a:r>
          <a:r>
            <a:rPr lang="en-US" dirty="0" err="1" smtClean="0"/>
            <a:t>trayektoriyasi</a:t>
          </a:r>
          <a:r>
            <a:rPr lang="en-US" dirty="0" smtClean="0"/>
            <a:t> </a:t>
          </a:r>
          <a:r>
            <a:rPr lang="en-US" dirty="0" err="1" smtClean="0"/>
            <a:t>aylana</a:t>
          </a:r>
          <a:r>
            <a:rPr lang="en-US" dirty="0" smtClean="0"/>
            <a:t> </a:t>
          </a:r>
          <a:r>
            <a:rPr lang="en-US" dirty="0" err="1" smtClean="0"/>
            <a:t>bo’ladi</a:t>
          </a:r>
          <a:endParaRPr lang="ru-RU" dirty="0"/>
        </a:p>
      </dgm:t>
    </dgm:pt>
    <dgm:pt modelId="{F941C06B-7649-4AD0-8E7B-DE5F6EB70296}" type="parTrans" cxnId="{8BAA4633-6863-46EA-9489-5718FCFD4100}">
      <dgm:prSet/>
      <dgm:spPr/>
      <dgm:t>
        <a:bodyPr/>
        <a:lstStyle/>
        <a:p>
          <a:endParaRPr lang="ru-RU"/>
        </a:p>
      </dgm:t>
    </dgm:pt>
    <dgm:pt modelId="{095A0FBB-1629-4FEC-B24F-E60FBDE5C1C0}" type="sibTrans" cxnId="{8BAA4633-6863-46EA-9489-5718FCFD4100}">
      <dgm:prSet/>
      <dgm:spPr/>
      <dgm:t>
        <a:bodyPr/>
        <a:lstStyle/>
        <a:p>
          <a:endParaRPr lang="ru-RU"/>
        </a:p>
      </dgm:t>
    </dgm:pt>
    <dgm:pt modelId="{EED32534-FB5E-4C17-8033-8EE63C255FDA}">
      <dgm:prSet/>
      <dgm:spPr/>
      <dgm:t>
        <a:bodyPr/>
        <a:lstStyle/>
        <a:p>
          <a:pPr rtl="0"/>
          <a:r>
            <a:rPr lang="en-US" b="1" dirty="0" err="1" smtClean="0">
              <a:solidFill>
                <a:srgbClr val="FF0000"/>
              </a:solidFill>
            </a:rPr>
            <a:t>Inetsiya</a:t>
          </a:r>
          <a:r>
            <a:rPr lang="en-US" b="1" dirty="0" smtClean="0">
              <a:solidFill>
                <a:srgbClr val="FF0000"/>
              </a:solidFill>
            </a:rPr>
            <a:t> </a:t>
          </a:r>
          <a:r>
            <a:rPr lang="en-US" b="1" dirty="0" err="1" smtClean="0">
              <a:solidFill>
                <a:srgbClr val="FF0000"/>
              </a:solidFill>
            </a:rPr>
            <a:t>momenti</a:t>
          </a:r>
          <a:r>
            <a:rPr lang="en-US" b="1" dirty="0" smtClean="0">
              <a:solidFill>
                <a:srgbClr val="FF0000"/>
              </a:solidFill>
            </a:rPr>
            <a:t> </a:t>
          </a:r>
          <a:r>
            <a:rPr lang="en-US" b="1" dirty="0" smtClean="0"/>
            <a:t>-</a:t>
          </a:r>
          <a:r>
            <a:rPr lang="en-US" dirty="0" smtClean="0"/>
            <a:t> </a:t>
          </a:r>
          <a:r>
            <a:rPr lang="en-US" dirty="0" err="1" smtClean="0"/>
            <a:t>Kesim</a:t>
          </a:r>
          <a:r>
            <a:rPr lang="en-US" dirty="0" smtClean="0"/>
            <a:t> </a:t>
          </a:r>
          <a:r>
            <a:rPr lang="en-US" dirty="0" err="1" smtClean="0"/>
            <a:t>yo’zasi</a:t>
          </a:r>
          <a:r>
            <a:rPr lang="en-US" dirty="0" smtClean="0"/>
            <a:t>  </a:t>
          </a:r>
          <a:r>
            <a:rPr lang="en-US" dirty="0" err="1" smtClean="0"/>
            <a:t>bilan</a:t>
          </a:r>
          <a:r>
            <a:rPr lang="en-US" dirty="0" smtClean="0"/>
            <a:t> </a:t>
          </a:r>
          <a:r>
            <a:rPr lang="en-US" dirty="0" err="1" smtClean="0"/>
            <a:t>o’q</a:t>
          </a:r>
          <a:r>
            <a:rPr lang="en-US" dirty="0" smtClean="0"/>
            <a:t> </a:t>
          </a:r>
          <a:r>
            <a:rPr lang="en-US" dirty="0" err="1" smtClean="0"/>
            <a:t>orasidagi</a:t>
          </a:r>
          <a:r>
            <a:rPr lang="en-US" dirty="0" smtClean="0"/>
            <a:t> </a:t>
          </a:r>
          <a:r>
            <a:rPr lang="en-US" dirty="0" err="1" smtClean="0"/>
            <a:t>masofa</a:t>
          </a:r>
          <a:r>
            <a:rPr lang="en-US" dirty="0" smtClean="0"/>
            <a:t> </a:t>
          </a:r>
          <a:r>
            <a:rPr lang="en-US" dirty="0" err="1" smtClean="0"/>
            <a:t>kvadratining</a:t>
          </a:r>
          <a:r>
            <a:rPr lang="en-US" dirty="0" smtClean="0"/>
            <a:t> </a:t>
          </a:r>
          <a:r>
            <a:rPr lang="en-US" dirty="0" err="1" smtClean="0"/>
            <a:t>ko’paytmasi</a:t>
          </a:r>
          <a:endParaRPr lang="ru-RU" dirty="0"/>
        </a:p>
      </dgm:t>
    </dgm:pt>
    <dgm:pt modelId="{B6D16EAF-A2DD-4E23-B910-0CA31DA2B010}" type="parTrans" cxnId="{DDF312E0-9807-4733-929A-E2C8502E3245}">
      <dgm:prSet/>
      <dgm:spPr/>
      <dgm:t>
        <a:bodyPr/>
        <a:lstStyle/>
        <a:p>
          <a:endParaRPr lang="ru-RU"/>
        </a:p>
      </dgm:t>
    </dgm:pt>
    <dgm:pt modelId="{3363345D-E571-408F-8E0C-140FF9E776C9}" type="sibTrans" cxnId="{DDF312E0-9807-4733-929A-E2C8502E3245}">
      <dgm:prSet/>
      <dgm:spPr/>
      <dgm:t>
        <a:bodyPr/>
        <a:lstStyle/>
        <a:p>
          <a:endParaRPr lang="ru-RU"/>
        </a:p>
      </dgm:t>
    </dgm:pt>
    <dgm:pt modelId="{68A8386F-D57C-43C1-9B20-2D8A579C7BD1}">
      <dgm:prSet/>
      <dgm:spPr/>
      <dgm:t>
        <a:bodyPr/>
        <a:lstStyle/>
        <a:p>
          <a:pPr rtl="0"/>
          <a:r>
            <a:rPr lang="en-US" b="1" dirty="0" err="1" smtClean="0">
              <a:solidFill>
                <a:srgbClr val="FF0000"/>
              </a:solidFill>
            </a:rPr>
            <a:t>O’qlarga</a:t>
          </a:r>
          <a:r>
            <a:rPr lang="en-US" b="1" dirty="0" smtClean="0">
              <a:solidFill>
                <a:srgbClr val="FF0000"/>
              </a:solidFill>
            </a:rPr>
            <a:t> </a:t>
          </a:r>
          <a:r>
            <a:rPr lang="en-US" b="1" dirty="0" err="1" smtClean="0">
              <a:solidFill>
                <a:srgbClr val="FF0000"/>
              </a:solidFill>
            </a:rPr>
            <a:t>nisbatan</a:t>
          </a:r>
          <a:r>
            <a:rPr lang="en-US" b="1" dirty="0" smtClean="0">
              <a:solidFill>
                <a:srgbClr val="FF0000"/>
              </a:solidFill>
            </a:rPr>
            <a:t> </a:t>
          </a:r>
          <a:r>
            <a:rPr lang="en-US" b="1" dirty="0" err="1" smtClean="0">
              <a:solidFill>
                <a:srgbClr val="FF0000"/>
              </a:solidFill>
            </a:rPr>
            <a:t>inertsiya</a:t>
          </a:r>
          <a:r>
            <a:rPr lang="en-US" b="1" dirty="0" smtClean="0">
              <a:solidFill>
                <a:srgbClr val="FF0000"/>
              </a:solidFill>
            </a:rPr>
            <a:t> moment-</a:t>
          </a:r>
          <a:r>
            <a:rPr lang="en-US" dirty="0" smtClean="0">
              <a:solidFill>
                <a:srgbClr val="FF0000"/>
              </a:solidFill>
            </a:rPr>
            <a:t> </a:t>
          </a:r>
          <a:r>
            <a:rPr lang="en-US" dirty="0" err="1" smtClean="0"/>
            <a:t>Kesim</a:t>
          </a:r>
          <a:r>
            <a:rPr lang="en-US" dirty="0" smtClean="0"/>
            <a:t> </a:t>
          </a:r>
          <a:r>
            <a:rPr lang="en-US" dirty="0" err="1" smtClean="0"/>
            <a:t>yo’zasi</a:t>
          </a:r>
          <a:r>
            <a:rPr lang="en-US" dirty="0" smtClean="0"/>
            <a:t> </a:t>
          </a:r>
          <a:r>
            <a:rPr lang="en-US" dirty="0" err="1" smtClean="0"/>
            <a:t>biror</a:t>
          </a:r>
          <a:r>
            <a:rPr lang="en-US" dirty="0" smtClean="0"/>
            <a:t> </a:t>
          </a:r>
          <a:r>
            <a:rPr lang="en-US" dirty="0" err="1" smtClean="0"/>
            <a:t>o’qga</a:t>
          </a:r>
          <a:r>
            <a:rPr lang="en-US" dirty="0" smtClean="0"/>
            <a:t> </a:t>
          </a:r>
          <a:r>
            <a:rPr lang="en-US" dirty="0" err="1" smtClean="0"/>
            <a:t>nisbatan</a:t>
          </a:r>
          <a:r>
            <a:rPr lang="en-US" dirty="0" smtClean="0"/>
            <a:t> </a:t>
          </a:r>
          <a:r>
            <a:rPr lang="en-US" dirty="0" err="1" smtClean="0"/>
            <a:t>inertsiya</a:t>
          </a:r>
          <a:r>
            <a:rPr lang="en-US" dirty="0" smtClean="0"/>
            <a:t> moment</a:t>
          </a:r>
          <a:endParaRPr lang="ru-RU" dirty="0"/>
        </a:p>
      </dgm:t>
    </dgm:pt>
    <dgm:pt modelId="{FA72EC88-7705-4F1A-81FC-BE934FF80E14}" type="parTrans" cxnId="{CB19746E-A61F-4C75-9598-13DBEA7DD720}">
      <dgm:prSet/>
      <dgm:spPr/>
      <dgm:t>
        <a:bodyPr/>
        <a:lstStyle/>
        <a:p>
          <a:endParaRPr lang="ru-RU"/>
        </a:p>
      </dgm:t>
    </dgm:pt>
    <dgm:pt modelId="{47A156AB-2229-4E17-93E4-A5907048B24A}" type="sibTrans" cxnId="{CB19746E-A61F-4C75-9598-13DBEA7DD720}">
      <dgm:prSet/>
      <dgm:spPr/>
      <dgm:t>
        <a:bodyPr/>
        <a:lstStyle/>
        <a:p>
          <a:endParaRPr lang="ru-RU"/>
        </a:p>
      </dgm:t>
    </dgm:pt>
    <dgm:pt modelId="{18DF3089-B3CA-41EB-8120-A80FA56B3889}">
      <dgm:prSet/>
      <dgm:spPr/>
      <dgm:t>
        <a:bodyPr/>
        <a:lstStyle/>
        <a:p>
          <a:pPr rtl="0"/>
          <a:r>
            <a:rPr lang="en-US" b="1" dirty="0" err="1" smtClean="0">
              <a:solidFill>
                <a:srgbClr val="FF0000"/>
              </a:solidFill>
            </a:rPr>
            <a:t>Markazdan</a:t>
          </a:r>
          <a:r>
            <a:rPr lang="en-US" b="1" dirty="0" smtClean="0">
              <a:solidFill>
                <a:srgbClr val="FF0000"/>
              </a:solidFill>
            </a:rPr>
            <a:t> </a:t>
          </a:r>
          <a:r>
            <a:rPr lang="en-US" b="1" dirty="0" err="1" smtClean="0">
              <a:solidFill>
                <a:srgbClr val="FF0000"/>
              </a:solidFill>
            </a:rPr>
            <a:t>qochma</a:t>
          </a:r>
          <a:r>
            <a:rPr lang="en-US" b="1" dirty="0" smtClean="0">
              <a:solidFill>
                <a:srgbClr val="FF0000"/>
              </a:solidFill>
            </a:rPr>
            <a:t> </a:t>
          </a:r>
          <a:r>
            <a:rPr lang="en-US" b="1" dirty="0" err="1" smtClean="0">
              <a:solidFill>
                <a:srgbClr val="FF0000"/>
              </a:solidFill>
            </a:rPr>
            <a:t>inetsiya</a:t>
          </a:r>
          <a:r>
            <a:rPr lang="en-US" b="1" dirty="0" smtClean="0">
              <a:solidFill>
                <a:srgbClr val="FF0000"/>
              </a:solidFill>
            </a:rPr>
            <a:t> moment</a:t>
          </a:r>
          <a:r>
            <a:rPr lang="en-US" dirty="0" smtClean="0">
              <a:solidFill>
                <a:srgbClr val="FF0000"/>
              </a:solidFill>
            </a:rPr>
            <a:t>- </a:t>
          </a:r>
          <a:r>
            <a:rPr lang="en-US" dirty="0" err="1" smtClean="0"/>
            <a:t>Kesim</a:t>
          </a:r>
          <a:r>
            <a:rPr lang="en-US" dirty="0" smtClean="0"/>
            <a:t> </a:t>
          </a:r>
          <a:r>
            <a:rPr lang="en-US" dirty="0" err="1" smtClean="0"/>
            <a:t>yo’za</a:t>
          </a:r>
          <a:r>
            <a:rPr lang="en-US" dirty="0" smtClean="0"/>
            <a:t> </a:t>
          </a:r>
          <a:r>
            <a:rPr lang="en-US" dirty="0" err="1" smtClean="0"/>
            <a:t>bilan</a:t>
          </a:r>
          <a:r>
            <a:rPr lang="en-US" dirty="0" smtClean="0"/>
            <a:t> </a:t>
          </a:r>
          <a:r>
            <a:rPr lang="en-US" dirty="0" err="1" smtClean="0"/>
            <a:t>qutb</a:t>
          </a:r>
          <a:r>
            <a:rPr lang="en-US" dirty="0" smtClean="0"/>
            <a:t> </a:t>
          </a:r>
          <a:r>
            <a:rPr lang="en-US" dirty="0" err="1" smtClean="0"/>
            <a:t>no’qtasi</a:t>
          </a:r>
          <a:r>
            <a:rPr lang="en-US" dirty="0" smtClean="0"/>
            <a:t> </a:t>
          </a:r>
          <a:r>
            <a:rPr lang="en-US" dirty="0" err="1" smtClean="0"/>
            <a:t>orasidagi</a:t>
          </a:r>
          <a:r>
            <a:rPr lang="en-US" dirty="0" smtClean="0"/>
            <a:t> </a:t>
          </a:r>
          <a:r>
            <a:rPr lang="en-US" dirty="0" err="1" smtClean="0"/>
            <a:t>masofa</a:t>
          </a:r>
          <a:r>
            <a:rPr lang="en-US" dirty="0" smtClean="0"/>
            <a:t> </a:t>
          </a:r>
          <a:r>
            <a:rPr lang="en-US" dirty="0" err="1" smtClean="0"/>
            <a:t>ko’paytmasining</a:t>
          </a:r>
          <a:r>
            <a:rPr lang="en-US" dirty="0" smtClean="0"/>
            <a:t> </a:t>
          </a:r>
          <a:r>
            <a:rPr lang="en-US" dirty="0" err="1" smtClean="0"/>
            <a:t>integrali</a:t>
          </a:r>
          <a:endParaRPr lang="ru-RU" dirty="0"/>
        </a:p>
      </dgm:t>
    </dgm:pt>
    <dgm:pt modelId="{1CB6FAFD-6E3E-4138-A741-ADED35761566}" type="parTrans" cxnId="{1497C07F-5D99-4780-A0A8-640350110157}">
      <dgm:prSet/>
      <dgm:spPr/>
      <dgm:t>
        <a:bodyPr/>
        <a:lstStyle/>
        <a:p>
          <a:endParaRPr lang="ru-RU"/>
        </a:p>
      </dgm:t>
    </dgm:pt>
    <dgm:pt modelId="{0628481C-22C0-4733-AE02-34AE33312CEF}" type="sibTrans" cxnId="{1497C07F-5D99-4780-A0A8-640350110157}">
      <dgm:prSet/>
      <dgm:spPr/>
      <dgm:t>
        <a:bodyPr/>
        <a:lstStyle/>
        <a:p>
          <a:endParaRPr lang="ru-RU"/>
        </a:p>
      </dgm:t>
    </dgm:pt>
    <dgm:pt modelId="{A88CE646-C0D9-4454-B5E0-47996DA4F2F6}" type="pres">
      <dgm:prSet presAssocID="{E2312FAC-E4A6-4DDF-8197-B5B691F4264F}" presName="linear" presStyleCnt="0">
        <dgm:presLayoutVars>
          <dgm:animLvl val="lvl"/>
          <dgm:resizeHandles val="exact"/>
        </dgm:presLayoutVars>
      </dgm:prSet>
      <dgm:spPr/>
      <dgm:t>
        <a:bodyPr/>
        <a:lstStyle/>
        <a:p>
          <a:endParaRPr lang="ru-RU"/>
        </a:p>
      </dgm:t>
    </dgm:pt>
    <dgm:pt modelId="{120EE07D-56E8-4518-A59C-B0B891E6CE73}" type="pres">
      <dgm:prSet presAssocID="{25D02BDB-9DAE-4A5E-A4AB-491E5B817D84}" presName="parentText" presStyleLbl="node1" presStyleIdx="0" presStyleCnt="6">
        <dgm:presLayoutVars>
          <dgm:chMax val="0"/>
          <dgm:bulletEnabled val="1"/>
        </dgm:presLayoutVars>
      </dgm:prSet>
      <dgm:spPr/>
      <dgm:t>
        <a:bodyPr/>
        <a:lstStyle/>
        <a:p>
          <a:endParaRPr lang="ru-RU"/>
        </a:p>
      </dgm:t>
    </dgm:pt>
    <dgm:pt modelId="{DAA8DFC3-2A26-4A42-B331-60F6FF198EF6}" type="pres">
      <dgm:prSet presAssocID="{79BD826C-A447-4C8C-8117-44EE3BD46754}" presName="spacer" presStyleCnt="0"/>
      <dgm:spPr/>
    </dgm:pt>
    <dgm:pt modelId="{1721ED45-E6A8-42EF-858D-42AB77F34356}" type="pres">
      <dgm:prSet presAssocID="{E1D73E98-962E-4D5C-866E-5BB9DA211E64}" presName="parentText" presStyleLbl="node1" presStyleIdx="1" presStyleCnt="6">
        <dgm:presLayoutVars>
          <dgm:chMax val="0"/>
          <dgm:bulletEnabled val="1"/>
        </dgm:presLayoutVars>
      </dgm:prSet>
      <dgm:spPr/>
      <dgm:t>
        <a:bodyPr/>
        <a:lstStyle/>
        <a:p>
          <a:endParaRPr lang="ru-RU"/>
        </a:p>
      </dgm:t>
    </dgm:pt>
    <dgm:pt modelId="{8EF0B263-7E14-4360-AB4B-0E64B29789A9}" type="pres">
      <dgm:prSet presAssocID="{E895D4B8-079D-4A4D-804A-5BCABAE61D9F}" presName="spacer" presStyleCnt="0"/>
      <dgm:spPr/>
    </dgm:pt>
    <dgm:pt modelId="{BFE55BB3-0F74-4216-A989-60A0DE5EC32A}" type="pres">
      <dgm:prSet presAssocID="{8EC0CC0B-F141-462F-8301-634AB7B8CE68}" presName="parentText" presStyleLbl="node1" presStyleIdx="2" presStyleCnt="6">
        <dgm:presLayoutVars>
          <dgm:chMax val="0"/>
          <dgm:bulletEnabled val="1"/>
        </dgm:presLayoutVars>
      </dgm:prSet>
      <dgm:spPr/>
      <dgm:t>
        <a:bodyPr/>
        <a:lstStyle/>
        <a:p>
          <a:endParaRPr lang="ru-RU"/>
        </a:p>
      </dgm:t>
    </dgm:pt>
    <dgm:pt modelId="{F3DF6F6C-5140-48E3-AB36-800C0063E0D1}" type="pres">
      <dgm:prSet presAssocID="{095A0FBB-1629-4FEC-B24F-E60FBDE5C1C0}" presName="spacer" presStyleCnt="0"/>
      <dgm:spPr/>
    </dgm:pt>
    <dgm:pt modelId="{8D79EC07-2624-461D-8BA6-69149E362A81}" type="pres">
      <dgm:prSet presAssocID="{EED32534-FB5E-4C17-8033-8EE63C255FDA}" presName="parentText" presStyleLbl="node1" presStyleIdx="3" presStyleCnt="6">
        <dgm:presLayoutVars>
          <dgm:chMax val="0"/>
          <dgm:bulletEnabled val="1"/>
        </dgm:presLayoutVars>
      </dgm:prSet>
      <dgm:spPr/>
      <dgm:t>
        <a:bodyPr/>
        <a:lstStyle/>
        <a:p>
          <a:endParaRPr lang="ru-RU"/>
        </a:p>
      </dgm:t>
    </dgm:pt>
    <dgm:pt modelId="{EEB0F7C9-7515-48A9-8BCA-23E9C66E4F22}" type="pres">
      <dgm:prSet presAssocID="{3363345D-E571-408F-8E0C-140FF9E776C9}" presName="spacer" presStyleCnt="0"/>
      <dgm:spPr/>
    </dgm:pt>
    <dgm:pt modelId="{C54F955B-6203-4948-90A1-B674376ECB75}" type="pres">
      <dgm:prSet presAssocID="{68A8386F-D57C-43C1-9B20-2D8A579C7BD1}" presName="parentText" presStyleLbl="node1" presStyleIdx="4" presStyleCnt="6">
        <dgm:presLayoutVars>
          <dgm:chMax val="0"/>
          <dgm:bulletEnabled val="1"/>
        </dgm:presLayoutVars>
      </dgm:prSet>
      <dgm:spPr/>
      <dgm:t>
        <a:bodyPr/>
        <a:lstStyle/>
        <a:p>
          <a:endParaRPr lang="ru-RU"/>
        </a:p>
      </dgm:t>
    </dgm:pt>
    <dgm:pt modelId="{31AAB4DE-999F-4033-947F-9AAD8DFADC2F}" type="pres">
      <dgm:prSet presAssocID="{47A156AB-2229-4E17-93E4-A5907048B24A}" presName="spacer" presStyleCnt="0"/>
      <dgm:spPr/>
    </dgm:pt>
    <dgm:pt modelId="{DC0060D8-8E5E-47C5-9BA9-69A5BFD1052A}" type="pres">
      <dgm:prSet presAssocID="{18DF3089-B3CA-41EB-8120-A80FA56B3889}" presName="parentText" presStyleLbl="node1" presStyleIdx="5" presStyleCnt="6">
        <dgm:presLayoutVars>
          <dgm:chMax val="0"/>
          <dgm:bulletEnabled val="1"/>
        </dgm:presLayoutVars>
      </dgm:prSet>
      <dgm:spPr/>
      <dgm:t>
        <a:bodyPr/>
        <a:lstStyle/>
        <a:p>
          <a:endParaRPr lang="ru-RU"/>
        </a:p>
      </dgm:t>
    </dgm:pt>
  </dgm:ptLst>
  <dgm:cxnLst>
    <dgm:cxn modelId="{D600911D-2605-4F10-8C1A-8E3A5E3D6DAD}" type="presOf" srcId="{25D02BDB-9DAE-4A5E-A4AB-491E5B817D84}" destId="{120EE07D-56E8-4518-A59C-B0B891E6CE73}" srcOrd="0" destOrd="0" presId="urn:microsoft.com/office/officeart/2005/8/layout/vList2"/>
    <dgm:cxn modelId="{DFB9BDE3-29C3-4195-BD11-984B36A8C2B2}" type="presOf" srcId="{E1D73E98-962E-4D5C-866E-5BB9DA211E64}" destId="{1721ED45-E6A8-42EF-858D-42AB77F34356}" srcOrd="0" destOrd="0" presId="urn:microsoft.com/office/officeart/2005/8/layout/vList2"/>
    <dgm:cxn modelId="{F269C215-FBB3-425E-95CF-57595865C615}" srcId="{E2312FAC-E4A6-4DDF-8197-B5B691F4264F}" destId="{25D02BDB-9DAE-4A5E-A4AB-491E5B817D84}" srcOrd="0" destOrd="0" parTransId="{0AAF104C-5F75-4ED4-B469-87777F160AA5}" sibTransId="{79BD826C-A447-4C8C-8117-44EE3BD46754}"/>
    <dgm:cxn modelId="{1497C07F-5D99-4780-A0A8-640350110157}" srcId="{E2312FAC-E4A6-4DDF-8197-B5B691F4264F}" destId="{18DF3089-B3CA-41EB-8120-A80FA56B3889}" srcOrd="5" destOrd="0" parTransId="{1CB6FAFD-6E3E-4138-A741-ADED35761566}" sibTransId="{0628481C-22C0-4733-AE02-34AE33312CEF}"/>
    <dgm:cxn modelId="{7E4867FD-F3A1-4260-8B36-A292067F0670}" type="presOf" srcId="{E2312FAC-E4A6-4DDF-8197-B5B691F4264F}" destId="{A88CE646-C0D9-4454-B5E0-47996DA4F2F6}" srcOrd="0" destOrd="0" presId="urn:microsoft.com/office/officeart/2005/8/layout/vList2"/>
    <dgm:cxn modelId="{739A2C6D-C6A9-4352-853F-3EA1670CE10A}" type="presOf" srcId="{8EC0CC0B-F141-462F-8301-634AB7B8CE68}" destId="{BFE55BB3-0F74-4216-A989-60A0DE5EC32A}" srcOrd="0" destOrd="0" presId="urn:microsoft.com/office/officeart/2005/8/layout/vList2"/>
    <dgm:cxn modelId="{B117A2FE-0CE5-4F2B-9A01-904235006894}" type="presOf" srcId="{68A8386F-D57C-43C1-9B20-2D8A579C7BD1}" destId="{C54F955B-6203-4948-90A1-B674376ECB75}" srcOrd="0" destOrd="0" presId="urn:microsoft.com/office/officeart/2005/8/layout/vList2"/>
    <dgm:cxn modelId="{5B08B50C-82A4-4880-A652-C11A6B215736}" type="presOf" srcId="{EED32534-FB5E-4C17-8033-8EE63C255FDA}" destId="{8D79EC07-2624-461D-8BA6-69149E362A81}" srcOrd="0" destOrd="0" presId="urn:microsoft.com/office/officeart/2005/8/layout/vList2"/>
    <dgm:cxn modelId="{CB19746E-A61F-4C75-9598-13DBEA7DD720}" srcId="{E2312FAC-E4A6-4DDF-8197-B5B691F4264F}" destId="{68A8386F-D57C-43C1-9B20-2D8A579C7BD1}" srcOrd="4" destOrd="0" parTransId="{FA72EC88-7705-4F1A-81FC-BE934FF80E14}" sibTransId="{47A156AB-2229-4E17-93E4-A5907048B24A}"/>
    <dgm:cxn modelId="{9C6B67F3-94EC-4254-A9EA-D028E925F351}" type="presOf" srcId="{18DF3089-B3CA-41EB-8120-A80FA56B3889}" destId="{DC0060D8-8E5E-47C5-9BA9-69A5BFD1052A}" srcOrd="0" destOrd="0" presId="urn:microsoft.com/office/officeart/2005/8/layout/vList2"/>
    <dgm:cxn modelId="{DDF312E0-9807-4733-929A-E2C8502E3245}" srcId="{E2312FAC-E4A6-4DDF-8197-B5B691F4264F}" destId="{EED32534-FB5E-4C17-8033-8EE63C255FDA}" srcOrd="3" destOrd="0" parTransId="{B6D16EAF-A2DD-4E23-B910-0CA31DA2B010}" sibTransId="{3363345D-E571-408F-8E0C-140FF9E776C9}"/>
    <dgm:cxn modelId="{4CB39002-0A28-4C61-927D-B5A533CAE827}" srcId="{E2312FAC-E4A6-4DDF-8197-B5B691F4264F}" destId="{E1D73E98-962E-4D5C-866E-5BB9DA211E64}" srcOrd="1" destOrd="0" parTransId="{FF30C82F-8071-4415-9B05-5820610F2F77}" sibTransId="{E895D4B8-079D-4A4D-804A-5BCABAE61D9F}"/>
    <dgm:cxn modelId="{8BAA4633-6863-46EA-9489-5718FCFD4100}" srcId="{E2312FAC-E4A6-4DDF-8197-B5B691F4264F}" destId="{8EC0CC0B-F141-462F-8301-634AB7B8CE68}" srcOrd="2" destOrd="0" parTransId="{F941C06B-7649-4AD0-8E7B-DE5F6EB70296}" sibTransId="{095A0FBB-1629-4FEC-B24F-E60FBDE5C1C0}"/>
    <dgm:cxn modelId="{BBD98E39-54B9-4A7B-B410-B75F969B195C}" type="presParOf" srcId="{A88CE646-C0D9-4454-B5E0-47996DA4F2F6}" destId="{120EE07D-56E8-4518-A59C-B0B891E6CE73}" srcOrd="0" destOrd="0" presId="urn:microsoft.com/office/officeart/2005/8/layout/vList2"/>
    <dgm:cxn modelId="{9C0060EB-63DA-442F-BE41-04F331FEEAEC}" type="presParOf" srcId="{A88CE646-C0D9-4454-B5E0-47996DA4F2F6}" destId="{DAA8DFC3-2A26-4A42-B331-60F6FF198EF6}" srcOrd="1" destOrd="0" presId="urn:microsoft.com/office/officeart/2005/8/layout/vList2"/>
    <dgm:cxn modelId="{B1C84808-6D82-4CEB-9273-41563BB670F6}" type="presParOf" srcId="{A88CE646-C0D9-4454-B5E0-47996DA4F2F6}" destId="{1721ED45-E6A8-42EF-858D-42AB77F34356}" srcOrd="2" destOrd="0" presId="urn:microsoft.com/office/officeart/2005/8/layout/vList2"/>
    <dgm:cxn modelId="{6B3543E1-3ACF-41F0-964C-51638C5D10DD}" type="presParOf" srcId="{A88CE646-C0D9-4454-B5E0-47996DA4F2F6}" destId="{8EF0B263-7E14-4360-AB4B-0E64B29789A9}" srcOrd="3" destOrd="0" presId="urn:microsoft.com/office/officeart/2005/8/layout/vList2"/>
    <dgm:cxn modelId="{4EA195BC-801C-49DF-8FE7-F35A85BD0657}" type="presParOf" srcId="{A88CE646-C0D9-4454-B5E0-47996DA4F2F6}" destId="{BFE55BB3-0F74-4216-A989-60A0DE5EC32A}" srcOrd="4" destOrd="0" presId="urn:microsoft.com/office/officeart/2005/8/layout/vList2"/>
    <dgm:cxn modelId="{42996931-813E-413D-A818-81B51A991732}" type="presParOf" srcId="{A88CE646-C0D9-4454-B5E0-47996DA4F2F6}" destId="{F3DF6F6C-5140-48E3-AB36-800C0063E0D1}" srcOrd="5" destOrd="0" presId="urn:microsoft.com/office/officeart/2005/8/layout/vList2"/>
    <dgm:cxn modelId="{D78CCC32-AB30-4B4E-8813-F6C9AE0E2D5B}" type="presParOf" srcId="{A88CE646-C0D9-4454-B5E0-47996DA4F2F6}" destId="{8D79EC07-2624-461D-8BA6-69149E362A81}" srcOrd="6" destOrd="0" presId="urn:microsoft.com/office/officeart/2005/8/layout/vList2"/>
    <dgm:cxn modelId="{5B6A5935-63C5-4385-B109-55BA5EED4905}" type="presParOf" srcId="{A88CE646-C0D9-4454-B5E0-47996DA4F2F6}" destId="{EEB0F7C9-7515-48A9-8BCA-23E9C66E4F22}" srcOrd="7" destOrd="0" presId="urn:microsoft.com/office/officeart/2005/8/layout/vList2"/>
    <dgm:cxn modelId="{DFFD3C3E-6CC8-420D-BB84-5A7C5729FD50}" type="presParOf" srcId="{A88CE646-C0D9-4454-B5E0-47996DA4F2F6}" destId="{C54F955B-6203-4948-90A1-B674376ECB75}" srcOrd="8" destOrd="0" presId="urn:microsoft.com/office/officeart/2005/8/layout/vList2"/>
    <dgm:cxn modelId="{8AE70496-FB5C-4C10-AD26-19104CC863A3}" type="presParOf" srcId="{A88CE646-C0D9-4454-B5E0-47996DA4F2F6}" destId="{31AAB4DE-999F-4033-947F-9AAD8DFADC2F}" srcOrd="9" destOrd="0" presId="urn:microsoft.com/office/officeart/2005/8/layout/vList2"/>
    <dgm:cxn modelId="{FC9BDF10-3B26-483C-BCEA-F616D9C8ACC2}" type="presParOf" srcId="{A88CE646-C0D9-4454-B5E0-47996DA4F2F6}" destId="{DC0060D8-8E5E-47C5-9BA9-69A5BFD1052A}"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300696-38B5-4EF0-81C9-3A3BAC979728}" type="doc">
      <dgm:prSet loTypeId="urn:microsoft.com/office/officeart/2005/8/layout/vList2" loCatId="list" qsTypeId="urn:microsoft.com/office/officeart/2005/8/quickstyle/simple3" qsCatId="simple" csTypeId="urn:microsoft.com/office/officeart/2005/8/colors/accent0_2" csCatId="mainScheme"/>
      <dgm:spPr/>
      <dgm:t>
        <a:bodyPr/>
        <a:lstStyle/>
        <a:p>
          <a:endParaRPr lang="ru-RU"/>
        </a:p>
      </dgm:t>
    </dgm:pt>
    <dgm:pt modelId="{D03A7F5B-7610-47BC-B629-33733BDD75CC}">
      <dgm:prSet custT="1"/>
      <dgm:spPr/>
      <dgm:t>
        <a:bodyPr/>
        <a:lstStyle/>
        <a:p>
          <a:pPr rtl="0"/>
          <a:r>
            <a:rPr lang="en-US" sz="2400" b="1" dirty="0" err="1" smtClean="0">
              <a:solidFill>
                <a:srgbClr val="FF0000"/>
              </a:solidFill>
            </a:rPr>
            <a:t>Qutb</a:t>
          </a:r>
          <a:r>
            <a:rPr lang="en-US" sz="2400" b="1" dirty="0" smtClean="0">
              <a:solidFill>
                <a:srgbClr val="FF0000"/>
              </a:solidFill>
            </a:rPr>
            <a:t> </a:t>
          </a:r>
          <a:r>
            <a:rPr lang="en-US" sz="2400" b="1" dirty="0" err="1" smtClean="0">
              <a:solidFill>
                <a:srgbClr val="FF0000"/>
              </a:solidFill>
            </a:rPr>
            <a:t>inersiya</a:t>
          </a:r>
          <a:r>
            <a:rPr lang="en-US" sz="2400" b="1" dirty="0" smtClean="0">
              <a:solidFill>
                <a:srgbClr val="FF0000"/>
              </a:solidFill>
            </a:rPr>
            <a:t> moment-</a:t>
          </a:r>
          <a:r>
            <a:rPr lang="en-US" sz="2400" dirty="0" smtClean="0">
              <a:solidFill>
                <a:srgbClr val="FF0000"/>
              </a:solidFill>
            </a:rPr>
            <a:t> </a:t>
          </a:r>
          <a:r>
            <a:rPr lang="en-US" sz="2400" dirty="0" err="1" smtClean="0"/>
            <a:t>Kesim</a:t>
          </a:r>
          <a:r>
            <a:rPr lang="en-US" sz="2400" dirty="0" smtClean="0"/>
            <a:t> </a:t>
          </a:r>
          <a:r>
            <a:rPr lang="en-US" sz="2400" dirty="0" err="1" smtClean="0"/>
            <a:t>yo’zabilan</a:t>
          </a:r>
          <a:r>
            <a:rPr lang="en-US" sz="2400" dirty="0" smtClean="0"/>
            <a:t> </a:t>
          </a:r>
          <a:r>
            <a:rPr lang="en-US" sz="2400" dirty="0" err="1" smtClean="0"/>
            <a:t>qutb</a:t>
          </a:r>
          <a:r>
            <a:rPr lang="en-US" sz="2400" dirty="0" smtClean="0"/>
            <a:t> </a:t>
          </a:r>
          <a:r>
            <a:rPr lang="en-US" sz="2400" dirty="0" err="1" smtClean="0"/>
            <a:t>no’qtasi</a:t>
          </a:r>
          <a:r>
            <a:rPr lang="en-US" sz="2400" dirty="0" smtClean="0"/>
            <a:t> </a:t>
          </a:r>
          <a:r>
            <a:rPr lang="en-US" sz="2400" dirty="0" err="1" smtClean="0"/>
            <a:t>orasidagi</a:t>
          </a:r>
          <a:r>
            <a:rPr lang="en-US" sz="2400" dirty="0" smtClean="0"/>
            <a:t> </a:t>
          </a:r>
          <a:r>
            <a:rPr lang="en-US" sz="2400" dirty="0" err="1" smtClean="0"/>
            <a:t>masofa</a:t>
          </a:r>
          <a:r>
            <a:rPr lang="en-US" sz="2400" dirty="0" smtClean="0"/>
            <a:t> </a:t>
          </a:r>
          <a:r>
            <a:rPr lang="en-US" sz="2400" dirty="0" err="1" smtClean="0"/>
            <a:t>kvadratining</a:t>
          </a:r>
          <a:r>
            <a:rPr lang="en-US" sz="2400" dirty="0" smtClean="0"/>
            <a:t> </a:t>
          </a:r>
          <a:r>
            <a:rPr lang="en-US" sz="2400" dirty="0" err="1" smtClean="0"/>
            <a:t>ko’paytmasi</a:t>
          </a:r>
          <a:endParaRPr lang="ru-RU" sz="2400" dirty="0"/>
        </a:p>
      </dgm:t>
    </dgm:pt>
    <dgm:pt modelId="{5DEBBB5F-98CB-4587-A956-E47D7D982F3E}" type="parTrans" cxnId="{F67B9FC5-7426-470B-A04B-34CBBC3D7839}">
      <dgm:prSet/>
      <dgm:spPr/>
      <dgm:t>
        <a:bodyPr/>
        <a:lstStyle/>
        <a:p>
          <a:endParaRPr lang="ru-RU"/>
        </a:p>
      </dgm:t>
    </dgm:pt>
    <dgm:pt modelId="{E1A95276-504A-4338-8CA4-61F3CCF160D4}" type="sibTrans" cxnId="{F67B9FC5-7426-470B-A04B-34CBBC3D7839}">
      <dgm:prSet/>
      <dgm:spPr/>
      <dgm:t>
        <a:bodyPr/>
        <a:lstStyle/>
        <a:p>
          <a:endParaRPr lang="ru-RU"/>
        </a:p>
      </dgm:t>
    </dgm:pt>
    <dgm:pt modelId="{42048A79-3CCA-4220-B0EF-918DACAA73CD}">
      <dgm:prSet custT="1"/>
      <dgm:spPr/>
      <dgm:t>
        <a:bodyPr/>
        <a:lstStyle/>
        <a:p>
          <a:pPr rtl="0"/>
          <a:r>
            <a:rPr lang="en-US" sz="2400" b="1" dirty="0" err="1" smtClean="0">
              <a:solidFill>
                <a:srgbClr val="FF0000"/>
              </a:solidFill>
            </a:rPr>
            <a:t>Qarshilik</a:t>
          </a:r>
          <a:r>
            <a:rPr lang="en-US" sz="2400" b="1" dirty="0" smtClean="0">
              <a:solidFill>
                <a:srgbClr val="FF0000"/>
              </a:solidFill>
            </a:rPr>
            <a:t> moment-</a:t>
          </a:r>
          <a:r>
            <a:rPr lang="en-US" sz="2400" dirty="0" smtClean="0">
              <a:solidFill>
                <a:srgbClr val="FF0000"/>
              </a:solidFill>
            </a:rPr>
            <a:t> </a:t>
          </a:r>
          <a:r>
            <a:rPr lang="en-US" sz="2400" dirty="0" err="1" smtClean="0"/>
            <a:t>Kesim</a:t>
          </a:r>
          <a:r>
            <a:rPr lang="en-US" sz="2400" dirty="0" smtClean="0"/>
            <a:t> </a:t>
          </a:r>
          <a:r>
            <a:rPr lang="en-US" sz="2400" dirty="0" err="1" smtClean="0"/>
            <a:t>o’lchamlarining</a:t>
          </a:r>
          <a:r>
            <a:rPr lang="en-US" sz="2400" dirty="0" smtClean="0"/>
            <a:t> </a:t>
          </a:r>
          <a:r>
            <a:rPr lang="en-US" sz="2400" dirty="0" err="1" smtClean="0"/>
            <a:t>bog’lanishi</a:t>
          </a:r>
          <a:r>
            <a:rPr lang="en-US" sz="2400" dirty="0" smtClean="0"/>
            <a:t> </a:t>
          </a:r>
          <a:r>
            <a:rPr lang="en-US" sz="2400" dirty="0" err="1" smtClean="0"/>
            <a:t>bo’lib</a:t>
          </a:r>
          <a:r>
            <a:rPr lang="en-US" sz="2400" dirty="0" smtClean="0"/>
            <a:t>, </a:t>
          </a:r>
          <a:r>
            <a:rPr lang="en-US" sz="2400" dirty="0" err="1" smtClean="0"/>
            <a:t>mustahkamlikni</a:t>
          </a:r>
          <a:r>
            <a:rPr lang="en-US" sz="2400" dirty="0" smtClean="0"/>
            <a:t>  </a:t>
          </a:r>
          <a:r>
            <a:rPr lang="en-US" sz="2400" dirty="0" err="1" smtClean="0"/>
            <a:t>ifodalaydigan</a:t>
          </a:r>
          <a:r>
            <a:rPr lang="en-US" sz="2400" dirty="0" smtClean="0"/>
            <a:t> </a:t>
          </a:r>
          <a:r>
            <a:rPr lang="en-US" sz="2400" dirty="0" err="1" smtClean="0"/>
            <a:t>geometrik</a:t>
          </a:r>
          <a:r>
            <a:rPr lang="en-US" sz="2400" dirty="0" smtClean="0"/>
            <a:t> </a:t>
          </a:r>
          <a:r>
            <a:rPr lang="en-US" sz="2400" dirty="0" err="1" smtClean="0"/>
            <a:t>tavsif</a:t>
          </a:r>
          <a:endParaRPr lang="ru-RU" sz="2400" dirty="0"/>
        </a:p>
      </dgm:t>
    </dgm:pt>
    <dgm:pt modelId="{874CFB83-F167-4141-9BA3-4474039D617D}" type="parTrans" cxnId="{AFF52A8E-0D01-41CB-88A2-86444E4E5FEC}">
      <dgm:prSet/>
      <dgm:spPr/>
      <dgm:t>
        <a:bodyPr/>
        <a:lstStyle/>
        <a:p>
          <a:endParaRPr lang="ru-RU"/>
        </a:p>
      </dgm:t>
    </dgm:pt>
    <dgm:pt modelId="{D05D0F9D-8166-4A8D-AFE6-B08C84EFEF26}" type="sibTrans" cxnId="{AFF52A8E-0D01-41CB-88A2-86444E4E5FEC}">
      <dgm:prSet/>
      <dgm:spPr/>
      <dgm:t>
        <a:bodyPr/>
        <a:lstStyle/>
        <a:p>
          <a:endParaRPr lang="ru-RU"/>
        </a:p>
      </dgm:t>
    </dgm:pt>
    <dgm:pt modelId="{90166FE2-EB9C-4BE7-B6FC-4F32FEF55078}">
      <dgm:prSet custT="1"/>
      <dgm:spPr/>
      <dgm:t>
        <a:bodyPr/>
        <a:lstStyle/>
        <a:p>
          <a:pPr rtl="0"/>
          <a:r>
            <a:rPr lang="en-US" sz="2200" b="1" dirty="0" smtClean="0">
              <a:solidFill>
                <a:srgbClr val="FF0000"/>
              </a:solidFill>
            </a:rPr>
            <a:t>Bosh </a:t>
          </a:r>
          <a:r>
            <a:rPr lang="en-US" sz="2200" b="1" dirty="0" err="1" smtClean="0">
              <a:solidFill>
                <a:srgbClr val="FF0000"/>
              </a:solidFill>
            </a:rPr>
            <a:t>inertsiya</a:t>
          </a:r>
          <a:r>
            <a:rPr lang="en-US" sz="2200" b="1" dirty="0" smtClean="0">
              <a:solidFill>
                <a:srgbClr val="FF0000"/>
              </a:solidFill>
            </a:rPr>
            <a:t> </a:t>
          </a:r>
          <a:r>
            <a:rPr lang="en-US" sz="2200" b="1" dirty="0" err="1" smtClean="0">
              <a:solidFill>
                <a:srgbClr val="FF0000"/>
              </a:solidFill>
            </a:rPr>
            <a:t>o’qi</a:t>
          </a:r>
          <a:r>
            <a:rPr lang="en-US" sz="2200" b="1" dirty="0" smtClean="0">
              <a:solidFill>
                <a:srgbClr val="FF0000"/>
              </a:solidFill>
            </a:rPr>
            <a:t>-</a:t>
          </a:r>
          <a:r>
            <a:rPr lang="en-US" sz="2200" dirty="0" smtClean="0">
              <a:solidFill>
                <a:srgbClr val="FF0000"/>
              </a:solidFill>
            </a:rPr>
            <a:t> </a:t>
          </a:r>
          <a:r>
            <a:rPr lang="en-US" sz="2200" dirty="0" smtClean="0"/>
            <a:t>Bosh </a:t>
          </a:r>
          <a:r>
            <a:rPr lang="en-US" sz="2200" dirty="0" err="1" smtClean="0"/>
            <a:t>enirtsiya</a:t>
          </a:r>
          <a:r>
            <a:rPr lang="en-US" sz="2200" dirty="0" smtClean="0"/>
            <a:t> </a:t>
          </a:r>
          <a:r>
            <a:rPr lang="en-US" sz="2200" dirty="0" err="1" smtClean="0"/>
            <a:t>o’qlariga</a:t>
          </a:r>
          <a:r>
            <a:rPr lang="en-US" sz="2200" dirty="0" smtClean="0"/>
            <a:t> </a:t>
          </a:r>
          <a:r>
            <a:rPr lang="en-US" sz="2200" dirty="0" err="1" smtClean="0"/>
            <a:t>nisbatan</a:t>
          </a:r>
          <a:r>
            <a:rPr lang="en-US" sz="2200" dirty="0" smtClean="0"/>
            <a:t> </a:t>
          </a:r>
          <a:r>
            <a:rPr lang="en-US" sz="2200" dirty="0" err="1" smtClean="0"/>
            <a:t>kesimni</a:t>
          </a:r>
          <a:r>
            <a:rPr lang="en-US" sz="2200" dirty="0" smtClean="0"/>
            <a:t> </a:t>
          </a:r>
          <a:r>
            <a:rPr lang="en-US" sz="2200" dirty="0" err="1" smtClean="0"/>
            <a:t>markazdan</a:t>
          </a:r>
          <a:r>
            <a:rPr lang="en-US" sz="2200" dirty="0" smtClean="0"/>
            <a:t> </a:t>
          </a:r>
          <a:r>
            <a:rPr lang="en-US" sz="2200" dirty="0" err="1" smtClean="0"/>
            <a:t>qochma</a:t>
          </a:r>
          <a:r>
            <a:rPr lang="en-US" sz="2200" dirty="0" smtClean="0"/>
            <a:t> </a:t>
          </a:r>
          <a:r>
            <a:rPr lang="en-US" sz="2200" dirty="0" err="1" smtClean="0"/>
            <a:t>inetrsiya</a:t>
          </a:r>
          <a:r>
            <a:rPr lang="en-US" sz="2200" dirty="0" smtClean="0"/>
            <a:t> </a:t>
          </a:r>
          <a:r>
            <a:rPr lang="en-US" sz="2200" dirty="0" err="1" smtClean="0"/>
            <a:t>momenti</a:t>
          </a:r>
          <a:r>
            <a:rPr lang="en-US" sz="2200" dirty="0" smtClean="0"/>
            <a:t> </a:t>
          </a:r>
          <a:r>
            <a:rPr lang="en-US" sz="2200" dirty="0" err="1" smtClean="0"/>
            <a:t>nolga</a:t>
          </a:r>
          <a:r>
            <a:rPr lang="en-US" sz="2200" dirty="0" smtClean="0"/>
            <a:t> </a:t>
          </a:r>
          <a:r>
            <a:rPr lang="en-US" sz="2200" dirty="0" err="1" smtClean="0"/>
            <a:t>teng</a:t>
          </a:r>
          <a:endParaRPr lang="ru-RU" sz="2200" dirty="0"/>
        </a:p>
      </dgm:t>
    </dgm:pt>
    <dgm:pt modelId="{7825F1C7-F474-4985-878D-B36396EB2AE1}" type="parTrans" cxnId="{BF432CEB-D94D-40B5-9A26-2E97A67E8C48}">
      <dgm:prSet/>
      <dgm:spPr/>
      <dgm:t>
        <a:bodyPr/>
        <a:lstStyle/>
        <a:p>
          <a:endParaRPr lang="ru-RU"/>
        </a:p>
      </dgm:t>
    </dgm:pt>
    <dgm:pt modelId="{C71436D0-76D0-41DB-AAC5-8525E53D70D0}" type="sibTrans" cxnId="{BF432CEB-D94D-40B5-9A26-2E97A67E8C48}">
      <dgm:prSet/>
      <dgm:spPr/>
      <dgm:t>
        <a:bodyPr/>
        <a:lstStyle/>
        <a:p>
          <a:endParaRPr lang="ru-RU"/>
        </a:p>
      </dgm:t>
    </dgm:pt>
    <dgm:pt modelId="{38C1E91A-DD50-41DA-99DC-7385598635E9}">
      <dgm:prSet custT="1"/>
      <dgm:spPr/>
      <dgm:t>
        <a:bodyPr/>
        <a:lstStyle/>
        <a:p>
          <a:pPr rtl="0"/>
          <a:r>
            <a:rPr lang="en-US" sz="2400" b="1" dirty="0" smtClean="0">
              <a:solidFill>
                <a:srgbClr val="FF0000"/>
              </a:solidFill>
            </a:rPr>
            <a:t>Bosh </a:t>
          </a:r>
          <a:r>
            <a:rPr lang="en-US" sz="2400" b="1" dirty="0" err="1" smtClean="0">
              <a:solidFill>
                <a:srgbClr val="FF0000"/>
              </a:solidFill>
            </a:rPr>
            <a:t>inrtsiya</a:t>
          </a:r>
          <a:r>
            <a:rPr lang="en-US" sz="2400" b="1" dirty="0" smtClean="0">
              <a:solidFill>
                <a:srgbClr val="FF0000"/>
              </a:solidFill>
            </a:rPr>
            <a:t> </a:t>
          </a:r>
          <a:r>
            <a:rPr lang="en-US" sz="2400" b="1" dirty="0" err="1" smtClean="0">
              <a:solidFill>
                <a:srgbClr val="FF0000"/>
              </a:solidFill>
            </a:rPr>
            <a:t>momenti</a:t>
          </a:r>
          <a:r>
            <a:rPr lang="en-US" sz="2400" b="1" dirty="0" smtClean="0">
              <a:solidFill>
                <a:srgbClr val="FF0000"/>
              </a:solidFill>
            </a:rPr>
            <a:t>-</a:t>
          </a:r>
          <a:r>
            <a:rPr lang="en-US" sz="2400" dirty="0" smtClean="0">
              <a:solidFill>
                <a:srgbClr val="FF0000"/>
              </a:solidFill>
            </a:rPr>
            <a:t> </a:t>
          </a:r>
          <a:r>
            <a:rPr lang="en-US" sz="2400" dirty="0" smtClean="0"/>
            <a:t>Bosh </a:t>
          </a:r>
          <a:r>
            <a:rPr lang="en-US" sz="2400" dirty="0" err="1" smtClean="0"/>
            <a:t>inertsiya</a:t>
          </a:r>
          <a:r>
            <a:rPr lang="en-US" sz="2400" dirty="0" smtClean="0"/>
            <a:t> </a:t>
          </a:r>
          <a:r>
            <a:rPr lang="en-US" sz="2400" dirty="0" err="1" smtClean="0"/>
            <a:t>o’qlariga</a:t>
          </a:r>
          <a:r>
            <a:rPr lang="en-US" sz="2400" dirty="0" smtClean="0"/>
            <a:t> </a:t>
          </a:r>
          <a:r>
            <a:rPr lang="en-US" sz="2400" dirty="0" err="1" smtClean="0"/>
            <a:t>nisbatan</a:t>
          </a:r>
          <a:r>
            <a:rPr lang="en-US" sz="2400" dirty="0" smtClean="0"/>
            <a:t>  </a:t>
          </a:r>
          <a:r>
            <a:rPr lang="en-US" sz="2400" dirty="0" err="1" smtClean="0"/>
            <a:t>kesimni</a:t>
          </a:r>
          <a:r>
            <a:rPr lang="en-US" sz="2400" dirty="0" smtClean="0"/>
            <a:t> </a:t>
          </a:r>
          <a:r>
            <a:rPr lang="en-US" sz="2400" dirty="0" err="1" smtClean="0"/>
            <a:t>inertsiya</a:t>
          </a:r>
          <a:r>
            <a:rPr lang="en-US" sz="2400" dirty="0" smtClean="0"/>
            <a:t> moment</a:t>
          </a:r>
          <a:endParaRPr lang="ru-RU" sz="2400" dirty="0"/>
        </a:p>
      </dgm:t>
    </dgm:pt>
    <dgm:pt modelId="{E8C737FE-C6ED-47AC-8710-A54A5F4FC187}" type="parTrans" cxnId="{3542E3AC-05E4-468D-B79F-027ABBC37003}">
      <dgm:prSet/>
      <dgm:spPr/>
      <dgm:t>
        <a:bodyPr/>
        <a:lstStyle/>
        <a:p>
          <a:endParaRPr lang="ru-RU"/>
        </a:p>
      </dgm:t>
    </dgm:pt>
    <dgm:pt modelId="{815DAB7C-4FFC-43CD-B528-1F4351262D05}" type="sibTrans" cxnId="{3542E3AC-05E4-468D-B79F-027ABBC37003}">
      <dgm:prSet/>
      <dgm:spPr/>
      <dgm:t>
        <a:bodyPr/>
        <a:lstStyle/>
        <a:p>
          <a:endParaRPr lang="ru-RU"/>
        </a:p>
      </dgm:t>
    </dgm:pt>
    <dgm:pt modelId="{91035F51-A55D-467A-BEB1-3E43B6F55131}">
      <dgm:prSet custT="1"/>
      <dgm:spPr/>
      <dgm:t>
        <a:bodyPr/>
        <a:lstStyle/>
        <a:p>
          <a:pPr rtl="0"/>
          <a:r>
            <a:rPr lang="en-US" sz="2400" b="1" dirty="0" err="1" smtClean="0">
              <a:solidFill>
                <a:srgbClr val="FF0000"/>
              </a:solidFill>
            </a:rPr>
            <a:t>Inertsiya</a:t>
          </a:r>
          <a:r>
            <a:rPr lang="en-US" sz="2400" b="1" dirty="0" smtClean="0">
              <a:solidFill>
                <a:srgbClr val="FF0000"/>
              </a:solidFill>
            </a:rPr>
            <a:t> </a:t>
          </a:r>
          <a:r>
            <a:rPr lang="en-US" sz="2400" b="1" dirty="0" err="1" smtClean="0">
              <a:solidFill>
                <a:srgbClr val="FF0000"/>
              </a:solidFill>
            </a:rPr>
            <a:t>radiusi</a:t>
          </a:r>
          <a:r>
            <a:rPr lang="en-US" sz="2400" b="1" dirty="0" smtClean="0">
              <a:solidFill>
                <a:srgbClr val="FF0000"/>
              </a:solidFill>
            </a:rPr>
            <a:t>-</a:t>
          </a:r>
          <a:r>
            <a:rPr lang="en-US" sz="2400" dirty="0" smtClean="0">
              <a:solidFill>
                <a:srgbClr val="FF0000"/>
              </a:solidFill>
            </a:rPr>
            <a:t> </a:t>
          </a:r>
          <a:r>
            <a:rPr lang="en-US" sz="2400" dirty="0" err="1" smtClean="0"/>
            <a:t>Kesimning</a:t>
          </a:r>
          <a:r>
            <a:rPr lang="en-US" sz="2400" dirty="0" smtClean="0"/>
            <a:t> </a:t>
          </a:r>
          <a:r>
            <a:rPr lang="en-US" sz="2400" dirty="0" err="1" smtClean="0"/>
            <a:t>biror</a:t>
          </a:r>
          <a:r>
            <a:rPr lang="en-US" sz="2400" dirty="0" smtClean="0"/>
            <a:t> </a:t>
          </a:r>
          <a:r>
            <a:rPr lang="en-US" sz="2400" dirty="0" err="1" smtClean="0"/>
            <a:t>o’qga</a:t>
          </a:r>
          <a:r>
            <a:rPr lang="en-US" sz="2400" dirty="0" smtClean="0"/>
            <a:t> </a:t>
          </a:r>
          <a:r>
            <a:rPr lang="en-US" sz="2400" dirty="0" err="1" smtClean="0"/>
            <a:t>nisbatan</a:t>
          </a:r>
          <a:r>
            <a:rPr lang="en-US" sz="2400" dirty="0" smtClean="0"/>
            <a:t> </a:t>
          </a:r>
          <a:r>
            <a:rPr lang="en-US" sz="2400" dirty="0" err="1" smtClean="0"/>
            <a:t>inertsiya</a:t>
          </a:r>
          <a:r>
            <a:rPr lang="en-US" sz="2400" dirty="0" smtClean="0"/>
            <a:t> </a:t>
          </a:r>
          <a:r>
            <a:rPr lang="en-US" sz="2400" dirty="0" err="1" smtClean="0"/>
            <a:t>momentini</a:t>
          </a:r>
          <a:r>
            <a:rPr lang="en-US" sz="2400" dirty="0" smtClean="0"/>
            <a:t> </a:t>
          </a:r>
          <a:r>
            <a:rPr lang="en-US" sz="2400" dirty="0" err="1" smtClean="0"/>
            <a:t>kesim</a:t>
          </a:r>
          <a:r>
            <a:rPr lang="en-US" sz="2400" dirty="0" smtClean="0"/>
            <a:t> </a:t>
          </a:r>
          <a:r>
            <a:rPr lang="en-US" sz="2400" dirty="0" err="1" smtClean="0"/>
            <a:t>yo’zasiga</a:t>
          </a:r>
          <a:r>
            <a:rPr lang="en-US" sz="2400" dirty="0" smtClean="0"/>
            <a:t> </a:t>
          </a:r>
          <a:r>
            <a:rPr lang="en-US" sz="2400" dirty="0" err="1" smtClean="0"/>
            <a:t>nisbati</a:t>
          </a:r>
          <a:r>
            <a:rPr lang="en-US" sz="2400" dirty="0" smtClean="0"/>
            <a:t> </a:t>
          </a:r>
          <a:r>
            <a:rPr lang="en-US" sz="2400" dirty="0" err="1" smtClean="0"/>
            <a:t>bilan</a:t>
          </a:r>
          <a:r>
            <a:rPr lang="en-US" sz="2400" dirty="0" smtClean="0"/>
            <a:t> </a:t>
          </a:r>
          <a:r>
            <a:rPr lang="en-US" sz="2400" dirty="0" err="1" smtClean="0"/>
            <a:t>topiladi</a:t>
          </a:r>
          <a:endParaRPr lang="ru-RU" sz="2400" dirty="0"/>
        </a:p>
      </dgm:t>
    </dgm:pt>
    <dgm:pt modelId="{3A433BA6-CCEA-4572-86F7-440546EA250B}" type="parTrans" cxnId="{4FC8AA9E-56B9-4285-AD00-0F4827542730}">
      <dgm:prSet/>
      <dgm:spPr/>
      <dgm:t>
        <a:bodyPr/>
        <a:lstStyle/>
        <a:p>
          <a:endParaRPr lang="ru-RU"/>
        </a:p>
      </dgm:t>
    </dgm:pt>
    <dgm:pt modelId="{C70FB941-48B1-4B91-9077-D498C184333B}" type="sibTrans" cxnId="{4FC8AA9E-56B9-4285-AD00-0F4827542730}">
      <dgm:prSet/>
      <dgm:spPr/>
      <dgm:t>
        <a:bodyPr/>
        <a:lstStyle/>
        <a:p>
          <a:endParaRPr lang="ru-RU"/>
        </a:p>
      </dgm:t>
    </dgm:pt>
    <dgm:pt modelId="{562C8A40-0FF1-433C-9896-E97D1B856F1B}">
      <dgm:prSet custT="1"/>
      <dgm:spPr/>
      <dgm:t>
        <a:bodyPr/>
        <a:lstStyle/>
        <a:p>
          <a:pPr rtl="0"/>
          <a:r>
            <a:rPr lang="en-US" sz="2400" b="1" dirty="0" err="1" smtClean="0">
              <a:solidFill>
                <a:srgbClr val="FF0000"/>
              </a:solidFill>
            </a:rPr>
            <a:t>Cho’zilish</a:t>
          </a:r>
          <a:r>
            <a:rPr lang="en-US" sz="2400" b="1" dirty="0" smtClean="0"/>
            <a:t>-</a:t>
          </a:r>
          <a:r>
            <a:rPr lang="en-US" sz="2400" dirty="0" smtClean="0"/>
            <a:t> </a:t>
          </a:r>
          <a:r>
            <a:rPr lang="en-US" sz="2400" dirty="0" err="1" smtClean="0"/>
            <a:t>Tashqi</a:t>
          </a:r>
          <a:r>
            <a:rPr lang="en-US" sz="2400" dirty="0" smtClean="0"/>
            <a:t> </a:t>
          </a:r>
          <a:r>
            <a:rPr lang="en-US" sz="2400" dirty="0" err="1" smtClean="0"/>
            <a:t>kuch</a:t>
          </a:r>
          <a:r>
            <a:rPr lang="en-US" sz="2400" dirty="0" smtClean="0"/>
            <a:t> </a:t>
          </a:r>
          <a:r>
            <a:rPr lang="en-US" sz="2400" dirty="0" err="1" smtClean="0"/>
            <a:t>ta’sirida</a:t>
          </a:r>
          <a:r>
            <a:rPr lang="en-US" sz="2400" dirty="0" smtClean="0"/>
            <a:t> </a:t>
          </a:r>
          <a:r>
            <a:rPr lang="en-US" sz="2400" dirty="0" err="1" smtClean="0"/>
            <a:t>brus</a:t>
          </a:r>
          <a:r>
            <a:rPr lang="en-US" sz="2400" dirty="0" smtClean="0"/>
            <a:t> </a:t>
          </a:r>
          <a:r>
            <a:rPr lang="en-US" sz="2400" dirty="0" err="1" smtClean="0"/>
            <a:t>uzunligini</a:t>
          </a:r>
          <a:r>
            <a:rPr lang="en-US" sz="2400" dirty="0" smtClean="0"/>
            <a:t> </a:t>
          </a:r>
          <a:r>
            <a:rPr lang="en-US" sz="2400" dirty="0" err="1" smtClean="0"/>
            <a:t>ortishi</a:t>
          </a:r>
          <a:r>
            <a:rPr lang="en-US" sz="2400" dirty="0" smtClean="0"/>
            <a:t> (</a:t>
          </a:r>
          <a:r>
            <a:rPr lang="en-US" sz="2400" dirty="0" err="1" smtClean="0"/>
            <a:t>o’zayishi</a:t>
          </a:r>
          <a:r>
            <a:rPr lang="en-US" sz="2400" dirty="0" smtClean="0"/>
            <a:t>) </a:t>
          </a:r>
          <a:r>
            <a:rPr lang="en-US" sz="2400" dirty="0" err="1" smtClean="0"/>
            <a:t>va</a:t>
          </a:r>
          <a:r>
            <a:rPr lang="en-US" sz="2400" dirty="0" smtClean="0"/>
            <a:t> </a:t>
          </a:r>
          <a:r>
            <a:rPr lang="en-US" sz="2400" dirty="0" err="1" smtClean="0"/>
            <a:t>ko’ndalang</a:t>
          </a:r>
          <a:r>
            <a:rPr lang="en-US" sz="2400" dirty="0" smtClean="0"/>
            <a:t> </a:t>
          </a:r>
          <a:r>
            <a:rPr lang="en-US" sz="2400" dirty="0" err="1" smtClean="0"/>
            <a:t>o’lchamini</a:t>
          </a:r>
          <a:r>
            <a:rPr lang="en-US" sz="2400" dirty="0" smtClean="0"/>
            <a:t>  </a:t>
          </a:r>
          <a:r>
            <a:rPr lang="en-US" sz="2400" dirty="0" err="1" smtClean="0"/>
            <a:t>qisqarishi</a:t>
          </a:r>
          <a:endParaRPr lang="ru-RU" sz="2400" dirty="0"/>
        </a:p>
      </dgm:t>
    </dgm:pt>
    <dgm:pt modelId="{E246A1F1-20B7-46B6-BFB8-55908ED29C3D}" type="parTrans" cxnId="{34205284-48D5-4BEB-A0A5-1FD88C48D272}">
      <dgm:prSet/>
      <dgm:spPr/>
      <dgm:t>
        <a:bodyPr/>
        <a:lstStyle/>
        <a:p>
          <a:endParaRPr lang="ru-RU"/>
        </a:p>
      </dgm:t>
    </dgm:pt>
    <dgm:pt modelId="{EDAA36D0-1988-4A64-83D2-D51CF937A017}" type="sibTrans" cxnId="{34205284-48D5-4BEB-A0A5-1FD88C48D272}">
      <dgm:prSet/>
      <dgm:spPr/>
      <dgm:t>
        <a:bodyPr/>
        <a:lstStyle/>
        <a:p>
          <a:endParaRPr lang="ru-RU"/>
        </a:p>
      </dgm:t>
    </dgm:pt>
    <dgm:pt modelId="{520C0800-80DA-4356-84B0-8ECC08554F4F}">
      <dgm:prSet custT="1"/>
      <dgm:spPr/>
      <dgm:t>
        <a:bodyPr/>
        <a:lstStyle/>
        <a:p>
          <a:pPr rtl="0"/>
          <a:r>
            <a:rPr lang="en-US" sz="2800" b="1" dirty="0" err="1" smtClean="0">
              <a:solidFill>
                <a:srgbClr val="FF0000"/>
              </a:solidFill>
            </a:rPr>
            <a:t>Siqilish</a:t>
          </a:r>
          <a:r>
            <a:rPr lang="en-US" sz="2800" b="1" dirty="0" smtClean="0"/>
            <a:t> –</a:t>
          </a:r>
          <a:r>
            <a:rPr lang="en-US" sz="2800" dirty="0" smtClean="0"/>
            <a:t> </a:t>
          </a:r>
          <a:r>
            <a:rPr lang="en-US" sz="2800" dirty="0" err="1" smtClean="0"/>
            <a:t>Tashqi</a:t>
          </a:r>
          <a:r>
            <a:rPr lang="en-US" sz="2800" dirty="0" smtClean="0"/>
            <a:t> </a:t>
          </a:r>
          <a:r>
            <a:rPr lang="en-US" sz="2800" dirty="0" err="1" smtClean="0"/>
            <a:t>kuch</a:t>
          </a:r>
          <a:r>
            <a:rPr lang="en-US" sz="2800" dirty="0" smtClean="0"/>
            <a:t> </a:t>
          </a:r>
          <a:r>
            <a:rPr lang="en-US" sz="2800" dirty="0" err="1" smtClean="0"/>
            <a:t>ta’sirida</a:t>
          </a:r>
          <a:r>
            <a:rPr lang="en-US" sz="2800" dirty="0" smtClean="0"/>
            <a:t> </a:t>
          </a:r>
          <a:r>
            <a:rPr lang="en-US" sz="2800" dirty="0" err="1" smtClean="0"/>
            <a:t>brus</a:t>
          </a:r>
          <a:r>
            <a:rPr lang="en-US" sz="2800" dirty="0" smtClean="0"/>
            <a:t> </a:t>
          </a:r>
          <a:r>
            <a:rPr lang="en-US" sz="2800" dirty="0" err="1" smtClean="0"/>
            <a:t>uzunligini</a:t>
          </a:r>
          <a:r>
            <a:rPr lang="en-US" sz="2800" dirty="0" smtClean="0"/>
            <a:t> </a:t>
          </a:r>
          <a:r>
            <a:rPr lang="en-US" sz="2800" dirty="0" err="1" smtClean="0"/>
            <a:t>qisqarishi</a:t>
          </a:r>
          <a:r>
            <a:rPr lang="en-US" sz="2800" dirty="0" smtClean="0"/>
            <a:t> </a:t>
          </a:r>
          <a:r>
            <a:rPr lang="en-US" sz="2800" dirty="0" err="1" smtClean="0"/>
            <a:t>va</a:t>
          </a:r>
          <a:r>
            <a:rPr lang="en-US" sz="2800" dirty="0" smtClean="0"/>
            <a:t> </a:t>
          </a:r>
          <a:r>
            <a:rPr lang="en-US" sz="2800" dirty="0" err="1" smtClean="0"/>
            <a:t>ko’ndalang</a:t>
          </a:r>
          <a:r>
            <a:rPr lang="en-US" sz="2800" dirty="0" smtClean="0"/>
            <a:t>  </a:t>
          </a:r>
          <a:r>
            <a:rPr lang="en-US" sz="2800" dirty="0" err="1" smtClean="0"/>
            <a:t>o’lchmini</a:t>
          </a:r>
          <a:r>
            <a:rPr lang="en-US" sz="2800" dirty="0" smtClean="0"/>
            <a:t> </a:t>
          </a:r>
          <a:r>
            <a:rPr lang="en-US" sz="2800" dirty="0" err="1" smtClean="0"/>
            <a:t>ortishi</a:t>
          </a:r>
          <a:r>
            <a:rPr lang="en-US" sz="2800" dirty="0" smtClean="0"/>
            <a:t> </a:t>
          </a:r>
          <a:endParaRPr lang="ru-RU" sz="2800" dirty="0"/>
        </a:p>
      </dgm:t>
    </dgm:pt>
    <dgm:pt modelId="{D25760F5-BA9A-4FB7-BA3A-7771A84A639A}" type="parTrans" cxnId="{A5A9D084-2AD9-4A45-8343-A6782CF747A2}">
      <dgm:prSet/>
      <dgm:spPr/>
      <dgm:t>
        <a:bodyPr/>
        <a:lstStyle/>
        <a:p>
          <a:endParaRPr lang="ru-RU"/>
        </a:p>
      </dgm:t>
    </dgm:pt>
    <dgm:pt modelId="{50810852-99CC-494B-939D-69F50D08646F}" type="sibTrans" cxnId="{A5A9D084-2AD9-4A45-8343-A6782CF747A2}">
      <dgm:prSet/>
      <dgm:spPr/>
      <dgm:t>
        <a:bodyPr/>
        <a:lstStyle/>
        <a:p>
          <a:endParaRPr lang="ru-RU"/>
        </a:p>
      </dgm:t>
    </dgm:pt>
    <dgm:pt modelId="{9EAF778D-9B90-4364-AC66-1944770B0385}" type="pres">
      <dgm:prSet presAssocID="{3D300696-38B5-4EF0-81C9-3A3BAC979728}" presName="linear" presStyleCnt="0">
        <dgm:presLayoutVars>
          <dgm:animLvl val="lvl"/>
          <dgm:resizeHandles val="exact"/>
        </dgm:presLayoutVars>
      </dgm:prSet>
      <dgm:spPr/>
      <dgm:t>
        <a:bodyPr/>
        <a:lstStyle/>
        <a:p>
          <a:endParaRPr lang="ru-RU"/>
        </a:p>
      </dgm:t>
    </dgm:pt>
    <dgm:pt modelId="{68BEFE44-EA2A-44DA-A198-5356E8D8C4E7}" type="pres">
      <dgm:prSet presAssocID="{D03A7F5B-7610-47BC-B629-33733BDD75CC}" presName="parentText" presStyleLbl="node1" presStyleIdx="0" presStyleCnt="7" custLinFactY="-125" custLinFactNeighborY="-100000">
        <dgm:presLayoutVars>
          <dgm:chMax val="0"/>
          <dgm:bulletEnabled val="1"/>
        </dgm:presLayoutVars>
      </dgm:prSet>
      <dgm:spPr/>
      <dgm:t>
        <a:bodyPr/>
        <a:lstStyle/>
        <a:p>
          <a:endParaRPr lang="ru-RU"/>
        </a:p>
      </dgm:t>
    </dgm:pt>
    <dgm:pt modelId="{775CDD4D-892E-4056-AC38-3A5A2D0586B1}" type="pres">
      <dgm:prSet presAssocID="{E1A95276-504A-4338-8CA4-61F3CCF160D4}" presName="spacer" presStyleCnt="0"/>
      <dgm:spPr/>
    </dgm:pt>
    <dgm:pt modelId="{7FA2EAFC-0701-4178-BA8B-A432CFC6253B}" type="pres">
      <dgm:prSet presAssocID="{42048A79-3CCA-4220-B0EF-918DACAA73CD}" presName="parentText" presStyleLbl="node1" presStyleIdx="1" presStyleCnt="7">
        <dgm:presLayoutVars>
          <dgm:chMax val="0"/>
          <dgm:bulletEnabled val="1"/>
        </dgm:presLayoutVars>
      </dgm:prSet>
      <dgm:spPr/>
      <dgm:t>
        <a:bodyPr/>
        <a:lstStyle/>
        <a:p>
          <a:endParaRPr lang="ru-RU"/>
        </a:p>
      </dgm:t>
    </dgm:pt>
    <dgm:pt modelId="{15BF5E6B-5D16-4F59-96C5-144EBA1EFCC3}" type="pres">
      <dgm:prSet presAssocID="{D05D0F9D-8166-4A8D-AFE6-B08C84EFEF26}" presName="spacer" presStyleCnt="0"/>
      <dgm:spPr/>
    </dgm:pt>
    <dgm:pt modelId="{A3FD45A7-1E61-4BC9-8635-B79E8E16A9DA}" type="pres">
      <dgm:prSet presAssocID="{90166FE2-EB9C-4BE7-B6FC-4F32FEF55078}" presName="parentText" presStyleLbl="node1" presStyleIdx="2" presStyleCnt="7">
        <dgm:presLayoutVars>
          <dgm:chMax val="0"/>
          <dgm:bulletEnabled val="1"/>
        </dgm:presLayoutVars>
      </dgm:prSet>
      <dgm:spPr/>
      <dgm:t>
        <a:bodyPr/>
        <a:lstStyle/>
        <a:p>
          <a:endParaRPr lang="ru-RU"/>
        </a:p>
      </dgm:t>
    </dgm:pt>
    <dgm:pt modelId="{BE03D6EF-8A94-4D12-AC03-7B2FCD7AD2B7}" type="pres">
      <dgm:prSet presAssocID="{C71436D0-76D0-41DB-AAC5-8525E53D70D0}" presName="spacer" presStyleCnt="0"/>
      <dgm:spPr/>
    </dgm:pt>
    <dgm:pt modelId="{5C113ACD-5B72-4C77-A86D-7036FB2EF99B}" type="pres">
      <dgm:prSet presAssocID="{38C1E91A-DD50-41DA-99DC-7385598635E9}" presName="parentText" presStyleLbl="node1" presStyleIdx="3" presStyleCnt="7">
        <dgm:presLayoutVars>
          <dgm:chMax val="0"/>
          <dgm:bulletEnabled val="1"/>
        </dgm:presLayoutVars>
      </dgm:prSet>
      <dgm:spPr/>
      <dgm:t>
        <a:bodyPr/>
        <a:lstStyle/>
        <a:p>
          <a:endParaRPr lang="ru-RU"/>
        </a:p>
      </dgm:t>
    </dgm:pt>
    <dgm:pt modelId="{C3941E6A-624A-4730-8634-2AF3F9D997A8}" type="pres">
      <dgm:prSet presAssocID="{815DAB7C-4FFC-43CD-B528-1F4351262D05}" presName="spacer" presStyleCnt="0"/>
      <dgm:spPr/>
    </dgm:pt>
    <dgm:pt modelId="{58AB4858-75A4-43E2-97D6-1E9CB1C21ED8}" type="pres">
      <dgm:prSet presAssocID="{91035F51-A55D-467A-BEB1-3E43B6F55131}" presName="parentText" presStyleLbl="node1" presStyleIdx="4" presStyleCnt="7">
        <dgm:presLayoutVars>
          <dgm:chMax val="0"/>
          <dgm:bulletEnabled val="1"/>
        </dgm:presLayoutVars>
      </dgm:prSet>
      <dgm:spPr/>
      <dgm:t>
        <a:bodyPr/>
        <a:lstStyle/>
        <a:p>
          <a:endParaRPr lang="ru-RU"/>
        </a:p>
      </dgm:t>
    </dgm:pt>
    <dgm:pt modelId="{93E70FEB-CE81-4456-9C98-55E2491853A4}" type="pres">
      <dgm:prSet presAssocID="{C70FB941-48B1-4B91-9077-D498C184333B}" presName="spacer" presStyleCnt="0"/>
      <dgm:spPr/>
    </dgm:pt>
    <dgm:pt modelId="{EF3984FE-08DC-4E3E-B3B0-BB205EE5163C}" type="pres">
      <dgm:prSet presAssocID="{562C8A40-0FF1-433C-9896-E97D1B856F1B}" presName="parentText" presStyleLbl="node1" presStyleIdx="5" presStyleCnt="7">
        <dgm:presLayoutVars>
          <dgm:chMax val="0"/>
          <dgm:bulletEnabled val="1"/>
        </dgm:presLayoutVars>
      </dgm:prSet>
      <dgm:spPr/>
      <dgm:t>
        <a:bodyPr/>
        <a:lstStyle/>
        <a:p>
          <a:endParaRPr lang="ru-RU"/>
        </a:p>
      </dgm:t>
    </dgm:pt>
    <dgm:pt modelId="{958F70AF-2545-412E-B784-5F6893672D5E}" type="pres">
      <dgm:prSet presAssocID="{EDAA36D0-1988-4A64-83D2-D51CF937A017}" presName="spacer" presStyleCnt="0"/>
      <dgm:spPr/>
    </dgm:pt>
    <dgm:pt modelId="{70215B34-780B-4D78-BE27-B459E9FB7378}" type="pres">
      <dgm:prSet presAssocID="{520C0800-80DA-4356-84B0-8ECC08554F4F}" presName="parentText" presStyleLbl="node1" presStyleIdx="6" presStyleCnt="7">
        <dgm:presLayoutVars>
          <dgm:chMax val="0"/>
          <dgm:bulletEnabled val="1"/>
        </dgm:presLayoutVars>
      </dgm:prSet>
      <dgm:spPr/>
      <dgm:t>
        <a:bodyPr/>
        <a:lstStyle/>
        <a:p>
          <a:endParaRPr lang="ru-RU"/>
        </a:p>
      </dgm:t>
    </dgm:pt>
  </dgm:ptLst>
  <dgm:cxnLst>
    <dgm:cxn modelId="{F67B9FC5-7426-470B-A04B-34CBBC3D7839}" srcId="{3D300696-38B5-4EF0-81C9-3A3BAC979728}" destId="{D03A7F5B-7610-47BC-B629-33733BDD75CC}" srcOrd="0" destOrd="0" parTransId="{5DEBBB5F-98CB-4587-A956-E47D7D982F3E}" sibTransId="{E1A95276-504A-4338-8CA4-61F3CCF160D4}"/>
    <dgm:cxn modelId="{04750B08-EA17-4745-9CC8-C41CA9986F64}" type="presOf" srcId="{38C1E91A-DD50-41DA-99DC-7385598635E9}" destId="{5C113ACD-5B72-4C77-A86D-7036FB2EF99B}" srcOrd="0" destOrd="0" presId="urn:microsoft.com/office/officeart/2005/8/layout/vList2"/>
    <dgm:cxn modelId="{2CA84018-CA65-4D6C-9585-B56738F7B665}" type="presOf" srcId="{42048A79-3CCA-4220-B0EF-918DACAA73CD}" destId="{7FA2EAFC-0701-4178-BA8B-A432CFC6253B}" srcOrd="0" destOrd="0" presId="urn:microsoft.com/office/officeart/2005/8/layout/vList2"/>
    <dgm:cxn modelId="{4FC8AA9E-56B9-4285-AD00-0F4827542730}" srcId="{3D300696-38B5-4EF0-81C9-3A3BAC979728}" destId="{91035F51-A55D-467A-BEB1-3E43B6F55131}" srcOrd="4" destOrd="0" parTransId="{3A433BA6-CCEA-4572-86F7-440546EA250B}" sibTransId="{C70FB941-48B1-4B91-9077-D498C184333B}"/>
    <dgm:cxn modelId="{BF432CEB-D94D-40B5-9A26-2E97A67E8C48}" srcId="{3D300696-38B5-4EF0-81C9-3A3BAC979728}" destId="{90166FE2-EB9C-4BE7-B6FC-4F32FEF55078}" srcOrd="2" destOrd="0" parTransId="{7825F1C7-F474-4985-878D-B36396EB2AE1}" sibTransId="{C71436D0-76D0-41DB-AAC5-8525E53D70D0}"/>
    <dgm:cxn modelId="{34205284-48D5-4BEB-A0A5-1FD88C48D272}" srcId="{3D300696-38B5-4EF0-81C9-3A3BAC979728}" destId="{562C8A40-0FF1-433C-9896-E97D1B856F1B}" srcOrd="5" destOrd="0" parTransId="{E246A1F1-20B7-46B6-BFB8-55908ED29C3D}" sibTransId="{EDAA36D0-1988-4A64-83D2-D51CF937A017}"/>
    <dgm:cxn modelId="{2BD858BC-5062-4001-A9E9-6A05106DA0E4}" type="presOf" srcId="{520C0800-80DA-4356-84B0-8ECC08554F4F}" destId="{70215B34-780B-4D78-BE27-B459E9FB7378}" srcOrd="0" destOrd="0" presId="urn:microsoft.com/office/officeart/2005/8/layout/vList2"/>
    <dgm:cxn modelId="{6DADF1AE-565E-45CB-9C1E-DE487E27E658}" type="presOf" srcId="{562C8A40-0FF1-433C-9896-E97D1B856F1B}" destId="{EF3984FE-08DC-4E3E-B3B0-BB205EE5163C}" srcOrd="0" destOrd="0" presId="urn:microsoft.com/office/officeart/2005/8/layout/vList2"/>
    <dgm:cxn modelId="{3542E3AC-05E4-468D-B79F-027ABBC37003}" srcId="{3D300696-38B5-4EF0-81C9-3A3BAC979728}" destId="{38C1E91A-DD50-41DA-99DC-7385598635E9}" srcOrd="3" destOrd="0" parTransId="{E8C737FE-C6ED-47AC-8710-A54A5F4FC187}" sibTransId="{815DAB7C-4FFC-43CD-B528-1F4351262D05}"/>
    <dgm:cxn modelId="{BBD5367C-4375-450D-890F-FACF493B1306}" type="presOf" srcId="{D03A7F5B-7610-47BC-B629-33733BDD75CC}" destId="{68BEFE44-EA2A-44DA-A198-5356E8D8C4E7}" srcOrd="0" destOrd="0" presId="urn:microsoft.com/office/officeart/2005/8/layout/vList2"/>
    <dgm:cxn modelId="{E9161372-F140-4CC3-BD81-738D302EE63A}" type="presOf" srcId="{90166FE2-EB9C-4BE7-B6FC-4F32FEF55078}" destId="{A3FD45A7-1E61-4BC9-8635-B79E8E16A9DA}" srcOrd="0" destOrd="0" presId="urn:microsoft.com/office/officeart/2005/8/layout/vList2"/>
    <dgm:cxn modelId="{27CEC2E7-D43C-480F-9A93-33AADD4E9DFC}" type="presOf" srcId="{91035F51-A55D-467A-BEB1-3E43B6F55131}" destId="{58AB4858-75A4-43E2-97D6-1E9CB1C21ED8}" srcOrd="0" destOrd="0" presId="urn:microsoft.com/office/officeart/2005/8/layout/vList2"/>
    <dgm:cxn modelId="{E1C70C1E-7ECF-44D9-92FE-87F7EAE20160}" type="presOf" srcId="{3D300696-38B5-4EF0-81C9-3A3BAC979728}" destId="{9EAF778D-9B90-4364-AC66-1944770B0385}" srcOrd="0" destOrd="0" presId="urn:microsoft.com/office/officeart/2005/8/layout/vList2"/>
    <dgm:cxn modelId="{AFF52A8E-0D01-41CB-88A2-86444E4E5FEC}" srcId="{3D300696-38B5-4EF0-81C9-3A3BAC979728}" destId="{42048A79-3CCA-4220-B0EF-918DACAA73CD}" srcOrd="1" destOrd="0" parTransId="{874CFB83-F167-4141-9BA3-4474039D617D}" sibTransId="{D05D0F9D-8166-4A8D-AFE6-B08C84EFEF26}"/>
    <dgm:cxn modelId="{A5A9D084-2AD9-4A45-8343-A6782CF747A2}" srcId="{3D300696-38B5-4EF0-81C9-3A3BAC979728}" destId="{520C0800-80DA-4356-84B0-8ECC08554F4F}" srcOrd="6" destOrd="0" parTransId="{D25760F5-BA9A-4FB7-BA3A-7771A84A639A}" sibTransId="{50810852-99CC-494B-939D-69F50D08646F}"/>
    <dgm:cxn modelId="{CBB8A5EC-7BD0-496D-9589-3B1A3B881EAB}" type="presParOf" srcId="{9EAF778D-9B90-4364-AC66-1944770B0385}" destId="{68BEFE44-EA2A-44DA-A198-5356E8D8C4E7}" srcOrd="0" destOrd="0" presId="urn:microsoft.com/office/officeart/2005/8/layout/vList2"/>
    <dgm:cxn modelId="{6BBCC149-A9AE-42BB-983C-2E6AF7A070D2}" type="presParOf" srcId="{9EAF778D-9B90-4364-AC66-1944770B0385}" destId="{775CDD4D-892E-4056-AC38-3A5A2D0586B1}" srcOrd="1" destOrd="0" presId="urn:microsoft.com/office/officeart/2005/8/layout/vList2"/>
    <dgm:cxn modelId="{EB54524C-5A41-4A17-915A-31D8084F96DF}" type="presParOf" srcId="{9EAF778D-9B90-4364-AC66-1944770B0385}" destId="{7FA2EAFC-0701-4178-BA8B-A432CFC6253B}" srcOrd="2" destOrd="0" presId="urn:microsoft.com/office/officeart/2005/8/layout/vList2"/>
    <dgm:cxn modelId="{329A83B0-1351-4ED2-AA47-4826ABD71992}" type="presParOf" srcId="{9EAF778D-9B90-4364-AC66-1944770B0385}" destId="{15BF5E6B-5D16-4F59-96C5-144EBA1EFCC3}" srcOrd="3" destOrd="0" presId="urn:microsoft.com/office/officeart/2005/8/layout/vList2"/>
    <dgm:cxn modelId="{EC5F5CE2-7366-470C-B379-62C249DFBAA1}" type="presParOf" srcId="{9EAF778D-9B90-4364-AC66-1944770B0385}" destId="{A3FD45A7-1E61-4BC9-8635-B79E8E16A9DA}" srcOrd="4" destOrd="0" presId="urn:microsoft.com/office/officeart/2005/8/layout/vList2"/>
    <dgm:cxn modelId="{311A0CF1-77B0-4180-9C4A-F514E49A8202}" type="presParOf" srcId="{9EAF778D-9B90-4364-AC66-1944770B0385}" destId="{BE03D6EF-8A94-4D12-AC03-7B2FCD7AD2B7}" srcOrd="5" destOrd="0" presId="urn:microsoft.com/office/officeart/2005/8/layout/vList2"/>
    <dgm:cxn modelId="{1EF4A221-45C0-48A9-933D-2B23028D1905}" type="presParOf" srcId="{9EAF778D-9B90-4364-AC66-1944770B0385}" destId="{5C113ACD-5B72-4C77-A86D-7036FB2EF99B}" srcOrd="6" destOrd="0" presId="urn:microsoft.com/office/officeart/2005/8/layout/vList2"/>
    <dgm:cxn modelId="{01B7F1BF-FBC2-4189-A61C-09EA09393E2F}" type="presParOf" srcId="{9EAF778D-9B90-4364-AC66-1944770B0385}" destId="{C3941E6A-624A-4730-8634-2AF3F9D997A8}" srcOrd="7" destOrd="0" presId="urn:microsoft.com/office/officeart/2005/8/layout/vList2"/>
    <dgm:cxn modelId="{D8993C91-183F-4CCD-999D-BB76EBFC84F7}" type="presParOf" srcId="{9EAF778D-9B90-4364-AC66-1944770B0385}" destId="{58AB4858-75A4-43E2-97D6-1E9CB1C21ED8}" srcOrd="8" destOrd="0" presId="urn:microsoft.com/office/officeart/2005/8/layout/vList2"/>
    <dgm:cxn modelId="{83E3BEEC-3DEF-41AE-ADA6-93140257D085}" type="presParOf" srcId="{9EAF778D-9B90-4364-AC66-1944770B0385}" destId="{93E70FEB-CE81-4456-9C98-55E2491853A4}" srcOrd="9" destOrd="0" presId="urn:microsoft.com/office/officeart/2005/8/layout/vList2"/>
    <dgm:cxn modelId="{EFEE2559-83EC-4E93-81B2-12395E8A61D0}" type="presParOf" srcId="{9EAF778D-9B90-4364-AC66-1944770B0385}" destId="{EF3984FE-08DC-4E3E-B3B0-BB205EE5163C}" srcOrd="10" destOrd="0" presId="urn:microsoft.com/office/officeart/2005/8/layout/vList2"/>
    <dgm:cxn modelId="{A2B514DC-169E-4971-9C75-7528145F0E05}" type="presParOf" srcId="{9EAF778D-9B90-4364-AC66-1944770B0385}" destId="{958F70AF-2545-412E-B784-5F6893672D5E}" srcOrd="11" destOrd="0" presId="urn:microsoft.com/office/officeart/2005/8/layout/vList2"/>
    <dgm:cxn modelId="{94ED6244-B21C-4811-9DD5-966126A9745D}" type="presParOf" srcId="{9EAF778D-9B90-4364-AC66-1944770B0385}" destId="{70215B34-780B-4D78-BE27-B459E9FB7378}"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BDC555-8160-4CB3-A6C0-11E418B9F6AF}" type="doc">
      <dgm:prSet loTypeId="urn:microsoft.com/office/officeart/2005/8/layout/vList2" loCatId="list" qsTypeId="urn:microsoft.com/office/officeart/2005/8/quickstyle/simple2" qsCatId="simple" csTypeId="urn:microsoft.com/office/officeart/2005/8/colors/accent2_4" csCatId="accent2"/>
      <dgm:spPr/>
      <dgm:t>
        <a:bodyPr/>
        <a:lstStyle/>
        <a:p>
          <a:endParaRPr lang="ru-RU"/>
        </a:p>
      </dgm:t>
    </dgm:pt>
    <dgm:pt modelId="{C5128997-DCAD-4C21-8CA9-3DD4D1195BBC}">
      <dgm:prSet/>
      <dgm:spPr/>
      <dgm:t>
        <a:bodyPr/>
        <a:lstStyle/>
        <a:p>
          <a:pPr rtl="0"/>
          <a:r>
            <a:rPr lang="en-US" b="1" dirty="0" err="1" smtClean="0">
              <a:solidFill>
                <a:srgbClr val="FF0000"/>
              </a:solidFill>
            </a:rPr>
            <a:t>Markaziy</a:t>
          </a:r>
          <a:r>
            <a:rPr lang="en-US" b="1" dirty="0" smtClean="0">
              <a:solidFill>
                <a:srgbClr val="FF0000"/>
              </a:solidFill>
            </a:rPr>
            <a:t> </a:t>
          </a:r>
          <a:r>
            <a:rPr lang="en-US" b="1" dirty="0" err="1" smtClean="0">
              <a:solidFill>
                <a:srgbClr val="FF0000"/>
              </a:solidFill>
            </a:rPr>
            <a:t>cho’zilish</a:t>
          </a:r>
          <a:r>
            <a:rPr lang="en-US" b="1" dirty="0" smtClean="0">
              <a:solidFill>
                <a:srgbClr val="FF0000"/>
              </a:solidFill>
            </a:rPr>
            <a:t> </a:t>
          </a:r>
          <a:r>
            <a:rPr lang="en-US" b="1" dirty="0" err="1" smtClean="0">
              <a:solidFill>
                <a:srgbClr val="FF0000"/>
              </a:solidFill>
            </a:rPr>
            <a:t>va</a:t>
          </a:r>
          <a:r>
            <a:rPr lang="en-US" b="1" dirty="0" smtClean="0">
              <a:solidFill>
                <a:srgbClr val="FF0000"/>
              </a:solidFill>
            </a:rPr>
            <a:t> </a:t>
          </a:r>
          <a:r>
            <a:rPr lang="en-US" b="1" dirty="0" err="1" smtClean="0">
              <a:solidFill>
                <a:srgbClr val="FF0000"/>
              </a:solidFill>
            </a:rPr>
            <a:t>siqilish</a:t>
          </a:r>
          <a:r>
            <a:rPr lang="en-US" b="1" dirty="0" smtClean="0">
              <a:solidFill>
                <a:srgbClr val="FF0000"/>
              </a:solidFill>
            </a:rPr>
            <a:t>-</a:t>
          </a:r>
          <a:r>
            <a:rPr lang="en-US" dirty="0" smtClean="0">
              <a:solidFill>
                <a:srgbClr val="FF0000"/>
              </a:solidFill>
            </a:rPr>
            <a:t> </a:t>
          </a:r>
          <a:r>
            <a:rPr lang="en-US" dirty="0" err="1" smtClean="0"/>
            <a:t>Tashqi</a:t>
          </a:r>
          <a:r>
            <a:rPr lang="en-US" dirty="0" smtClean="0"/>
            <a:t> </a:t>
          </a:r>
          <a:r>
            <a:rPr lang="en-US" dirty="0" err="1" smtClean="0"/>
            <a:t>kuch</a:t>
          </a:r>
          <a:r>
            <a:rPr lang="en-US" dirty="0" smtClean="0"/>
            <a:t> </a:t>
          </a:r>
          <a:r>
            <a:rPr lang="en-US" dirty="0" err="1" smtClean="0"/>
            <a:t>ta’sirida</a:t>
          </a:r>
          <a:r>
            <a:rPr lang="en-US" dirty="0" smtClean="0"/>
            <a:t> </a:t>
          </a:r>
          <a:r>
            <a:rPr lang="en-US" dirty="0" err="1" smtClean="0"/>
            <a:t>brusning</a:t>
          </a:r>
          <a:r>
            <a:rPr lang="en-US" dirty="0" smtClean="0"/>
            <a:t> </a:t>
          </a:r>
          <a:r>
            <a:rPr lang="en-US" dirty="0" err="1" smtClean="0"/>
            <a:t>kesim</a:t>
          </a:r>
          <a:r>
            <a:rPr lang="en-US" dirty="0" smtClean="0"/>
            <a:t> </a:t>
          </a:r>
          <a:r>
            <a:rPr lang="en-US" dirty="0" err="1" smtClean="0"/>
            <a:t>yo’zasidagi</a:t>
          </a:r>
          <a:r>
            <a:rPr lang="en-US" dirty="0" smtClean="0"/>
            <a:t> material </a:t>
          </a:r>
          <a:r>
            <a:rPr lang="en-US" dirty="0" err="1" smtClean="0"/>
            <a:t>zarrachalari</a:t>
          </a:r>
          <a:r>
            <a:rPr lang="en-US" dirty="0" smtClean="0"/>
            <a:t> </a:t>
          </a:r>
          <a:r>
            <a:rPr lang="en-US" dirty="0" err="1" smtClean="0"/>
            <a:t>bir</a:t>
          </a:r>
          <a:r>
            <a:rPr lang="en-US" dirty="0" smtClean="0"/>
            <a:t> </a:t>
          </a:r>
          <a:r>
            <a:rPr lang="en-US" dirty="0" err="1" smtClean="0"/>
            <a:t>xil</a:t>
          </a:r>
          <a:r>
            <a:rPr lang="en-US" dirty="0" smtClean="0"/>
            <a:t> </a:t>
          </a:r>
          <a:r>
            <a:rPr lang="en-US" dirty="0" err="1" smtClean="0"/>
            <a:t>masofaga</a:t>
          </a:r>
          <a:r>
            <a:rPr lang="en-US" dirty="0" smtClean="0"/>
            <a:t> </a:t>
          </a:r>
          <a:r>
            <a:rPr lang="en-US" dirty="0" err="1" smtClean="0"/>
            <a:t>ko’chadi</a:t>
          </a:r>
          <a:r>
            <a:rPr lang="en-US" dirty="0" smtClean="0"/>
            <a:t> , </a:t>
          </a:r>
          <a:r>
            <a:rPr lang="en-US" dirty="0" err="1" smtClean="0"/>
            <a:t>ya’ni</a:t>
          </a:r>
          <a:r>
            <a:rPr lang="en-US" dirty="0" smtClean="0"/>
            <a:t> </a:t>
          </a:r>
          <a:r>
            <a:rPr lang="en-US" dirty="0" err="1" smtClean="0"/>
            <a:t>brusning</a:t>
          </a:r>
          <a:r>
            <a:rPr lang="en-US" dirty="0" smtClean="0"/>
            <a:t> </a:t>
          </a:r>
          <a:r>
            <a:rPr lang="en-US" dirty="0" err="1" smtClean="0"/>
            <a:t>kesim</a:t>
          </a:r>
          <a:r>
            <a:rPr lang="en-US" dirty="0" smtClean="0"/>
            <a:t> </a:t>
          </a:r>
          <a:r>
            <a:rPr lang="en-US" dirty="0" err="1" smtClean="0"/>
            <a:t>yo’zasi</a:t>
          </a:r>
          <a:r>
            <a:rPr lang="en-US" dirty="0" smtClean="0"/>
            <a:t> </a:t>
          </a:r>
          <a:r>
            <a:rPr lang="en-US" dirty="0" err="1" smtClean="0"/>
            <a:t>o’q</a:t>
          </a:r>
          <a:r>
            <a:rPr lang="en-US" dirty="0" smtClean="0"/>
            <a:t> </a:t>
          </a:r>
          <a:r>
            <a:rPr lang="en-US" dirty="0" err="1" smtClean="0"/>
            <a:t>bo’ylab</a:t>
          </a:r>
          <a:r>
            <a:rPr lang="en-US" dirty="0" smtClean="0"/>
            <a:t> </a:t>
          </a:r>
          <a:r>
            <a:rPr lang="en-US" dirty="0" err="1" smtClean="0"/>
            <a:t>chiziqli</a:t>
          </a:r>
          <a:r>
            <a:rPr lang="en-US" dirty="0" smtClean="0"/>
            <a:t> </a:t>
          </a:r>
          <a:r>
            <a:rPr lang="en-US" dirty="0" err="1" smtClean="0"/>
            <a:t>qisqaradi</a:t>
          </a:r>
          <a:r>
            <a:rPr lang="en-US" dirty="0" smtClean="0"/>
            <a:t> </a:t>
          </a:r>
          <a:r>
            <a:rPr lang="en-US" dirty="0" err="1" smtClean="0"/>
            <a:t>yoki</a:t>
          </a:r>
          <a:r>
            <a:rPr lang="en-US" dirty="0" smtClean="0"/>
            <a:t> </a:t>
          </a:r>
          <a:r>
            <a:rPr lang="en-US" dirty="0" err="1" smtClean="0"/>
            <a:t>ortadi</a:t>
          </a:r>
          <a:endParaRPr lang="ru-RU" dirty="0"/>
        </a:p>
      </dgm:t>
    </dgm:pt>
    <dgm:pt modelId="{285C1C11-2839-4DBE-8D1A-775DCFE0389F}" type="parTrans" cxnId="{A35BCEA9-4C78-40E3-9A56-432AE8713D67}">
      <dgm:prSet/>
      <dgm:spPr/>
      <dgm:t>
        <a:bodyPr/>
        <a:lstStyle/>
        <a:p>
          <a:endParaRPr lang="ru-RU"/>
        </a:p>
      </dgm:t>
    </dgm:pt>
    <dgm:pt modelId="{2846F46E-82BF-4377-8727-E6B8442BD0A6}" type="sibTrans" cxnId="{A35BCEA9-4C78-40E3-9A56-432AE8713D67}">
      <dgm:prSet/>
      <dgm:spPr/>
      <dgm:t>
        <a:bodyPr/>
        <a:lstStyle/>
        <a:p>
          <a:endParaRPr lang="ru-RU"/>
        </a:p>
      </dgm:t>
    </dgm:pt>
    <dgm:pt modelId="{16BF351D-FF7A-4FAF-8E8E-BF6F36533215}">
      <dgm:prSet/>
      <dgm:spPr/>
      <dgm:t>
        <a:bodyPr/>
        <a:lstStyle/>
        <a:p>
          <a:pPr rtl="0"/>
          <a:r>
            <a:rPr lang="en-US" b="1" dirty="0" err="1" smtClean="0">
              <a:solidFill>
                <a:srgbClr val="FF0000"/>
              </a:solidFill>
            </a:rPr>
            <a:t>Bo’ylama</a:t>
          </a:r>
          <a:r>
            <a:rPr lang="en-US" b="1" dirty="0" smtClean="0">
              <a:solidFill>
                <a:srgbClr val="FF0000"/>
              </a:solidFill>
            </a:rPr>
            <a:t> </a:t>
          </a:r>
          <a:r>
            <a:rPr lang="en-US" b="1" dirty="0" err="1" smtClean="0">
              <a:solidFill>
                <a:srgbClr val="FF0000"/>
              </a:solidFill>
            </a:rPr>
            <a:t>deformatsiya</a:t>
          </a:r>
          <a:r>
            <a:rPr lang="en-US" b="1" dirty="0" smtClean="0">
              <a:solidFill>
                <a:srgbClr val="FF0000"/>
              </a:solidFill>
            </a:rPr>
            <a:t>-</a:t>
          </a:r>
          <a:r>
            <a:rPr lang="en-US" dirty="0" smtClean="0">
              <a:solidFill>
                <a:srgbClr val="FF0000"/>
              </a:solidFill>
            </a:rPr>
            <a:t> </a:t>
          </a:r>
          <a:r>
            <a:rPr lang="en-US" dirty="0" err="1" smtClean="0"/>
            <a:t>Tashqi</a:t>
          </a:r>
          <a:r>
            <a:rPr lang="en-US" dirty="0" smtClean="0"/>
            <a:t> </a:t>
          </a:r>
          <a:r>
            <a:rPr lang="en-US" dirty="0" err="1" smtClean="0"/>
            <a:t>kuch</a:t>
          </a:r>
          <a:r>
            <a:rPr lang="en-US" dirty="0" smtClean="0"/>
            <a:t>  </a:t>
          </a:r>
          <a:r>
            <a:rPr lang="en-US" dirty="0" err="1" smtClean="0"/>
            <a:t>ta’siridan</a:t>
          </a:r>
          <a:r>
            <a:rPr lang="en-US" dirty="0" smtClean="0"/>
            <a:t> </a:t>
          </a:r>
          <a:r>
            <a:rPr lang="en-US" dirty="0" err="1" smtClean="0"/>
            <a:t>brus</a:t>
          </a:r>
          <a:r>
            <a:rPr lang="en-US" dirty="0" smtClean="0"/>
            <a:t> </a:t>
          </a:r>
          <a:r>
            <a:rPr lang="en-US" dirty="0" err="1" smtClean="0"/>
            <a:t>uzunligi</a:t>
          </a:r>
          <a:r>
            <a:rPr lang="en-US" dirty="0" smtClean="0"/>
            <a:t> </a:t>
          </a:r>
          <a:r>
            <a:rPr lang="en-US" dirty="0" err="1" smtClean="0"/>
            <a:t>o’q</a:t>
          </a:r>
          <a:r>
            <a:rPr lang="en-US" dirty="0" smtClean="0"/>
            <a:t> </a:t>
          </a:r>
          <a:r>
            <a:rPr lang="en-US" dirty="0" err="1" smtClean="0"/>
            <a:t>bo’ylab</a:t>
          </a:r>
          <a:r>
            <a:rPr lang="en-US" dirty="0" smtClean="0"/>
            <a:t> </a:t>
          </a:r>
          <a:r>
            <a:rPr lang="en-US" dirty="0" err="1" smtClean="0"/>
            <a:t>chiziqli</a:t>
          </a:r>
          <a:r>
            <a:rPr lang="en-US" dirty="0" smtClean="0"/>
            <a:t> </a:t>
          </a:r>
          <a:r>
            <a:rPr lang="en-US" dirty="0" err="1" smtClean="0"/>
            <a:t>o’zayishini</a:t>
          </a:r>
          <a:r>
            <a:rPr lang="en-US" dirty="0" smtClean="0"/>
            <a:t> </a:t>
          </a:r>
          <a:r>
            <a:rPr lang="en-US" dirty="0" err="1" smtClean="0"/>
            <a:t>nisbiy</a:t>
          </a:r>
          <a:r>
            <a:rPr lang="en-US" dirty="0" smtClean="0"/>
            <a:t> (</a:t>
          </a:r>
          <a:r>
            <a:rPr lang="en-US" dirty="0" err="1" smtClean="0"/>
            <a:t>apsolyut</a:t>
          </a:r>
          <a:r>
            <a:rPr lang="en-US" dirty="0" smtClean="0"/>
            <a:t>) </a:t>
          </a:r>
          <a:r>
            <a:rPr lang="en-US" dirty="0" err="1" smtClean="0"/>
            <a:t>miqdori</a:t>
          </a:r>
          <a:endParaRPr lang="ru-RU" dirty="0"/>
        </a:p>
      </dgm:t>
    </dgm:pt>
    <dgm:pt modelId="{A3DFD872-B727-4DD7-B58A-F4A76BAC854F}" type="parTrans" cxnId="{6E29CB66-70DC-4CC9-890D-82DD75BC3255}">
      <dgm:prSet/>
      <dgm:spPr/>
      <dgm:t>
        <a:bodyPr/>
        <a:lstStyle/>
        <a:p>
          <a:endParaRPr lang="ru-RU"/>
        </a:p>
      </dgm:t>
    </dgm:pt>
    <dgm:pt modelId="{465C4E08-1936-4530-AB4A-0A0AB95AE4F5}" type="sibTrans" cxnId="{6E29CB66-70DC-4CC9-890D-82DD75BC3255}">
      <dgm:prSet/>
      <dgm:spPr/>
      <dgm:t>
        <a:bodyPr/>
        <a:lstStyle/>
        <a:p>
          <a:endParaRPr lang="ru-RU"/>
        </a:p>
      </dgm:t>
    </dgm:pt>
    <dgm:pt modelId="{1AA556AD-077B-487B-8EF6-711270F9E01D}">
      <dgm:prSet/>
      <dgm:spPr/>
      <dgm:t>
        <a:bodyPr/>
        <a:lstStyle/>
        <a:p>
          <a:pPr rtl="0"/>
          <a:r>
            <a:rPr lang="en-US" b="1" dirty="0" err="1" smtClean="0">
              <a:solidFill>
                <a:srgbClr val="FF0000"/>
              </a:solidFill>
            </a:rPr>
            <a:t>Elastiklik</a:t>
          </a:r>
          <a:r>
            <a:rPr lang="en-US" b="1" dirty="0" smtClean="0">
              <a:solidFill>
                <a:srgbClr val="FF0000"/>
              </a:solidFill>
            </a:rPr>
            <a:t> moduli-</a:t>
          </a:r>
          <a:r>
            <a:rPr lang="en-US" dirty="0" smtClean="0">
              <a:solidFill>
                <a:srgbClr val="FF0000"/>
              </a:solidFill>
            </a:rPr>
            <a:t> </a:t>
          </a:r>
          <a:r>
            <a:rPr lang="en-US" dirty="0" err="1" smtClean="0"/>
            <a:t>Fizika</a:t>
          </a:r>
          <a:r>
            <a:rPr lang="en-US" dirty="0" smtClean="0"/>
            <a:t> </a:t>
          </a:r>
          <a:r>
            <a:rPr lang="en-US" dirty="0" err="1" smtClean="0"/>
            <a:t>konstanta</a:t>
          </a:r>
          <a:r>
            <a:rPr lang="en-US" dirty="0" smtClean="0"/>
            <a:t>, </a:t>
          </a:r>
          <a:r>
            <a:rPr lang="en-US" dirty="0" err="1" smtClean="0"/>
            <a:t>materialini</a:t>
          </a:r>
          <a:r>
            <a:rPr lang="en-US" dirty="0" smtClean="0"/>
            <a:t> </a:t>
          </a:r>
          <a:r>
            <a:rPr lang="en-US" dirty="0" err="1" smtClean="0"/>
            <a:t>turiga</a:t>
          </a:r>
          <a:r>
            <a:rPr lang="en-US" dirty="0" smtClean="0"/>
            <a:t> </a:t>
          </a:r>
          <a:r>
            <a:rPr lang="en-US" dirty="0" err="1" smtClean="0"/>
            <a:t>bog’liq</a:t>
          </a:r>
          <a:endParaRPr lang="ru-RU" dirty="0"/>
        </a:p>
      </dgm:t>
    </dgm:pt>
    <dgm:pt modelId="{768EE59F-BBF1-4420-B996-B7616165E49F}" type="parTrans" cxnId="{7E590B76-4D04-4B2C-9E35-B43E34801846}">
      <dgm:prSet/>
      <dgm:spPr/>
      <dgm:t>
        <a:bodyPr/>
        <a:lstStyle/>
        <a:p>
          <a:endParaRPr lang="ru-RU"/>
        </a:p>
      </dgm:t>
    </dgm:pt>
    <dgm:pt modelId="{3D756D65-B65C-4B5C-AE00-40849B3F3FA6}" type="sibTrans" cxnId="{7E590B76-4D04-4B2C-9E35-B43E34801846}">
      <dgm:prSet/>
      <dgm:spPr/>
      <dgm:t>
        <a:bodyPr/>
        <a:lstStyle/>
        <a:p>
          <a:endParaRPr lang="ru-RU"/>
        </a:p>
      </dgm:t>
    </dgm:pt>
    <dgm:pt modelId="{2262C5AC-A395-49A0-8554-9684CA884026}">
      <dgm:prSet/>
      <dgm:spPr/>
      <dgm:t>
        <a:bodyPr/>
        <a:lstStyle/>
        <a:p>
          <a:pPr rtl="0"/>
          <a:r>
            <a:rPr lang="en-US" b="1" dirty="0" err="1" smtClean="0">
              <a:solidFill>
                <a:srgbClr val="FF0000"/>
              </a:solidFill>
            </a:rPr>
            <a:t>Puasson</a:t>
          </a:r>
          <a:r>
            <a:rPr lang="en-US" b="1" dirty="0" smtClean="0">
              <a:solidFill>
                <a:srgbClr val="FF0000"/>
              </a:solidFill>
            </a:rPr>
            <a:t> </a:t>
          </a:r>
          <a:r>
            <a:rPr lang="en-US" b="1" dirty="0" err="1" smtClean="0">
              <a:solidFill>
                <a:srgbClr val="FF0000"/>
              </a:solidFill>
            </a:rPr>
            <a:t>koeffitsienti</a:t>
          </a:r>
          <a:r>
            <a:rPr lang="en-US" b="1" dirty="0" smtClean="0">
              <a:solidFill>
                <a:srgbClr val="FF0000"/>
              </a:solidFill>
            </a:rPr>
            <a:t>-</a:t>
          </a:r>
          <a:r>
            <a:rPr lang="en-US" dirty="0" smtClean="0">
              <a:solidFill>
                <a:srgbClr val="FF0000"/>
              </a:solidFill>
            </a:rPr>
            <a:t> </a:t>
          </a:r>
          <a:r>
            <a:rPr lang="en-US" dirty="0" err="1" smtClean="0"/>
            <a:t>Brus</a:t>
          </a:r>
          <a:r>
            <a:rPr lang="en-US" dirty="0" smtClean="0"/>
            <a:t> </a:t>
          </a:r>
          <a:r>
            <a:rPr lang="en-US" dirty="0" err="1" smtClean="0"/>
            <a:t>ko’ndalang</a:t>
          </a:r>
          <a:r>
            <a:rPr lang="en-US" dirty="0" smtClean="0"/>
            <a:t> </a:t>
          </a:r>
          <a:r>
            <a:rPr lang="en-US" dirty="0" err="1" smtClean="0"/>
            <a:t>kesim</a:t>
          </a:r>
          <a:r>
            <a:rPr lang="en-US" dirty="0" smtClean="0"/>
            <a:t> </a:t>
          </a:r>
          <a:r>
            <a:rPr lang="en-US" dirty="0" err="1" smtClean="0"/>
            <a:t>yo’zasining</a:t>
          </a:r>
          <a:r>
            <a:rPr lang="en-US" dirty="0" smtClean="0"/>
            <a:t> </a:t>
          </a:r>
          <a:r>
            <a:rPr lang="en-US" dirty="0" err="1" smtClean="0"/>
            <a:t>qisqarishini</a:t>
          </a:r>
          <a:r>
            <a:rPr lang="en-US" dirty="0" smtClean="0"/>
            <a:t>  </a:t>
          </a:r>
          <a:r>
            <a:rPr lang="en-US" dirty="0" err="1" smtClean="0"/>
            <a:t>tavsiflaydi</a:t>
          </a:r>
          <a:endParaRPr lang="ru-RU" dirty="0"/>
        </a:p>
      </dgm:t>
    </dgm:pt>
    <dgm:pt modelId="{F2E146E3-2DDF-4B74-B07A-3813D0E7F1AC}" type="parTrans" cxnId="{44726B6B-5DFB-435F-ADC6-1061D1A11A52}">
      <dgm:prSet/>
      <dgm:spPr/>
      <dgm:t>
        <a:bodyPr/>
        <a:lstStyle/>
        <a:p>
          <a:endParaRPr lang="ru-RU"/>
        </a:p>
      </dgm:t>
    </dgm:pt>
    <dgm:pt modelId="{07EF6B8B-1507-45CA-9C5F-CE303CEF6DC1}" type="sibTrans" cxnId="{44726B6B-5DFB-435F-ADC6-1061D1A11A52}">
      <dgm:prSet/>
      <dgm:spPr/>
      <dgm:t>
        <a:bodyPr/>
        <a:lstStyle/>
        <a:p>
          <a:endParaRPr lang="ru-RU"/>
        </a:p>
      </dgm:t>
    </dgm:pt>
    <dgm:pt modelId="{1E62E58E-D1C6-478F-9084-1D402DC4B13F}">
      <dgm:prSet/>
      <dgm:spPr/>
      <dgm:t>
        <a:bodyPr/>
        <a:lstStyle/>
        <a:p>
          <a:pPr rtl="0"/>
          <a:r>
            <a:rPr lang="en-US" b="1" dirty="0" err="1" smtClean="0">
              <a:solidFill>
                <a:srgbClr val="FF0000"/>
              </a:solidFill>
            </a:rPr>
            <a:t>Xususiy</a:t>
          </a:r>
          <a:r>
            <a:rPr lang="en-US" b="1" dirty="0" smtClean="0">
              <a:solidFill>
                <a:srgbClr val="FF0000"/>
              </a:solidFill>
            </a:rPr>
            <a:t> </a:t>
          </a:r>
          <a:r>
            <a:rPr lang="en-US" b="1" dirty="0" err="1" smtClean="0">
              <a:solidFill>
                <a:srgbClr val="FF0000"/>
              </a:solidFill>
            </a:rPr>
            <a:t>og’irlik</a:t>
          </a:r>
          <a:r>
            <a:rPr lang="en-US" b="1" dirty="0" smtClean="0">
              <a:solidFill>
                <a:srgbClr val="FF0000"/>
              </a:solidFill>
            </a:rPr>
            <a:t> </a:t>
          </a:r>
          <a:r>
            <a:rPr lang="en-US" b="1" dirty="0" smtClean="0"/>
            <a:t>–</a:t>
          </a:r>
          <a:r>
            <a:rPr lang="en-US" dirty="0" smtClean="0"/>
            <a:t> </a:t>
          </a:r>
          <a:r>
            <a:rPr lang="en-US" dirty="0" err="1" smtClean="0"/>
            <a:t>Jismning</a:t>
          </a:r>
          <a:r>
            <a:rPr lang="en-US" dirty="0" smtClean="0"/>
            <a:t> </a:t>
          </a:r>
          <a:r>
            <a:rPr lang="en-US" dirty="0" err="1" smtClean="0"/>
            <a:t>og’irligi</a:t>
          </a:r>
          <a:endParaRPr lang="ru-RU" dirty="0"/>
        </a:p>
      </dgm:t>
    </dgm:pt>
    <dgm:pt modelId="{32CDC044-6C1F-4BCF-842D-2D716CE4A178}" type="parTrans" cxnId="{E7CBB1DC-B2CE-4C16-8945-2D4366E933D3}">
      <dgm:prSet/>
      <dgm:spPr/>
      <dgm:t>
        <a:bodyPr/>
        <a:lstStyle/>
        <a:p>
          <a:endParaRPr lang="ru-RU"/>
        </a:p>
      </dgm:t>
    </dgm:pt>
    <dgm:pt modelId="{7AF171C4-8130-4A1D-B474-2D00A5C067B1}" type="sibTrans" cxnId="{E7CBB1DC-B2CE-4C16-8945-2D4366E933D3}">
      <dgm:prSet/>
      <dgm:spPr/>
      <dgm:t>
        <a:bodyPr/>
        <a:lstStyle/>
        <a:p>
          <a:endParaRPr lang="ru-RU"/>
        </a:p>
      </dgm:t>
    </dgm:pt>
    <dgm:pt modelId="{F316B05C-EE41-42CD-9B59-71828A4F957E}">
      <dgm:prSet/>
      <dgm:spPr/>
      <dgm:t>
        <a:bodyPr/>
        <a:lstStyle/>
        <a:p>
          <a:pPr rtl="0"/>
          <a:r>
            <a:rPr lang="en-US" b="1" dirty="0" err="1" smtClean="0">
              <a:solidFill>
                <a:srgbClr val="FF0000"/>
              </a:solidFill>
            </a:rPr>
            <a:t>Teng</a:t>
          </a:r>
          <a:r>
            <a:rPr lang="en-US" b="1" dirty="0" smtClean="0">
              <a:solidFill>
                <a:srgbClr val="FF0000"/>
              </a:solidFill>
            </a:rPr>
            <a:t> </a:t>
          </a:r>
          <a:r>
            <a:rPr lang="en-US" b="1" dirty="0" err="1" smtClean="0">
              <a:solidFill>
                <a:srgbClr val="FF0000"/>
              </a:solidFill>
            </a:rPr>
            <a:t>qarshilik</a:t>
          </a:r>
          <a:r>
            <a:rPr lang="en-US" b="1" dirty="0" smtClean="0">
              <a:solidFill>
                <a:srgbClr val="FF0000"/>
              </a:solidFill>
            </a:rPr>
            <a:t> </a:t>
          </a:r>
          <a:r>
            <a:rPr lang="en-US" b="1" dirty="0" err="1" smtClean="0">
              <a:solidFill>
                <a:srgbClr val="FF0000"/>
              </a:solidFill>
            </a:rPr>
            <a:t>ko’rsatuvchi</a:t>
          </a:r>
          <a:r>
            <a:rPr lang="en-US" b="1" dirty="0" smtClean="0">
              <a:solidFill>
                <a:srgbClr val="FF0000"/>
              </a:solidFill>
            </a:rPr>
            <a:t> </a:t>
          </a:r>
          <a:r>
            <a:rPr lang="en-US" b="1" dirty="0" err="1" smtClean="0">
              <a:solidFill>
                <a:srgbClr val="FF0000"/>
              </a:solidFill>
            </a:rPr>
            <a:t>brus</a:t>
          </a:r>
          <a:r>
            <a:rPr lang="en-US" b="1" dirty="0" err="1" smtClean="0"/>
            <a:t>-</a:t>
          </a:r>
          <a:r>
            <a:rPr lang="en-US" dirty="0" err="1" smtClean="0"/>
            <a:t>Uzunligi</a:t>
          </a:r>
          <a:r>
            <a:rPr lang="en-US" dirty="0" smtClean="0"/>
            <a:t> </a:t>
          </a:r>
          <a:r>
            <a:rPr lang="en-US" dirty="0" err="1" smtClean="0"/>
            <a:t>bo’ylab</a:t>
          </a:r>
          <a:r>
            <a:rPr lang="en-US" dirty="0" smtClean="0"/>
            <a:t> </a:t>
          </a:r>
          <a:r>
            <a:rPr lang="en-US" dirty="0" err="1" smtClean="0"/>
            <a:t>o’zgaruvchan</a:t>
          </a:r>
          <a:r>
            <a:rPr lang="en-US" dirty="0" smtClean="0"/>
            <a:t> </a:t>
          </a:r>
          <a:r>
            <a:rPr lang="en-US" dirty="0" err="1" smtClean="0"/>
            <a:t>kesim</a:t>
          </a:r>
          <a:r>
            <a:rPr lang="en-US" dirty="0" smtClean="0"/>
            <a:t> </a:t>
          </a:r>
          <a:r>
            <a:rPr lang="en-US" dirty="0" err="1" smtClean="0"/>
            <a:t>yo’zalarida</a:t>
          </a:r>
          <a:r>
            <a:rPr lang="en-US" dirty="0" smtClean="0"/>
            <a:t> normal </a:t>
          </a:r>
          <a:r>
            <a:rPr lang="en-US" dirty="0" err="1" smtClean="0"/>
            <a:t>kuchlanish</a:t>
          </a:r>
          <a:r>
            <a:rPr lang="en-US" dirty="0" smtClean="0"/>
            <a:t> </a:t>
          </a:r>
          <a:r>
            <a:rPr lang="en-US" dirty="0" err="1" smtClean="0"/>
            <a:t>bir</a:t>
          </a:r>
          <a:r>
            <a:rPr lang="en-US" dirty="0" smtClean="0"/>
            <a:t> </a:t>
          </a:r>
          <a:r>
            <a:rPr lang="en-US" dirty="0" err="1" smtClean="0"/>
            <a:t>xil</a:t>
          </a:r>
          <a:r>
            <a:rPr lang="en-US" dirty="0" smtClean="0"/>
            <a:t> </a:t>
          </a:r>
          <a:r>
            <a:rPr lang="en-US" dirty="0" err="1" smtClean="0"/>
            <a:t>qiymatga</a:t>
          </a:r>
          <a:r>
            <a:rPr lang="en-US" dirty="0" smtClean="0"/>
            <a:t> </a:t>
          </a:r>
          <a:r>
            <a:rPr lang="en-US" dirty="0" err="1" smtClean="0"/>
            <a:t>ega</a:t>
          </a:r>
          <a:endParaRPr lang="ru-RU" dirty="0"/>
        </a:p>
      </dgm:t>
    </dgm:pt>
    <dgm:pt modelId="{51A5CD60-77D5-4491-81B3-5DF6571DB7B6}" type="parTrans" cxnId="{DE4A2B68-523B-4FC2-93DC-A0462DB82520}">
      <dgm:prSet/>
      <dgm:spPr/>
      <dgm:t>
        <a:bodyPr/>
        <a:lstStyle/>
        <a:p>
          <a:endParaRPr lang="ru-RU"/>
        </a:p>
      </dgm:t>
    </dgm:pt>
    <dgm:pt modelId="{AE0ECDCA-C9A0-40FB-A638-95AFF791AA23}" type="sibTrans" cxnId="{DE4A2B68-523B-4FC2-93DC-A0462DB82520}">
      <dgm:prSet/>
      <dgm:spPr/>
      <dgm:t>
        <a:bodyPr/>
        <a:lstStyle/>
        <a:p>
          <a:endParaRPr lang="ru-RU"/>
        </a:p>
      </dgm:t>
    </dgm:pt>
    <dgm:pt modelId="{A4C2D190-F23A-4378-8780-F24437DA2CDF}">
      <dgm:prSet/>
      <dgm:spPr/>
      <dgm:t>
        <a:bodyPr/>
        <a:lstStyle/>
        <a:p>
          <a:pPr rtl="0"/>
          <a:r>
            <a:rPr lang="en-US" b="1" dirty="0" err="1" smtClean="0">
              <a:solidFill>
                <a:srgbClr val="FF0000"/>
              </a:solidFill>
            </a:rPr>
            <a:t>Xavfli</a:t>
          </a:r>
          <a:r>
            <a:rPr lang="en-US" b="1" dirty="0" smtClean="0">
              <a:solidFill>
                <a:srgbClr val="FF0000"/>
              </a:solidFill>
            </a:rPr>
            <a:t> </a:t>
          </a:r>
          <a:r>
            <a:rPr lang="en-US" b="1" dirty="0" err="1" smtClean="0">
              <a:solidFill>
                <a:srgbClr val="FF0000"/>
              </a:solidFill>
            </a:rPr>
            <a:t>kesim</a:t>
          </a:r>
          <a:r>
            <a:rPr lang="en-US" b="1" dirty="0" smtClean="0">
              <a:solidFill>
                <a:srgbClr val="FF0000"/>
              </a:solidFill>
            </a:rPr>
            <a:t>-</a:t>
          </a:r>
          <a:r>
            <a:rPr lang="en-US" dirty="0" smtClean="0">
              <a:solidFill>
                <a:srgbClr val="FF0000"/>
              </a:solidFill>
            </a:rPr>
            <a:t> </a:t>
          </a:r>
          <a:r>
            <a:rPr lang="en-US" dirty="0" err="1" smtClean="0"/>
            <a:t>Eng</a:t>
          </a:r>
          <a:r>
            <a:rPr lang="en-US" dirty="0" smtClean="0"/>
            <a:t> </a:t>
          </a:r>
          <a:r>
            <a:rPr lang="en-US" dirty="0" err="1" smtClean="0"/>
            <a:t>katta</a:t>
          </a:r>
          <a:r>
            <a:rPr lang="en-US" dirty="0" smtClean="0"/>
            <a:t> </a:t>
          </a:r>
          <a:r>
            <a:rPr lang="en-US" dirty="0" err="1" smtClean="0"/>
            <a:t>kuchlanish</a:t>
          </a:r>
          <a:r>
            <a:rPr lang="en-US" dirty="0" smtClean="0"/>
            <a:t> </a:t>
          </a:r>
          <a:r>
            <a:rPr lang="en-US" dirty="0" err="1" smtClean="0"/>
            <a:t>ta’siridan</a:t>
          </a:r>
          <a:r>
            <a:rPr lang="en-US" dirty="0" smtClean="0"/>
            <a:t> </a:t>
          </a:r>
          <a:r>
            <a:rPr lang="en-US" dirty="0" err="1" smtClean="0"/>
            <a:t>kesim</a:t>
          </a:r>
          <a:r>
            <a:rPr lang="en-US" dirty="0" smtClean="0"/>
            <a:t> </a:t>
          </a:r>
          <a:r>
            <a:rPr lang="en-US" dirty="0" err="1" smtClean="0"/>
            <a:t>yo’zasida</a:t>
          </a:r>
          <a:r>
            <a:rPr lang="en-US" dirty="0" smtClean="0"/>
            <a:t> </a:t>
          </a:r>
          <a:r>
            <a:rPr lang="en-US" dirty="0" err="1" smtClean="0"/>
            <a:t>yemirilish</a:t>
          </a:r>
          <a:r>
            <a:rPr lang="en-US" dirty="0" smtClean="0"/>
            <a:t> </a:t>
          </a:r>
          <a:r>
            <a:rPr lang="en-US" dirty="0" err="1" smtClean="0"/>
            <a:t>sodir</a:t>
          </a:r>
          <a:r>
            <a:rPr lang="en-US" dirty="0" smtClean="0"/>
            <a:t> </a:t>
          </a:r>
          <a:r>
            <a:rPr lang="en-US" dirty="0" err="1" smtClean="0"/>
            <a:t>bo’lishi</a:t>
          </a:r>
          <a:r>
            <a:rPr lang="en-US" dirty="0" smtClean="0"/>
            <a:t> </a:t>
          </a:r>
          <a:r>
            <a:rPr lang="en-US" dirty="0" err="1" smtClean="0"/>
            <a:t>mumkin</a:t>
          </a:r>
          <a:endParaRPr lang="ru-RU" dirty="0"/>
        </a:p>
      </dgm:t>
    </dgm:pt>
    <dgm:pt modelId="{379A8949-DB96-4666-ABCA-31000C116323}" type="parTrans" cxnId="{D12EB134-40CD-43EF-A2FF-C8D562112DCD}">
      <dgm:prSet/>
      <dgm:spPr/>
      <dgm:t>
        <a:bodyPr/>
        <a:lstStyle/>
        <a:p>
          <a:endParaRPr lang="ru-RU"/>
        </a:p>
      </dgm:t>
    </dgm:pt>
    <dgm:pt modelId="{5272B9EC-FFE9-46CE-B7DD-BF633E9DA7A6}" type="sibTrans" cxnId="{D12EB134-40CD-43EF-A2FF-C8D562112DCD}">
      <dgm:prSet/>
      <dgm:spPr/>
      <dgm:t>
        <a:bodyPr/>
        <a:lstStyle/>
        <a:p>
          <a:endParaRPr lang="ru-RU"/>
        </a:p>
      </dgm:t>
    </dgm:pt>
    <dgm:pt modelId="{98D997A1-20B6-4847-96CE-856D4C7DCA10}" type="pres">
      <dgm:prSet presAssocID="{2DBDC555-8160-4CB3-A6C0-11E418B9F6AF}" presName="linear" presStyleCnt="0">
        <dgm:presLayoutVars>
          <dgm:animLvl val="lvl"/>
          <dgm:resizeHandles val="exact"/>
        </dgm:presLayoutVars>
      </dgm:prSet>
      <dgm:spPr/>
      <dgm:t>
        <a:bodyPr/>
        <a:lstStyle/>
        <a:p>
          <a:endParaRPr lang="ru-RU"/>
        </a:p>
      </dgm:t>
    </dgm:pt>
    <dgm:pt modelId="{CDD450AC-41D3-4D1D-809F-6CBA0B2E3890}" type="pres">
      <dgm:prSet presAssocID="{C5128997-DCAD-4C21-8CA9-3DD4D1195BBC}" presName="parentText" presStyleLbl="node1" presStyleIdx="0" presStyleCnt="7">
        <dgm:presLayoutVars>
          <dgm:chMax val="0"/>
          <dgm:bulletEnabled val="1"/>
        </dgm:presLayoutVars>
      </dgm:prSet>
      <dgm:spPr/>
      <dgm:t>
        <a:bodyPr/>
        <a:lstStyle/>
        <a:p>
          <a:endParaRPr lang="ru-RU"/>
        </a:p>
      </dgm:t>
    </dgm:pt>
    <dgm:pt modelId="{E68D3F67-D1C7-433C-BCB5-CB913E90E1E2}" type="pres">
      <dgm:prSet presAssocID="{2846F46E-82BF-4377-8727-E6B8442BD0A6}" presName="spacer" presStyleCnt="0"/>
      <dgm:spPr/>
    </dgm:pt>
    <dgm:pt modelId="{8B207978-F6EE-4E25-A8BE-B70996DC0AF8}" type="pres">
      <dgm:prSet presAssocID="{16BF351D-FF7A-4FAF-8E8E-BF6F36533215}" presName="parentText" presStyleLbl="node1" presStyleIdx="1" presStyleCnt="7">
        <dgm:presLayoutVars>
          <dgm:chMax val="0"/>
          <dgm:bulletEnabled val="1"/>
        </dgm:presLayoutVars>
      </dgm:prSet>
      <dgm:spPr/>
      <dgm:t>
        <a:bodyPr/>
        <a:lstStyle/>
        <a:p>
          <a:endParaRPr lang="ru-RU"/>
        </a:p>
      </dgm:t>
    </dgm:pt>
    <dgm:pt modelId="{C524F404-E9B2-45C5-A7AB-D73787DC06B3}" type="pres">
      <dgm:prSet presAssocID="{465C4E08-1936-4530-AB4A-0A0AB95AE4F5}" presName="spacer" presStyleCnt="0"/>
      <dgm:spPr/>
    </dgm:pt>
    <dgm:pt modelId="{05F3C7C5-22EB-4492-BAFF-ED67A9000684}" type="pres">
      <dgm:prSet presAssocID="{1AA556AD-077B-487B-8EF6-711270F9E01D}" presName="parentText" presStyleLbl="node1" presStyleIdx="2" presStyleCnt="7">
        <dgm:presLayoutVars>
          <dgm:chMax val="0"/>
          <dgm:bulletEnabled val="1"/>
        </dgm:presLayoutVars>
      </dgm:prSet>
      <dgm:spPr/>
      <dgm:t>
        <a:bodyPr/>
        <a:lstStyle/>
        <a:p>
          <a:endParaRPr lang="ru-RU"/>
        </a:p>
      </dgm:t>
    </dgm:pt>
    <dgm:pt modelId="{A33F246C-E2B6-4301-94A6-23F697E7F20F}" type="pres">
      <dgm:prSet presAssocID="{3D756D65-B65C-4B5C-AE00-40849B3F3FA6}" presName="spacer" presStyleCnt="0"/>
      <dgm:spPr/>
    </dgm:pt>
    <dgm:pt modelId="{63AC3CBA-F1F2-4DF1-91C7-378ED3731BAC}" type="pres">
      <dgm:prSet presAssocID="{2262C5AC-A395-49A0-8554-9684CA884026}" presName="parentText" presStyleLbl="node1" presStyleIdx="3" presStyleCnt="7">
        <dgm:presLayoutVars>
          <dgm:chMax val="0"/>
          <dgm:bulletEnabled val="1"/>
        </dgm:presLayoutVars>
      </dgm:prSet>
      <dgm:spPr/>
      <dgm:t>
        <a:bodyPr/>
        <a:lstStyle/>
        <a:p>
          <a:endParaRPr lang="ru-RU"/>
        </a:p>
      </dgm:t>
    </dgm:pt>
    <dgm:pt modelId="{6498E9DD-D652-4063-A533-57D96CFCB54E}" type="pres">
      <dgm:prSet presAssocID="{07EF6B8B-1507-45CA-9C5F-CE303CEF6DC1}" presName="spacer" presStyleCnt="0"/>
      <dgm:spPr/>
    </dgm:pt>
    <dgm:pt modelId="{486A21A9-52D9-44CA-8EA0-2C97FABD67C7}" type="pres">
      <dgm:prSet presAssocID="{1E62E58E-D1C6-478F-9084-1D402DC4B13F}" presName="parentText" presStyleLbl="node1" presStyleIdx="4" presStyleCnt="7">
        <dgm:presLayoutVars>
          <dgm:chMax val="0"/>
          <dgm:bulletEnabled val="1"/>
        </dgm:presLayoutVars>
      </dgm:prSet>
      <dgm:spPr/>
      <dgm:t>
        <a:bodyPr/>
        <a:lstStyle/>
        <a:p>
          <a:endParaRPr lang="ru-RU"/>
        </a:p>
      </dgm:t>
    </dgm:pt>
    <dgm:pt modelId="{12598687-549A-46A5-A361-FFCA693261C8}" type="pres">
      <dgm:prSet presAssocID="{7AF171C4-8130-4A1D-B474-2D00A5C067B1}" presName="spacer" presStyleCnt="0"/>
      <dgm:spPr/>
    </dgm:pt>
    <dgm:pt modelId="{92F7B4F8-69BD-4418-A8C4-7E62959D0829}" type="pres">
      <dgm:prSet presAssocID="{F316B05C-EE41-42CD-9B59-71828A4F957E}" presName="parentText" presStyleLbl="node1" presStyleIdx="5" presStyleCnt="7">
        <dgm:presLayoutVars>
          <dgm:chMax val="0"/>
          <dgm:bulletEnabled val="1"/>
        </dgm:presLayoutVars>
      </dgm:prSet>
      <dgm:spPr/>
      <dgm:t>
        <a:bodyPr/>
        <a:lstStyle/>
        <a:p>
          <a:endParaRPr lang="ru-RU"/>
        </a:p>
      </dgm:t>
    </dgm:pt>
    <dgm:pt modelId="{65B05426-A1E6-4102-AC11-591FAA3FA62B}" type="pres">
      <dgm:prSet presAssocID="{AE0ECDCA-C9A0-40FB-A638-95AFF791AA23}" presName="spacer" presStyleCnt="0"/>
      <dgm:spPr/>
    </dgm:pt>
    <dgm:pt modelId="{EBCABA43-11C5-423A-A6FC-62521EA06237}" type="pres">
      <dgm:prSet presAssocID="{A4C2D190-F23A-4378-8780-F24437DA2CDF}" presName="parentText" presStyleLbl="node1" presStyleIdx="6" presStyleCnt="7">
        <dgm:presLayoutVars>
          <dgm:chMax val="0"/>
          <dgm:bulletEnabled val="1"/>
        </dgm:presLayoutVars>
      </dgm:prSet>
      <dgm:spPr/>
      <dgm:t>
        <a:bodyPr/>
        <a:lstStyle/>
        <a:p>
          <a:endParaRPr lang="ru-RU"/>
        </a:p>
      </dgm:t>
    </dgm:pt>
  </dgm:ptLst>
  <dgm:cxnLst>
    <dgm:cxn modelId="{DE4A2B68-523B-4FC2-93DC-A0462DB82520}" srcId="{2DBDC555-8160-4CB3-A6C0-11E418B9F6AF}" destId="{F316B05C-EE41-42CD-9B59-71828A4F957E}" srcOrd="5" destOrd="0" parTransId="{51A5CD60-77D5-4491-81B3-5DF6571DB7B6}" sibTransId="{AE0ECDCA-C9A0-40FB-A638-95AFF791AA23}"/>
    <dgm:cxn modelId="{E0980C87-C151-405A-9081-8FF705AB0985}" type="presOf" srcId="{A4C2D190-F23A-4378-8780-F24437DA2CDF}" destId="{EBCABA43-11C5-423A-A6FC-62521EA06237}" srcOrd="0" destOrd="0" presId="urn:microsoft.com/office/officeart/2005/8/layout/vList2"/>
    <dgm:cxn modelId="{7E590B76-4D04-4B2C-9E35-B43E34801846}" srcId="{2DBDC555-8160-4CB3-A6C0-11E418B9F6AF}" destId="{1AA556AD-077B-487B-8EF6-711270F9E01D}" srcOrd="2" destOrd="0" parTransId="{768EE59F-BBF1-4420-B996-B7616165E49F}" sibTransId="{3D756D65-B65C-4B5C-AE00-40849B3F3FA6}"/>
    <dgm:cxn modelId="{ED2E74E3-0BE0-4AF6-88E4-57C1592CA78F}" type="presOf" srcId="{2DBDC555-8160-4CB3-A6C0-11E418B9F6AF}" destId="{98D997A1-20B6-4847-96CE-856D4C7DCA10}" srcOrd="0" destOrd="0" presId="urn:microsoft.com/office/officeart/2005/8/layout/vList2"/>
    <dgm:cxn modelId="{6E29CB66-70DC-4CC9-890D-82DD75BC3255}" srcId="{2DBDC555-8160-4CB3-A6C0-11E418B9F6AF}" destId="{16BF351D-FF7A-4FAF-8E8E-BF6F36533215}" srcOrd="1" destOrd="0" parTransId="{A3DFD872-B727-4DD7-B58A-F4A76BAC854F}" sibTransId="{465C4E08-1936-4530-AB4A-0A0AB95AE4F5}"/>
    <dgm:cxn modelId="{D12EB134-40CD-43EF-A2FF-C8D562112DCD}" srcId="{2DBDC555-8160-4CB3-A6C0-11E418B9F6AF}" destId="{A4C2D190-F23A-4378-8780-F24437DA2CDF}" srcOrd="6" destOrd="0" parTransId="{379A8949-DB96-4666-ABCA-31000C116323}" sibTransId="{5272B9EC-FFE9-46CE-B7DD-BF633E9DA7A6}"/>
    <dgm:cxn modelId="{14DF8316-136D-47C6-925F-23AB2AE771F2}" type="presOf" srcId="{1AA556AD-077B-487B-8EF6-711270F9E01D}" destId="{05F3C7C5-22EB-4492-BAFF-ED67A9000684}" srcOrd="0" destOrd="0" presId="urn:microsoft.com/office/officeart/2005/8/layout/vList2"/>
    <dgm:cxn modelId="{44726B6B-5DFB-435F-ADC6-1061D1A11A52}" srcId="{2DBDC555-8160-4CB3-A6C0-11E418B9F6AF}" destId="{2262C5AC-A395-49A0-8554-9684CA884026}" srcOrd="3" destOrd="0" parTransId="{F2E146E3-2DDF-4B74-B07A-3813D0E7F1AC}" sibTransId="{07EF6B8B-1507-45CA-9C5F-CE303CEF6DC1}"/>
    <dgm:cxn modelId="{A35BCEA9-4C78-40E3-9A56-432AE8713D67}" srcId="{2DBDC555-8160-4CB3-A6C0-11E418B9F6AF}" destId="{C5128997-DCAD-4C21-8CA9-3DD4D1195BBC}" srcOrd="0" destOrd="0" parTransId="{285C1C11-2839-4DBE-8D1A-775DCFE0389F}" sibTransId="{2846F46E-82BF-4377-8727-E6B8442BD0A6}"/>
    <dgm:cxn modelId="{157534AB-1BAD-43C8-BF9E-3A6195B8BD9E}" type="presOf" srcId="{16BF351D-FF7A-4FAF-8E8E-BF6F36533215}" destId="{8B207978-F6EE-4E25-A8BE-B70996DC0AF8}" srcOrd="0" destOrd="0" presId="urn:microsoft.com/office/officeart/2005/8/layout/vList2"/>
    <dgm:cxn modelId="{8C561774-F6BF-4DE3-B2B5-9F73A7834EF4}" type="presOf" srcId="{F316B05C-EE41-42CD-9B59-71828A4F957E}" destId="{92F7B4F8-69BD-4418-A8C4-7E62959D0829}" srcOrd="0" destOrd="0" presId="urn:microsoft.com/office/officeart/2005/8/layout/vList2"/>
    <dgm:cxn modelId="{7C1D41DD-2B13-472C-A587-D196ADDE21DB}" type="presOf" srcId="{2262C5AC-A395-49A0-8554-9684CA884026}" destId="{63AC3CBA-F1F2-4DF1-91C7-378ED3731BAC}" srcOrd="0" destOrd="0" presId="urn:microsoft.com/office/officeart/2005/8/layout/vList2"/>
    <dgm:cxn modelId="{E7CBB1DC-B2CE-4C16-8945-2D4366E933D3}" srcId="{2DBDC555-8160-4CB3-A6C0-11E418B9F6AF}" destId="{1E62E58E-D1C6-478F-9084-1D402DC4B13F}" srcOrd="4" destOrd="0" parTransId="{32CDC044-6C1F-4BCF-842D-2D716CE4A178}" sibTransId="{7AF171C4-8130-4A1D-B474-2D00A5C067B1}"/>
    <dgm:cxn modelId="{293A674F-68A1-4243-A3D6-69AEF6C705E4}" type="presOf" srcId="{1E62E58E-D1C6-478F-9084-1D402DC4B13F}" destId="{486A21A9-52D9-44CA-8EA0-2C97FABD67C7}" srcOrd="0" destOrd="0" presId="urn:microsoft.com/office/officeart/2005/8/layout/vList2"/>
    <dgm:cxn modelId="{A8463EEC-3188-49A9-8B75-1B0EF55C43D2}" type="presOf" srcId="{C5128997-DCAD-4C21-8CA9-3DD4D1195BBC}" destId="{CDD450AC-41D3-4D1D-809F-6CBA0B2E3890}" srcOrd="0" destOrd="0" presId="urn:microsoft.com/office/officeart/2005/8/layout/vList2"/>
    <dgm:cxn modelId="{E037A72E-06DB-4DF1-9584-0CEFC2A32170}" type="presParOf" srcId="{98D997A1-20B6-4847-96CE-856D4C7DCA10}" destId="{CDD450AC-41D3-4D1D-809F-6CBA0B2E3890}" srcOrd="0" destOrd="0" presId="urn:microsoft.com/office/officeart/2005/8/layout/vList2"/>
    <dgm:cxn modelId="{C19D7348-D6AC-4EF3-806E-14E45937C98F}" type="presParOf" srcId="{98D997A1-20B6-4847-96CE-856D4C7DCA10}" destId="{E68D3F67-D1C7-433C-BCB5-CB913E90E1E2}" srcOrd="1" destOrd="0" presId="urn:microsoft.com/office/officeart/2005/8/layout/vList2"/>
    <dgm:cxn modelId="{B76EBE70-E22E-4A04-B36F-CDC74685E0B5}" type="presParOf" srcId="{98D997A1-20B6-4847-96CE-856D4C7DCA10}" destId="{8B207978-F6EE-4E25-A8BE-B70996DC0AF8}" srcOrd="2" destOrd="0" presId="urn:microsoft.com/office/officeart/2005/8/layout/vList2"/>
    <dgm:cxn modelId="{2C5B1A1D-B6EB-4D5C-A926-92EFC44CDAAC}" type="presParOf" srcId="{98D997A1-20B6-4847-96CE-856D4C7DCA10}" destId="{C524F404-E9B2-45C5-A7AB-D73787DC06B3}" srcOrd="3" destOrd="0" presId="urn:microsoft.com/office/officeart/2005/8/layout/vList2"/>
    <dgm:cxn modelId="{B48CA2B2-BD06-4B7C-BA18-CA2550E0D32F}" type="presParOf" srcId="{98D997A1-20B6-4847-96CE-856D4C7DCA10}" destId="{05F3C7C5-22EB-4492-BAFF-ED67A9000684}" srcOrd="4" destOrd="0" presId="urn:microsoft.com/office/officeart/2005/8/layout/vList2"/>
    <dgm:cxn modelId="{9C905877-EE1A-4012-B194-A437621BAA42}" type="presParOf" srcId="{98D997A1-20B6-4847-96CE-856D4C7DCA10}" destId="{A33F246C-E2B6-4301-94A6-23F697E7F20F}" srcOrd="5" destOrd="0" presId="urn:microsoft.com/office/officeart/2005/8/layout/vList2"/>
    <dgm:cxn modelId="{69C6531D-8FC2-4E07-8923-AFE3E35699B8}" type="presParOf" srcId="{98D997A1-20B6-4847-96CE-856D4C7DCA10}" destId="{63AC3CBA-F1F2-4DF1-91C7-378ED3731BAC}" srcOrd="6" destOrd="0" presId="urn:microsoft.com/office/officeart/2005/8/layout/vList2"/>
    <dgm:cxn modelId="{B966A522-E308-49AE-94C6-740CFE6E0226}" type="presParOf" srcId="{98D997A1-20B6-4847-96CE-856D4C7DCA10}" destId="{6498E9DD-D652-4063-A533-57D96CFCB54E}" srcOrd="7" destOrd="0" presId="urn:microsoft.com/office/officeart/2005/8/layout/vList2"/>
    <dgm:cxn modelId="{CC3AD239-BEF5-46E4-BDAC-FFC92FABFE5D}" type="presParOf" srcId="{98D997A1-20B6-4847-96CE-856D4C7DCA10}" destId="{486A21A9-52D9-44CA-8EA0-2C97FABD67C7}" srcOrd="8" destOrd="0" presId="urn:microsoft.com/office/officeart/2005/8/layout/vList2"/>
    <dgm:cxn modelId="{6FAD3CA4-36EC-45C1-8AF9-527B6EB04386}" type="presParOf" srcId="{98D997A1-20B6-4847-96CE-856D4C7DCA10}" destId="{12598687-549A-46A5-A361-FFCA693261C8}" srcOrd="9" destOrd="0" presId="urn:microsoft.com/office/officeart/2005/8/layout/vList2"/>
    <dgm:cxn modelId="{4FD994FE-4758-46E4-88BA-0061C02A5989}" type="presParOf" srcId="{98D997A1-20B6-4847-96CE-856D4C7DCA10}" destId="{92F7B4F8-69BD-4418-A8C4-7E62959D0829}" srcOrd="10" destOrd="0" presId="urn:microsoft.com/office/officeart/2005/8/layout/vList2"/>
    <dgm:cxn modelId="{2075EE0D-7A29-488F-8F04-4DF29BBF0F55}" type="presParOf" srcId="{98D997A1-20B6-4847-96CE-856D4C7DCA10}" destId="{65B05426-A1E6-4102-AC11-591FAA3FA62B}" srcOrd="11" destOrd="0" presId="urn:microsoft.com/office/officeart/2005/8/layout/vList2"/>
    <dgm:cxn modelId="{5B76A2C0-0365-4D38-A24E-F018364F1C49}" type="presParOf" srcId="{98D997A1-20B6-4847-96CE-856D4C7DCA10}" destId="{EBCABA43-11C5-423A-A6FC-62521EA06237}"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A24B84-B8A5-4B29-AB53-87C36FE3A760}">
      <dsp:nvSpPr>
        <dsp:cNvPr id="0" name=""/>
        <dsp:cNvSpPr/>
      </dsp:nvSpPr>
      <dsp:spPr>
        <a:xfrm>
          <a:off x="-5232027" y="-801354"/>
          <a:ext cx="6230348" cy="6230348"/>
        </a:xfrm>
        <a:prstGeom prst="blockArc">
          <a:avLst>
            <a:gd name="adj1" fmla="val 18900000"/>
            <a:gd name="adj2" fmla="val 2700000"/>
            <a:gd name="adj3" fmla="val 347"/>
          </a:avLst>
        </a:pr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7495ED-A297-4FBB-AFD3-F4B6B17163D1}">
      <dsp:nvSpPr>
        <dsp:cNvPr id="0" name=""/>
        <dsp:cNvSpPr/>
      </dsp:nvSpPr>
      <dsp:spPr>
        <a:xfrm>
          <a:off x="522696" y="355772"/>
          <a:ext cx="11100805" cy="7119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5083" tIns="73660" rIns="73660" bIns="73660" numCol="1" spcCol="1270" anchor="ctr" anchorCtr="0">
          <a:noAutofit/>
        </a:bodyPr>
        <a:lstStyle/>
        <a:p>
          <a:pPr lvl="0" algn="l" defTabSz="1289050" rtl="0">
            <a:lnSpc>
              <a:spcPct val="90000"/>
            </a:lnSpc>
            <a:spcBef>
              <a:spcPct val="0"/>
            </a:spcBef>
            <a:spcAft>
              <a:spcPct val="35000"/>
            </a:spcAft>
          </a:pPr>
          <a:r>
            <a:rPr lang="en-US" sz="2900" kern="1200" dirty="0" smtClean="0"/>
            <a:t>1.Fanga </a:t>
          </a:r>
          <a:r>
            <a:rPr lang="en-US" sz="2900" kern="1200" dirty="0" err="1" smtClean="0"/>
            <a:t>kirish</a:t>
          </a:r>
          <a:r>
            <a:rPr lang="en-US" sz="2900" kern="1200" dirty="0" smtClean="0"/>
            <a:t>, </a:t>
          </a:r>
          <a:r>
            <a:rPr lang="en-US" sz="2900" kern="1200" dirty="0" err="1" smtClean="0"/>
            <a:t>boshqa</a:t>
          </a:r>
          <a:r>
            <a:rPr lang="en-US" sz="2900" kern="1200" dirty="0" smtClean="0"/>
            <a:t> </a:t>
          </a:r>
          <a:r>
            <a:rPr lang="en-US" sz="2900" kern="1200" dirty="0" err="1" smtClean="0"/>
            <a:t>fanlar</a:t>
          </a:r>
          <a:r>
            <a:rPr lang="en-US" sz="2900" kern="1200" dirty="0" smtClean="0"/>
            <a:t> </a:t>
          </a:r>
          <a:r>
            <a:rPr lang="en-US" sz="2900" kern="1200" dirty="0" err="1" smtClean="0"/>
            <a:t>bilan</a:t>
          </a:r>
          <a:r>
            <a:rPr lang="en-US" sz="2900" kern="1200" dirty="0" smtClean="0"/>
            <a:t> </a:t>
          </a:r>
          <a:r>
            <a:rPr lang="en-US" sz="2900" kern="1200" dirty="0" err="1" smtClean="0"/>
            <a:t>bog’liqligi</a:t>
          </a:r>
          <a:r>
            <a:rPr lang="en-US" sz="2900" kern="1200" dirty="0" smtClean="0"/>
            <a:t> </a:t>
          </a:r>
          <a:r>
            <a:rPr lang="en-US" sz="2900" kern="1200" dirty="0" err="1" smtClean="0"/>
            <a:t>va</a:t>
          </a:r>
          <a:r>
            <a:rPr lang="en-US" sz="2900" kern="1200" dirty="0" smtClean="0"/>
            <a:t> </a:t>
          </a:r>
          <a:r>
            <a:rPr lang="en-US" sz="2900" kern="1200" dirty="0" err="1" smtClean="0"/>
            <a:t>vazifalari</a:t>
          </a:r>
          <a:r>
            <a:rPr lang="en-US" sz="2900" kern="1200" dirty="0" smtClean="0"/>
            <a:t>.</a:t>
          </a:r>
          <a:endParaRPr lang="ru-RU" sz="2900" kern="1200" dirty="0"/>
        </a:p>
      </dsp:txBody>
      <dsp:txXfrm>
        <a:off x="522696" y="355772"/>
        <a:ext cx="11100805" cy="711916"/>
      </dsp:txXfrm>
    </dsp:sp>
    <dsp:sp modelId="{4507409E-B29E-4C42-8771-73814396A949}">
      <dsp:nvSpPr>
        <dsp:cNvPr id="0" name=""/>
        <dsp:cNvSpPr/>
      </dsp:nvSpPr>
      <dsp:spPr>
        <a:xfrm>
          <a:off x="77748" y="266783"/>
          <a:ext cx="889895" cy="889895"/>
        </a:xfrm>
        <a:prstGeom prst="ellipse">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16B8AD7-0384-4A38-B88C-D6B7AC518C06}">
      <dsp:nvSpPr>
        <dsp:cNvPr id="0" name=""/>
        <dsp:cNvSpPr/>
      </dsp:nvSpPr>
      <dsp:spPr>
        <a:xfrm>
          <a:off x="930853" y="1423832"/>
          <a:ext cx="10692647" cy="7119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5083" tIns="73660" rIns="73660" bIns="73660" numCol="1" spcCol="1270" anchor="ctr" anchorCtr="0">
          <a:noAutofit/>
        </a:bodyPr>
        <a:lstStyle/>
        <a:p>
          <a:pPr lvl="0" algn="l" defTabSz="1289050" rtl="0">
            <a:lnSpc>
              <a:spcPct val="90000"/>
            </a:lnSpc>
            <a:spcBef>
              <a:spcPct val="0"/>
            </a:spcBef>
            <a:spcAft>
              <a:spcPct val="35000"/>
            </a:spcAft>
          </a:pPr>
          <a:r>
            <a:rPr lang="en-US" sz="2900" kern="1200" dirty="0" smtClean="0"/>
            <a:t>2. </a:t>
          </a:r>
          <a:r>
            <a:rPr lang="en-US" sz="2900" kern="1200" dirty="0" err="1" smtClean="0"/>
            <a:t>Asosiy</a:t>
          </a:r>
          <a:r>
            <a:rPr lang="en-US" sz="2900" kern="1200" dirty="0" smtClean="0"/>
            <a:t> </a:t>
          </a:r>
          <a:r>
            <a:rPr lang="en-US" sz="2900" kern="1200" dirty="0" err="1" smtClean="0"/>
            <a:t>tushuncha</a:t>
          </a:r>
          <a:r>
            <a:rPr lang="en-US" sz="2900" kern="1200" dirty="0" smtClean="0"/>
            <a:t> </a:t>
          </a:r>
          <a:r>
            <a:rPr lang="en-US" sz="2900" kern="1200" dirty="0" err="1" smtClean="0"/>
            <a:t>va</a:t>
          </a:r>
          <a:r>
            <a:rPr lang="en-US" sz="2900" kern="1200" dirty="0" smtClean="0"/>
            <a:t> </a:t>
          </a:r>
          <a:r>
            <a:rPr lang="en-US" sz="2900" kern="1200" dirty="0" err="1" smtClean="0"/>
            <a:t>tariflar</a:t>
          </a:r>
          <a:r>
            <a:rPr lang="en-US" sz="2900" kern="1200" dirty="0" smtClean="0"/>
            <a:t>.</a:t>
          </a:r>
          <a:endParaRPr lang="ru-RU" sz="2900" kern="1200" dirty="0"/>
        </a:p>
      </dsp:txBody>
      <dsp:txXfrm>
        <a:off x="930853" y="1423832"/>
        <a:ext cx="10692647" cy="711916"/>
      </dsp:txXfrm>
    </dsp:sp>
    <dsp:sp modelId="{09B33936-991F-421E-A3D1-2FC49D3608A2}">
      <dsp:nvSpPr>
        <dsp:cNvPr id="0" name=""/>
        <dsp:cNvSpPr/>
      </dsp:nvSpPr>
      <dsp:spPr>
        <a:xfrm>
          <a:off x="485906" y="1334842"/>
          <a:ext cx="889895" cy="889895"/>
        </a:xfrm>
        <a:prstGeom prst="ellipse">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0439CFD-E390-4E28-A03B-1951C8CDDC24}">
      <dsp:nvSpPr>
        <dsp:cNvPr id="0" name=""/>
        <dsp:cNvSpPr/>
      </dsp:nvSpPr>
      <dsp:spPr>
        <a:xfrm>
          <a:off x="930853" y="2491891"/>
          <a:ext cx="10692647" cy="7119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5083" tIns="73660" rIns="73660" bIns="73660" numCol="1" spcCol="1270" anchor="ctr" anchorCtr="0">
          <a:noAutofit/>
        </a:bodyPr>
        <a:lstStyle/>
        <a:p>
          <a:pPr lvl="0" algn="l" defTabSz="1289050" rtl="0">
            <a:lnSpc>
              <a:spcPct val="90000"/>
            </a:lnSpc>
            <a:spcBef>
              <a:spcPct val="0"/>
            </a:spcBef>
            <a:spcAft>
              <a:spcPct val="35000"/>
            </a:spcAft>
          </a:pPr>
          <a:r>
            <a:rPr lang="en-US" sz="2900" kern="1200" dirty="0" smtClean="0"/>
            <a:t>3. </a:t>
          </a:r>
          <a:r>
            <a:rPr lang="en-US" sz="2900" kern="1200" dirty="0" err="1" smtClean="0"/>
            <a:t>Statikaning</a:t>
          </a:r>
          <a:r>
            <a:rPr lang="en-US" sz="2900" kern="1200" dirty="0" smtClean="0"/>
            <a:t> </a:t>
          </a:r>
          <a:r>
            <a:rPr lang="en-US" sz="2900" kern="1200" dirty="0" err="1" smtClean="0"/>
            <a:t>asosiy</a:t>
          </a:r>
          <a:r>
            <a:rPr lang="en-US" sz="2900" kern="1200" dirty="0" smtClean="0"/>
            <a:t> </a:t>
          </a:r>
          <a:r>
            <a:rPr lang="en-US" sz="2900" kern="1200" dirty="0" err="1" smtClean="0"/>
            <a:t>aksiomalari</a:t>
          </a:r>
          <a:endParaRPr lang="ru-RU" sz="2900" kern="1200" dirty="0"/>
        </a:p>
      </dsp:txBody>
      <dsp:txXfrm>
        <a:off x="930853" y="2491891"/>
        <a:ext cx="10692647" cy="711916"/>
      </dsp:txXfrm>
    </dsp:sp>
    <dsp:sp modelId="{3B9164C8-0E8F-4896-949F-B1CC3DAE49CD}">
      <dsp:nvSpPr>
        <dsp:cNvPr id="0" name=""/>
        <dsp:cNvSpPr/>
      </dsp:nvSpPr>
      <dsp:spPr>
        <a:xfrm>
          <a:off x="485906" y="2402902"/>
          <a:ext cx="889895" cy="889895"/>
        </a:xfrm>
        <a:prstGeom prst="ellipse">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825ADCD-1B3C-4EF5-A90F-DCC597FACFCA}">
      <dsp:nvSpPr>
        <dsp:cNvPr id="0" name=""/>
        <dsp:cNvSpPr/>
      </dsp:nvSpPr>
      <dsp:spPr>
        <a:xfrm>
          <a:off x="522696" y="3559950"/>
          <a:ext cx="11100805" cy="7119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5083" tIns="73660" rIns="73660" bIns="73660" numCol="1" spcCol="1270" anchor="ctr" anchorCtr="0">
          <a:noAutofit/>
        </a:bodyPr>
        <a:lstStyle/>
        <a:p>
          <a:pPr lvl="0" algn="l" defTabSz="1289050" rtl="0">
            <a:lnSpc>
              <a:spcPct val="90000"/>
            </a:lnSpc>
            <a:spcBef>
              <a:spcPct val="0"/>
            </a:spcBef>
            <a:spcAft>
              <a:spcPct val="35000"/>
            </a:spcAft>
          </a:pPr>
          <a:r>
            <a:rPr lang="en-US" sz="2900" kern="1200" dirty="0" smtClean="0"/>
            <a:t>4. </a:t>
          </a:r>
          <a:r>
            <a:rPr lang="en-US" sz="2900" kern="1200" dirty="0" err="1" smtClean="0"/>
            <a:t>Bog’lanish</a:t>
          </a:r>
          <a:r>
            <a:rPr lang="en-US" sz="2900" kern="1200" dirty="0" smtClean="0"/>
            <a:t> </a:t>
          </a:r>
          <a:r>
            <a:rPr lang="en-US" sz="2900" kern="1200" dirty="0" err="1" smtClean="0"/>
            <a:t>ba</a:t>
          </a:r>
          <a:r>
            <a:rPr lang="en-US" sz="2900" kern="1200" dirty="0" smtClean="0"/>
            <a:t> </a:t>
          </a:r>
          <a:r>
            <a:rPr lang="en-US" sz="2900" kern="1200" dirty="0" err="1" smtClean="0"/>
            <a:t>bog’lanish</a:t>
          </a:r>
          <a:r>
            <a:rPr lang="en-US" sz="2900" kern="1200" dirty="0" smtClean="0"/>
            <a:t> </a:t>
          </a:r>
          <a:r>
            <a:rPr lang="en-US" sz="2900" kern="1200" dirty="0" err="1" smtClean="0"/>
            <a:t>reaktsiyalari</a:t>
          </a:r>
          <a:endParaRPr lang="ru-RU" sz="2900" kern="1200" dirty="0"/>
        </a:p>
      </dsp:txBody>
      <dsp:txXfrm>
        <a:off x="522696" y="3559950"/>
        <a:ext cx="11100805" cy="711916"/>
      </dsp:txXfrm>
    </dsp:sp>
    <dsp:sp modelId="{77BEEA6C-5D92-4A8F-9655-63AC14ABF1F9}">
      <dsp:nvSpPr>
        <dsp:cNvPr id="0" name=""/>
        <dsp:cNvSpPr/>
      </dsp:nvSpPr>
      <dsp:spPr>
        <a:xfrm>
          <a:off x="77748" y="3470961"/>
          <a:ext cx="889895" cy="889895"/>
        </a:xfrm>
        <a:prstGeom prst="ellipse">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2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image" Target="../media/image23.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2.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image" Target="../media/image3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B1633-B761-4406-9CF0-7931AC2765A3}" type="datetimeFigureOut">
              <a:rPr lang="ru-RU" smtClean="0"/>
              <a:t>20.09.2018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ADFCFE-B950-4DE1-9813-D9F98EFBDE91}" type="slidenum">
              <a:rPr lang="ru-RU" smtClean="0"/>
              <a:t>‹#›</a:t>
            </a:fld>
            <a:endParaRPr lang="ru-RU"/>
          </a:p>
        </p:txBody>
      </p:sp>
    </p:spTree>
    <p:extLst>
      <p:ext uri="{BB962C8B-B14F-4D97-AF65-F5344CB8AC3E}">
        <p14:creationId xmlns:p14="http://schemas.microsoft.com/office/powerpoint/2010/main" val="1034742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a:t>
            </a:fld>
            <a:endParaRPr lang="ru-RU"/>
          </a:p>
        </p:txBody>
      </p:sp>
    </p:spTree>
    <p:extLst>
      <p:ext uri="{BB962C8B-B14F-4D97-AF65-F5344CB8AC3E}">
        <p14:creationId xmlns:p14="http://schemas.microsoft.com/office/powerpoint/2010/main" val="3063758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a:t>
            </a:fld>
            <a:endParaRPr lang="ru-RU"/>
          </a:p>
        </p:txBody>
      </p:sp>
    </p:spTree>
    <p:extLst>
      <p:ext uri="{BB962C8B-B14F-4D97-AF65-F5344CB8AC3E}">
        <p14:creationId xmlns:p14="http://schemas.microsoft.com/office/powerpoint/2010/main" val="41941569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a:t>
            </a:fld>
            <a:endParaRPr lang="ru-RU"/>
          </a:p>
        </p:txBody>
      </p:sp>
    </p:spTree>
    <p:extLst>
      <p:ext uri="{BB962C8B-B14F-4D97-AF65-F5344CB8AC3E}">
        <p14:creationId xmlns:p14="http://schemas.microsoft.com/office/powerpoint/2010/main" val="13040804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4</a:t>
            </a:fld>
            <a:endParaRPr lang="ru-RU"/>
          </a:p>
        </p:txBody>
      </p:sp>
    </p:spTree>
    <p:extLst>
      <p:ext uri="{BB962C8B-B14F-4D97-AF65-F5344CB8AC3E}">
        <p14:creationId xmlns:p14="http://schemas.microsoft.com/office/powerpoint/2010/main" val="3923436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5</a:t>
            </a:fld>
            <a:endParaRPr lang="ru-RU"/>
          </a:p>
        </p:txBody>
      </p:sp>
    </p:spTree>
    <p:extLst>
      <p:ext uri="{BB962C8B-B14F-4D97-AF65-F5344CB8AC3E}">
        <p14:creationId xmlns:p14="http://schemas.microsoft.com/office/powerpoint/2010/main" val="37209339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6</a:t>
            </a:fld>
            <a:endParaRPr lang="ru-RU"/>
          </a:p>
        </p:txBody>
      </p:sp>
    </p:spTree>
    <p:extLst>
      <p:ext uri="{BB962C8B-B14F-4D97-AF65-F5344CB8AC3E}">
        <p14:creationId xmlns:p14="http://schemas.microsoft.com/office/powerpoint/2010/main" val="31634227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7</a:t>
            </a:fld>
            <a:endParaRPr lang="ru-RU"/>
          </a:p>
        </p:txBody>
      </p:sp>
    </p:spTree>
    <p:extLst>
      <p:ext uri="{BB962C8B-B14F-4D97-AF65-F5344CB8AC3E}">
        <p14:creationId xmlns:p14="http://schemas.microsoft.com/office/powerpoint/2010/main" val="1521413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8</a:t>
            </a:fld>
            <a:endParaRPr lang="ru-RU"/>
          </a:p>
        </p:txBody>
      </p:sp>
    </p:spTree>
    <p:extLst>
      <p:ext uri="{BB962C8B-B14F-4D97-AF65-F5344CB8AC3E}">
        <p14:creationId xmlns:p14="http://schemas.microsoft.com/office/powerpoint/2010/main" val="2168629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9</a:t>
            </a:fld>
            <a:endParaRPr lang="ru-RU"/>
          </a:p>
        </p:txBody>
      </p:sp>
    </p:spTree>
    <p:extLst>
      <p:ext uri="{BB962C8B-B14F-4D97-AF65-F5344CB8AC3E}">
        <p14:creationId xmlns:p14="http://schemas.microsoft.com/office/powerpoint/2010/main" val="120114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6ADFCFE-B950-4DE1-9813-D9F98EFBDE91}" type="slidenum">
              <a:rPr lang="ru-RU" smtClean="0"/>
              <a:t>10</a:t>
            </a:fld>
            <a:endParaRPr lang="ru-RU"/>
          </a:p>
        </p:txBody>
      </p:sp>
    </p:spTree>
    <p:extLst>
      <p:ext uri="{BB962C8B-B14F-4D97-AF65-F5344CB8AC3E}">
        <p14:creationId xmlns:p14="http://schemas.microsoft.com/office/powerpoint/2010/main" val="34735184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11</a:t>
            </a:fld>
            <a:endParaRPr lang="ru-RU"/>
          </a:p>
        </p:txBody>
      </p:sp>
    </p:spTree>
    <p:extLst>
      <p:ext uri="{BB962C8B-B14F-4D97-AF65-F5344CB8AC3E}">
        <p14:creationId xmlns:p14="http://schemas.microsoft.com/office/powerpoint/2010/main" val="4622268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12</a:t>
            </a:fld>
            <a:endParaRPr lang="ru-RU"/>
          </a:p>
        </p:txBody>
      </p:sp>
    </p:spTree>
    <p:extLst>
      <p:ext uri="{BB962C8B-B14F-4D97-AF65-F5344CB8AC3E}">
        <p14:creationId xmlns:p14="http://schemas.microsoft.com/office/powerpoint/2010/main" val="1752832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13</a:t>
            </a:fld>
            <a:endParaRPr lang="ru-RU"/>
          </a:p>
        </p:txBody>
      </p:sp>
    </p:spTree>
    <p:extLst>
      <p:ext uri="{BB962C8B-B14F-4D97-AF65-F5344CB8AC3E}">
        <p14:creationId xmlns:p14="http://schemas.microsoft.com/office/powerpoint/2010/main" val="26740085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14</a:t>
            </a:fld>
            <a:endParaRPr lang="ru-RU"/>
          </a:p>
        </p:txBody>
      </p:sp>
    </p:spTree>
    <p:extLst>
      <p:ext uri="{BB962C8B-B14F-4D97-AF65-F5344CB8AC3E}">
        <p14:creationId xmlns:p14="http://schemas.microsoft.com/office/powerpoint/2010/main" val="5418634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15</a:t>
            </a:fld>
            <a:endParaRPr lang="ru-RU"/>
          </a:p>
        </p:txBody>
      </p:sp>
    </p:spTree>
    <p:extLst>
      <p:ext uri="{BB962C8B-B14F-4D97-AF65-F5344CB8AC3E}">
        <p14:creationId xmlns:p14="http://schemas.microsoft.com/office/powerpoint/2010/main" val="118908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16</a:t>
            </a:fld>
            <a:endParaRPr lang="ru-RU"/>
          </a:p>
        </p:txBody>
      </p:sp>
    </p:spTree>
    <p:extLst>
      <p:ext uri="{BB962C8B-B14F-4D97-AF65-F5344CB8AC3E}">
        <p14:creationId xmlns:p14="http://schemas.microsoft.com/office/powerpoint/2010/main" val="30769217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17</a:t>
            </a:fld>
            <a:endParaRPr lang="ru-RU"/>
          </a:p>
        </p:txBody>
      </p:sp>
    </p:spTree>
    <p:extLst>
      <p:ext uri="{BB962C8B-B14F-4D97-AF65-F5344CB8AC3E}">
        <p14:creationId xmlns:p14="http://schemas.microsoft.com/office/powerpoint/2010/main" val="16543031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18</a:t>
            </a:fld>
            <a:endParaRPr lang="ru-RU"/>
          </a:p>
        </p:txBody>
      </p:sp>
    </p:spTree>
    <p:extLst>
      <p:ext uri="{BB962C8B-B14F-4D97-AF65-F5344CB8AC3E}">
        <p14:creationId xmlns:p14="http://schemas.microsoft.com/office/powerpoint/2010/main" val="6617918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19</a:t>
            </a:fld>
            <a:endParaRPr lang="ru-RU"/>
          </a:p>
        </p:txBody>
      </p:sp>
    </p:spTree>
    <p:extLst>
      <p:ext uri="{BB962C8B-B14F-4D97-AF65-F5344CB8AC3E}">
        <p14:creationId xmlns:p14="http://schemas.microsoft.com/office/powerpoint/2010/main" val="11781681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20</a:t>
            </a:fld>
            <a:endParaRPr lang="ru-RU"/>
          </a:p>
        </p:txBody>
      </p:sp>
    </p:spTree>
    <p:extLst>
      <p:ext uri="{BB962C8B-B14F-4D97-AF65-F5344CB8AC3E}">
        <p14:creationId xmlns:p14="http://schemas.microsoft.com/office/powerpoint/2010/main" val="8184607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21</a:t>
            </a:fld>
            <a:endParaRPr lang="ru-RU"/>
          </a:p>
        </p:txBody>
      </p:sp>
    </p:spTree>
    <p:extLst>
      <p:ext uri="{BB962C8B-B14F-4D97-AF65-F5344CB8AC3E}">
        <p14:creationId xmlns:p14="http://schemas.microsoft.com/office/powerpoint/2010/main" val="92193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22</a:t>
            </a:fld>
            <a:endParaRPr lang="ru-RU"/>
          </a:p>
        </p:txBody>
      </p:sp>
    </p:spTree>
    <p:extLst>
      <p:ext uri="{BB962C8B-B14F-4D97-AF65-F5344CB8AC3E}">
        <p14:creationId xmlns:p14="http://schemas.microsoft.com/office/powerpoint/2010/main" val="990890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23</a:t>
            </a:fld>
            <a:endParaRPr lang="ru-RU"/>
          </a:p>
        </p:txBody>
      </p:sp>
    </p:spTree>
    <p:extLst>
      <p:ext uri="{BB962C8B-B14F-4D97-AF65-F5344CB8AC3E}">
        <p14:creationId xmlns:p14="http://schemas.microsoft.com/office/powerpoint/2010/main" val="23592169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24</a:t>
            </a:fld>
            <a:endParaRPr lang="ru-RU"/>
          </a:p>
        </p:txBody>
      </p:sp>
    </p:spTree>
    <p:extLst>
      <p:ext uri="{BB962C8B-B14F-4D97-AF65-F5344CB8AC3E}">
        <p14:creationId xmlns:p14="http://schemas.microsoft.com/office/powerpoint/2010/main" val="15704067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25</a:t>
            </a:fld>
            <a:endParaRPr lang="ru-RU"/>
          </a:p>
        </p:txBody>
      </p:sp>
    </p:spTree>
    <p:extLst>
      <p:ext uri="{BB962C8B-B14F-4D97-AF65-F5344CB8AC3E}">
        <p14:creationId xmlns:p14="http://schemas.microsoft.com/office/powerpoint/2010/main" val="5451098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26</a:t>
            </a:fld>
            <a:endParaRPr lang="ru-RU"/>
          </a:p>
        </p:txBody>
      </p:sp>
    </p:spTree>
    <p:extLst>
      <p:ext uri="{BB962C8B-B14F-4D97-AF65-F5344CB8AC3E}">
        <p14:creationId xmlns:p14="http://schemas.microsoft.com/office/powerpoint/2010/main" val="8635057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27</a:t>
            </a:fld>
            <a:endParaRPr lang="ru-RU"/>
          </a:p>
        </p:txBody>
      </p:sp>
    </p:spTree>
    <p:extLst>
      <p:ext uri="{BB962C8B-B14F-4D97-AF65-F5344CB8AC3E}">
        <p14:creationId xmlns:p14="http://schemas.microsoft.com/office/powerpoint/2010/main" val="20526357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28</a:t>
            </a:fld>
            <a:endParaRPr lang="ru-RU"/>
          </a:p>
        </p:txBody>
      </p:sp>
    </p:spTree>
    <p:extLst>
      <p:ext uri="{BB962C8B-B14F-4D97-AF65-F5344CB8AC3E}">
        <p14:creationId xmlns:p14="http://schemas.microsoft.com/office/powerpoint/2010/main" val="39464500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29</a:t>
            </a:fld>
            <a:endParaRPr lang="ru-RU"/>
          </a:p>
        </p:txBody>
      </p:sp>
    </p:spTree>
    <p:extLst>
      <p:ext uri="{BB962C8B-B14F-4D97-AF65-F5344CB8AC3E}">
        <p14:creationId xmlns:p14="http://schemas.microsoft.com/office/powerpoint/2010/main" val="11078206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30</a:t>
            </a:fld>
            <a:endParaRPr lang="ru-RU"/>
          </a:p>
        </p:txBody>
      </p:sp>
    </p:spTree>
    <p:extLst>
      <p:ext uri="{BB962C8B-B14F-4D97-AF65-F5344CB8AC3E}">
        <p14:creationId xmlns:p14="http://schemas.microsoft.com/office/powerpoint/2010/main" val="37629756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31</a:t>
            </a:fld>
            <a:endParaRPr lang="ru-RU"/>
          </a:p>
        </p:txBody>
      </p:sp>
    </p:spTree>
    <p:extLst>
      <p:ext uri="{BB962C8B-B14F-4D97-AF65-F5344CB8AC3E}">
        <p14:creationId xmlns:p14="http://schemas.microsoft.com/office/powerpoint/2010/main" val="3845328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875569145"/>
      </p:ext>
    </p:extLst>
  </p:cSld>
  <p:clrMapOvr>
    <a:masterClrMapping/>
  </p:clrMapOvr>
  <p:transition spd="slow">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723027914"/>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789026000"/>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A0AC5B0-C5BA-4FDB-A277-DE77CA8C54F8}" type="datetimeFigureOut">
              <a:rPr lang="en-US" smtClean="0"/>
              <a:t>9/20/2018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937745872"/>
      </p:ext>
    </p:extLst>
  </p:cSld>
  <p:clrMapOvr>
    <a:masterClrMapping/>
  </p:clrMapOvr>
  <p:transition spd="slow">
    <p:wip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A0AC5B0-C5BA-4FDB-A277-DE77CA8C54F8}" type="datetimeFigureOut">
              <a:rPr lang="en-US" smtClean="0"/>
              <a:t>9/20/2018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782296918"/>
      </p:ext>
    </p:extLst>
  </p:cSld>
  <p:clrMapOvr>
    <a:masterClrMapping/>
  </p:clrMapOvr>
  <p:transition spd="slow">
    <p:wip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633185697"/>
      </p:ext>
    </p:extLst>
  </p:cSld>
  <p:clrMapOvr>
    <a:masterClrMapping/>
  </p:clrMapOvr>
  <p:transition spd="slow">
    <p:wip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050034608"/>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944601349"/>
      </p:ext>
    </p:extLst>
  </p:cSld>
  <p:clrMapOvr>
    <a:masterClrMapping/>
  </p:clrMapOvr>
  <p:transition spd="slow">
    <p:wip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9/20/2018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4205219782"/>
      </p:ext>
    </p:extLst>
  </p:cSld>
  <p:clrMapOvr>
    <a:masterClrMapping/>
  </p:clrMapOvr>
  <p:transition spd="slow">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9/20/2018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71879419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46568091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53759420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06035050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72967870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184478528"/>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820147106"/>
      </p:ext>
    </p:extLst>
  </p:cSld>
  <p:clrMapOvr>
    <a:masterClrMapping/>
  </p:clrMapOvr>
  <p:transition spd="slow">
    <p:wip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9/20/2018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4129327228"/>
      </p:ext>
    </p:extLst>
  </p:cSld>
  <p:clrMapOvr>
    <a:masterClrMapping/>
  </p:clrMapOvr>
  <p:transition spd="slow">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A0AC5B0-C5BA-4FDB-A277-DE77CA8C54F8}" type="datetimeFigureOut">
              <a:rPr lang="en-US" smtClean="0"/>
              <a:t>9/20/2018</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401C433-4C22-4F85-8F5B-993ED809BEFC}" type="slidenum">
              <a:rPr lang="en-US" smtClean="0"/>
              <a:t>‹#›</a:t>
            </a:fld>
            <a:endParaRPr lang="en-US"/>
          </a:p>
        </p:txBody>
      </p:sp>
    </p:spTree>
    <p:extLst>
      <p:ext uri="{BB962C8B-B14F-4D97-AF65-F5344CB8AC3E}">
        <p14:creationId xmlns:p14="http://schemas.microsoft.com/office/powerpoint/2010/main" val="1195313538"/>
      </p:ext>
    </p:extLst>
  </p:cSld>
  <p:clrMap bg1="dk1" tx1="lt1" bg2="dk2" tx2="lt2" accent1="accent1" accent2="accent2" accent3="accent3" accent4="accent4" accent5="accent5" accent6="accent6" hlink="hlink" folHlink="folHlink"/>
  <p:sldLayoutIdLst>
    <p:sldLayoutId id="2147483987" r:id="rId1"/>
    <p:sldLayoutId id="2147483988" r:id="rId2"/>
    <p:sldLayoutId id="2147483989" r:id="rId3"/>
    <p:sldLayoutId id="2147483990" r:id="rId4"/>
    <p:sldLayoutId id="2147483991" r:id="rId5"/>
    <p:sldLayoutId id="2147483992" r:id="rId6"/>
    <p:sldLayoutId id="2147483993" r:id="rId7"/>
    <p:sldLayoutId id="2147483994" r:id="rId8"/>
    <p:sldLayoutId id="2147483995" r:id="rId9"/>
    <p:sldLayoutId id="2147483996" r:id="rId10"/>
    <p:sldLayoutId id="2147483997" r:id="rId11"/>
    <p:sldLayoutId id="2147483998" r:id="rId12"/>
    <p:sldLayoutId id="2147483999" r:id="rId13"/>
    <p:sldLayoutId id="2147484000" r:id="rId14"/>
    <p:sldLayoutId id="2147484001" r:id="rId15"/>
    <p:sldLayoutId id="2147484002" r:id="rId16"/>
    <p:sldLayoutId id="2147484003" r:id="rId17"/>
  </p:sldLayoutIdLst>
  <p:transition spd="slow">
    <p:wipe/>
  </p:transition>
  <p:timing>
    <p:tnLst>
      <p:par>
        <p:cTn id="1" dur="indefinite" restart="never" nodeType="tmRoot"/>
      </p:par>
    </p:tnLst>
  </p:timing>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notesSlide" Target="../notesSlides/notesSlide11.xml"/><Relationship Id="rId7" Type="http://schemas.openxmlformats.org/officeDocument/2006/relationships/image" Target="../media/image17.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6.wmf"/><Relationship Id="rId4" Type="http://schemas.openxmlformats.org/officeDocument/2006/relationships/oleObject" Target="../embeddings/oleObject1.bin"/><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2.xml"/><Relationship Id="rId7" Type="http://schemas.openxmlformats.org/officeDocument/2006/relationships/image" Target="../media/image21.wmf"/><Relationship Id="rId12"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23.wmf"/><Relationship Id="rId5" Type="http://schemas.openxmlformats.org/officeDocument/2006/relationships/image" Target="../media/image20.wmf"/><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22.w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notesSlide" Target="../notesSlides/notesSlide13.xml"/><Relationship Id="rId7" Type="http://schemas.openxmlformats.org/officeDocument/2006/relationships/image" Target="../media/image25.w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image" Target="../media/image23.wmf"/><Relationship Id="rId10" Type="http://schemas.openxmlformats.org/officeDocument/2006/relationships/image" Target="../media/image27.png"/><Relationship Id="rId4" Type="http://schemas.openxmlformats.org/officeDocument/2006/relationships/oleObject" Target="../embeddings/oleObject7.bin"/><Relationship Id="rId9" Type="http://schemas.openxmlformats.org/officeDocument/2006/relationships/image" Target="../media/image26.wmf"/></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14.xml"/><Relationship Id="rId7" Type="http://schemas.openxmlformats.org/officeDocument/2006/relationships/image" Target="../media/image25.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1.bin"/><Relationship Id="rId5" Type="http://schemas.openxmlformats.org/officeDocument/2006/relationships/image" Target="../media/image23.wmf"/><Relationship Id="rId4" Type="http://schemas.openxmlformats.org/officeDocument/2006/relationships/oleObject" Target="../embeddings/oleObject10.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30.emf"/><Relationship Id="rId5" Type="http://schemas.openxmlformats.org/officeDocument/2006/relationships/image" Target="../media/image29.wmf"/><Relationship Id="rId4" Type="http://schemas.openxmlformats.org/officeDocument/2006/relationships/oleObject" Target="../embeddings/oleObject12.bin"/></Relationships>
</file>

<file path=ppt/slides/_rels/slide16.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4.emf"/><Relationship Id="rId3" Type="http://schemas.openxmlformats.org/officeDocument/2006/relationships/notesSlide" Target="../notesSlides/notesSlide17.xml"/><Relationship Id="rId7" Type="http://schemas.openxmlformats.org/officeDocument/2006/relationships/image" Target="../media/image33.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4.bin"/><Relationship Id="rId11" Type="http://schemas.openxmlformats.org/officeDocument/2006/relationships/image" Target="../media/image37.wmf"/><Relationship Id="rId5" Type="http://schemas.openxmlformats.org/officeDocument/2006/relationships/image" Target="../media/image32.wmf"/><Relationship Id="rId10" Type="http://schemas.openxmlformats.org/officeDocument/2006/relationships/image" Target="../media/image36.wmf"/><Relationship Id="rId4" Type="http://schemas.openxmlformats.org/officeDocument/2006/relationships/oleObject" Target="../embeddings/oleObject13.bin"/><Relationship Id="rId9"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39.w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16.bin"/><Relationship Id="rId5" Type="http://schemas.openxmlformats.org/officeDocument/2006/relationships/image" Target="../media/image38.wmf"/><Relationship Id="rId4" Type="http://schemas.openxmlformats.org/officeDocument/2006/relationships/oleObject" Target="../embeddings/oleObject15.bin"/></Relationships>
</file>

<file path=ppt/slides/_rels/slide19.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0421" y="322144"/>
            <a:ext cx="11502190" cy="1200329"/>
          </a:xfrm>
          <a:prstGeom prst="rect">
            <a:avLst/>
          </a:prstGeom>
        </p:spPr>
        <p:txBody>
          <a:bodyPr wrap="square">
            <a:spAutoFit/>
          </a:bodyPr>
          <a:lstStyle/>
          <a:p>
            <a:pPr algn="ctr">
              <a:spcAft>
                <a:spcPts val="0"/>
              </a:spcAft>
            </a:pP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Mavzu:Amaliy</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m</a:t>
            </a:r>
            <a:r>
              <a:rPr lang="ru-RU" sz="3600" dirty="0" err="1">
                <a:latin typeface="Times New Roman" panose="02020603050405020304" pitchFamily="18" charset="0"/>
                <a:ea typeface="Times New Roman" panose="02020603050405020304" pitchFamily="18" charset="0"/>
                <a:cs typeface="Times New Roman" panose="02020603050405020304" pitchFamily="18" charset="0"/>
              </a:rPr>
              <a:t>еха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nik</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 </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f</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nig</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kirish</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St</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tik</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s</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siy</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ksi</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m</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l</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turl</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3600">
                <a:latin typeface="Times New Roman" panose="02020603050405020304" pitchFamily="18" charset="0"/>
                <a:ea typeface="Times New Roman" panose="02020603050405020304" pitchFamily="18" charset="0"/>
                <a:cs typeface="Times New Roman" panose="02020603050405020304" pitchFamily="18" charset="0"/>
              </a:rPr>
              <a:t>. </a:t>
            </a:r>
            <a:endParaRPr lang="ru-RU" sz="3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2534324244"/>
              </p:ext>
            </p:extLst>
          </p:nvPr>
        </p:nvGraphicFramePr>
        <p:xfrm>
          <a:off x="431639" y="2075814"/>
          <a:ext cx="11687590" cy="4627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Прямоугольник 1"/>
          <p:cNvSpPr/>
          <p:nvPr/>
        </p:nvSpPr>
        <p:spPr>
          <a:xfrm>
            <a:off x="3881043" y="1522473"/>
            <a:ext cx="3080083" cy="707886"/>
          </a:xfrm>
          <a:prstGeom prst="rect">
            <a:avLst/>
          </a:prstGeom>
        </p:spPr>
        <p:txBody>
          <a:bodyPr wrap="square">
            <a:spAutoFit/>
          </a:bodyPr>
          <a:lstStyle/>
          <a:p>
            <a:r>
              <a:rPr lang="en-US" sz="4000" b="1" dirty="0" err="1" smtClean="0">
                <a:latin typeface="Times New Roman" panose="02020603050405020304" pitchFamily="18" charset="0"/>
              </a:rPr>
              <a:t>Reja</a:t>
            </a:r>
            <a:r>
              <a:rPr lang="en-US" sz="4000" b="1" dirty="0" smtClean="0">
                <a:latin typeface="Times New Roman" panose="02020603050405020304" pitchFamily="18" charset="0"/>
              </a:rPr>
              <a:t>:</a:t>
            </a:r>
            <a:endParaRPr lang="ru-RU" sz="4000" dirty="0"/>
          </a:p>
        </p:txBody>
      </p:sp>
    </p:spTree>
    <p:extLst>
      <p:ext uri="{BB962C8B-B14F-4D97-AF65-F5344CB8AC3E}">
        <p14:creationId xmlns:p14="http://schemas.microsoft.com/office/powerpoint/2010/main" val="3485764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6"/>
          <p:cNvGrpSpPr>
            <a:grpSpLocks/>
          </p:cNvGrpSpPr>
          <p:nvPr/>
        </p:nvGrpSpPr>
        <p:grpSpPr bwMode="auto">
          <a:xfrm>
            <a:off x="209006" y="271278"/>
            <a:ext cx="9301118" cy="6083802"/>
            <a:chOff x="2268" y="1132"/>
            <a:chExt cx="8165" cy="8528"/>
          </a:xfrm>
        </p:grpSpPr>
        <p:grpSp>
          <p:nvGrpSpPr>
            <p:cNvPr id="5" name="Group 217"/>
            <p:cNvGrpSpPr>
              <a:grpSpLocks/>
            </p:cNvGrpSpPr>
            <p:nvPr/>
          </p:nvGrpSpPr>
          <p:grpSpPr bwMode="auto">
            <a:xfrm rot="-21600000">
              <a:off x="4540" y="6839"/>
              <a:ext cx="5176" cy="2821"/>
              <a:chOff x="1701" y="1134"/>
              <a:chExt cx="4140" cy="2886"/>
            </a:xfrm>
          </p:grpSpPr>
          <p:pic>
            <p:nvPicPr>
              <p:cNvPr id="7" name="Picture 218"/>
              <p:cNvPicPr>
                <a:picLocks noChangeAspect="1" noChangeArrowheads="1"/>
              </p:cNvPicPr>
              <p:nvPr/>
            </p:nvPicPr>
            <p:blipFill>
              <a:blip r:embed="rId3">
                <a:lum bright="-30000" contrast="54000"/>
                <a:extLst>
                  <a:ext uri="{28A0092B-C50C-407E-A947-70E740481C1C}">
                    <a14:useLocalDpi xmlns:a14="http://schemas.microsoft.com/office/drawing/2010/main" val="0"/>
                  </a:ext>
                </a:extLst>
              </a:blip>
              <a:srcRect l="23149" t="35843" r="32552" b="23181"/>
              <a:stretch>
                <a:fillRect/>
              </a:stretch>
            </p:blipFill>
            <p:spPr bwMode="auto">
              <a:xfrm>
                <a:off x="1701" y="1140"/>
                <a:ext cx="4140" cy="288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p:spPr>
          </p:pic>
          <p:sp>
            <p:nvSpPr>
              <p:cNvPr id="8" name="Rectangle 219"/>
              <p:cNvSpPr>
                <a:spLocks noChangeArrowheads="1"/>
              </p:cNvSpPr>
              <p:nvPr/>
            </p:nvSpPr>
            <p:spPr bwMode="auto">
              <a:xfrm>
                <a:off x="1701" y="1134"/>
                <a:ext cx="1620" cy="7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9" name="Rectangle 220"/>
              <p:cNvSpPr>
                <a:spLocks noChangeArrowheads="1"/>
              </p:cNvSpPr>
              <p:nvPr/>
            </p:nvSpPr>
            <p:spPr bwMode="auto">
              <a:xfrm rot="3039532">
                <a:off x="2601" y="1671"/>
                <a:ext cx="990" cy="65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10" name="Rectangle 221"/>
              <p:cNvSpPr>
                <a:spLocks noChangeArrowheads="1"/>
              </p:cNvSpPr>
              <p:nvPr/>
            </p:nvSpPr>
            <p:spPr bwMode="auto">
              <a:xfrm rot="-29216488">
                <a:off x="1886" y="1921"/>
                <a:ext cx="1228" cy="3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grpSp>
        <p:sp>
          <p:nvSpPr>
            <p:cNvPr id="6" name="AutoShape 222"/>
            <p:cNvSpPr>
              <a:spLocks noChangeArrowheads="1"/>
            </p:cNvSpPr>
            <p:nvPr/>
          </p:nvSpPr>
          <p:spPr bwMode="auto">
            <a:xfrm>
              <a:off x="2268" y="1132"/>
              <a:ext cx="8165" cy="4776"/>
            </a:xfrm>
            <a:prstGeom prst="wedgeRectCallout">
              <a:avLst>
                <a:gd name="adj1" fmla="val -2255"/>
                <a:gd name="adj2" fmla="val 8982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ot="0" vert="horz" wrap="square" lIns="91440" tIns="45720" rIns="91440" bIns="45720" anchor="t" anchorCtr="0" upright="1">
              <a:noAutofit/>
            </a:bodyPr>
            <a:lstStyle/>
            <a:p>
              <a:pPr indent="342900" algn="just">
                <a:spcAft>
                  <a:spcPts val="0"/>
                </a:spcAft>
              </a:pPr>
              <a:r>
                <a:rPr lang="uz-Cyrl-UZ" sz="22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«Nаzаriy mехаnikа» fаnini o’rgаnish bo’lаjаk muhаndislаrgа zаmоnаviy tаlаblаrgа jаvоb bеruvchi tеjаmli, ishоnchli, аniq mаshinаlаr, qurilmаlаr, pribоrlаr, аvtоmаtik qurilmаlаr vа kоmplеkslаrni  yarаtish uchun zаrur bo’lgаn mехаnizm sхеmаlаrini tuzish vа tеkshirishning umumiy usullаrini vа ulаrni lоyihаlаshni bilishni  tаminlаydi.</a:t>
              </a:r>
              <a:endParaRPr lang="ru-RU"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indent="342900" algn="just">
                <a:spcAft>
                  <a:spcPts val="0"/>
                </a:spcAft>
              </a:pPr>
              <a:r>
                <a:rPr lang="uz-Cyrl-UZ" sz="22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Bugungi kundа yurtimizdаgi fаоliyat ko’rsаtаyotgаn аvtоmоbilsоzlik, mаshinаsоzlik, stаnоksоzlik, to’qimаchilik vа shu kаbi sоhаlаrni rivоjlаntirish uchun yuqоri mаlаkаli mutахаssislаrgа, аyniqsа muhаndislаrgа bo’lgаn tаlаb оrtib bоrmоqdа. SHu sаbаbli «Nаzаriy mехаnikа» fаnining o’rni  judа muхimdir.</a:t>
              </a:r>
              <a:endParaRPr lang="ru-RU"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uz-Cyrl-UZ" sz="2200" dirty="0">
                  <a:solidFill>
                    <a:srgbClr val="000000"/>
                  </a:solidFill>
                  <a:effectLst/>
                  <a:latin typeface="Arial" panose="020B0604020202020204" pitchFamily="34" charset="0"/>
                  <a:ea typeface="Times New Roman" panose="02020603050405020304" pitchFamily="18" charset="0"/>
                </a:rPr>
                <a:t> </a:t>
              </a:r>
              <a:endParaRPr lang="ru-RU" sz="2200" dirty="0">
                <a:solidFill>
                  <a:srgbClr val="000000"/>
                </a:solidFill>
                <a:effectLst/>
                <a:latin typeface="Arial" panose="020B0604020202020204" pitchFamily="34" charset="0"/>
                <a:ea typeface="Times New Roman" panose="02020603050405020304" pitchFamily="18" charset="0"/>
              </a:endParaRPr>
            </a:p>
          </p:txBody>
        </p:sp>
      </p:grpSp>
    </p:spTree>
    <p:extLst>
      <p:ext uri="{BB962C8B-B14F-4D97-AF65-F5344CB8AC3E}">
        <p14:creationId xmlns:p14="http://schemas.microsoft.com/office/powerpoint/2010/main" val="103873415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46"/>
          <p:cNvGrpSpPr>
            <a:grpSpLocks/>
          </p:cNvGrpSpPr>
          <p:nvPr/>
        </p:nvGrpSpPr>
        <p:grpSpPr bwMode="auto">
          <a:xfrm>
            <a:off x="1456509" y="1180012"/>
            <a:ext cx="8610600" cy="5440680"/>
            <a:chOff x="981" y="3779"/>
            <a:chExt cx="10260" cy="7020"/>
          </a:xfrm>
        </p:grpSpPr>
        <p:sp>
          <p:nvSpPr>
            <p:cNvPr id="6" name="Text Box 247"/>
            <p:cNvSpPr txBox="1">
              <a:spLocks noChangeArrowheads="1"/>
            </p:cNvSpPr>
            <p:nvPr/>
          </p:nvSpPr>
          <p:spPr bwMode="auto">
            <a:xfrm>
              <a:off x="4221" y="6839"/>
              <a:ext cx="3780" cy="108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2000" dirty="0">
                  <a:solidFill>
                    <a:srgbClr val="000000"/>
                  </a:solidFill>
                  <a:effectLst/>
                  <a:latin typeface="Arial" panose="020B0604020202020204" pitchFamily="34" charset="0"/>
                  <a:ea typeface="Times New Roman" panose="02020603050405020304" pitchFamily="18" charset="0"/>
                </a:rPr>
                <a:t>Nаzаriy mехаnikа</a:t>
              </a:r>
              <a:endParaRPr lang="ru-RU" sz="1000" dirty="0">
                <a:solidFill>
                  <a:srgbClr val="000000"/>
                </a:solidFill>
                <a:effectLst/>
                <a:latin typeface="Arial" panose="020B0604020202020204" pitchFamily="34" charset="0"/>
                <a:ea typeface="Times New Roman" panose="02020603050405020304" pitchFamily="18" charset="0"/>
              </a:endParaRPr>
            </a:p>
            <a:p>
              <a:pPr>
                <a:spcAft>
                  <a:spcPts val="0"/>
                </a:spcAft>
              </a:pPr>
              <a:r>
                <a:rPr lang="ru-RU" sz="1000" dirty="0">
                  <a:solidFill>
                    <a:srgbClr val="000000"/>
                  </a:solidFill>
                  <a:effectLst/>
                  <a:latin typeface="Arial" panose="020B0604020202020204" pitchFamily="34" charset="0"/>
                  <a:ea typeface="Times New Roman" panose="02020603050405020304" pitchFamily="18" charset="0"/>
                </a:rPr>
                <a:t> </a:t>
              </a:r>
            </a:p>
          </p:txBody>
        </p:sp>
        <p:sp>
          <p:nvSpPr>
            <p:cNvPr id="7" name="Text Box 248"/>
            <p:cNvSpPr txBox="1">
              <a:spLocks noChangeArrowheads="1"/>
            </p:cNvSpPr>
            <p:nvPr/>
          </p:nvSpPr>
          <p:spPr bwMode="auto">
            <a:xfrm>
              <a:off x="981" y="5399"/>
              <a:ext cx="3240" cy="90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8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Fizikа</a:t>
              </a:r>
              <a:endParaRPr lang="ru-RU" sz="1000">
                <a:solidFill>
                  <a:srgbClr val="000000"/>
                </a:solidFill>
                <a:effectLst/>
                <a:latin typeface="Arial" panose="020B0604020202020204" pitchFamily="34" charset="0"/>
                <a:ea typeface="Times New Roman" panose="02020603050405020304" pitchFamily="18" charset="0"/>
              </a:endParaRPr>
            </a:p>
          </p:txBody>
        </p:sp>
        <p:sp>
          <p:nvSpPr>
            <p:cNvPr id="8" name="Text Box 249"/>
            <p:cNvSpPr txBox="1">
              <a:spLocks noChangeArrowheads="1"/>
            </p:cNvSpPr>
            <p:nvPr/>
          </p:nvSpPr>
          <p:spPr bwMode="auto">
            <a:xfrm>
              <a:off x="4401" y="3779"/>
              <a:ext cx="3420" cy="126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1600" dirty="0">
                  <a:solidFill>
                    <a:srgbClr val="000000"/>
                  </a:solidFill>
                  <a:effectLst/>
                  <a:latin typeface="Arial" panose="020B0604020202020204" pitchFamily="34" charset="0"/>
                  <a:ea typeface="Times New Roman" panose="02020603050405020304" pitchFamily="18" charset="0"/>
                </a:rPr>
                <a:t>CHizmа gеmеtriya vа muхаndislik grаfikаsi</a:t>
              </a:r>
              <a:endParaRPr lang="ru-RU" sz="1000" dirty="0">
                <a:solidFill>
                  <a:srgbClr val="000000"/>
                </a:solidFill>
                <a:effectLst/>
                <a:latin typeface="Arial" panose="020B0604020202020204" pitchFamily="34" charset="0"/>
                <a:ea typeface="Times New Roman" panose="02020603050405020304" pitchFamily="18" charset="0"/>
              </a:endParaRPr>
            </a:p>
          </p:txBody>
        </p:sp>
        <p:sp>
          <p:nvSpPr>
            <p:cNvPr id="9" name="Text Box 250"/>
            <p:cNvSpPr txBox="1">
              <a:spLocks noChangeArrowheads="1"/>
            </p:cNvSpPr>
            <p:nvPr/>
          </p:nvSpPr>
          <p:spPr bwMode="auto">
            <a:xfrm>
              <a:off x="8001" y="5399"/>
              <a:ext cx="3240" cy="90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1400" b="1">
                  <a:solidFill>
                    <a:srgbClr val="000000"/>
                  </a:solidFill>
                  <a:effectLst/>
                  <a:latin typeface="Arial" panose="020B0604020202020204" pitchFamily="34" charset="0"/>
                  <a:ea typeface="Times New Roman" panose="02020603050405020304" pitchFamily="18" charset="0"/>
                </a:rPr>
                <a:t>Mехаnizm vа mаshinаlаr nаzаriyasi</a:t>
              </a:r>
              <a:endParaRPr lang="ru-RU" sz="100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a:p>
              <a:pPr>
                <a:spcAft>
                  <a:spcPts val="0"/>
                </a:spcAft>
              </a:pPr>
              <a:r>
                <a:rPr lang="uz-Cyrl-UZ" sz="16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p:txBody>
        </p:sp>
        <p:sp>
          <p:nvSpPr>
            <p:cNvPr id="10" name="Text Box 251"/>
            <p:cNvSpPr txBox="1">
              <a:spLocks noChangeArrowheads="1"/>
            </p:cNvSpPr>
            <p:nvPr/>
          </p:nvSpPr>
          <p:spPr bwMode="auto">
            <a:xfrm>
              <a:off x="981" y="8459"/>
              <a:ext cx="3240" cy="90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6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Mаshinа dеtаllаri</a:t>
              </a:r>
              <a:endParaRPr lang="ru-RU" sz="1000">
                <a:solidFill>
                  <a:srgbClr val="000000"/>
                </a:solidFill>
                <a:effectLst/>
                <a:latin typeface="Arial" panose="020B0604020202020204" pitchFamily="34" charset="0"/>
                <a:ea typeface="Times New Roman" panose="02020603050405020304" pitchFamily="18" charset="0"/>
              </a:endParaRPr>
            </a:p>
          </p:txBody>
        </p:sp>
        <p:sp>
          <p:nvSpPr>
            <p:cNvPr id="11" name="Text Box 252"/>
            <p:cNvSpPr txBox="1">
              <a:spLocks noChangeArrowheads="1"/>
            </p:cNvSpPr>
            <p:nvPr/>
          </p:nvSpPr>
          <p:spPr bwMode="auto">
            <a:xfrm>
              <a:off x="8001" y="8459"/>
              <a:ext cx="3240" cy="90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Mаtеriаllаr qаrshiligi</a:t>
              </a:r>
              <a:endParaRPr lang="ru-RU" sz="1000">
                <a:solidFill>
                  <a:srgbClr val="000000"/>
                </a:solidFill>
                <a:effectLst/>
                <a:latin typeface="Arial" panose="020B0604020202020204" pitchFamily="34" charset="0"/>
                <a:ea typeface="Times New Roman" panose="02020603050405020304" pitchFamily="18" charset="0"/>
              </a:endParaRPr>
            </a:p>
            <a:p>
              <a:pPr>
                <a:spcAft>
                  <a:spcPts val="0"/>
                </a:spcAft>
              </a:pPr>
              <a:r>
                <a:rPr lang="ru-RU" sz="16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p:txBody>
        </p:sp>
        <p:sp>
          <p:nvSpPr>
            <p:cNvPr id="12" name="Text Box 253"/>
            <p:cNvSpPr txBox="1">
              <a:spLocks noChangeArrowheads="1"/>
            </p:cNvSpPr>
            <p:nvPr/>
          </p:nvSpPr>
          <p:spPr bwMode="auto">
            <a:xfrm>
              <a:off x="4401" y="9719"/>
              <a:ext cx="3420" cy="108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10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Аmаliy mехаnikа</a:t>
              </a:r>
              <a:endParaRPr lang="ru-RU" sz="1000">
                <a:solidFill>
                  <a:srgbClr val="000000"/>
                </a:solidFill>
                <a:effectLst/>
                <a:latin typeface="Arial" panose="020B0604020202020204" pitchFamily="34" charset="0"/>
                <a:ea typeface="Times New Roman" panose="02020603050405020304" pitchFamily="18" charset="0"/>
              </a:endParaRPr>
            </a:p>
          </p:txBody>
        </p:sp>
        <p:cxnSp>
          <p:nvCxnSpPr>
            <p:cNvPr id="13" name="Line 254"/>
            <p:cNvCxnSpPr/>
            <p:nvPr/>
          </p:nvCxnSpPr>
          <p:spPr bwMode="auto">
            <a:xfrm flipV="1">
              <a:off x="6021" y="5039"/>
              <a:ext cx="0" cy="180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4" name="Line 255"/>
            <p:cNvCxnSpPr/>
            <p:nvPr/>
          </p:nvCxnSpPr>
          <p:spPr bwMode="auto">
            <a:xfrm>
              <a:off x="6021" y="7919"/>
              <a:ext cx="0" cy="180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5" name="Line 256"/>
            <p:cNvCxnSpPr/>
            <p:nvPr/>
          </p:nvCxnSpPr>
          <p:spPr bwMode="auto">
            <a:xfrm flipH="1" flipV="1">
              <a:off x="4221" y="5939"/>
              <a:ext cx="1800" cy="90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6" name="Line 257"/>
            <p:cNvCxnSpPr/>
            <p:nvPr/>
          </p:nvCxnSpPr>
          <p:spPr bwMode="auto">
            <a:xfrm flipV="1">
              <a:off x="6021" y="5939"/>
              <a:ext cx="1980" cy="90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7" name="Line 258"/>
            <p:cNvCxnSpPr/>
            <p:nvPr/>
          </p:nvCxnSpPr>
          <p:spPr bwMode="auto">
            <a:xfrm flipH="1">
              <a:off x="4221" y="7919"/>
              <a:ext cx="1800" cy="108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8" name="Line 259"/>
            <p:cNvCxnSpPr/>
            <p:nvPr/>
          </p:nvCxnSpPr>
          <p:spPr bwMode="auto">
            <a:xfrm>
              <a:off x="6021" y="7919"/>
              <a:ext cx="1980" cy="108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grpSp>
      <p:sp>
        <p:nvSpPr>
          <p:cNvPr id="19" name="Прямоугольник 18"/>
          <p:cNvSpPr/>
          <p:nvPr/>
        </p:nvSpPr>
        <p:spPr>
          <a:xfrm>
            <a:off x="444138" y="499888"/>
            <a:ext cx="9457508" cy="523220"/>
          </a:xfrm>
          <a:prstGeom prst="rect">
            <a:avLst/>
          </a:prstGeom>
        </p:spPr>
        <p:txBody>
          <a:bodyPr wrap="square">
            <a:spAutoFit/>
          </a:bodyPr>
          <a:lstStyle/>
          <a:p>
            <a:pPr algn="ctr">
              <a:spcAft>
                <a:spcPts val="0"/>
              </a:spcAft>
            </a:pP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800" b="1" dirty="0">
                <a:latin typeface="Times New Roman" panose="02020603050405020304" pitchFamily="18" charset="0"/>
                <a:ea typeface="Times New Roman" panose="02020603050405020304" pitchFamily="18" charset="0"/>
                <a:cs typeface="Times New Roman" panose="02020603050405020304" pitchFamily="18" charset="0"/>
              </a:rPr>
              <a:t>Nаzаriy mехаnikа</a:t>
            </a: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800" b="1" dirty="0">
                <a:latin typeface="Times New Roman" panose="02020603050405020304" pitchFamily="18" charset="0"/>
                <a:ea typeface="Times New Roman" panose="02020603050405020304" pitchFamily="18" charset="0"/>
                <a:cs typeface="Times New Roman" panose="02020603050405020304" pitchFamily="18" charset="0"/>
              </a:rPr>
              <a:t> fаnining bоshqа fаnlаr bilаn аlоqаsi</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16774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14"/>
          <p:cNvSpPr>
            <a:spLocks noChangeArrowheads="1"/>
          </p:cNvSpPr>
          <p:nvPr/>
        </p:nvSpPr>
        <p:spPr bwMode="auto">
          <a:xfrm>
            <a:off x="1417320" y="579120"/>
            <a:ext cx="9555480" cy="5638800"/>
          </a:xfrm>
          <a:prstGeom prst="cube">
            <a:avLst>
              <a:gd name="adj" fmla="val 13889"/>
            </a:avLst>
          </a:prstGeom>
          <a:ln>
            <a:headEnd/>
            <a:tailEnd/>
          </a:ln>
        </p:spPr>
        <p:style>
          <a:lnRef idx="1">
            <a:schemeClr val="accent5"/>
          </a:lnRef>
          <a:fillRef idx="2">
            <a:schemeClr val="accent5"/>
          </a:fillRef>
          <a:effectRef idx="1">
            <a:schemeClr val="accent5"/>
          </a:effectRef>
          <a:fontRef idx="minor">
            <a:schemeClr val="dk1"/>
          </a:fontRef>
        </p:style>
        <p:txBody>
          <a:bodyPr rot="0" vert="horz" wrap="square" lIns="91440" tIns="45720" rIns="91440" bIns="45720" anchor="t" anchorCtr="0" upright="1">
            <a:noAutofit/>
          </a:bodyPr>
          <a:lstStyle/>
          <a:p>
            <a:endParaRPr lang="ru-RU"/>
          </a:p>
        </p:txBody>
      </p:sp>
      <p:sp>
        <p:nvSpPr>
          <p:cNvPr id="5" name="Text Box 215"/>
          <p:cNvSpPr txBox="1">
            <a:spLocks noChangeArrowheads="1"/>
          </p:cNvSpPr>
          <p:nvPr/>
        </p:nvSpPr>
        <p:spPr bwMode="auto">
          <a:xfrm>
            <a:off x="1417320" y="1402080"/>
            <a:ext cx="8671560" cy="4678680"/>
          </a:xfrm>
          <a:prstGeom prst="rect">
            <a:avLst/>
          </a:prstGeom>
          <a:solidFill>
            <a:srgbClr val="FFFF00"/>
          </a:solidFill>
          <a:ln w="38100" cap="rnd">
            <a:solidFill>
              <a:srgbClr val="000000"/>
            </a:solidFill>
            <a:prstDash val="sysDot"/>
            <a:miter lim="800000"/>
            <a:headEnd/>
            <a:tailEnd/>
          </a:ln>
        </p:spPr>
        <p:txBody>
          <a:bodyPr rot="0" vert="horz" wrap="square" lIns="91440" tIns="45720" rIns="91440" bIns="45720" anchor="t" anchorCtr="0" upright="1">
            <a:noAutofit/>
          </a:bodyPr>
          <a:lstStyle/>
          <a:p>
            <a:pPr algn="ctr">
              <a:spcAft>
                <a:spcPts val="0"/>
              </a:spcAft>
            </a:pPr>
            <a:r>
              <a:rPr lang="uz-Cyrl-UZ" sz="1400" b="1" dirty="0">
                <a:solidFill>
                  <a:srgbClr val="000000"/>
                </a:solidFill>
                <a:effectLst/>
                <a:latin typeface="Arial" panose="020B0604020202020204" pitchFamily="34" charset="0"/>
                <a:ea typeface="Times New Roman" panose="02020603050405020304" pitchFamily="18" charset="0"/>
              </a:rPr>
              <a:t> </a:t>
            </a:r>
            <a:endParaRPr lang="ru-RU" sz="1000" dirty="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2000" b="1" dirty="0">
                <a:solidFill>
                  <a:srgbClr val="000000"/>
                </a:solidFill>
                <a:effectLst/>
                <a:latin typeface="Arial" panose="020B0604020202020204" pitchFamily="34" charset="0"/>
                <a:ea typeface="Times New Roman" panose="02020603050405020304" pitchFamily="18" charset="0"/>
              </a:rPr>
              <a:t>FАNNING VАZIFАLАRI</a:t>
            </a:r>
            <a:endParaRPr lang="ru-RU" sz="2000" dirty="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800" b="1" dirty="0">
                <a:solidFill>
                  <a:srgbClr val="000000"/>
                </a:solidFill>
                <a:effectLst/>
                <a:latin typeface="Arial" panose="020B0604020202020204" pitchFamily="34" charset="0"/>
                <a:ea typeface="Times New Roman" panose="02020603050405020304" pitchFamily="18" charset="0"/>
              </a:rPr>
              <a:t> </a:t>
            </a:r>
            <a:endParaRPr lang="ru-RU" sz="1000" dirty="0">
              <a:solidFill>
                <a:srgbClr val="000000"/>
              </a:solidFill>
              <a:effectLst/>
              <a:latin typeface="Arial" panose="020B0604020202020204" pitchFamily="34" charset="0"/>
              <a:ea typeface="Times New Roman" panose="02020603050405020304" pitchFamily="18" charset="0"/>
            </a:endParaRPr>
          </a:p>
          <a:p>
            <a:pPr algn="just">
              <a:spcAft>
                <a:spcPts val="0"/>
              </a:spcAft>
            </a:pPr>
            <a:r>
              <a:rPr lang="uz-Cyrl-UZ" sz="1400" b="1" dirty="0">
                <a:solidFill>
                  <a:srgbClr val="000000"/>
                </a:solidFill>
                <a:effectLst/>
                <a:latin typeface="Arial" panose="020B0604020202020204" pitchFamily="34" charset="0"/>
                <a:ea typeface="Times New Roman" panose="02020603050405020304" pitchFamily="18" charset="0"/>
              </a:rPr>
              <a:t>  </a:t>
            </a:r>
            <a:r>
              <a:rPr lang="uz-Cyrl-UZ" sz="2000" dirty="0">
                <a:solidFill>
                  <a:srgbClr val="000000"/>
                </a:solidFill>
                <a:effectLst/>
                <a:latin typeface="BalticaUzbek"/>
                <a:ea typeface="Times New Roman" panose="02020603050405020304" pitchFamily="18" charset="0"/>
              </a:rPr>
              <a:t>Fanning vazifasi talabalarga nazariy mehanikaga oid  bilimlar bеrish, olgan nazariy bilimlarini qo’llashga o’rgatishdan va oqibat natijada ularning mehanik fikrlash madaniyatini shakillantirishdan iborat.</a:t>
            </a:r>
            <a:endParaRPr lang="ru-RU" sz="2000" dirty="0">
              <a:solidFill>
                <a:srgbClr val="000000"/>
              </a:solidFill>
              <a:effectLst/>
              <a:latin typeface="Arial" panose="020B0604020202020204" pitchFamily="34" charset="0"/>
              <a:ea typeface="Times New Roman" panose="02020603050405020304" pitchFamily="18" charset="0"/>
            </a:endParaRPr>
          </a:p>
          <a:p>
            <a:pPr algn="just">
              <a:spcAft>
                <a:spcPts val="0"/>
              </a:spcAft>
            </a:pPr>
            <a:r>
              <a:rPr lang="uz-Cyrl-UZ" sz="2000" dirty="0">
                <a:solidFill>
                  <a:srgbClr val="000000"/>
                </a:solidFill>
                <a:effectLst/>
                <a:latin typeface="BalticaUzbek"/>
                <a:ea typeface="Times New Roman" panose="02020603050405020304" pitchFamily="18" charset="0"/>
              </a:rPr>
              <a:t>	 Nazariy mehanika kursi </a:t>
            </a:r>
            <a:r>
              <a:rPr lang="uz-Cyrl-UZ" sz="2000" b="1" i="1" dirty="0">
                <a:solidFill>
                  <a:srgbClr val="000000"/>
                </a:solidFill>
                <a:effectLst/>
                <a:latin typeface="BalticaUzbek"/>
                <a:ea typeface="Times New Roman" panose="02020603050405020304" pitchFamily="18" charset="0"/>
              </a:rPr>
              <a:t>uch qismga </a:t>
            </a:r>
            <a:r>
              <a:rPr lang="uz-Cyrl-UZ" sz="2000" dirty="0">
                <a:solidFill>
                  <a:srgbClr val="000000"/>
                </a:solidFill>
                <a:effectLst/>
                <a:latin typeface="BalticaUzbek"/>
                <a:ea typeface="Times New Roman" panose="02020603050405020304" pitchFamily="18" charset="0"/>
              </a:rPr>
              <a:t>bo’linib o’rganiladi</a:t>
            </a:r>
            <a:r>
              <a:rPr lang="uz-Cyrl-UZ" sz="2000" dirty="0" smtClean="0">
                <a:solidFill>
                  <a:srgbClr val="000000"/>
                </a:solidFill>
                <a:effectLst/>
                <a:latin typeface="BalticaUzbek"/>
                <a:ea typeface="Times New Roman" panose="02020603050405020304" pitchFamily="18" charset="0"/>
              </a:rPr>
              <a:t>:</a:t>
            </a:r>
            <a:endParaRPr lang="en-US" sz="2000" dirty="0" smtClean="0">
              <a:solidFill>
                <a:srgbClr val="000000"/>
              </a:solidFill>
              <a:effectLst/>
              <a:latin typeface="BalticaUzbek"/>
              <a:ea typeface="Times New Roman" panose="02020603050405020304" pitchFamily="18" charset="0"/>
            </a:endParaRPr>
          </a:p>
          <a:p>
            <a:pPr algn="just">
              <a:spcAft>
                <a:spcPts val="0"/>
              </a:spcAft>
            </a:pPr>
            <a:r>
              <a:rPr lang="uz-Cyrl-UZ" sz="2000" dirty="0" smtClean="0">
                <a:solidFill>
                  <a:srgbClr val="000000"/>
                </a:solidFill>
                <a:effectLst/>
                <a:latin typeface="BalticaUzbek"/>
                <a:ea typeface="Times New Roman" panose="02020603050405020304" pitchFamily="18" charset="0"/>
              </a:rPr>
              <a:t> </a:t>
            </a:r>
            <a:r>
              <a:rPr lang="uz-Cyrl-UZ" sz="2000" dirty="0">
                <a:solidFill>
                  <a:srgbClr val="000000"/>
                </a:solidFill>
                <a:effectLst/>
                <a:latin typeface="BalticaUzbek"/>
                <a:ea typeface="Times New Roman" panose="02020603050405020304" pitchFamily="18" charset="0"/>
              </a:rPr>
              <a:t>1. Knematika qismida moddiy nuqta, mehanik sistema va qattiq jismlar kinematikasi </a:t>
            </a:r>
            <a:r>
              <a:rPr lang="uz-Cyrl-UZ" sz="2000" dirty="0" smtClean="0">
                <a:solidFill>
                  <a:srgbClr val="000000"/>
                </a:solidFill>
                <a:effectLst/>
                <a:latin typeface="BalticaUzbek"/>
                <a:ea typeface="Times New Roman" panose="02020603050405020304" pitchFamily="18" charset="0"/>
              </a:rPr>
              <a:t>o’rganiladi. </a:t>
            </a:r>
            <a:endParaRPr lang="en-US" sz="2000" dirty="0" smtClean="0">
              <a:solidFill>
                <a:srgbClr val="000000"/>
              </a:solidFill>
              <a:effectLst/>
              <a:latin typeface="BalticaUzbek"/>
              <a:ea typeface="Times New Roman" panose="02020603050405020304" pitchFamily="18" charset="0"/>
            </a:endParaRPr>
          </a:p>
          <a:p>
            <a:pPr algn="just">
              <a:spcAft>
                <a:spcPts val="0"/>
              </a:spcAft>
            </a:pPr>
            <a:r>
              <a:rPr lang="en-US" sz="2000" dirty="0" smtClean="0">
                <a:solidFill>
                  <a:srgbClr val="000000"/>
                </a:solidFill>
                <a:effectLst/>
                <a:latin typeface="BalticaUzbek"/>
                <a:ea typeface="Times New Roman" panose="02020603050405020304" pitchFamily="18" charset="0"/>
              </a:rPr>
              <a:t> </a:t>
            </a:r>
            <a:r>
              <a:rPr lang="uz-Cyrl-UZ" sz="2000" dirty="0" smtClean="0">
                <a:solidFill>
                  <a:srgbClr val="000000"/>
                </a:solidFill>
                <a:effectLst/>
                <a:latin typeface="BalticaUzbek"/>
                <a:ea typeface="Times New Roman" panose="02020603050405020304" pitchFamily="18" charset="0"/>
              </a:rPr>
              <a:t>2</a:t>
            </a:r>
            <a:r>
              <a:rPr lang="uz-Cyrl-UZ" sz="2000" dirty="0">
                <a:solidFill>
                  <a:srgbClr val="000000"/>
                </a:solidFill>
                <a:effectLst/>
                <a:latin typeface="BalticaUzbek"/>
                <a:ea typeface="Times New Roman" panose="02020603050405020304" pitchFamily="18" charset="0"/>
              </a:rPr>
              <a:t>. Statika qismida kuchlar va ularni aniqlash</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statikaning</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asosiy</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aksiomalari</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o’rganiladi</a:t>
            </a:r>
            <a:r>
              <a:rPr lang="en-US" sz="2000" dirty="0">
                <a:solidFill>
                  <a:srgbClr val="000000"/>
                </a:solidFill>
                <a:effectLst/>
                <a:latin typeface="BalticaUzbek"/>
                <a:ea typeface="Times New Roman" panose="02020603050405020304" pitchFamily="18" charset="0"/>
              </a:rPr>
              <a:t>. </a:t>
            </a:r>
            <a:endParaRPr lang="en-US" sz="2000" dirty="0" smtClean="0">
              <a:solidFill>
                <a:srgbClr val="000000"/>
              </a:solidFill>
              <a:effectLst/>
              <a:latin typeface="BalticaUzbek"/>
              <a:ea typeface="Times New Roman" panose="02020603050405020304" pitchFamily="18" charset="0"/>
            </a:endParaRPr>
          </a:p>
          <a:p>
            <a:pPr algn="just">
              <a:spcAft>
                <a:spcPts val="0"/>
              </a:spcAft>
            </a:pPr>
            <a:r>
              <a:rPr lang="en-US" sz="2000" dirty="0">
                <a:solidFill>
                  <a:srgbClr val="000000"/>
                </a:solidFill>
                <a:latin typeface="BalticaUzbek"/>
                <a:ea typeface="Times New Roman" panose="02020603050405020304" pitchFamily="18" charset="0"/>
              </a:rPr>
              <a:t> </a:t>
            </a:r>
            <a:r>
              <a:rPr lang="en-US" sz="2000" dirty="0" smtClean="0">
                <a:solidFill>
                  <a:srgbClr val="000000"/>
                </a:solidFill>
                <a:effectLst/>
                <a:latin typeface="BalticaUzbek"/>
                <a:ea typeface="Times New Roman" panose="02020603050405020304" pitchFamily="18" charset="0"/>
              </a:rPr>
              <a:t>3</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Dinamika</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qismida</a:t>
            </a:r>
            <a:r>
              <a:rPr lang="en-US" sz="2000" dirty="0">
                <a:solidFill>
                  <a:srgbClr val="000000"/>
                </a:solidFill>
                <a:effectLst/>
                <a:latin typeface="BalticaUzbek"/>
                <a:ea typeface="Times New Roman" panose="02020603050405020304" pitchFamily="18" charset="0"/>
              </a:rPr>
              <a:t> </a:t>
            </a:r>
            <a:r>
              <a:rPr lang="uz-Cyrl-UZ" sz="2000" dirty="0">
                <a:solidFill>
                  <a:srgbClr val="000000"/>
                </a:solidFill>
                <a:effectLst/>
                <a:latin typeface="BalticaUzbek"/>
                <a:ea typeface="Times New Roman" panose="02020603050405020304" pitchFamily="18" charset="0"/>
              </a:rPr>
              <a:t>moddiy nuqta, mehanik sistema va qattiq jismlar </a:t>
            </a:r>
            <a:r>
              <a:rPr lang="en-US" sz="2000" dirty="0" err="1">
                <a:solidFill>
                  <a:srgbClr val="000000"/>
                </a:solidFill>
                <a:effectLst/>
                <a:latin typeface="BalticaUzbek"/>
                <a:ea typeface="Times New Roman" panose="02020603050405020304" pitchFamily="18" charset="0"/>
              </a:rPr>
              <a:t>dinamika</a:t>
            </a:r>
            <a:r>
              <a:rPr lang="uz-Cyrl-UZ" sz="2000" dirty="0">
                <a:solidFill>
                  <a:srgbClr val="000000"/>
                </a:solidFill>
                <a:effectLst/>
                <a:latin typeface="BalticaUzbek"/>
                <a:ea typeface="Times New Roman" panose="02020603050405020304" pitchFamily="18" charset="0"/>
              </a:rPr>
              <a:t>si o’rganiladi va ularga oid bo’lgan masalalar ko’riladi.</a:t>
            </a:r>
            <a:endParaRPr lang="ru-RU" sz="2000" dirty="0">
              <a:solidFill>
                <a:srgbClr val="000000"/>
              </a:solidFill>
              <a:effectLst/>
              <a:latin typeface="Arial" panose="020B0604020202020204" pitchFamily="34" charset="0"/>
              <a:ea typeface="Times New Roman" panose="02020603050405020304" pitchFamily="18" charset="0"/>
            </a:endParaRPr>
          </a:p>
          <a:p>
            <a:pPr algn="just">
              <a:spcAft>
                <a:spcPts val="0"/>
              </a:spcAft>
            </a:pPr>
            <a:r>
              <a:rPr lang="uz-Cyrl-UZ" sz="1400" dirty="0">
                <a:solidFill>
                  <a:srgbClr val="000000"/>
                </a:solidFill>
                <a:effectLst/>
                <a:latin typeface="Arial" panose="020B0604020202020204" pitchFamily="34" charset="0"/>
                <a:ea typeface="Times New Roman" panose="02020603050405020304" pitchFamily="18" charset="0"/>
              </a:rPr>
              <a:t> </a:t>
            </a:r>
            <a:endParaRPr lang="ru-RU" sz="1000" dirty="0">
              <a:solidFill>
                <a:srgbClr val="000000"/>
              </a:solidFill>
              <a:effectLst/>
              <a:latin typeface="Arial" panose="020B0604020202020204" pitchFamily="34" charset="0"/>
              <a:ea typeface="Times New Roman" panose="02020603050405020304" pitchFamily="18" charset="0"/>
            </a:endParaRPr>
          </a:p>
          <a:p>
            <a:pPr>
              <a:spcAft>
                <a:spcPts val="0"/>
              </a:spcAft>
            </a:pPr>
            <a:r>
              <a:rPr lang="uz-Cyrl-UZ" sz="1000" dirty="0">
                <a:solidFill>
                  <a:srgbClr val="000000"/>
                </a:solidFill>
                <a:effectLst/>
                <a:latin typeface="Arial" panose="020B0604020202020204" pitchFamily="34" charset="0"/>
                <a:ea typeface="Times New Roman" panose="02020603050405020304" pitchFamily="18" charset="0"/>
              </a:rPr>
              <a:t> </a:t>
            </a:r>
            <a:endParaRPr lang="ru-RU" sz="1000" dirty="0">
              <a:solidFill>
                <a:srgbClr val="000000"/>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4168101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63880" y="359956"/>
            <a:ext cx="11216640" cy="2677656"/>
          </a:xfrm>
          <a:prstGeom prst="rect">
            <a:avLst/>
          </a:prstGeom>
        </p:spPr>
        <p:txBody>
          <a:bodyPr wrap="square">
            <a:spAutoFit/>
          </a:bodyPr>
          <a:lstStyle/>
          <a:p>
            <a:r>
              <a:rPr lang="en-US" sz="2800" dirty="0" err="1">
                <a:latin typeface="Times New Roman" panose="02020603050405020304" pitchFamily="18" charset="0"/>
                <a:ea typeface="Times New Roman" panose="02020603050405020304" pitchFamily="18" charset="0"/>
              </a:rPr>
              <a:t>Jismga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turlari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ustida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amallar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muvozanat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shartlarini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o’rganuvchi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nazariy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mexanikaning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bo’limi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statika</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ataladi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Statikani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o’rganish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zarur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asosiy</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tushuncha</a:t>
            </a:r>
            <a:r>
              <a:rPr lang="en-US" sz="2800" b="1"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ta’riflarni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keltiramiz</a:t>
            </a:r>
            <a:r>
              <a:rPr lang="en-US" sz="2800" dirty="0" smtClean="0">
                <a:latin typeface="Times New Roman" panose="02020603050405020304" pitchFamily="18" charset="0"/>
                <a:ea typeface="Times New Roman" panose="02020603050405020304" pitchFamily="18" charset="0"/>
              </a:rPr>
              <a:t>.</a:t>
            </a:r>
          </a:p>
          <a:p>
            <a:pPr marL="514350" indent="-514350">
              <a:buFont typeface="Arial" panose="020B0604020202020204" pitchFamily="34" charset="0"/>
              <a:buChar char="•"/>
            </a:pPr>
            <a:r>
              <a:rPr lang="en-US" sz="2800" b="1" dirty="0" err="1" smtClean="0">
                <a:latin typeface="Times New Roman" panose="02020603050405020304" pitchFamily="18" charset="0"/>
                <a:cs typeface="Times New Roman" panose="02020603050405020304" pitchFamily="18" charset="0"/>
              </a:rPr>
              <a:t>Moddiy</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nuqta</a:t>
            </a:r>
            <a:r>
              <a:rPr lang="en-US" sz="2800" b="1"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К</a:t>
            </a:r>
            <a:r>
              <a:rPr lang="en-US" sz="2800" dirty="0" err="1">
                <a:latin typeface="Times New Roman" panose="02020603050405020304" pitchFamily="18" charset="0"/>
                <a:cs typeface="Times New Roman" panose="02020603050405020304" pitchFamily="18" charset="0"/>
              </a:rPr>
              <a:t>o’rilayotgan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masalada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geometrik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o’lchamlarining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ahamiyati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bo’lmagan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jism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moddiy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nuqta</a:t>
            </a:r>
            <a:r>
              <a:rPr lang="en-US" sz="2800" dirty="0">
                <a:latin typeface="Times New Roman" panose="02020603050405020304" pitchFamily="18" charset="0"/>
                <a:cs typeface="Times New Roman" panose="02020603050405020304" pitchFamily="18" charset="0"/>
              </a:rPr>
              <a:t> deb </a:t>
            </a:r>
            <a:r>
              <a:rPr lang="en-US" sz="2800" dirty="0" err="1">
                <a:latin typeface="Times New Roman" panose="02020603050405020304" pitchFamily="18" charset="0"/>
                <a:cs typeface="Times New Roman" panose="02020603050405020304" pitchFamily="18" charset="0"/>
              </a:rPr>
              <a:t>ataladi</a:t>
            </a:r>
            <a:r>
              <a:rPr lang="en-US" sz="2800"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3"/>
          <a:stretch>
            <a:fillRect/>
          </a:stretch>
        </p:blipFill>
        <p:spPr>
          <a:xfrm>
            <a:off x="431075" y="3037612"/>
            <a:ext cx="8360228" cy="3820388"/>
          </a:xfrm>
          <a:prstGeom prst="rect">
            <a:avLst/>
          </a:prstGeom>
        </p:spPr>
      </p:pic>
    </p:spTree>
    <p:extLst>
      <p:ext uri="{BB962C8B-B14F-4D97-AF65-F5344CB8AC3E}">
        <p14:creationId xmlns:p14="http://schemas.microsoft.com/office/powerpoint/2010/main" val="4501627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44880" y="526256"/>
            <a:ext cx="10896600" cy="1815882"/>
          </a:xfrm>
          <a:prstGeom prst="rect">
            <a:avLst/>
          </a:prstGeom>
        </p:spPr>
        <p:txBody>
          <a:bodyPr wrap="square">
            <a:spAutoFit/>
          </a:bodyPr>
          <a:lstStyle/>
          <a:p>
            <a:pPr algn="just">
              <a:spcAft>
                <a:spcPts val="0"/>
              </a:spcAft>
            </a:pPr>
            <a:r>
              <a:rPr lang="en-US" sz="2800" b="1" dirty="0">
                <a:latin typeface="Times New Roman" panose="02020603050405020304" pitchFamily="18" charset="0"/>
                <a:ea typeface="Times New Roman" panose="02020603050405020304" pitchFamily="18" charset="0"/>
              </a:rPr>
              <a:t>2. </a:t>
            </a:r>
            <a:r>
              <a:rPr lang="en-US" sz="2800" b="1" dirty="0" err="1">
                <a:latin typeface="Times New Roman" panose="02020603050405020304" pitchFamily="18" charset="0"/>
                <a:ea typeface="Times New Roman" panose="02020603050405020304" pitchFamily="18" charset="0"/>
              </a:rPr>
              <a:t>Mexanik</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sistema</a:t>
            </a:r>
            <a:r>
              <a:rPr lang="en-US" sz="2800" b="1" dirty="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holati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boshqalarining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holati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bog’liq</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moddiy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to’plami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ataladi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Ta’rifdan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ko’rinadiki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moddiy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orasida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o’zaro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mavjud</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bo’lishini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taqozo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qiladi</a:t>
            </a:r>
            <a:r>
              <a:rPr lang="en-US" sz="2800" dirty="0">
                <a:latin typeface="Times New Roman" panose="02020603050405020304" pitchFamily="18" charset="0"/>
                <a:ea typeface="Times New Roman" panose="02020603050405020304" pitchFamily="18" charset="0"/>
              </a:rPr>
              <a:t>.</a:t>
            </a:r>
            <a:endParaRPr lang="ru-RU" sz="2800" dirty="0">
              <a:effectLst/>
              <a:latin typeface="Arial" panose="020B0604020202020204" pitchFamily="34"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718457" y="2498892"/>
            <a:ext cx="8412480" cy="408914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398494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24840" y="251103"/>
            <a:ext cx="11155680" cy="1938992"/>
          </a:xfrm>
          <a:prstGeom prst="rect">
            <a:avLst/>
          </a:prstGeom>
        </p:spPr>
        <p:txBody>
          <a:bodyPr wrap="square">
            <a:spAutoFit/>
          </a:bodyPr>
          <a:lstStyle/>
          <a:p>
            <a:pPr algn="just">
              <a:spcAft>
                <a:spcPts val="0"/>
              </a:spcAft>
            </a:pPr>
            <a:r>
              <a:rPr lang="fr-FR" sz="2000" b="1" dirty="0" smtClean="0">
                <a:latin typeface="Times New Roman" panose="02020603050405020304" pitchFamily="18" charset="0"/>
                <a:ea typeface="Times New Roman" panose="02020603050405020304" pitchFamily="18" charset="0"/>
              </a:rPr>
              <a:t>3. Absolyut (mutlaq) qattiq va deformatsiyalanuvchi jism.</a:t>
            </a:r>
            <a:r>
              <a:rPr lang="fr-FR" sz="2000" dirty="0" smtClean="0">
                <a:latin typeface="Times New Roman" panose="02020603050405020304" pitchFamily="18" charset="0"/>
                <a:ea typeface="Times New Roman" panose="02020603050405020304" pitchFamily="18" charset="0"/>
              </a:rPr>
              <a:t> Qattiq jismning ixtiyoriy ikki nuqtasi orasidagi masofa har qanday holatda ham o’zgarmasdan qolsa, bunday jism absolyut (mutlaq) qattiq jism deb ataladi. Tabiatda mutlaq qattiq jism mavjud emas. Har qanday qattiq jism bo’lmasin, shunday sharoit mavjud qilish mumkinki, uning ikki nuqtasi orasidagi masofa o’zgarishiga olib kelish mumkin. Bu jism shaklining o’zgarishiga olib keladi. Ikki nuqtasi orasidagi masofa o’zgaruvchi bo’lgan qattiq jism deformatsiyalanuvchi jism deb ataladi. Binobarin tabiatda faqat deformatsiyalanuvchi jism mavjuddir.</a:t>
            </a:r>
            <a:endParaRPr lang="ru-RU" sz="2000" dirty="0">
              <a:latin typeface="Arial" panose="020B0604020202020204" pitchFamily="34"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624840" y="2190095"/>
            <a:ext cx="3886200" cy="46679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Рисунок 5"/>
          <p:cNvPicPr>
            <a:picLocks noChangeAspect="1"/>
          </p:cNvPicPr>
          <p:nvPr/>
        </p:nvPicPr>
        <p:blipFill>
          <a:blip r:embed="rId4"/>
          <a:stretch>
            <a:fillRect/>
          </a:stretch>
        </p:blipFill>
        <p:spPr>
          <a:xfrm>
            <a:off x="5401116" y="2758441"/>
            <a:ext cx="3651444" cy="1005840"/>
          </a:xfrm>
          <a:prstGeom prst="rect">
            <a:avLst/>
          </a:prstGeom>
        </p:spPr>
      </p:pic>
      <p:sp>
        <p:nvSpPr>
          <p:cNvPr id="8" name="Прямоугольник 7"/>
          <p:cNvSpPr/>
          <p:nvPr/>
        </p:nvSpPr>
        <p:spPr>
          <a:xfrm>
            <a:off x="5312754" y="3970049"/>
            <a:ext cx="6606680" cy="1169551"/>
          </a:xfrm>
          <a:prstGeom prst="rect">
            <a:avLst/>
          </a:prstGeom>
        </p:spPr>
        <p:txBody>
          <a:bodyPr wrap="none">
            <a:spAutoFit/>
          </a:bodyPr>
          <a:lstStyle/>
          <a:p>
            <a:r>
              <a:rPr lang="fr-FR" sz="3000" dirty="0" smtClean="0">
                <a:latin typeface="Times New Roman" panose="02020603050405020304" pitchFamily="18" charset="0"/>
                <a:ea typeface="Times New Roman" panose="02020603050405020304" pitchFamily="18" charset="0"/>
              </a:rPr>
              <a:t>Tabiatda mutlaq qattiq jism mavjud emas</a:t>
            </a:r>
            <a:r>
              <a:rPr lang="fr-FR" dirty="0" smtClean="0">
                <a:latin typeface="Times New Roman" panose="02020603050405020304" pitchFamily="18" charset="0"/>
                <a:ea typeface="Times New Roman" panose="02020603050405020304" pitchFamily="18" charset="0"/>
              </a:rPr>
              <a:t>.</a:t>
            </a:r>
          </a:p>
          <a:p>
            <a:r>
              <a:rPr lang="en-US" sz="4000" dirty="0" smtClean="0">
                <a:latin typeface="Times New Roman" panose="02020603050405020304" pitchFamily="18" charset="0"/>
                <a:ea typeface="Times New Roman" panose="02020603050405020304" pitchFamily="18" charset="0"/>
              </a:rPr>
              <a:t>                    </a:t>
            </a:r>
            <a:r>
              <a:rPr lang="el-GR" sz="4000" dirty="0" smtClean="0">
                <a:latin typeface="Times New Roman" panose="02020603050405020304" pitchFamily="18" charset="0"/>
                <a:ea typeface="Times New Roman" panose="02020603050405020304" pitchFamily="18" charset="0"/>
              </a:rPr>
              <a:t>Δ</a:t>
            </a:r>
            <a:r>
              <a:rPr lang="en-US" sz="4000" dirty="0" smtClean="0">
                <a:latin typeface="Times New Roman" panose="02020603050405020304" pitchFamily="18" charset="0"/>
                <a:ea typeface="Times New Roman" panose="02020603050405020304" pitchFamily="18" charset="0"/>
              </a:rPr>
              <a:t>L</a:t>
            </a:r>
            <a:r>
              <a:rPr lang="fr-FR" sz="4000" dirty="0" smtClean="0">
                <a:latin typeface="Times New Roman" panose="02020603050405020304" pitchFamily="18" charset="0"/>
                <a:ea typeface="Times New Roman" panose="02020603050405020304" pitchFamily="18" charset="0"/>
              </a:rPr>
              <a:t>≠</a:t>
            </a:r>
            <a:r>
              <a:rPr lang="fr-FR" sz="4000" dirty="0">
                <a:latin typeface="Times New Roman" panose="02020603050405020304" pitchFamily="18" charset="0"/>
                <a:ea typeface="Times New Roman" panose="02020603050405020304" pitchFamily="18" charset="0"/>
              </a:rPr>
              <a:t>0</a:t>
            </a:r>
            <a:endParaRPr lang="ru-RU" dirty="0"/>
          </a:p>
        </p:txBody>
      </p:sp>
    </p:spTree>
    <p:extLst>
      <p:ext uri="{BB962C8B-B14F-4D97-AF65-F5344CB8AC3E}">
        <p14:creationId xmlns:p14="http://schemas.microsoft.com/office/powerpoint/2010/main" val="2981958931"/>
      </p:ext>
    </p:extLst>
  </p:cSld>
  <p:clrMapOvr>
    <a:masterClrMapping/>
  </p:clrMapOvr>
  <p:transition spd="slow">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60120" y="357277"/>
            <a:ext cx="10469880" cy="1569660"/>
          </a:xfrm>
          <a:prstGeom prst="rect">
            <a:avLst/>
          </a:prstGeom>
        </p:spPr>
        <p:txBody>
          <a:bodyPr wrap="square">
            <a:spAutoFit/>
          </a:bodyPr>
          <a:lstStyle/>
          <a:p>
            <a:r>
              <a:rPr lang="fr-FR" sz="2400" b="1" dirty="0">
                <a:latin typeface="Times New Roman" panose="02020603050405020304" pitchFamily="18" charset="0"/>
                <a:ea typeface="Times New Roman" panose="02020603050405020304" pitchFamily="18" charset="0"/>
              </a:rPr>
              <a:t>4. Erkin va erkin bo’lmagan jism.</a:t>
            </a:r>
            <a:r>
              <a:rPr lang="fr-FR" sz="2400" dirty="0">
                <a:latin typeface="Times New Roman" panose="02020603050405020304" pitchFamily="18" charset="0"/>
                <a:ea typeface="Times New Roman" panose="02020603050405020304" pitchFamily="18" charset="0"/>
              </a:rPr>
              <a:t> Fazoda ixtiyoriy vaziyatni egallashi mumkin bo’lgan jism erkin jism deb ataladi. Quyosh sistemasining sayyoralari bunga misol bo’la oladi. Agar jismning fazodagi vaziyati yoki harakatiga qandaydir chek qo’yilsa, bunday jism erkin bo’lmagan, ya’ni bog’lanishdagi jism deb ataladi.</a:t>
            </a:r>
            <a:endParaRPr lang="ru-RU" sz="2400" dirty="0"/>
          </a:p>
        </p:txBody>
      </p:sp>
      <p:pic>
        <p:nvPicPr>
          <p:cNvPr id="5" name="Рисунок 4"/>
          <p:cNvPicPr>
            <a:picLocks noChangeAspect="1"/>
          </p:cNvPicPr>
          <p:nvPr/>
        </p:nvPicPr>
        <p:blipFill>
          <a:blip r:embed="rId3"/>
          <a:stretch>
            <a:fillRect/>
          </a:stretch>
        </p:blipFill>
        <p:spPr>
          <a:xfrm>
            <a:off x="960120" y="2146498"/>
            <a:ext cx="9616439" cy="4711502"/>
          </a:xfrm>
          <a:prstGeom prst="rect">
            <a:avLst/>
          </a:prstGeom>
        </p:spPr>
      </p:pic>
    </p:spTree>
    <p:extLst>
      <p:ext uri="{BB962C8B-B14F-4D97-AF65-F5344CB8AC3E}">
        <p14:creationId xmlns:p14="http://schemas.microsoft.com/office/powerpoint/2010/main" val="393912342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18160" y="160496"/>
            <a:ext cx="11673840" cy="3416320"/>
          </a:xfrm>
          <a:prstGeom prst="rect">
            <a:avLst/>
          </a:prstGeom>
        </p:spPr>
        <p:txBody>
          <a:bodyPr wrap="square">
            <a:spAutoFit/>
          </a:bodyPr>
          <a:lstStyle/>
          <a:p>
            <a:r>
              <a:rPr lang="fr-FR" sz="2400" b="1" dirty="0">
                <a:latin typeface="Times New Roman" panose="02020603050405020304" pitchFamily="18" charset="0"/>
                <a:ea typeface="Times New Roman" panose="02020603050405020304" pitchFamily="18" charset="0"/>
              </a:rPr>
              <a:t>5. </a:t>
            </a:r>
            <a:r>
              <a:rPr lang="ru-RU" sz="2400" b="1" dirty="0">
                <a:latin typeface="Times New Roman" panose="02020603050405020304" pitchFamily="18" charset="0"/>
                <a:ea typeface="Times New Roman" panose="02020603050405020304" pitchFamily="18" charset="0"/>
              </a:rPr>
              <a:t>К</a:t>
            </a:r>
            <a:r>
              <a:rPr lang="fr-FR" sz="2400" b="1" dirty="0">
                <a:latin typeface="Times New Roman" panose="02020603050405020304" pitchFamily="18" charset="0"/>
                <a:ea typeface="Times New Roman" panose="02020603050405020304" pitchFamily="18" charset="0"/>
              </a:rPr>
              <a:t>uch.</a:t>
            </a:r>
            <a:r>
              <a:rPr lang="fr-FR" sz="2400" dirty="0">
                <a:latin typeface="Times New Roman" panose="02020603050405020304" pitchFamily="18" charset="0"/>
                <a:ea typeface="Times New Roman" panose="02020603050405020304" pitchFamily="18" charset="0"/>
              </a:rPr>
              <a:t> Moddiy jismlarning harakati yoki ichki holatining o’zgarishiga sabab bo’luvchi, o’zaro bir-birlariga ko’rsatgan ta’sirlarning miqdor o’lchovi kuch deb ataladi. Jismlarning o’zaro mexanik ta’siri ularni bir-biriga tegib yoki ma’lum  masofada turganida ham mavjud bo’lishi mumkin</a:t>
            </a:r>
            <a:r>
              <a:rPr lang="fr-FR" sz="2400" dirty="0" smtClean="0">
                <a:latin typeface="Times New Roman" panose="02020603050405020304" pitchFamily="18" charset="0"/>
                <a:ea typeface="Times New Roman" panose="02020603050405020304" pitchFamily="18" charset="0"/>
              </a:rPr>
              <a:t>.</a:t>
            </a:r>
          </a:p>
          <a:p>
            <a:r>
              <a:rPr lang="fr-FR" sz="2400" dirty="0">
                <a:latin typeface="Times New Roman" panose="02020603050405020304" pitchFamily="18" charset="0"/>
                <a:cs typeface="Times New Roman" panose="02020603050405020304" pitchFamily="18" charset="0"/>
              </a:rPr>
              <a:t>Birinchi toifaga jismlarning o’zaro bir-birlariga bosimi, ikkinchi toifaga har xil tortishish kuchlari : sayyoralar orasidagi o’zaro tortishish, elektr, magnit va boshqalar kiradi. Jismga qo’yilgan kuch: miqdor, yo’nalish va qo’yilish nuqtasi bilan xarakterlanadi, ya’ni kuch vektor kattalikdir. SI xalqaro birliklar sistemasida kuch birligi – Nyuton.</a:t>
            </a:r>
            <a:endParaRPr lang="ru-RU" sz="2400" dirty="0">
              <a:latin typeface="Times New Roman" panose="02020603050405020304" pitchFamily="18" charset="0"/>
              <a:cs typeface="Times New Roman" panose="02020603050405020304" pitchFamily="18" charset="0"/>
            </a:endParaRPr>
          </a:p>
          <a:p>
            <a:endParaRPr lang="ru-RU" sz="2400" dirty="0"/>
          </a:p>
        </p:txBody>
      </p:sp>
      <p:pic>
        <p:nvPicPr>
          <p:cNvPr id="6" name="Рисунок 5"/>
          <p:cNvPicPr>
            <a:picLocks noChangeAspect="1"/>
          </p:cNvPicPr>
          <p:nvPr/>
        </p:nvPicPr>
        <p:blipFill>
          <a:blip r:embed="rId3"/>
          <a:stretch>
            <a:fillRect/>
          </a:stretch>
        </p:blipFill>
        <p:spPr>
          <a:xfrm>
            <a:off x="6995160" y="3279722"/>
            <a:ext cx="4724400" cy="3578278"/>
          </a:xfrm>
          <a:prstGeom prst="rect">
            <a:avLst/>
          </a:prstGeom>
        </p:spPr>
      </p:pic>
      <p:pic>
        <p:nvPicPr>
          <p:cNvPr id="7" name="Рисунок 6"/>
          <p:cNvPicPr>
            <a:picLocks noChangeAspect="1"/>
          </p:cNvPicPr>
          <p:nvPr/>
        </p:nvPicPr>
        <p:blipFill>
          <a:blip r:embed="rId4"/>
          <a:stretch>
            <a:fillRect/>
          </a:stretch>
        </p:blipFill>
        <p:spPr>
          <a:xfrm>
            <a:off x="182880" y="3779520"/>
            <a:ext cx="6248400" cy="2773680"/>
          </a:xfrm>
          <a:prstGeom prst="rect">
            <a:avLst/>
          </a:prstGeom>
        </p:spPr>
      </p:pic>
    </p:spTree>
    <p:extLst>
      <p:ext uri="{BB962C8B-B14F-4D97-AF65-F5344CB8AC3E}">
        <p14:creationId xmlns:p14="http://schemas.microsoft.com/office/powerpoint/2010/main" val="3678439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 name="Прямоугольник 2047"/>
          <p:cNvSpPr/>
          <p:nvPr/>
        </p:nvSpPr>
        <p:spPr>
          <a:xfrm>
            <a:off x="365760" y="458599"/>
            <a:ext cx="11414760" cy="2677656"/>
          </a:xfrm>
          <a:prstGeom prst="rect">
            <a:avLst/>
          </a:prstGeom>
        </p:spPr>
        <p:txBody>
          <a:bodyPr wrap="square">
            <a:spAutoFit/>
          </a:bodyPr>
          <a:lstStyle/>
          <a:p>
            <a:pPr algn="just">
              <a:spcAft>
                <a:spcPts val="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К</a:t>
            </a:r>
            <a:r>
              <a:rPr lang="fr-FR" sz="2400" dirty="0">
                <a:latin typeface="Times New Roman" panose="02020603050405020304" pitchFamily="18" charset="0"/>
                <a:ea typeface="Times New Roman" panose="02020603050405020304" pitchFamily="18" charset="0"/>
                <a:cs typeface="Times New Roman" panose="02020603050405020304" pitchFamily="18" charset="0"/>
              </a:rPr>
              <a:t>uch yo’nalishi deb, tinch holatda turgan erkin moddiy nuqtaning qo’yilgan kuch ta’siridan olgan harakatining yo’nalishiga aytiladi.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К</a:t>
            </a:r>
            <a:r>
              <a:rPr lang="fr-FR" sz="2400" dirty="0">
                <a:latin typeface="Times New Roman" panose="02020603050405020304" pitchFamily="18" charset="0"/>
                <a:ea typeface="Times New Roman" panose="02020603050405020304" pitchFamily="18" charset="0"/>
                <a:cs typeface="Times New Roman" panose="02020603050405020304" pitchFamily="18" charset="0"/>
              </a:rPr>
              <a:t>uch  yo’nalgan to’g’ri chiziq kuchning ta’sir chizig’i deb ataladi (1-shakl).</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fr-FR" sz="2400" dirty="0">
                <a:latin typeface="Times New Roman" panose="02020603050405020304" pitchFamily="18" charset="0"/>
                <a:ea typeface="Times New Roman" panose="02020603050405020304" pitchFamily="18" charset="0"/>
                <a:cs typeface="Times New Roman" panose="02020603050405020304" pitchFamily="18" charset="0"/>
              </a:rPr>
              <a:t>Jismning bevosita kuch qo’yilgan nuqtasi kuch qo’yilgan nuqta deb ataladi.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К</a:t>
            </a:r>
            <a:r>
              <a:rPr lang="fr-FR" sz="2400" dirty="0">
                <a:latin typeface="Times New Roman" panose="02020603050405020304" pitchFamily="18" charset="0"/>
                <a:ea typeface="Times New Roman" panose="02020603050405020304" pitchFamily="18" charset="0"/>
                <a:cs typeface="Times New Roman" panose="02020603050405020304" pitchFamily="18" charset="0"/>
              </a:rPr>
              <a:t>uch  yo’naltirilgan kesma orqali grafik tasvirlanadi.  Tanlab olingan masshtabda kesma uzunligi kuch miqdorini ifodalaydi, kesmaning yo’nalishi kuch yo’nalishiga monand, uning boshlanishi yoki oxiri kuch qo’yilgan nuqtaga monand.</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050" name="Рисунок 204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2040" y="3258175"/>
            <a:ext cx="6370320" cy="3477905"/>
          </a:xfrm>
          <a:prstGeom prst="rect">
            <a:avLst/>
          </a:prstGeom>
        </p:spPr>
      </p:pic>
      <p:pic>
        <p:nvPicPr>
          <p:cNvPr id="2087" name="Рисунок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3058" y="4427316"/>
            <a:ext cx="1264920" cy="975779"/>
          </a:xfrm>
          <a:prstGeom prst="rect">
            <a:avLst/>
          </a:prstGeom>
          <a:noFill/>
          <a:extLst>
            <a:ext uri="{909E8E84-426E-40DD-AFC4-6F175D3DCCD1}">
              <a14:hiddenFill xmlns:a14="http://schemas.microsoft.com/office/drawing/2010/main">
                <a:solidFill>
                  <a:srgbClr val="FFFFFF"/>
                </a:solidFill>
              </a14:hiddenFill>
            </a:ext>
          </a:extLst>
        </p:spPr>
      </p:pic>
      <p:sp>
        <p:nvSpPr>
          <p:cNvPr id="2052" name="Rectangle 41"/>
          <p:cNvSpPr>
            <a:spLocks noChangeArrowheads="1"/>
          </p:cNvSpPr>
          <p:nvPr/>
        </p:nvSpPr>
        <p:spPr bwMode="auto">
          <a:xfrm>
            <a:off x="365760" y="4774740"/>
            <a:ext cx="5119516"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ru-RU" sz="3200" dirty="0">
                <a:latin typeface="Times New Roman" panose="02020603050405020304" pitchFamily="18" charset="0"/>
                <a:ea typeface="Times New Roman" panose="02020603050405020304" pitchFamily="18" charset="0"/>
                <a:cs typeface="Times New Roman" panose="02020603050405020304" pitchFamily="18" charset="0"/>
              </a:rPr>
              <a:t>1-shaklda </a:t>
            </a:r>
            <a:endParaRPr lang="en-US" altLang="ru-RU" sz="32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kumimoji="0" lang="en-US"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nuqtaga</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qo’yilgan</a:t>
            </a:r>
            <a:r>
              <a:rPr kumimoji="0" lang="en-US" altLang="ru-RU" sz="1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12737067"/>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520261" y="369216"/>
            <a:ext cx="10736317" cy="954107"/>
          </a:xfrm>
          <a:prstGeom prst="rect">
            <a:avLst/>
          </a:prstGeom>
        </p:spPr>
        <p:txBody>
          <a:bodyPr wrap="square">
            <a:spAutoFit/>
          </a:bodyPr>
          <a:lstStyle/>
          <a:p>
            <a:r>
              <a:rPr lang="en-US" sz="2800" b="1" dirty="0">
                <a:latin typeface="Times New Roman" panose="02020603050405020304" pitchFamily="18" charset="0"/>
                <a:ea typeface="Times New Roman" panose="02020603050405020304" pitchFamily="18" charset="0"/>
              </a:rPr>
              <a:t>6. </a:t>
            </a:r>
            <a:r>
              <a:rPr lang="ru-RU" sz="2800" b="1" dirty="0">
                <a:latin typeface="Times New Roman" panose="02020603050405020304" pitchFamily="18" charset="0"/>
                <a:ea typeface="Times New Roman" panose="02020603050405020304" pitchFamily="18" charset="0"/>
              </a:rPr>
              <a:t>К</a:t>
            </a:r>
            <a:r>
              <a:rPr lang="en-US" sz="2800" b="1" dirty="0" err="1">
                <a:latin typeface="Times New Roman" panose="02020603050405020304" pitchFamily="18" charset="0"/>
                <a:ea typeface="Times New Roman" panose="02020603050405020304" pitchFamily="18" charset="0"/>
              </a:rPr>
              <a:t>uchlar</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sistemasi</a:t>
            </a:r>
            <a:r>
              <a:rPr lang="en-US" sz="2800" b="1" dirty="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necha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iborat</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bo’lgan</a:t>
            </a:r>
            <a:r>
              <a:rPr lang="en-US" sz="2800" dirty="0" smtClean="0">
                <a:latin typeface="Times New Roman" panose="02020603050405020304" pitchFamily="18" charset="0"/>
                <a:ea typeface="Times New Roman" panose="02020603050405020304" pitchFamily="18" charset="0"/>
              </a:rPr>
              <a:t>                                </a:t>
            </a:r>
            <a:r>
              <a:rPr lang="en-US" sz="2800" dirty="0" err="1" smtClean="0"/>
              <a:t>to’plam</a:t>
            </a:r>
            <a:r>
              <a:rPr lang="en-US" sz="2800" dirty="0" smtClean="0"/>
              <a:t> </a:t>
            </a:r>
            <a:r>
              <a:rPr lang="en-US" sz="2800" dirty="0" err="1"/>
              <a:t>kuchlar</a:t>
            </a:r>
            <a:r>
              <a:rPr lang="en-US" sz="2800" dirty="0"/>
              <a:t> </a:t>
            </a:r>
            <a:r>
              <a:rPr lang="en-US" sz="2800" dirty="0" err="1"/>
              <a:t>sistemasi</a:t>
            </a:r>
            <a:r>
              <a:rPr lang="en-US" sz="2800" dirty="0"/>
              <a:t> deb </a:t>
            </a:r>
            <a:r>
              <a:rPr lang="en-US" sz="2800" dirty="0" err="1"/>
              <a:t>ataladi</a:t>
            </a:r>
            <a:r>
              <a:rPr lang="en-US" sz="2800" dirty="0"/>
              <a:t>.</a:t>
            </a:r>
            <a:r>
              <a:rPr lang="en-US" sz="2800" dirty="0" smtClean="0">
                <a:latin typeface="Times New Roman" panose="02020603050405020304" pitchFamily="18" charset="0"/>
                <a:ea typeface="Times New Roman" panose="02020603050405020304" pitchFamily="18" charset="0"/>
              </a:rPr>
              <a:t> </a:t>
            </a:r>
            <a:endParaRPr lang="ru-RU" sz="2800" dirty="0"/>
          </a:p>
        </p:txBody>
      </p:sp>
      <p:sp>
        <p:nvSpPr>
          <p:cNvPr id="16" name="Rectangle 12"/>
          <p:cNvSpPr>
            <a:spLocks noChangeArrowheads="1"/>
          </p:cNvSpPr>
          <p:nvPr/>
        </p:nvSpPr>
        <p:spPr bwMode="auto">
          <a:xfrm>
            <a:off x="152400" y="92773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1100" b="0" i="0" u="none" strike="noStrike" cap="none" normalizeH="0" baseline="0" smtClean="0">
                <a:ln>
                  <a:noFill/>
                </a:ln>
                <a:solidFill>
                  <a:schemeClr val="tx1"/>
                </a:solidFill>
                <a:effectLst/>
                <a:latin typeface="Arial" panose="020B0604020202020204" pitchFamily="34" charset="0"/>
              </a:rPr>
              <a:t> </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17" name="Rectangle 14"/>
          <p:cNvSpPr>
            <a:spLocks noChangeArrowheads="1"/>
          </p:cNvSpPr>
          <p:nvPr/>
        </p:nvSpPr>
        <p:spPr bwMode="auto">
          <a:xfrm>
            <a:off x="-1623848" y="-3407179"/>
            <a:ext cx="1688592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4194207112"/>
              </p:ext>
            </p:extLst>
          </p:nvPr>
        </p:nvGraphicFramePr>
        <p:xfrm>
          <a:off x="-1623849" y="-3407179"/>
          <a:ext cx="1108139" cy="257175"/>
        </p:xfrm>
        <a:graphic>
          <a:graphicData uri="http://schemas.openxmlformats.org/presentationml/2006/ole">
            <mc:AlternateContent xmlns:mc="http://schemas.openxmlformats.org/markup-compatibility/2006">
              <mc:Choice xmlns:v="urn:schemas-microsoft-com:vml" Requires="v">
                <p:oleObj spid="_x0000_s3115" name="Уравнение" r:id="rId4" imgW="799753" imgH="253890" progId="Equation.3">
                  <p:embed/>
                </p:oleObj>
              </mc:Choice>
              <mc:Fallback>
                <p:oleObj name="Уравнение" r:id="rId4" imgW="799753" imgH="253890" progId="Equation.3">
                  <p:embed/>
                  <p:pic>
                    <p:nvPicPr>
                      <p:cNvPr id="0" name="Object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23849" y="-3407179"/>
                        <a:ext cx="1108139" cy="257175"/>
                      </a:xfrm>
                      <a:prstGeom prst="rect">
                        <a:avLst/>
                      </a:prstGeom>
                      <a:noFill/>
                    </p:spPr>
                  </p:pic>
                </p:oleObj>
              </mc:Fallback>
            </mc:AlternateContent>
          </a:graphicData>
        </a:graphic>
      </p:graphicFrame>
      <p:sp>
        <p:nvSpPr>
          <p:cNvPr id="21" name="Rectangle 18"/>
          <p:cNvSpPr>
            <a:spLocks noChangeArrowheads="1"/>
          </p:cNvSpPr>
          <p:nvPr/>
        </p:nvSpPr>
        <p:spPr bwMode="auto">
          <a:xfrm>
            <a:off x="-24765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3" name="Объект 22"/>
          <p:cNvGraphicFramePr>
            <a:graphicFrameLocks noChangeAspect="1"/>
          </p:cNvGraphicFramePr>
          <p:nvPr>
            <p:extLst>
              <p:ext uri="{D42A27DB-BD31-4B8C-83A1-F6EECF244321}">
                <p14:modId xmlns:p14="http://schemas.microsoft.com/office/powerpoint/2010/main" val="1476680151"/>
              </p:ext>
            </p:extLst>
          </p:nvPr>
        </p:nvGraphicFramePr>
        <p:xfrm>
          <a:off x="1844566" y="927735"/>
          <a:ext cx="2617076" cy="380802"/>
        </p:xfrm>
        <a:graphic>
          <a:graphicData uri="http://schemas.openxmlformats.org/presentationml/2006/ole">
            <mc:AlternateContent xmlns:mc="http://schemas.openxmlformats.org/markup-compatibility/2006">
              <mc:Choice xmlns:v="urn:schemas-microsoft-com:vml" Requires="v">
                <p:oleObj spid="_x0000_s3116" name="Уравнение" r:id="rId6" imgW="812520" imgH="253800" progId="Equation.3">
                  <p:embed/>
                </p:oleObj>
              </mc:Choice>
              <mc:Fallback>
                <p:oleObj name="Уравнение" r:id="rId6" imgW="812520" imgH="253800" progId="Equation.3">
                  <p:embed/>
                  <p:pic>
                    <p:nvPicPr>
                      <p:cNvPr id="0" name=""/>
                      <p:cNvPicPr/>
                      <p:nvPr/>
                    </p:nvPicPr>
                    <p:blipFill>
                      <a:blip r:embed="rId7"/>
                      <a:stretch>
                        <a:fillRect/>
                      </a:stretch>
                    </p:blipFill>
                    <p:spPr>
                      <a:xfrm>
                        <a:off x="1844566" y="927735"/>
                        <a:ext cx="2617076" cy="380802"/>
                      </a:xfrm>
                      <a:prstGeom prst="rect">
                        <a:avLst/>
                      </a:prstGeom>
                    </p:spPr>
                  </p:pic>
                </p:oleObj>
              </mc:Fallback>
            </mc:AlternateContent>
          </a:graphicData>
        </a:graphic>
      </p:graphicFrame>
      <p:pic>
        <p:nvPicPr>
          <p:cNvPr id="26" name="Рисунок 25"/>
          <p:cNvPicPr>
            <a:picLocks noChangeAspect="1"/>
          </p:cNvPicPr>
          <p:nvPr/>
        </p:nvPicPr>
        <p:blipFill>
          <a:blip r:embed="rId8"/>
          <a:stretch>
            <a:fillRect/>
          </a:stretch>
        </p:blipFill>
        <p:spPr>
          <a:xfrm>
            <a:off x="520261" y="2049517"/>
            <a:ext cx="4666594" cy="4587766"/>
          </a:xfrm>
          <a:prstGeom prst="rect">
            <a:avLst/>
          </a:prstGeom>
        </p:spPr>
      </p:pic>
      <p:pic>
        <p:nvPicPr>
          <p:cNvPr id="27" name="Рисунок 26"/>
          <p:cNvPicPr>
            <a:picLocks noChangeAspect="1"/>
          </p:cNvPicPr>
          <p:nvPr/>
        </p:nvPicPr>
        <p:blipFill>
          <a:blip r:embed="rId9"/>
          <a:stretch>
            <a:fillRect/>
          </a:stretch>
        </p:blipFill>
        <p:spPr>
          <a:xfrm>
            <a:off x="5888419" y="2041031"/>
            <a:ext cx="4887312" cy="4587766"/>
          </a:xfrm>
          <a:prstGeom prst="rect">
            <a:avLst/>
          </a:prstGeom>
        </p:spPr>
      </p:pic>
    </p:spTree>
    <p:extLst>
      <p:ext uri="{BB962C8B-B14F-4D97-AF65-F5344CB8AC3E}">
        <p14:creationId xmlns:p14="http://schemas.microsoft.com/office/powerpoint/2010/main" val="32453474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97180" y="221752"/>
            <a:ext cx="9149441" cy="2133738"/>
          </a:xfrm>
        </p:spPr>
        <p:txBody>
          <a:bodyPr>
            <a:normAutofit/>
          </a:bodyPr>
          <a:lstStyle/>
          <a:p>
            <a:r>
              <a:rPr lang="en-US" sz="2000" b="1" dirty="0" smtClean="0">
                <a:latin typeface="Times New Roman" panose="02020603050405020304" pitchFamily="18" charset="0"/>
                <a:cs typeface="Times New Roman" panose="02020603050405020304" pitchFamily="18" charset="0"/>
              </a:rPr>
              <a:t>Ekvivalent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kuchlar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sistemasi</a:t>
            </a:r>
            <a:r>
              <a:rPr lang="en-US" sz="2000" b="1"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Agar </a:t>
            </a:r>
            <a:r>
              <a:rPr lang="en-US" sz="2000" dirty="0" err="1">
                <a:latin typeface="Times New Roman" panose="02020603050405020304" pitchFamily="18" charset="0"/>
                <a:cs typeface="Times New Roman" panose="02020603050405020304" pitchFamily="18" charset="0"/>
              </a:rPr>
              <a:t>jismga</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qo’yilgan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kuchlar</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ta’sirini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tinch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holatini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o’zgartirmay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sistemasi</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ya’ni</a:t>
            </a:r>
            <a:r>
              <a:rPr lang="en-US" sz="2000" dirty="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ikki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ekvivalent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sistemasi</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deyiladi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graphicFrame>
        <p:nvGraphicFramePr>
          <p:cNvPr id="27" name="Объект 26"/>
          <p:cNvGraphicFramePr>
            <a:graphicFrameLocks noChangeAspect="1"/>
          </p:cNvGraphicFramePr>
          <p:nvPr>
            <p:extLst>
              <p:ext uri="{D42A27DB-BD31-4B8C-83A1-F6EECF244321}">
                <p14:modId xmlns:p14="http://schemas.microsoft.com/office/powerpoint/2010/main" val="2690893147"/>
              </p:ext>
            </p:extLst>
          </p:nvPr>
        </p:nvGraphicFramePr>
        <p:xfrm>
          <a:off x="3152775" y="1700099"/>
          <a:ext cx="1691640" cy="447400"/>
        </p:xfrm>
        <a:graphic>
          <a:graphicData uri="http://schemas.openxmlformats.org/presentationml/2006/ole">
            <mc:AlternateContent xmlns:mc="http://schemas.openxmlformats.org/markup-compatibility/2006">
              <mc:Choice xmlns:v="urn:schemas-microsoft-com:vml" Requires="v">
                <p:oleObj spid="_x0000_s4179" name="Уравнение" r:id="rId4" imgW="850531" imgH="253890" progId="Equation.3">
                  <p:embed/>
                </p:oleObj>
              </mc:Choice>
              <mc:Fallback>
                <p:oleObj name="Уравнение" r:id="rId4" imgW="850531" imgH="253890" progId="Equation.3">
                  <p:embed/>
                  <p:pic>
                    <p:nvPicPr>
                      <p:cNvPr id="0" name="Object 23"/>
                      <p:cNvPicPr>
                        <a:picLocks noChangeAspect="1" noChangeArrowheads="1"/>
                      </p:cNvPicPr>
                      <p:nvPr/>
                    </p:nvPicPr>
                    <p:blipFill>
                      <a:blip r:embed="rId5">
                        <a:extLst>
                          <a:ext uri="{28A0092B-C50C-407E-A947-70E740481C1C}">
                            <a14:useLocalDpi xmlns:a14="http://schemas.microsoft.com/office/drawing/2010/main" val="0"/>
                          </a:ext>
                        </a:extLst>
                      </a:blip>
                      <a:srcRect l="-1268" t="-12437"/>
                      <a:stretch>
                        <a:fillRect/>
                      </a:stretch>
                    </p:blipFill>
                    <p:spPr bwMode="auto">
                      <a:xfrm>
                        <a:off x="3152775" y="1700099"/>
                        <a:ext cx="1691640" cy="447400"/>
                      </a:xfrm>
                      <a:prstGeom prst="rect">
                        <a:avLst/>
                      </a:prstGeom>
                      <a:noFill/>
                    </p:spPr>
                  </p:pic>
                </p:oleObj>
              </mc:Fallback>
            </mc:AlternateContent>
          </a:graphicData>
        </a:graphic>
      </p:graphicFrame>
      <p:sp>
        <p:nvSpPr>
          <p:cNvPr id="28" name="Rectangle 26"/>
          <p:cNvSpPr>
            <a:spLocks noChangeArrowheads="1"/>
          </p:cNvSpPr>
          <p:nvPr/>
        </p:nvSpPr>
        <p:spPr bwMode="auto">
          <a:xfrm>
            <a:off x="3810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0" name="Rectangle 28"/>
          <p:cNvSpPr>
            <a:spLocks noChangeArrowheads="1"/>
          </p:cNvSpPr>
          <p:nvPr/>
        </p:nvSpPr>
        <p:spPr bwMode="auto">
          <a:xfrm>
            <a:off x="3810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1" name="Объект 30"/>
          <p:cNvGraphicFramePr>
            <a:graphicFrameLocks noChangeAspect="1"/>
          </p:cNvGraphicFramePr>
          <p:nvPr>
            <p:extLst>
              <p:ext uri="{D42A27DB-BD31-4B8C-83A1-F6EECF244321}">
                <p14:modId xmlns:p14="http://schemas.microsoft.com/office/powerpoint/2010/main" val="3346828330"/>
              </p:ext>
            </p:extLst>
          </p:nvPr>
        </p:nvGraphicFramePr>
        <p:xfrm>
          <a:off x="5707380" y="1736021"/>
          <a:ext cx="1447800" cy="411478"/>
        </p:xfrm>
        <a:graphic>
          <a:graphicData uri="http://schemas.openxmlformats.org/presentationml/2006/ole">
            <mc:AlternateContent xmlns:mc="http://schemas.openxmlformats.org/markup-compatibility/2006">
              <mc:Choice xmlns:v="urn:schemas-microsoft-com:vml" Requires="v">
                <p:oleObj spid="_x0000_s4180" name="Уравнение" r:id="rId6" imgW="799753" imgH="253890" progId="Equation.3">
                  <p:embed/>
                </p:oleObj>
              </mc:Choice>
              <mc:Fallback>
                <p:oleObj name="Уравнение" r:id="rId6" imgW="799753" imgH="253890" progId="Equation.3">
                  <p:embed/>
                  <p:pic>
                    <p:nvPicPr>
                      <p:cNvPr id="0" name="Object 2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07380" y="1736021"/>
                        <a:ext cx="1447800" cy="411478"/>
                      </a:xfrm>
                      <a:prstGeom prst="rect">
                        <a:avLst/>
                      </a:prstGeom>
                      <a:noFill/>
                    </p:spPr>
                  </p:pic>
                </p:oleObj>
              </mc:Fallback>
            </mc:AlternateContent>
          </a:graphicData>
        </a:graphic>
      </p:graphicFrame>
      <p:sp>
        <p:nvSpPr>
          <p:cNvPr id="32" name="Rectangle 3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3" name="Объект 32"/>
          <p:cNvGraphicFramePr>
            <a:graphicFrameLocks noChangeAspect="1"/>
          </p:cNvGraphicFramePr>
          <p:nvPr>
            <p:extLst>
              <p:ext uri="{D42A27DB-BD31-4B8C-83A1-F6EECF244321}">
                <p14:modId xmlns:p14="http://schemas.microsoft.com/office/powerpoint/2010/main" val="3128143929"/>
              </p:ext>
            </p:extLst>
          </p:nvPr>
        </p:nvGraphicFramePr>
        <p:xfrm>
          <a:off x="7396705" y="1771066"/>
          <a:ext cx="339636" cy="305466"/>
        </p:xfrm>
        <a:graphic>
          <a:graphicData uri="http://schemas.openxmlformats.org/presentationml/2006/ole">
            <mc:AlternateContent xmlns:mc="http://schemas.openxmlformats.org/markup-compatibility/2006">
              <mc:Choice xmlns:v="urn:schemas-microsoft-com:vml" Requires="v">
                <p:oleObj spid="_x0000_s4181" name="Уравнение" r:id="rId8" imgW="215640" imgH="152280" progId="Equation.3">
                  <p:embed/>
                </p:oleObj>
              </mc:Choice>
              <mc:Fallback>
                <p:oleObj name="Уравнение" r:id="rId8" imgW="215640" imgH="152280" progId="Equation.3">
                  <p:embed/>
                  <p:pic>
                    <p:nvPicPr>
                      <p:cNvPr id="0" name="Object 29"/>
                      <p:cNvPicPr>
                        <a:picLocks noChangeAspect="1" noChangeArrowheads="1"/>
                      </p:cNvPicPr>
                      <p:nvPr/>
                    </p:nvPicPr>
                    <p:blipFill>
                      <a:blip r:embed="rId9"/>
                      <a:srcRect/>
                      <a:stretch>
                        <a:fillRect/>
                      </a:stretch>
                    </p:blipFill>
                    <p:spPr bwMode="auto">
                      <a:xfrm>
                        <a:off x="7396705" y="1771066"/>
                        <a:ext cx="339636" cy="305466"/>
                      </a:xfrm>
                      <a:prstGeom prst="rect">
                        <a:avLst/>
                      </a:prstGeom>
                      <a:noFill/>
                    </p:spPr>
                  </p:pic>
                </p:oleObj>
              </mc:Fallback>
            </mc:AlternateContent>
          </a:graphicData>
        </a:graphic>
      </p:graphicFrame>
      <p:sp>
        <p:nvSpPr>
          <p:cNvPr id="36" name="Rectangle 34"/>
          <p:cNvSpPr>
            <a:spLocks noChangeArrowheads="1"/>
          </p:cNvSpPr>
          <p:nvPr/>
        </p:nvSpPr>
        <p:spPr bwMode="auto">
          <a:xfrm>
            <a:off x="-80010" y="-612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7" name="Объект 36"/>
          <p:cNvGraphicFramePr>
            <a:graphicFrameLocks noChangeAspect="1"/>
          </p:cNvGraphicFramePr>
          <p:nvPr>
            <p:extLst>
              <p:ext uri="{D42A27DB-BD31-4B8C-83A1-F6EECF244321}">
                <p14:modId xmlns:p14="http://schemas.microsoft.com/office/powerpoint/2010/main" val="979377745"/>
              </p:ext>
            </p:extLst>
          </p:nvPr>
        </p:nvGraphicFramePr>
        <p:xfrm>
          <a:off x="8029710" y="1700099"/>
          <a:ext cx="1203960" cy="350202"/>
        </p:xfrm>
        <a:graphic>
          <a:graphicData uri="http://schemas.openxmlformats.org/presentationml/2006/ole">
            <mc:AlternateContent xmlns:mc="http://schemas.openxmlformats.org/markup-compatibility/2006">
              <mc:Choice xmlns:v="urn:schemas-microsoft-com:vml" Requires="v">
                <p:oleObj spid="_x0000_s4182" name="Уравнение" r:id="rId10" imgW="850531" imgH="253890" progId="Equation.3">
                  <p:embed/>
                </p:oleObj>
              </mc:Choice>
              <mc:Fallback>
                <p:oleObj name="Уравнение" r:id="rId10" imgW="850531" imgH="253890" progId="Equation.3">
                  <p:embed/>
                  <p:pic>
                    <p:nvPicPr>
                      <p:cNvPr id="0" name="Object 3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29710" y="1700099"/>
                        <a:ext cx="1203960" cy="350202"/>
                      </a:xfrm>
                      <a:prstGeom prst="rect">
                        <a:avLst/>
                      </a:prstGeom>
                      <a:noFill/>
                    </p:spPr>
                  </p:pic>
                </p:oleObj>
              </mc:Fallback>
            </mc:AlternateContent>
          </a:graphicData>
        </a:graphic>
      </p:graphicFrame>
      <p:pic>
        <p:nvPicPr>
          <p:cNvPr id="38" name="Рисунок 37"/>
          <p:cNvPicPr>
            <a:picLocks noChangeAspect="1"/>
          </p:cNvPicPr>
          <p:nvPr/>
        </p:nvPicPr>
        <p:blipFill>
          <a:blip r:embed="rId12"/>
          <a:stretch>
            <a:fillRect/>
          </a:stretch>
        </p:blipFill>
        <p:spPr>
          <a:xfrm>
            <a:off x="592182" y="2355489"/>
            <a:ext cx="8854439" cy="3535997"/>
          </a:xfrm>
          <a:prstGeom prst="rect">
            <a:avLst/>
          </a:prstGeom>
        </p:spPr>
      </p:pic>
    </p:spTree>
    <p:extLst>
      <p:ext uri="{BB962C8B-B14F-4D97-AF65-F5344CB8AC3E}">
        <p14:creationId xmlns:p14="http://schemas.microsoft.com/office/powerpoint/2010/main" val="388506078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5280" y="282416"/>
            <a:ext cx="11704320" cy="2400657"/>
          </a:xfrm>
          <a:prstGeom prst="rect">
            <a:avLst/>
          </a:prstGeom>
        </p:spPr>
        <p:txBody>
          <a:bodyPr wrap="square">
            <a:spAutoFit/>
          </a:bodyPr>
          <a:lstStyle/>
          <a:p>
            <a:r>
              <a:rPr lang="en-US" sz="3000" b="1" dirty="0" err="1" smtClean="0">
                <a:latin typeface="Times New Roman" panose="02020603050405020304" pitchFamily="18" charset="0"/>
                <a:ea typeface="Times New Roman" panose="02020603050405020304" pitchFamily="18" charset="0"/>
              </a:rPr>
              <a:t>Teng</a:t>
            </a:r>
            <a:r>
              <a:rPr lang="en-US" sz="3000" b="1" dirty="0" smtClean="0">
                <a:latin typeface="Times New Roman" panose="02020603050405020304" pitchFamily="18" charset="0"/>
                <a:ea typeface="Times New Roman" panose="02020603050405020304" pitchFamily="18" charset="0"/>
              </a:rPr>
              <a:t> </a:t>
            </a:r>
            <a:r>
              <a:rPr lang="en-US" sz="3000" b="1" dirty="0" err="1" smtClean="0">
                <a:latin typeface="Times New Roman" panose="02020603050405020304" pitchFamily="18" charset="0"/>
                <a:ea typeface="Times New Roman" panose="02020603050405020304" pitchFamily="18" charset="0"/>
              </a:rPr>
              <a:t>ta’sir</a:t>
            </a:r>
            <a:r>
              <a:rPr lang="en-US" sz="3000" b="1" dirty="0" smtClean="0">
                <a:latin typeface="Times New Roman" panose="02020603050405020304" pitchFamily="18" charset="0"/>
                <a:ea typeface="Times New Roman" panose="02020603050405020304" pitchFamily="18" charset="0"/>
              </a:rPr>
              <a:t> </a:t>
            </a:r>
            <a:r>
              <a:rPr lang="en-US" sz="3000" b="1" dirty="0" err="1" smtClean="0">
                <a:latin typeface="Times New Roman" panose="02020603050405020304" pitchFamily="18" charset="0"/>
                <a:ea typeface="Times New Roman" panose="02020603050405020304" pitchFamily="18" charset="0"/>
              </a:rPr>
              <a:t>etuvchi</a:t>
            </a:r>
            <a:r>
              <a:rPr lang="en-US" sz="3000" b="1" dirty="0" smtClean="0">
                <a:latin typeface="Times New Roman" panose="02020603050405020304" pitchFamily="18" charset="0"/>
                <a:ea typeface="Times New Roman" panose="02020603050405020304" pitchFamily="18" charset="0"/>
              </a:rPr>
              <a:t> </a:t>
            </a:r>
            <a:r>
              <a:rPr lang="en-US" sz="3000" b="1" dirty="0" err="1" smtClean="0">
                <a:latin typeface="Times New Roman" panose="02020603050405020304" pitchFamily="18" charset="0"/>
                <a:ea typeface="Times New Roman" panose="02020603050405020304" pitchFamily="18" charset="0"/>
              </a:rPr>
              <a:t>kuch</a:t>
            </a:r>
            <a:r>
              <a:rPr lang="en-US" sz="3000" b="1" dirty="0" smtClean="0">
                <a:latin typeface="Times New Roman" panose="02020603050405020304" pitchFamily="18" charset="0"/>
                <a:ea typeface="Times New Roman" panose="02020603050405020304" pitchFamily="18" charset="0"/>
              </a:rPr>
              <a:t>.</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Berilgan</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kuchlar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sistemasi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biror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kuchga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ekvivalent</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bo’lsa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bunday</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teng</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ta’sir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etuvchi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a:t>
            </a:r>
            <a:r>
              <a:rPr lang="en-US" sz="3000" dirty="0" smtClean="0">
                <a:latin typeface="Times New Roman" panose="02020603050405020304" pitchFamily="18" charset="0"/>
                <a:ea typeface="Times New Roman" panose="02020603050405020304" pitchFamily="18" charset="0"/>
              </a:rPr>
              <a:t> deb </a:t>
            </a:r>
            <a:r>
              <a:rPr lang="en-US" sz="3000" dirty="0" err="1" smtClean="0">
                <a:latin typeface="Times New Roman" panose="02020603050405020304" pitchFamily="18" charset="0"/>
                <a:ea typeface="Times New Roman" panose="02020603050405020304" pitchFamily="18" charset="0"/>
              </a:rPr>
              <a:t>ataladi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Shuni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nazarda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tutish</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kerakki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kuchlar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sistemasining</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jismga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bergan</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ta’sirini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yolg’iz</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bir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bera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olsa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bunday</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mazkur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kuchlar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sistemasining</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teng</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ta’sir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etuvchisidir</a:t>
            </a:r>
            <a:r>
              <a:rPr lang="en-US" sz="3000" dirty="0" smtClean="0">
                <a:latin typeface="Times New Roman" panose="02020603050405020304" pitchFamily="18" charset="0"/>
                <a:ea typeface="Times New Roman" panose="02020603050405020304" pitchFamily="18" charset="0"/>
              </a:rPr>
              <a:t>. </a:t>
            </a:r>
            <a:endParaRPr lang="ru-RU" sz="30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900423894"/>
              </p:ext>
            </p:extLst>
          </p:nvPr>
        </p:nvGraphicFramePr>
        <p:xfrm>
          <a:off x="3352800" y="2225040"/>
          <a:ext cx="1280160" cy="320039"/>
        </p:xfrm>
        <a:graphic>
          <a:graphicData uri="http://schemas.openxmlformats.org/presentationml/2006/ole">
            <mc:AlternateContent xmlns:mc="http://schemas.openxmlformats.org/markup-compatibility/2006">
              <mc:Choice xmlns:v="urn:schemas-microsoft-com:vml" Requires="v">
                <p:oleObj spid="_x0000_s5163" name="Уравнение" r:id="rId4" imgW="850531" imgH="253890" progId="Equation.3">
                  <p:embed/>
                </p:oleObj>
              </mc:Choice>
              <mc:Fallback>
                <p:oleObj name="Уравнение" r:id="rId4" imgW="850531" imgH="25389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2800" y="2225040"/>
                        <a:ext cx="1280160" cy="320039"/>
                      </a:xfrm>
                      <a:prstGeom prst="rect">
                        <a:avLst/>
                      </a:prstGeom>
                      <a:noFill/>
                    </p:spPr>
                  </p:pic>
                </p:oleObj>
              </mc:Fallback>
            </mc:AlternateContent>
          </a:graphicData>
        </a:graphic>
      </p:graphicFrame>
      <p:sp>
        <p:nvSpPr>
          <p:cNvPr id="7" name="Rectangle 4"/>
          <p:cNvSpPr>
            <a:spLocks noChangeArrowheads="1"/>
          </p:cNvSpPr>
          <p:nvPr/>
        </p:nvSpPr>
        <p:spPr bwMode="auto">
          <a:xfrm>
            <a:off x="-1" y="-1"/>
            <a:ext cx="3646998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781353592"/>
              </p:ext>
            </p:extLst>
          </p:nvPr>
        </p:nvGraphicFramePr>
        <p:xfrm>
          <a:off x="4637164" y="2225040"/>
          <a:ext cx="502395" cy="320039"/>
        </p:xfrm>
        <a:graphic>
          <a:graphicData uri="http://schemas.openxmlformats.org/presentationml/2006/ole">
            <mc:AlternateContent xmlns:mc="http://schemas.openxmlformats.org/markup-compatibility/2006">
              <mc:Choice xmlns:v="urn:schemas-microsoft-com:vml" Requires="v">
                <p:oleObj spid="_x0000_s5164" name="Уравнение" r:id="rId6" imgW="215713" imgH="152268" progId="Equation.3">
                  <p:embed/>
                </p:oleObj>
              </mc:Choice>
              <mc:Fallback>
                <p:oleObj name="Уравнение" r:id="rId6" imgW="215713" imgH="152268"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37164" y="2225040"/>
                        <a:ext cx="502395" cy="320039"/>
                      </a:xfrm>
                      <a:prstGeom prst="rect">
                        <a:avLst/>
                      </a:prstGeom>
                      <a:noFill/>
                    </p:spPr>
                  </p:pic>
                </p:oleObj>
              </mc:Fallback>
            </mc:AlternateContent>
          </a:graphicData>
        </a:graphic>
      </p:graphicFrame>
      <p:sp>
        <p:nvSpPr>
          <p:cNvPr id="9" name="Rectangle 6"/>
          <p:cNvSpPr>
            <a:spLocks noChangeArrowheads="1"/>
          </p:cNvSpPr>
          <p:nvPr/>
        </p:nvSpPr>
        <p:spPr bwMode="auto">
          <a:xfrm>
            <a:off x="5139560" y="2328326"/>
            <a:ext cx="3657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969208337"/>
              </p:ext>
            </p:extLst>
          </p:nvPr>
        </p:nvGraphicFramePr>
        <p:xfrm>
          <a:off x="5092263" y="2197975"/>
          <a:ext cx="457200" cy="293786"/>
        </p:xfrm>
        <a:graphic>
          <a:graphicData uri="http://schemas.openxmlformats.org/presentationml/2006/ole">
            <mc:AlternateContent xmlns:mc="http://schemas.openxmlformats.org/markup-compatibility/2006">
              <mc:Choice xmlns:v="urn:schemas-microsoft-com:vml" Requires="v">
                <p:oleObj spid="_x0000_s5165" name="Уравнение" r:id="rId8" imgW="152334" imgH="190417" progId="Equation.3">
                  <p:embed/>
                </p:oleObj>
              </mc:Choice>
              <mc:Fallback>
                <p:oleObj name="Уравнение" r:id="rId8" imgW="152334" imgH="190417" progId="Equation.3">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92263" y="2197975"/>
                        <a:ext cx="457200" cy="293786"/>
                      </a:xfrm>
                      <a:prstGeom prst="rect">
                        <a:avLst/>
                      </a:prstGeom>
                      <a:noFill/>
                    </p:spPr>
                  </p:pic>
                </p:oleObj>
              </mc:Fallback>
            </mc:AlternateContent>
          </a:graphicData>
        </a:graphic>
      </p:graphicFrame>
      <p:pic>
        <p:nvPicPr>
          <p:cNvPr id="11" name="Рисунок 10"/>
          <p:cNvPicPr>
            <a:picLocks noChangeAspect="1"/>
          </p:cNvPicPr>
          <p:nvPr/>
        </p:nvPicPr>
        <p:blipFill>
          <a:blip r:embed="rId10"/>
          <a:stretch>
            <a:fillRect/>
          </a:stretch>
        </p:blipFill>
        <p:spPr>
          <a:xfrm>
            <a:off x="2144110" y="2813424"/>
            <a:ext cx="7441324" cy="3319362"/>
          </a:xfrm>
          <a:prstGeom prst="rect">
            <a:avLst/>
          </a:prstGeom>
        </p:spPr>
      </p:pic>
    </p:spTree>
    <p:extLst>
      <p:ext uri="{BB962C8B-B14F-4D97-AF65-F5344CB8AC3E}">
        <p14:creationId xmlns:p14="http://schemas.microsoft.com/office/powerpoint/2010/main" val="119275875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9160" y="92096"/>
            <a:ext cx="10988040" cy="1815882"/>
          </a:xfrm>
          <a:prstGeom prst="rect">
            <a:avLst/>
          </a:prstGeom>
        </p:spPr>
        <p:txBody>
          <a:bodyPr wrap="square">
            <a:spAutoFit/>
          </a:bodyPr>
          <a:lstStyle/>
          <a:p>
            <a:r>
              <a:rPr lang="en-US" sz="2800" b="1" dirty="0">
                <a:latin typeface="Times New Roman" panose="02020603050405020304" pitchFamily="18" charset="0"/>
                <a:ea typeface="Times New Roman" panose="02020603050405020304" pitchFamily="18" charset="0"/>
              </a:rPr>
              <a:t>9. </a:t>
            </a:r>
            <a:r>
              <a:rPr lang="en-US" sz="2800" b="1" dirty="0" err="1">
                <a:latin typeface="Times New Roman" panose="02020603050405020304" pitchFamily="18" charset="0"/>
                <a:ea typeface="Times New Roman" panose="02020603050405020304" pitchFamily="18" charset="0"/>
              </a:rPr>
              <a:t>Muvozanatlashgan</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kuchlar</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sistemasi</a:t>
            </a:r>
            <a:r>
              <a:rPr lang="en-US" sz="2800" b="1" dirty="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Erkin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tinch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holatda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qolsa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bunday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muvozanatlashgan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nolga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ekvivalent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deyiladi</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                     0</a:t>
            </a:r>
            <a:endParaRPr lang="ru-RU" sz="28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236562928"/>
              </p:ext>
            </p:extLst>
          </p:nvPr>
        </p:nvGraphicFramePr>
        <p:xfrm>
          <a:off x="2316480" y="1440597"/>
          <a:ext cx="1463040" cy="352709"/>
        </p:xfrm>
        <a:graphic>
          <a:graphicData uri="http://schemas.openxmlformats.org/presentationml/2006/ole">
            <mc:AlternateContent xmlns:mc="http://schemas.openxmlformats.org/markup-compatibility/2006">
              <mc:Choice xmlns:v="urn:schemas-microsoft-com:vml" Requires="v">
                <p:oleObj spid="_x0000_s6171" name="Уравнение" r:id="rId4" imgW="850531" imgH="253890" progId="Equation.3">
                  <p:embed/>
                </p:oleObj>
              </mc:Choice>
              <mc:Fallback>
                <p:oleObj name="Уравнение" r:id="rId4" imgW="850531" imgH="25389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6480" y="1440597"/>
                        <a:ext cx="1463040" cy="352709"/>
                      </a:xfrm>
                      <a:prstGeom prst="rect">
                        <a:avLst/>
                      </a:prstGeom>
                      <a:noFill/>
                    </p:spPr>
                  </p:pic>
                </p:oleObj>
              </mc:Fallback>
            </mc:AlternateContent>
          </a:graphicData>
        </a:graphic>
      </p:graphicFrame>
      <p:sp>
        <p:nvSpPr>
          <p:cNvPr id="7" name="Rectangle 4"/>
          <p:cNvSpPr>
            <a:spLocks noChangeArrowheads="1"/>
          </p:cNvSpPr>
          <p:nvPr/>
        </p:nvSpPr>
        <p:spPr bwMode="auto">
          <a:xfrm>
            <a:off x="3779520" y="17068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651090914"/>
              </p:ext>
            </p:extLst>
          </p:nvPr>
        </p:nvGraphicFramePr>
        <p:xfrm>
          <a:off x="3779520" y="1516820"/>
          <a:ext cx="441960" cy="298996"/>
        </p:xfrm>
        <a:graphic>
          <a:graphicData uri="http://schemas.openxmlformats.org/presentationml/2006/ole">
            <mc:AlternateContent xmlns:mc="http://schemas.openxmlformats.org/markup-compatibility/2006">
              <mc:Choice xmlns:v="urn:schemas-microsoft-com:vml" Requires="v">
                <p:oleObj spid="_x0000_s6172" name="Уравнение" r:id="rId6" imgW="215713" imgH="152268" progId="Equation.3">
                  <p:embed/>
                </p:oleObj>
              </mc:Choice>
              <mc:Fallback>
                <p:oleObj name="Уравнение" r:id="rId6" imgW="215713" imgH="152268"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79520" y="1516820"/>
                        <a:ext cx="441960" cy="298996"/>
                      </a:xfrm>
                      <a:prstGeom prst="rect">
                        <a:avLst/>
                      </a:prstGeom>
                      <a:noFill/>
                    </p:spPr>
                  </p:pic>
                </p:oleObj>
              </mc:Fallback>
            </mc:AlternateContent>
          </a:graphicData>
        </a:graphic>
      </p:graphicFrame>
      <p:pic>
        <p:nvPicPr>
          <p:cNvPr id="9" name="Рисунок 8"/>
          <p:cNvPicPr>
            <a:picLocks noChangeAspect="1"/>
          </p:cNvPicPr>
          <p:nvPr/>
        </p:nvPicPr>
        <p:blipFill>
          <a:blip r:embed="rId8"/>
          <a:stretch>
            <a:fillRect/>
          </a:stretch>
        </p:blipFill>
        <p:spPr>
          <a:xfrm>
            <a:off x="1872342" y="1815816"/>
            <a:ext cx="7127967" cy="4852124"/>
          </a:xfrm>
          <a:prstGeom prst="rect">
            <a:avLst/>
          </a:prstGeom>
        </p:spPr>
      </p:pic>
    </p:spTree>
    <p:extLst>
      <p:ext uri="{BB962C8B-B14F-4D97-AF65-F5344CB8AC3E}">
        <p14:creationId xmlns:p14="http://schemas.microsoft.com/office/powerpoint/2010/main" val="852694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6240" y="0"/>
            <a:ext cx="11521440" cy="4124206"/>
          </a:xfrm>
          <a:prstGeom prst="rect">
            <a:avLst/>
          </a:prstGeom>
        </p:spPr>
        <p:txBody>
          <a:bodyPr wrap="square">
            <a:spAutoFit/>
          </a:bodyPr>
          <a:lstStyle/>
          <a:p>
            <a:pPr algn="just">
              <a:spcAft>
                <a:spcPts val="0"/>
              </a:spcAft>
            </a:pPr>
            <a:r>
              <a:rPr lang="en-US" sz="3000" dirty="0" err="1">
                <a:latin typeface="Times New Roman" panose="02020603050405020304" pitchFamily="18" charset="0"/>
                <a:ea typeface="Times New Roman" panose="02020603050405020304" pitchFamily="18" charset="0"/>
              </a:rPr>
              <a:t>Statikaning</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asosida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isbot</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talab</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etilmaydigan</a:t>
            </a:r>
            <a:r>
              <a:rPr lang="en-US" sz="3000" dirty="0">
                <a:latin typeface="Times New Roman" panose="02020603050405020304" pitchFamily="18" charset="0"/>
                <a:ea typeface="Times New Roman" panose="02020603050405020304" pitchFamily="18" charset="0"/>
              </a:rPr>
              <a:t>, </a:t>
            </a:r>
            <a:r>
              <a:rPr lang="en-US" sz="3000" b="1" dirty="0" err="1">
                <a:latin typeface="Times New Roman" panose="02020603050405020304" pitchFamily="18" charset="0"/>
                <a:ea typeface="Times New Roman" panose="02020603050405020304" pitchFamily="18" charset="0"/>
              </a:rPr>
              <a:t>aksioma</a:t>
            </a:r>
            <a:r>
              <a:rPr lang="en-US" sz="3000" dirty="0">
                <a:latin typeface="Times New Roman" panose="02020603050405020304" pitchFamily="18" charset="0"/>
                <a:ea typeface="Times New Roman" panose="02020603050405020304" pitchFamily="18" charset="0"/>
              </a:rPr>
              <a:t> deb </a:t>
            </a:r>
            <a:r>
              <a:rPr lang="en-US" sz="3000" dirty="0" err="1">
                <a:latin typeface="Times New Roman" panose="02020603050405020304" pitchFamily="18" charset="0"/>
                <a:ea typeface="Times New Roman" panose="02020603050405020304" pitchFamily="18" charset="0"/>
              </a:rPr>
              <a:t>ataluvchi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boshlang’ich</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haqiqatlar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to’plami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yotadi</a:t>
            </a:r>
            <a:r>
              <a:rPr lang="en-US" sz="3000" dirty="0">
                <a:latin typeface="Times New Roman" panose="02020603050405020304" pitchFamily="18" charset="0"/>
                <a:ea typeface="Times New Roman" panose="02020603050405020304" pitchFamily="18" charset="0"/>
              </a:rPr>
              <a:t>. Bu </a:t>
            </a:r>
            <a:r>
              <a:rPr lang="en-US" sz="3000" dirty="0" err="1">
                <a:latin typeface="Times New Roman" panose="02020603050405020304" pitchFamily="18" charset="0"/>
                <a:ea typeface="Times New Roman" panose="02020603050405020304" pitchFamily="18" charset="0"/>
              </a:rPr>
              <a:t>aksiomalar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tajriba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va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kuzatishlarning</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natijasidir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Aksiomalarga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asoslanib</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statikaning</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mazmunini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tashkil</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etuvchi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teoremalar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isbot</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qilinadi</a:t>
            </a:r>
            <a:r>
              <a:rPr lang="en-US" sz="3000" dirty="0" smtClean="0">
                <a:latin typeface="Times New Roman" panose="02020603050405020304" pitchFamily="18" charset="0"/>
                <a:ea typeface="Times New Roman" panose="02020603050405020304" pitchFamily="18" charset="0"/>
              </a:rPr>
              <a:t>.</a:t>
            </a:r>
          </a:p>
          <a:p>
            <a:pPr algn="just">
              <a:spcAft>
                <a:spcPts val="0"/>
              </a:spcAft>
            </a:pPr>
            <a:r>
              <a:rPr lang="en-US" sz="2800" b="1" dirty="0" smtClean="0">
                <a:latin typeface="Times New Roman" panose="02020603050405020304" pitchFamily="18" charset="0"/>
                <a:cs typeface="Times New Roman" panose="02020603050405020304" pitchFamily="18" charset="0"/>
              </a:rPr>
              <a:t>1-aksioma.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Erkin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qattiq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jismga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qo’yilgan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ikki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miqdor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jihatdan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bir-biriga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teng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chiziq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bo’ylab</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qarama-qarshi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tomonga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yo’nalgan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bo’lsa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kuchlar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sistemasi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o’zaro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muvozanatlashadi</a:t>
            </a:r>
            <a:r>
              <a:rPr lang="en-US" sz="2800" dirty="0" smtClean="0">
                <a:latin typeface="Times New Roman" panose="02020603050405020304" pitchFamily="18" charset="0"/>
                <a:cs typeface="Times New Roman" panose="02020603050405020304" pitchFamily="18" charset="0"/>
              </a:rPr>
              <a:t>. Bu </a:t>
            </a:r>
            <a:r>
              <a:rPr lang="en-US" sz="2800" dirty="0" err="1" smtClean="0">
                <a:latin typeface="Times New Roman" panose="02020603050405020304" pitchFamily="18" charset="0"/>
                <a:cs typeface="Times New Roman" panose="02020603050405020304" pitchFamily="18" charset="0"/>
              </a:rPr>
              <a:t>aksioma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oddiy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muvozanatlashgan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kuchlar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sistemasini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aniqlaydi</a:t>
            </a:r>
            <a:r>
              <a:rPr lang="en-US"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endParaRPr lang="ru-RU" sz="3000" dirty="0">
              <a:effectLst/>
              <a:latin typeface="Arial" panose="020B0604020202020204" pitchFamily="34" charset="0"/>
              <a:ea typeface="Times New Roman" panose="02020603050405020304" pitchFamily="18" charset="0"/>
            </a:endParaRPr>
          </a:p>
        </p:txBody>
      </p:sp>
      <p:sp>
        <p:nvSpPr>
          <p:cNvPr id="27"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8" name="Объект 27"/>
          <p:cNvGraphicFramePr>
            <a:graphicFrameLocks noChangeAspect="1"/>
          </p:cNvGraphicFramePr>
          <p:nvPr>
            <p:extLst>
              <p:ext uri="{D42A27DB-BD31-4B8C-83A1-F6EECF244321}">
                <p14:modId xmlns:p14="http://schemas.microsoft.com/office/powerpoint/2010/main" val="4245428361"/>
              </p:ext>
            </p:extLst>
          </p:nvPr>
        </p:nvGraphicFramePr>
        <p:xfrm>
          <a:off x="1234440" y="2316480"/>
          <a:ext cx="1066800" cy="502920"/>
        </p:xfrm>
        <a:graphic>
          <a:graphicData uri="http://schemas.openxmlformats.org/presentationml/2006/ole">
            <mc:AlternateContent xmlns:mc="http://schemas.openxmlformats.org/markup-compatibility/2006">
              <mc:Choice xmlns:v="urn:schemas-microsoft-com:vml" Requires="v">
                <p:oleObj spid="_x0000_s7190" name="Уравнение" r:id="rId4" imgW="672808" imgH="304668" progId="Equation.3">
                  <p:embed/>
                </p:oleObj>
              </mc:Choice>
              <mc:Fallback>
                <p:oleObj name="Уравнение" r:id="rId4" imgW="672808" imgH="304668" progId="Equation.3">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4440" y="2316480"/>
                        <a:ext cx="1066800" cy="502920"/>
                      </a:xfrm>
                      <a:prstGeom prst="rect">
                        <a:avLst/>
                      </a:prstGeom>
                      <a:noFill/>
                    </p:spPr>
                  </p:pic>
                </p:oleObj>
              </mc:Fallback>
            </mc:AlternateContent>
          </a:graphicData>
        </a:graphic>
      </p:graphicFrame>
      <p:sp>
        <p:nvSpPr>
          <p:cNvPr id="46" name="Прямоугольник 45"/>
          <p:cNvSpPr/>
          <p:nvPr/>
        </p:nvSpPr>
        <p:spPr>
          <a:xfrm>
            <a:off x="2582779" y="3561347"/>
            <a:ext cx="4908883" cy="31602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7" name="Рисунок 46"/>
          <p:cNvPicPr/>
          <p:nvPr/>
        </p:nvPicPr>
        <p:blipFill>
          <a:blip r:embed="rId6">
            <a:extLst>
              <a:ext uri="{28A0092B-C50C-407E-A947-70E740481C1C}">
                <a14:useLocalDpi xmlns:a14="http://schemas.microsoft.com/office/drawing/2010/main" val="0"/>
              </a:ext>
            </a:extLst>
          </a:blip>
          <a:srcRect/>
          <a:stretch>
            <a:fillRect/>
          </a:stretch>
        </p:blipFill>
        <p:spPr bwMode="auto">
          <a:xfrm>
            <a:off x="3015916" y="3561347"/>
            <a:ext cx="4042610" cy="2165685"/>
          </a:xfrm>
          <a:prstGeom prst="rect">
            <a:avLst/>
          </a:prstGeom>
          <a:noFill/>
          <a:ln>
            <a:noFill/>
          </a:ln>
        </p:spPr>
      </p:pic>
      <p:sp>
        <p:nvSpPr>
          <p:cNvPr id="48" name="Text Box 262"/>
          <p:cNvSpPr txBox="1">
            <a:spLocks noChangeArrowheads="1"/>
          </p:cNvSpPr>
          <p:nvPr/>
        </p:nvSpPr>
        <p:spPr bwMode="auto">
          <a:xfrm>
            <a:off x="4504321" y="6176212"/>
            <a:ext cx="1065798" cy="41709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ru-RU"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rasm</a:t>
            </a:r>
            <a:endParaRPr lang="ru-RU"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0280287"/>
      </p:ext>
    </p:extLst>
  </p:cSld>
  <p:clrMapOvr>
    <a:masterClrMapping/>
  </p:clrMapOvr>
  <p:transition spd="slow">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0632" y="262099"/>
            <a:ext cx="11774905" cy="1815882"/>
          </a:xfrm>
          <a:prstGeom prst="rect">
            <a:avLst/>
          </a:prstGeom>
        </p:spPr>
        <p:txBody>
          <a:bodyPr wrap="square">
            <a:spAutoFit/>
          </a:bodyPr>
          <a:lstStyle/>
          <a:p>
            <a:pPr algn="just">
              <a:spcAft>
                <a:spcPts val="0"/>
              </a:spcAft>
            </a:pPr>
            <a:r>
              <a:rPr lang="ru-RU" sz="2800" b="1" dirty="0">
                <a:latin typeface="Times New Roman" panose="02020603050405020304" pitchFamily="18" charset="0"/>
                <a:ea typeface="Times New Roman" panose="02020603050405020304" pitchFamily="18" charset="0"/>
                <a:cs typeface="Times New Roman" panose="02020603050405020304" pitchFamily="18" charset="0"/>
              </a:rPr>
              <a:t>2-aksioma.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Agar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jismga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etayotgan</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kuchlar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sistemasi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qatoriga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muvozanatlashgan</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kuchlar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sistemasini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qo’shsak</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undan</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ayirsak</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kuchlar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sistemasini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ng</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jismga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ta’siri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o’zgarmaydi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p>
          <a:p>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Yuqoridagi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aksiomadan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quyidagi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natija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kelib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chiqadi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994611" y="2077981"/>
            <a:ext cx="10138610" cy="4643661"/>
          </a:xfrm>
          <a:prstGeom prst="rect">
            <a:avLst/>
          </a:prstGeom>
          <a:noFill/>
          <a:ln>
            <a:noFill/>
          </a:ln>
        </p:spPr>
        <p:style>
          <a:lnRef idx="0">
            <a:scrgbClr r="0" g="0" b="0"/>
          </a:lnRef>
          <a:fillRef idx="0">
            <a:scrgbClr r="0" g="0" b="0"/>
          </a:fillRef>
          <a:effectRef idx="0">
            <a:scrgbClr r="0" g="0" b="0"/>
          </a:effectRef>
          <a:fontRef idx="minor">
            <a:schemeClr val="accent3"/>
          </a:fontRef>
        </p:style>
        <p:txBody>
          <a:bodyPr rtlCol="0" anchor="ctr"/>
          <a:lstStyle/>
          <a:p>
            <a:pPr algn="ctr"/>
            <a:endParaRPr lang="ru-RU"/>
          </a:p>
        </p:txBody>
      </p:sp>
      <p:pic>
        <p:nvPicPr>
          <p:cNvPr id="6" name="Рисунок 5"/>
          <p:cNvPicPr/>
          <p:nvPr/>
        </p:nvPicPr>
        <p:blipFill>
          <a:blip r:embed="rId3">
            <a:extLst>
              <a:ext uri="{28A0092B-C50C-407E-A947-70E740481C1C}">
                <a14:useLocalDpi xmlns:a14="http://schemas.microsoft.com/office/drawing/2010/main" val="0"/>
              </a:ext>
            </a:extLst>
          </a:blip>
          <a:srcRect/>
          <a:stretch>
            <a:fillRect/>
          </a:stretch>
        </p:blipFill>
        <p:spPr bwMode="auto">
          <a:xfrm>
            <a:off x="3416968" y="2245895"/>
            <a:ext cx="5309937" cy="3047999"/>
          </a:xfrm>
          <a:prstGeom prst="rect">
            <a:avLst/>
          </a:prstGeom>
          <a:noFill/>
          <a:ln>
            <a:noFill/>
          </a:ln>
        </p:spPr>
      </p:pic>
      <p:sp>
        <p:nvSpPr>
          <p:cNvPr id="7" name="Text Box 261"/>
          <p:cNvSpPr txBox="1">
            <a:spLocks noChangeArrowheads="1"/>
          </p:cNvSpPr>
          <p:nvPr/>
        </p:nvSpPr>
        <p:spPr bwMode="auto">
          <a:xfrm>
            <a:off x="5070308" y="5293895"/>
            <a:ext cx="1218197" cy="66374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2-rasm</a:t>
            </a:r>
            <a:endParaRPr lang="ru-RU"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2178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02105" y="2822057"/>
            <a:ext cx="10796337" cy="3939208"/>
          </a:xfrm>
          <a:prstGeom prst="rect">
            <a:avLst/>
          </a:prstGeom>
          <a:noFill/>
          <a:ln>
            <a:noFill/>
          </a:ln>
        </p:spPr>
        <p:style>
          <a:lnRef idx="0">
            <a:scrgbClr r="0" g="0" b="0"/>
          </a:lnRef>
          <a:fillRef idx="0">
            <a:scrgbClr r="0" g="0" b="0"/>
          </a:fillRef>
          <a:effectRef idx="0">
            <a:scrgbClr r="0" g="0" b="0"/>
          </a:effectRef>
          <a:fontRef idx="minor">
            <a:schemeClr val="accent2"/>
          </a:fontRef>
        </p:style>
        <p:txBody>
          <a:bodyPr rtlCol="0" anchor="ctr"/>
          <a:lstStyle/>
          <a:p>
            <a:pPr algn="ctr"/>
            <a:endParaRPr lang="ru-RU"/>
          </a:p>
        </p:txBody>
      </p:sp>
      <p:sp>
        <p:nvSpPr>
          <p:cNvPr id="10" name="Прямоугольник 9"/>
          <p:cNvSpPr/>
          <p:nvPr/>
        </p:nvSpPr>
        <p:spPr>
          <a:xfrm>
            <a:off x="368969" y="257817"/>
            <a:ext cx="11694694" cy="2677656"/>
          </a:xfrm>
          <a:prstGeom prst="rect">
            <a:avLst/>
          </a:prstGeom>
        </p:spPr>
        <p:txBody>
          <a:bodyPr wrap="square">
            <a:spAutoFit/>
          </a:bodyPr>
          <a:lstStyle/>
          <a:p>
            <a:r>
              <a:rPr lang="en-US" sz="2800" b="1" dirty="0">
                <a:latin typeface="Times New Roman" panose="02020603050405020304" pitchFamily="18" charset="0"/>
                <a:ea typeface="Times New Roman" panose="02020603050405020304" pitchFamily="18" charset="0"/>
              </a:rPr>
              <a:t>3-aksioma.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biror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nuqtasiga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turli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yo’nalishda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etuvchisi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ularning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geometrik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yig’indisiga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bo’ladi</a:t>
            </a:r>
            <a:r>
              <a:rPr lang="en-US" sz="2800" dirty="0">
                <a:latin typeface="Times New Roman" panose="02020603050405020304" pitchFamily="18" charset="0"/>
                <a:ea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rPr>
              <a:t>aksioma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yig’indisi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vektorni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qo’shish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qonuniyatiga</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asoslanadi</a:t>
            </a:r>
            <a:r>
              <a:rPr lang="en-US" sz="2800" dirty="0" smtClean="0">
                <a:latin typeface="Times New Roman" panose="02020603050405020304" pitchFamily="18" charset="0"/>
                <a:ea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kuchlarning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etuvchisini</a:t>
            </a:r>
            <a:r>
              <a:rPr lang="en-US" sz="2800" dirty="0">
                <a:latin typeface="Times New Roman" panose="02020603050405020304" pitchFamily="18" charset="0"/>
                <a:cs typeface="Times New Roman" panose="02020603050405020304" pitchFamily="18" charset="0"/>
              </a:rPr>
              <a:t> R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belgilab</a:t>
            </a:r>
            <a:r>
              <a:rPr lang="en-US" sz="2800" dirty="0">
                <a:latin typeface="Times New Roman" panose="02020603050405020304" pitchFamily="18" charset="0"/>
                <a:cs typeface="Times New Roman" panose="02020603050405020304" pitchFamily="18" charset="0"/>
              </a:rPr>
              <a:t>, 3-aksiomaga </a:t>
            </a:r>
            <a:r>
              <a:rPr lang="en-US" sz="2800" dirty="0" err="1">
                <a:latin typeface="Times New Roman" panose="02020603050405020304" pitchFamily="18" charset="0"/>
                <a:cs typeface="Times New Roman" panose="02020603050405020304" pitchFamily="18" charset="0"/>
              </a:rPr>
              <a:t>asosan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quyidagini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yozishimiz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
        <p:nvSpPr>
          <p:cNvPr id="11"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183905047"/>
              </p:ext>
            </p:extLst>
          </p:nvPr>
        </p:nvGraphicFramePr>
        <p:xfrm>
          <a:off x="368969" y="2021306"/>
          <a:ext cx="433136" cy="366462"/>
        </p:xfrm>
        <a:graphic>
          <a:graphicData uri="http://schemas.openxmlformats.org/presentationml/2006/ole">
            <mc:AlternateContent xmlns:mc="http://schemas.openxmlformats.org/markup-compatibility/2006">
              <mc:Choice xmlns:v="urn:schemas-microsoft-com:vml" Requires="v">
                <p:oleObj spid="_x0000_s8223" name="Уравнение" r:id="rId4" imgW="164957" imgH="241091" progId="Equation.3">
                  <p:embed/>
                </p:oleObj>
              </mc:Choice>
              <mc:Fallback>
                <p:oleObj name="Уравнение" r:id="rId4" imgW="164957" imgH="241091" progId="Equation.3">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969" y="2021306"/>
                        <a:ext cx="433136" cy="366462"/>
                      </a:xfrm>
                      <a:prstGeom prst="rect">
                        <a:avLst/>
                      </a:prstGeom>
                      <a:noFill/>
                    </p:spPr>
                  </p:pic>
                </p:oleObj>
              </mc:Fallback>
            </mc:AlternateContent>
          </a:graphicData>
        </a:graphic>
      </p:graphicFrame>
      <p:sp>
        <p:nvSpPr>
          <p:cNvPr id="13"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952040292"/>
              </p:ext>
            </p:extLst>
          </p:nvPr>
        </p:nvGraphicFramePr>
        <p:xfrm>
          <a:off x="1363579" y="2021306"/>
          <a:ext cx="481263" cy="366462"/>
        </p:xfrm>
        <a:graphic>
          <a:graphicData uri="http://schemas.openxmlformats.org/presentationml/2006/ole">
            <mc:AlternateContent xmlns:mc="http://schemas.openxmlformats.org/markup-compatibility/2006">
              <mc:Choice xmlns:v="urn:schemas-microsoft-com:vml" Requires="v">
                <p:oleObj spid="_x0000_s8224" name="Уравнение" r:id="rId6" imgW="177646" imgH="241091" progId="Equation.3">
                  <p:embed/>
                </p:oleObj>
              </mc:Choice>
              <mc:Fallback>
                <p:oleObj name="Уравнение" r:id="rId6" imgW="177646" imgH="241091" progId="Equation.3">
                  <p:embed/>
                  <p:pic>
                    <p:nvPicPr>
                      <p:cNvPr id="0"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63579" y="2021306"/>
                        <a:ext cx="481263" cy="366462"/>
                      </a:xfrm>
                      <a:prstGeom prst="rect">
                        <a:avLst/>
                      </a:prstGeom>
                      <a:noFill/>
                    </p:spPr>
                  </p:pic>
                </p:oleObj>
              </mc:Fallback>
            </mc:AlternateContent>
          </a:graphicData>
        </a:graphic>
      </p:graphicFrame>
      <p:pic>
        <p:nvPicPr>
          <p:cNvPr id="16" name="Рисунок 15"/>
          <p:cNvPicPr/>
          <p:nvPr/>
        </p:nvPicPr>
        <p:blipFill>
          <a:blip r:embed="rId8"/>
          <a:srcRect/>
          <a:stretch>
            <a:fillRect/>
          </a:stretch>
        </p:blipFill>
        <p:spPr bwMode="auto">
          <a:xfrm>
            <a:off x="7427743" y="4074695"/>
            <a:ext cx="3095878" cy="1538434"/>
          </a:xfrm>
          <a:prstGeom prst="rect">
            <a:avLst/>
          </a:prstGeom>
          <a:noFill/>
          <a:ln w="9525">
            <a:noFill/>
            <a:miter lim="800000"/>
            <a:headEnd/>
            <a:tailEnd/>
          </a:ln>
        </p:spPr>
      </p:pic>
      <p:grpSp>
        <p:nvGrpSpPr>
          <p:cNvPr id="17" name="Group 92"/>
          <p:cNvGrpSpPr>
            <a:grpSpLocks/>
          </p:cNvGrpSpPr>
          <p:nvPr/>
        </p:nvGrpSpPr>
        <p:grpSpPr bwMode="auto">
          <a:xfrm>
            <a:off x="1058779" y="2935473"/>
            <a:ext cx="5338010" cy="3922527"/>
            <a:chOff x="878" y="4225"/>
            <a:chExt cx="2160" cy="1562"/>
          </a:xfrm>
        </p:grpSpPr>
        <p:pic>
          <p:nvPicPr>
            <p:cNvPr id="18" name="Picture 93"/>
            <p:cNvPicPr>
              <a:picLocks noChangeAspect="1" noChangeArrowheads="1"/>
            </p:cNvPicPr>
            <p:nvPr/>
          </p:nvPicPr>
          <p:blipFill>
            <a:blip r:embed="rId9">
              <a:lum bright="30000" contrast="24000"/>
              <a:extLst>
                <a:ext uri="{28A0092B-C50C-407E-A947-70E740481C1C}">
                  <a14:useLocalDpi xmlns:a14="http://schemas.microsoft.com/office/drawing/2010/main" val="0"/>
                </a:ext>
              </a:extLst>
            </a:blip>
            <a:srcRect/>
            <a:stretch>
              <a:fillRect/>
            </a:stretch>
          </p:blipFill>
          <p:spPr bwMode="auto">
            <a:xfrm>
              <a:off x="878" y="4315"/>
              <a:ext cx="2160" cy="1311"/>
            </a:xfrm>
            <a:prstGeom prst="rect">
              <a:avLst/>
            </a:prstGeom>
            <a:extLst/>
          </p:spPr>
          <p:style>
            <a:lnRef idx="2">
              <a:schemeClr val="accent1"/>
            </a:lnRef>
            <a:fillRef idx="1">
              <a:schemeClr val="lt1"/>
            </a:fillRef>
            <a:effectRef idx="0">
              <a:schemeClr val="accent1"/>
            </a:effectRef>
            <a:fontRef idx="minor">
              <a:schemeClr val="dk1"/>
            </a:fontRef>
          </p:style>
        </p:pic>
        <p:pic>
          <p:nvPicPr>
            <p:cNvPr id="20" name="Picture 9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733" y="5423"/>
              <a:ext cx="301" cy="364"/>
            </a:xfrm>
            <a:prstGeom prst="rect">
              <a:avLst/>
            </a:prstGeom>
            <a:extLst/>
          </p:spPr>
          <p:style>
            <a:lnRef idx="2">
              <a:schemeClr val="accent1"/>
            </a:lnRef>
            <a:fillRef idx="1">
              <a:schemeClr val="lt1"/>
            </a:fillRef>
            <a:effectRef idx="0">
              <a:schemeClr val="accent1"/>
            </a:effectRef>
            <a:fontRef idx="minor">
              <a:schemeClr val="dk1"/>
            </a:fontRef>
          </p:style>
        </p:pic>
        <p:pic>
          <p:nvPicPr>
            <p:cNvPr id="21" name="Picture 96"/>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183" y="4225"/>
              <a:ext cx="277" cy="364"/>
            </a:xfrm>
            <a:prstGeom prst="rect">
              <a:avLst/>
            </a:prstGeom>
          </p:spPr>
          <p:style>
            <a:lnRef idx="2">
              <a:schemeClr val="accent1"/>
            </a:lnRef>
            <a:fillRef idx="1">
              <a:schemeClr val="lt1"/>
            </a:fillRef>
            <a:effectRef idx="0">
              <a:schemeClr val="accent1"/>
            </a:effectRef>
            <a:fontRef idx="minor">
              <a:schemeClr val="dk1"/>
            </a:fontRef>
          </p:style>
        </p:pic>
      </p:grpSp>
    </p:spTree>
    <p:extLst>
      <p:ext uri="{BB962C8B-B14F-4D97-AF65-F5344CB8AC3E}">
        <p14:creationId xmlns:p14="http://schemas.microsoft.com/office/powerpoint/2010/main" val="254395505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16568" y="600390"/>
            <a:ext cx="11758863" cy="5509200"/>
          </a:xfrm>
          <a:prstGeom prst="rect">
            <a:avLst/>
          </a:prstGeom>
        </p:spPr>
        <p:txBody>
          <a:bodyPr wrap="square">
            <a:spAutoFit/>
          </a:bodyPr>
          <a:lstStyle/>
          <a:p>
            <a:r>
              <a:rPr lang="en-US" sz="3200" b="1" dirty="0">
                <a:latin typeface="Times New Roman" panose="02020603050405020304" pitchFamily="18" charset="0"/>
                <a:ea typeface="Times New Roman" panose="02020603050405020304" pitchFamily="18" charset="0"/>
              </a:rPr>
              <a:t>4-aksioma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bir-biriga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ko’rsatgan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kuchlari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o’zaro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teng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to’g’ri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chiziq</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bo’ylab</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qarama-qarshi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tomonga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yo’nalgan</a:t>
            </a:r>
            <a:r>
              <a:rPr lang="en-US" sz="3200" dirty="0">
                <a:latin typeface="Times New Roman" panose="02020603050405020304" pitchFamily="18" charset="0"/>
                <a:ea typeface="Times New Roman" panose="02020603050405020304" pitchFamily="18" charset="0"/>
              </a:rPr>
              <a:t>. Bu </a:t>
            </a:r>
            <a:r>
              <a:rPr lang="en-US" sz="3200" dirty="0" err="1">
                <a:latin typeface="Times New Roman" panose="02020603050405020304" pitchFamily="18" charset="0"/>
                <a:ea typeface="Times New Roman" panose="02020603050405020304" pitchFamily="18" charset="0"/>
              </a:rPr>
              <a:t>aksioma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tenglik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aksiomasi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deyiladi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Aksioma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tabiatda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tomonlama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mavjud</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emasligini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ko’rsatadi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Birinchi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ikkinchi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qanday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bilan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etsa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ikkinchi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birinchi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shunday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bilan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etadi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kuchlarini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ikkita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alohida-alohida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qo’yilganligini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osonlik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bilan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ko’rish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mumkin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Shuning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uchun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muvozanatlashgan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sistemasi</a:t>
            </a:r>
            <a:r>
              <a:rPr lang="en-US" sz="3200" dirty="0">
                <a:latin typeface="Times New Roman" panose="02020603050405020304" pitchFamily="18" charset="0"/>
                <a:ea typeface="Times New Roman" panose="02020603050405020304" pitchFamily="18" charset="0"/>
              </a:rPr>
              <a:t> deb </a:t>
            </a:r>
            <a:r>
              <a:rPr lang="en-US" sz="3200" dirty="0" err="1">
                <a:latin typeface="Times New Roman" panose="02020603050405020304" pitchFamily="18" charset="0"/>
                <a:ea typeface="Times New Roman" panose="02020603050405020304" pitchFamily="18" charset="0"/>
              </a:rPr>
              <a:t>qarab</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bo’lmaydi</a:t>
            </a:r>
            <a:r>
              <a:rPr lang="en-US" sz="3200" dirty="0" smtClean="0">
                <a:latin typeface="Times New Roman" panose="02020603050405020304" pitchFamily="18" charset="0"/>
                <a:ea typeface="Times New Roman" panose="02020603050405020304" pitchFamily="18" charset="0"/>
              </a:rPr>
              <a:t>.</a:t>
            </a:r>
          </a:p>
          <a:p>
            <a:r>
              <a:rPr lang="en-US" sz="3200" b="1" dirty="0" err="1">
                <a:latin typeface="Times New Roman" panose="02020603050405020304" pitchFamily="18" charset="0"/>
                <a:cs typeface="Times New Roman" panose="02020603050405020304" pitchFamily="18" charset="0"/>
              </a:rPr>
              <a:t>Masalan</a:t>
            </a:r>
            <a:r>
              <a:rPr lang="en-US" sz="3200" b="1" dirty="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agar A </a:t>
            </a:r>
            <a:r>
              <a:rPr lang="en-US" sz="3200" dirty="0" err="1">
                <a:latin typeface="Times New Roman" panose="02020603050405020304" pitchFamily="18" charset="0"/>
                <a:cs typeface="Times New Roman" panose="02020603050405020304" pitchFamily="18" charset="0"/>
              </a:rPr>
              <a:t>jism</a:t>
            </a:r>
            <a:r>
              <a:rPr lang="en-US" sz="3200" dirty="0">
                <a:latin typeface="Times New Roman" panose="02020603050405020304" pitchFamily="18" charset="0"/>
                <a:cs typeface="Times New Roman" panose="02020603050405020304" pitchFamily="18" charset="0"/>
              </a:rPr>
              <a:t> B </a:t>
            </a:r>
            <a:r>
              <a:rPr lang="en-US" sz="3200" dirty="0" err="1" smtClean="0">
                <a:latin typeface="Times New Roman" panose="02020603050405020304" pitchFamily="18" charset="0"/>
                <a:cs typeface="Times New Roman" panose="02020603050405020304" pitchFamily="18" charset="0"/>
              </a:rPr>
              <a:t>jismga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kuch</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ta’sir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qilsa</a:t>
            </a:r>
            <a:r>
              <a:rPr lang="en-US" sz="3200" dirty="0">
                <a:latin typeface="Times New Roman" panose="02020603050405020304" pitchFamily="18" charset="0"/>
                <a:cs typeface="Times New Roman" panose="02020603050405020304" pitchFamily="18" charset="0"/>
              </a:rPr>
              <a:t>, u </a:t>
            </a:r>
            <a:r>
              <a:rPr lang="en-US" sz="3200" dirty="0" err="1">
                <a:latin typeface="Times New Roman" panose="02020603050405020304" pitchFamily="18" charset="0"/>
                <a:cs typeface="Times New Roman" panose="02020603050405020304" pitchFamily="18" charset="0"/>
              </a:rPr>
              <a:t>holda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vaqtning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o’zida</a:t>
            </a:r>
            <a:r>
              <a:rPr lang="en-US" sz="3200" dirty="0">
                <a:latin typeface="Times New Roman" panose="02020603050405020304" pitchFamily="18" charset="0"/>
                <a:cs typeface="Times New Roman" panose="02020603050405020304" pitchFamily="18" charset="0"/>
              </a:rPr>
              <a:t> B </a:t>
            </a:r>
            <a:r>
              <a:rPr lang="en-US" sz="3200" dirty="0" err="1">
                <a:latin typeface="Times New Roman" panose="02020603050405020304" pitchFamily="18" charset="0"/>
                <a:cs typeface="Times New Roman" panose="02020603050405020304" pitchFamily="18" charset="0"/>
              </a:rPr>
              <a:t>jism</a:t>
            </a:r>
            <a:r>
              <a:rPr lang="en-US" sz="3200" dirty="0">
                <a:latin typeface="Times New Roman" panose="02020603050405020304" pitchFamily="18" charset="0"/>
                <a:cs typeface="Times New Roman" panose="02020603050405020304" pitchFamily="18" charset="0"/>
              </a:rPr>
              <a:t> ham A </a:t>
            </a:r>
            <a:r>
              <a:rPr lang="en-US" sz="3200" dirty="0" err="1">
                <a:latin typeface="Times New Roman" panose="02020603050405020304" pitchFamily="18" charset="0"/>
                <a:cs typeface="Times New Roman" panose="02020603050405020304" pitchFamily="18" charset="0"/>
              </a:rPr>
              <a:t>jismga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shunday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kuch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ta’sir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qiladi</a:t>
            </a:r>
            <a:r>
              <a:rPr lang="en-US" sz="3200" dirty="0" smtClean="0">
                <a:latin typeface="Times New Roman" panose="02020603050405020304" pitchFamily="18" charset="0"/>
                <a:cs typeface="Times New Roman" panose="02020603050405020304" pitchFamily="18" charset="0"/>
              </a:rPr>
              <a:t>:</a:t>
            </a:r>
            <a:endParaRPr lang="ru-RU" sz="3200" dirty="0"/>
          </a:p>
        </p:txBody>
      </p:sp>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3670113980"/>
              </p:ext>
            </p:extLst>
          </p:nvPr>
        </p:nvGraphicFramePr>
        <p:xfrm>
          <a:off x="5534526" y="4908371"/>
          <a:ext cx="834190" cy="625642"/>
        </p:xfrm>
        <a:graphic>
          <a:graphicData uri="http://schemas.openxmlformats.org/presentationml/2006/ole">
            <mc:AlternateContent xmlns:mc="http://schemas.openxmlformats.org/markup-compatibility/2006">
              <mc:Choice xmlns:v="urn:schemas-microsoft-com:vml" Requires="v">
                <p:oleObj spid="_x0000_s10269" name="Уравнение" r:id="rId4" imgW="164957" imgH="203024" progId="Equation.3">
                  <p:embed/>
                </p:oleObj>
              </mc:Choice>
              <mc:Fallback>
                <p:oleObj name="Уравнение" r:id="rId4" imgW="164957" imgH="203024" progId="Equation.3">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4526" y="4908371"/>
                        <a:ext cx="834190" cy="625642"/>
                      </a:xfrm>
                      <a:prstGeom prst="rect">
                        <a:avLst/>
                      </a:prstGeom>
                      <a:noFill/>
                    </p:spPr>
                  </p:pic>
                </p:oleObj>
              </mc:Fallback>
            </mc:AlternateContent>
          </a:graphicData>
        </a:graphic>
      </p:graphicFrame>
      <p:sp>
        <p:nvSpPr>
          <p:cNvPr id="10" name="Rectangle 8"/>
          <p:cNvSpPr>
            <a:spLocks noChangeArrowheads="1"/>
          </p:cNvSpPr>
          <p:nvPr/>
        </p:nvSpPr>
        <p:spPr bwMode="auto">
          <a:xfrm>
            <a:off x="2136468" y="4242861"/>
            <a:ext cx="4066112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692091301"/>
              </p:ext>
            </p:extLst>
          </p:nvPr>
        </p:nvGraphicFramePr>
        <p:xfrm>
          <a:off x="4924926" y="6066880"/>
          <a:ext cx="1664150" cy="643099"/>
        </p:xfrm>
        <a:graphic>
          <a:graphicData uri="http://schemas.openxmlformats.org/presentationml/2006/ole">
            <mc:AlternateContent xmlns:mc="http://schemas.openxmlformats.org/markup-compatibility/2006">
              <mc:Choice xmlns:v="urn:schemas-microsoft-com:vml" Requires="v">
                <p:oleObj spid="_x0000_s10270" name="Уравнение" r:id="rId6" imgW="533400" imgH="203200" progId="Equation.3">
                  <p:embed/>
                </p:oleObj>
              </mc:Choice>
              <mc:Fallback>
                <p:oleObj name="Уравнение" r:id="rId6" imgW="533400" imgH="203200" progId="Equation.3">
                  <p:embed/>
                  <p:pic>
                    <p:nvPicPr>
                      <p:cNvPr id="0" name="Object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24926" y="6066880"/>
                        <a:ext cx="1664150" cy="643099"/>
                      </a:xfrm>
                      <a:prstGeom prst="rect">
                        <a:avLst/>
                      </a:prstGeom>
                      <a:noFill/>
                    </p:spPr>
                  </p:pic>
                </p:oleObj>
              </mc:Fallback>
            </mc:AlternateContent>
          </a:graphicData>
        </a:graphic>
      </p:graphicFrame>
    </p:spTree>
    <p:extLst>
      <p:ext uri="{BB962C8B-B14F-4D97-AF65-F5344CB8AC3E}">
        <p14:creationId xmlns:p14="http://schemas.microsoft.com/office/powerpoint/2010/main" val="776424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Рисунок 11"/>
          <p:cNvPicPr>
            <a:picLocks noChangeAspect="1"/>
          </p:cNvPicPr>
          <p:nvPr/>
        </p:nvPicPr>
        <p:blipFill>
          <a:blip r:embed="rId3"/>
          <a:stretch>
            <a:fillRect/>
          </a:stretch>
        </p:blipFill>
        <p:spPr>
          <a:xfrm>
            <a:off x="246775" y="45513"/>
            <a:ext cx="11624384" cy="3997789"/>
          </a:xfrm>
          <a:prstGeom prst="rect">
            <a:avLst/>
          </a:prstGeom>
        </p:spPr>
      </p:pic>
      <p:grpSp>
        <p:nvGrpSpPr>
          <p:cNvPr id="17" name="Group 55"/>
          <p:cNvGrpSpPr>
            <a:grpSpLocks noChangeAspect="1"/>
          </p:cNvGrpSpPr>
          <p:nvPr/>
        </p:nvGrpSpPr>
        <p:grpSpPr bwMode="auto">
          <a:xfrm>
            <a:off x="954505" y="3912674"/>
            <a:ext cx="8951495" cy="2780000"/>
            <a:chOff x="861" y="2806"/>
            <a:chExt cx="3802" cy="1124"/>
          </a:xfrm>
        </p:grpSpPr>
        <p:pic>
          <p:nvPicPr>
            <p:cNvPr id="18" name="Picture 56"/>
            <p:cNvPicPr>
              <a:picLocks noChangeAspect="1" noChangeArrowheads="1"/>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rot="21540000">
              <a:off x="861" y="2806"/>
              <a:ext cx="3802" cy="833"/>
            </a:xfrm>
            <a:prstGeom prst="rect">
              <a:avLst/>
            </a:prstGeom>
            <a:noFill/>
            <a:extLst>
              <a:ext uri="{909E8E84-426E-40DD-AFC4-6F175D3DCCD1}">
                <a14:hiddenFill xmlns:a14="http://schemas.microsoft.com/office/drawing/2010/main">
                  <a:solidFill>
                    <a:srgbClr val="FFFFFF"/>
                  </a:solidFill>
                </a14:hiddenFill>
              </a:ext>
            </a:extLst>
          </p:spPr>
        </p:pic>
        <p:sp>
          <p:nvSpPr>
            <p:cNvPr id="19" name="Text Box 57"/>
            <p:cNvSpPr txBox="1">
              <a:spLocks noChangeAspect="1" noChangeArrowheads="1"/>
            </p:cNvSpPr>
            <p:nvPr/>
          </p:nvSpPr>
          <p:spPr bwMode="auto">
            <a:xfrm>
              <a:off x="2389" y="3661"/>
              <a:ext cx="768" cy="26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just">
                <a:spcAft>
                  <a:spcPts val="0"/>
                </a:spcAft>
              </a:pPr>
              <a:r>
                <a:rPr lang="en-US" sz="1150">
                  <a:solidFill>
                    <a:srgbClr val="000000"/>
                  </a:solidFill>
                  <a:effectLst/>
                  <a:latin typeface="PANDA Times UZ"/>
                  <a:ea typeface="Times New Roman" panose="02020603050405020304" pitchFamily="18" charset="0"/>
                </a:rPr>
                <a:t>6- shakl</a:t>
              </a:r>
              <a:endParaRPr lang="ru-RU" sz="1000">
                <a:solidFill>
                  <a:srgbClr val="000000"/>
                </a:solidFill>
                <a:effectLst/>
                <a:latin typeface="Arial" panose="020B0604020202020204" pitchFamily="34" charset="0"/>
                <a:ea typeface="Times New Roman" panose="02020603050405020304" pitchFamily="18" charset="0"/>
              </a:endParaRPr>
            </a:p>
          </p:txBody>
        </p:sp>
      </p:grpSp>
    </p:spTree>
    <p:extLst>
      <p:ext uri="{BB962C8B-B14F-4D97-AF65-F5344CB8AC3E}">
        <p14:creationId xmlns:p14="http://schemas.microsoft.com/office/powerpoint/2010/main" val="13550427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88758" y="712875"/>
            <a:ext cx="11903241" cy="5016758"/>
          </a:xfrm>
          <a:prstGeom prst="rect">
            <a:avLst/>
          </a:prstGeom>
        </p:spPr>
        <p:txBody>
          <a:bodyPr wrap="square">
            <a:spAutoFit/>
          </a:bodyPr>
          <a:lstStyle/>
          <a:p>
            <a:r>
              <a:rPr lang="en-US" sz="4000" b="1" dirty="0">
                <a:latin typeface="Times New Roman" panose="02020603050405020304" pitchFamily="18" charset="0"/>
                <a:ea typeface="Times New Roman" panose="02020603050405020304" pitchFamily="18" charset="0"/>
              </a:rPr>
              <a:t>6-aksioma.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Har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qanday</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bog’lanishdagi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jismni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erkin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jism</a:t>
            </a:r>
            <a:r>
              <a:rPr lang="en-US" sz="4000" dirty="0">
                <a:latin typeface="Times New Roman" panose="02020603050405020304" pitchFamily="18" charset="0"/>
                <a:ea typeface="Times New Roman" panose="02020603050405020304" pitchFamily="18" charset="0"/>
              </a:rPr>
              <a:t> deb </a:t>
            </a:r>
            <a:r>
              <a:rPr lang="en-US" sz="4000" dirty="0" err="1">
                <a:latin typeface="Times New Roman" panose="02020603050405020304" pitchFamily="18" charset="0"/>
                <a:ea typeface="Times New Roman" panose="02020603050405020304" pitchFamily="18" charset="0"/>
              </a:rPr>
              <a:t>qarash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uchun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bog’lanishlarni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reaksiya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kuchlari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bilan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almashtirish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kerak</a:t>
            </a:r>
            <a:r>
              <a:rPr lang="en-US" sz="4000" dirty="0">
                <a:latin typeface="Times New Roman" panose="02020603050405020304" pitchFamily="18" charset="0"/>
                <a:ea typeface="Times New Roman" panose="02020603050405020304" pitchFamily="18" charset="0"/>
              </a:rPr>
              <a:t>. Bu </a:t>
            </a:r>
            <a:r>
              <a:rPr lang="en-US" sz="4000" dirty="0" err="1">
                <a:latin typeface="Times New Roman" panose="02020603050405020304" pitchFamily="18" charset="0"/>
                <a:ea typeface="Times New Roman" panose="02020603050405020304" pitchFamily="18" charset="0"/>
              </a:rPr>
              <a:t>aksioma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bog’lanishdan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qutulish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prinsipi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deyiladi</a:t>
            </a:r>
            <a:r>
              <a:rPr lang="en-US" sz="4000" dirty="0">
                <a:latin typeface="Times New Roman" panose="02020603050405020304" pitchFamily="18" charset="0"/>
                <a:ea typeface="Times New Roman" panose="02020603050405020304" pitchFamily="18" charset="0"/>
              </a:rPr>
              <a:t>. By </a:t>
            </a:r>
            <a:r>
              <a:rPr lang="en-US" sz="4000" dirty="0" err="1">
                <a:latin typeface="Times New Roman" panose="02020603050405020304" pitchFamily="18" charset="0"/>
                <a:ea typeface="Times New Roman" panose="02020603050405020304" pitchFamily="18" charset="0"/>
              </a:rPr>
              <a:t>aksiomaga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asosan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jismga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ta’sir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etayotgan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kuchlar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sistemasi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qatoriga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reaksiya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kuchlarini</a:t>
            </a:r>
            <a:r>
              <a:rPr lang="en-US" sz="4000" dirty="0">
                <a:latin typeface="Times New Roman" panose="02020603050405020304" pitchFamily="18" charset="0"/>
                <a:ea typeface="Times New Roman" panose="02020603050405020304" pitchFamily="18" charset="0"/>
              </a:rPr>
              <a:t> ham </a:t>
            </a:r>
            <a:r>
              <a:rPr lang="en-US" sz="4000" dirty="0" err="1">
                <a:latin typeface="Times New Roman" panose="02020603050405020304" pitchFamily="18" charset="0"/>
                <a:ea typeface="Times New Roman" panose="02020603050405020304" pitchFamily="18" charset="0"/>
              </a:rPr>
              <a:t>qo’shish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kerak</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Odatda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ular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noma’lum</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bo’lib</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berilgan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kuchlar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sistemasining</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muvozanat</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shartlaridan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topiladi</a:t>
            </a:r>
            <a:r>
              <a:rPr lang="en-US" sz="4000" dirty="0">
                <a:latin typeface="Times New Roman" panose="02020603050405020304" pitchFamily="18" charset="0"/>
                <a:ea typeface="Times New Roman" panose="02020603050405020304" pitchFamily="18" charset="0"/>
              </a:rPr>
              <a:t>. </a:t>
            </a:r>
            <a:endParaRPr lang="ru-RU" sz="4000" dirty="0"/>
          </a:p>
        </p:txBody>
      </p:sp>
    </p:spTree>
    <p:extLst>
      <p:ext uri="{BB962C8B-B14F-4D97-AF65-F5344CB8AC3E}">
        <p14:creationId xmlns:p14="http://schemas.microsoft.com/office/powerpoint/2010/main" val="158206587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Рисунок 41"/>
          <p:cNvPicPr>
            <a:picLocks noChangeAspect="1"/>
          </p:cNvPicPr>
          <p:nvPr/>
        </p:nvPicPr>
        <p:blipFill>
          <a:blip r:embed="rId3"/>
          <a:stretch>
            <a:fillRect/>
          </a:stretch>
        </p:blipFill>
        <p:spPr>
          <a:xfrm>
            <a:off x="641684" y="112294"/>
            <a:ext cx="11213431" cy="6745705"/>
          </a:xfrm>
          <a:prstGeom prst="rect">
            <a:avLst/>
          </a:prstGeom>
        </p:spPr>
      </p:pic>
    </p:spTree>
    <p:extLst>
      <p:ext uri="{BB962C8B-B14F-4D97-AF65-F5344CB8AC3E}">
        <p14:creationId xmlns:p14="http://schemas.microsoft.com/office/powerpoint/2010/main" val="209085485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0421" y="160422"/>
            <a:ext cx="11823032" cy="5170646"/>
          </a:xfrm>
          <a:prstGeom prst="rect">
            <a:avLst/>
          </a:prstGeom>
        </p:spPr>
        <p:txBody>
          <a:bodyPr wrap="square">
            <a:spAutoFit/>
          </a:bodyPr>
          <a:lstStyle/>
          <a:p>
            <a:pPr algn="just">
              <a:spcAft>
                <a:spcPts val="0"/>
              </a:spcAft>
            </a:pP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3. </a:t>
            </a: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Silindrik</a:t>
            </a: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sharnir</a:t>
            </a: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zoldirli</a:t>
            </a: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g’ildirak-podshipnik</a:t>
            </a:r>
            <a:r>
              <a:rPr lang="en-US" sz="30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sz="3000" dirty="0">
                <a:latin typeface="Times New Roman" panose="02020603050405020304" pitchFamily="18" charset="0"/>
                <a:cs typeface="Times New Roman" panose="02020603050405020304" pitchFamily="18" charset="0"/>
              </a:rPr>
              <a:t> К</a:t>
            </a:r>
            <a:r>
              <a:rPr lang="en-US" sz="3000" dirty="0" err="1">
                <a:latin typeface="Times New Roman" panose="02020603050405020304" pitchFamily="18" charset="0"/>
                <a:cs typeface="Times New Roman" panose="02020603050405020304" pitchFamily="18" charset="0"/>
              </a:rPr>
              <a:t>o’pincha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texnikada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mustahkam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qo’zg’aluvchan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sharnirli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tayanchlar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chraydi</a:t>
            </a:r>
            <a:r>
              <a:rPr lang="en-US" sz="3000" dirty="0">
                <a:latin typeface="Times New Roman" panose="02020603050405020304" pitchFamily="18" charset="0"/>
                <a:cs typeface="Times New Roman" panose="02020603050405020304" pitchFamily="18" charset="0"/>
              </a:rPr>
              <a:t>. 10-b </a:t>
            </a:r>
            <a:r>
              <a:rPr lang="en-US" sz="3000" dirty="0" err="1">
                <a:latin typeface="Times New Roman" panose="02020603050405020304" pitchFamily="18" charset="0"/>
                <a:cs typeface="Times New Roman" panose="02020603050405020304" pitchFamily="18" charset="0"/>
              </a:rPr>
              <a:t>shaklda</a:t>
            </a:r>
            <a:r>
              <a:rPr lang="en-US" sz="3000" dirty="0">
                <a:latin typeface="Times New Roman" panose="02020603050405020304" pitchFamily="18" charset="0"/>
                <a:cs typeface="Times New Roman" panose="02020603050405020304" pitchFamily="18" charset="0"/>
              </a:rPr>
              <a:t> A </a:t>
            </a:r>
            <a:r>
              <a:rPr lang="en-US" sz="3000" dirty="0" err="1">
                <a:latin typeface="Times New Roman" panose="02020603050405020304" pitchFamily="18" charset="0"/>
                <a:cs typeface="Times New Roman" panose="02020603050405020304" pitchFamily="18" charset="0"/>
              </a:rPr>
              <a:t>mustahkam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sharnirli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tayanchdir</a:t>
            </a:r>
            <a:r>
              <a:rPr lang="en-US" sz="3000" dirty="0">
                <a:latin typeface="Times New Roman" panose="02020603050405020304" pitchFamily="18" charset="0"/>
                <a:cs typeface="Times New Roman" panose="02020603050405020304" pitchFamily="18" charset="0"/>
              </a:rPr>
              <a:t>. Bu </a:t>
            </a:r>
            <a:r>
              <a:rPr lang="en-US" sz="3000" dirty="0" err="1">
                <a:latin typeface="Times New Roman" panose="02020603050405020304" pitchFamily="18" charset="0"/>
                <a:cs typeface="Times New Roman" panose="02020603050405020304" pitchFamily="18" charset="0"/>
              </a:rPr>
              <a:t>tayanchda</a:t>
            </a:r>
            <a:r>
              <a:rPr lang="en-US" sz="3000" dirty="0">
                <a:latin typeface="Times New Roman" panose="02020603050405020304" pitchFamily="18" charset="0"/>
                <a:cs typeface="Times New Roman" panose="02020603050405020304" pitchFamily="18" charset="0"/>
              </a:rPr>
              <a:t> R</a:t>
            </a:r>
            <a:r>
              <a:rPr lang="en-US" sz="3000" baseline="-25000" dirty="0">
                <a:latin typeface="Times New Roman" panose="02020603050405020304" pitchFamily="18" charset="0"/>
                <a:cs typeface="Times New Roman" panose="02020603050405020304" pitchFamily="18" charset="0"/>
              </a:rPr>
              <a: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reaksiya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kuchi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sharnir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o’qidan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o’tib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unga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perpendikulyar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tekislikda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yotib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ixtiyoriy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yo’nalishda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bo’ladi</a:t>
            </a:r>
            <a:r>
              <a:rPr lang="en-US" sz="3000" dirty="0">
                <a:latin typeface="Times New Roman" panose="02020603050405020304" pitchFamily="18" charset="0"/>
                <a:cs typeface="Times New Roman" panose="02020603050405020304" pitchFamily="18" charset="0"/>
              </a:rPr>
              <a:t>. B </a:t>
            </a:r>
            <a:r>
              <a:rPr lang="en-US" sz="3000" dirty="0" err="1">
                <a:latin typeface="Times New Roman" panose="02020603050405020304" pitchFamily="18" charset="0"/>
                <a:cs typeface="Times New Roman" panose="02020603050405020304" pitchFamily="18" charset="0"/>
              </a:rPr>
              <a:t>tayanch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sharnirli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qo’zg’aluvchan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tayanchdir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Bunda</a:t>
            </a:r>
            <a:r>
              <a:rPr lang="en-US" sz="3000" dirty="0">
                <a:latin typeface="Times New Roman" panose="02020603050405020304" pitchFamily="18" charset="0"/>
                <a:cs typeface="Times New Roman" panose="02020603050405020304" pitchFamily="18" charset="0"/>
              </a:rPr>
              <a:t> R</a:t>
            </a:r>
            <a:r>
              <a:rPr lang="en-US" sz="3000" baseline="-25000" dirty="0">
                <a:latin typeface="Times New Roman" panose="02020603050405020304" pitchFamily="18" charset="0"/>
                <a:cs typeface="Times New Roman" panose="02020603050405020304" pitchFamily="18" charset="0"/>
              </a:rPr>
              <a:t>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reaksiya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kuchi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qo’zg’aluvchan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tayanch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tiralib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turgan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tekislikning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normali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bo’ylab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yo’nalgan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bo’ladi</a:t>
            </a:r>
            <a:r>
              <a:rPr lang="en-US" sz="3000" dirty="0">
                <a:latin typeface="Times New Roman" panose="02020603050405020304" pitchFamily="18" charset="0"/>
                <a:cs typeface="Times New Roman" panose="02020603050405020304" pitchFamily="18" charset="0"/>
              </a:rPr>
              <a:t>.</a:t>
            </a:r>
            <a:r>
              <a:rPr lang="en-US" sz="3000" b="1"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algn="just">
              <a:spcAft>
                <a:spcPts val="0"/>
              </a:spcAft>
            </a:pPr>
            <a:endParaRPr lang="en-US" sz="3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endParaRPr lang="en-US" sz="30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endParaRPr lang="en-US" sz="3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endParaRPr lang="ru-RU" sz="3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4" name="Рисунок 23"/>
          <p:cNvPicPr>
            <a:picLocks noChangeAspect="1"/>
          </p:cNvPicPr>
          <p:nvPr/>
        </p:nvPicPr>
        <p:blipFill>
          <a:blip r:embed="rId3"/>
          <a:stretch>
            <a:fillRect/>
          </a:stretch>
        </p:blipFill>
        <p:spPr>
          <a:xfrm>
            <a:off x="1716616" y="3108961"/>
            <a:ext cx="20179108" cy="3618516"/>
          </a:xfrm>
          <a:prstGeom prst="rect">
            <a:avLst/>
          </a:prstGeom>
        </p:spPr>
      </p:pic>
    </p:spTree>
    <p:extLst>
      <p:ext uri="{BB962C8B-B14F-4D97-AF65-F5344CB8AC3E}">
        <p14:creationId xmlns:p14="http://schemas.microsoft.com/office/powerpoint/2010/main" val="999230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Рисунок 28"/>
          <p:cNvPicPr>
            <a:picLocks noChangeAspect="1"/>
          </p:cNvPicPr>
          <p:nvPr/>
        </p:nvPicPr>
        <p:blipFill>
          <a:blip r:embed="rId3"/>
          <a:stretch>
            <a:fillRect/>
          </a:stretch>
        </p:blipFill>
        <p:spPr>
          <a:xfrm>
            <a:off x="304799" y="417095"/>
            <a:ext cx="11726779" cy="6031831"/>
          </a:xfrm>
          <a:prstGeom prst="rect">
            <a:avLst/>
          </a:prstGeom>
        </p:spPr>
      </p:pic>
    </p:spTree>
    <p:extLst>
      <p:ext uri="{BB962C8B-B14F-4D97-AF65-F5344CB8AC3E}">
        <p14:creationId xmlns:p14="http://schemas.microsoft.com/office/powerpoint/2010/main" val="347955718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Рисунок 39"/>
          <p:cNvPicPr>
            <a:picLocks noChangeAspect="1"/>
          </p:cNvPicPr>
          <p:nvPr/>
        </p:nvPicPr>
        <p:blipFill>
          <a:blip r:embed="rId3"/>
          <a:stretch>
            <a:fillRect/>
          </a:stretch>
        </p:blipFill>
        <p:spPr>
          <a:xfrm>
            <a:off x="786064" y="368968"/>
            <a:ext cx="11053010" cy="5999748"/>
          </a:xfrm>
          <a:prstGeom prst="rect">
            <a:avLst/>
          </a:prstGeom>
        </p:spPr>
      </p:pic>
    </p:spTree>
    <p:extLst>
      <p:ext uri="{BB962C8B-B14F-4D97-AF65-F5344CB8AC3E}">
        <p14:creationId xmlns:p14="http://schemas.microsoft.com/office/powerpoint/2010/main" val="15331015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834189" y="927301"/>
            <a:ext cx="11213432" cy="5078313"/>
          </a:xfrm>
          <a:prstGeom prst="rect">
            <a:avLst/>
          </a:prstGeom>
        </p:spPr>
        <p:txBody>
          <a:bodyPr wrap="square">
            <a:spAutoFit/>
          </a:bodyPr>
          <a:lstStyle/>
          <a:p>
            <a:r>
              <a:rPr lang="en-US" sz="3600" dirty="0" err="1">
                <a:latin typeface="Times New Roman" panose="02020603050405020304" pitchFamily="18" charset="0"/>
                <a:ea typeface="Times New Roman" panose="02020603050405020304" pitchFamily="18" charset="0"/>
              </a:rPr>
              <a:t>Xuddi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shunday</a:t>
            </a:r>
            <a:r>
              <a:rPr lang="en-US" sz="3600" dirty="0">
                <a:latin typeface="Times New Roman" panose="02020603050405020304" pitchFamily="18" charset="0"/>
                <a:ea typeface="Times New Roman" panose="02020603050405020304" pitchFamily="18" charset="0"/>
              </a:rPr>
              <a:t> bog</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lanishni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siqib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tiralib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turgan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podshipnik</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zoldirli</a:t>
            </a:r>
            <a:r>
              <a:rPr lang="en-US" sz="3600" dirty="0">
                <a:latin typeface="Times New Roman" panose="02020603050405020304" pitchFamily="18" charset="0"/>
                <a:ea typeface="Times New Roman" panose="02020603050405020304" pitchFamily="18" charset="0"/>
              </a:rPr>
              <a:t> g</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ildirak</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vositasida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bajarilganligini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ko</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rish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mumkin</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odatda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tagtovon</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podpyatnik</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deyiladi</a:t>
            </a:r>
            <a:r>
              <a:rPr lang="ru-RU" sz="3600" dirty="0">
                <a:latin typeface="Times New Roman" panose="02020603050405020304" pitchFamily="18" charset="0"/>
                <a:ea typeface="Times New Roman" panose="02020603050405020304" pitchFamily="18" charset="0"/>
              </a:rPr>
              <a:t> (12-</a:t>
            </a:r>
            <a:r>
              <a:rPr lang="en-US" sz="3600" dirty="0">
                <a:latin typeface="Times New Roman" panose="02020603050405020304" pitchFamily="18" charset="0"/>
                <a:ea typeface="Times New Roman" panose="02020603050405020304" pitchFamily="18" charset="0"/>
              </a:rPr>
              <a:t>b </a:t>
            </a:r>
            <a:r>
              <a:rPr lang="en-US" sz="3600" dirty="0" err="1">
                <a:latin typeface="Times New Roman" panose="02020603050405020304" pitchFamily="18" charset="0"/>
                <a:ea typeface="Times New Roman" panose="02020603050405020304" pitchFamily="18" charset="0"/>
              </a:rPr>
              <a:t>shakl</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Fotoapparatlarning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shtatividagi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zoldirli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tutqich</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inson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hayvonlarning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ko</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pgina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suyaklarining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birlashgan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joylari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zoldirli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sharnirga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misol</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bo</a:t>
            </a:r>
            <a:r>
              <a:rPr lang="ru-RU" sz="3600" dirty="0">
                <a:latin typeface="Times New Roman" panose="02020603050405020304" pitchFamily="18" charset="0"/>
                <a:ea typeface="Times New Roman" panose="02020603050405020304" pitchFamily="18" charset="0"/>
              </a:rPr>
              <a:t>’</a:t>
            </a:r>
            <a:r>
              <a:rPr lang="en-US" sz="3600" dirty="0">
                <a:latin typeface="Times New Roman" panose="02020603050405020304" pitchFamily="18" charset="0"/>
                <a:ea typeface="Times New Roman" panose="02020603050405020304" pitchFamily="18" charset="0"/>
              </a:rPr>
              <a:t>la </a:t>
            </a:r>
            <a:r>
              <a:rPr lang="en-US" sz="3600" dirty="0" err="1">
                <a:latin typeface="Times New Roman" panose="02020603050405020304" pitchFamily="18" charset="0"/>
                <a:ea typeface="Times New Roman" panose="02020603050405020304" pitchFamily="18" charset="0"/>
              </a:rPr>
              <a:t>oladi</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Zoldirli</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sferik</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sharnir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tagtovon</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podpyatnik</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larda</a:t>
            </a:r>
            <a:r>
              <a:rPr lang="en-US" sz="3600" dirty="0">
                <a:latin typeface="Times New Roman" panose="02020603050405020304" pitchFamily="18" charset="0"/>
                <a:ea typeface="Times New Roman" panose="02020603050405020304" pitchFamily="18" charset="0"/>
              </a:rPr>
              <a:t> bog</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lanish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reaksiya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kuchlarining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yo</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nalishi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fazoda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ixtiyoriy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yo</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nalishni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olishi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mumkin</a:t>
            </a:r>
            <a:r>
              <a:rPr lang="ru-RU" sz="3600" dirty="0">
                <a:latin typeface="Times New Roman" panose="02020603050405020304" pitchFamily="18" charset="0"/>
                <a:ea typeface="Times New Roman" panose="02020603050405020304" pitchFamily="18" charset="0"/>
              </a:rPr>
              <a:t>.</a:t>
            </a:r>
            <a:endParaRPr lang="ru-RU" sz="3600" dirty="0"/>
          </a:p>
        </p:txBody>
      </p:sp>
    </p:spTree>
    <p:extLst>
      <p:ext uri="{BB962C8B-B14F-4D97-AF65-F5344CB8AC3E}">
        <p14:creationId xmlns:p14="http://schemas.microsoft.com/office/powerpoint/2010/main" val="15350109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80012" y="1639784"/>
            <a:ext cx="9792788" cy="4708981"/>
          </a:xfrm>
          <a:prstGeom prst="rect">
            <a:avLst/>
          </a:prstGeom>
        </p:spPr>
        <p:txBody>
          <a:bodyPr wrap="square">
            <a:spAutoFit/>
          </a:bodyPr>
          <a:lstStyle/>
          <a:p>
            <a:pPr algn="just">
              <a:spcAft>
                <a:spcPts val="0"/>
              </a:spcAft>
            </a:pPr>
            <a:r>
              <a:rPr lang="uz-Cyrl-UZ" sz="2500" b="1" dirty="0" smtClean="0">
                <a:solidFill>
                  <a:srgbClr val="FF0000"/>
                </a:solidFill>
                <a:latin typeface="Times New Roman" panose="02020603050405020304" pitchFamily="18" charset="0"/>
                <a:ea typeface="Times New Roman" panose="02020603050405020304" pitchFamily="18" charset="0"/>
              </a:rPr>
              <a:t>Dinamika</a:t>
            </a:r>
            <a:r>
              <a:rPr lang="uz-Cyrl-UZ" sz="2500" dirty="0" smtClean="0">
                <a:latin typeface="Times New Roman" panose="02020603050405020304" pitchFamily="18" charset="0"/>
                <a:ea typeface="Times New Roman" panose="02020603050405020304" pitchFamily="18" charset="0"/>
              </a:rPr>
              <a:t>-jismlarningmexanik </a:t>
            </a:r>
            <a:r>
              <a:rPr lang="uz-Cyrl-UZ" sz="2500" dirty="0">
                <a:latin typeface="Times New Roman" panose="02020603050405020304" pitchFamily="18" charset="0"/>
                <a:ea typeface="Times New Roman" panose="02020603050405020304" pitchFamily="18" charset="0"/>
              </a:rPr>
              <a:t>xarakatini ularning massasiga va xarakatni vujudga keltiruvchi kuchlarga boglik ravishda tekshiradigan nazariy mexanikaning bulimi.</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dirty="0">
                <a:latin typeface="Times New Roman" panose="02020603050405020304" pitchFamily="18" charset="0"/>
                <a:ea typeface="Times New Roman" panose="02020603050405020304" pitchFamily="18" charset="0"/>
              </a:rPr>
              <a:t> </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b="1" dirty="0" smtClean="0">
                <a:solidFill>
                  <a:srgbClr val="FF0000"/>
                </a:solidFill>
                <a:latin typeface="Times New Roman" panose="02020603050405020304" pitchFamily="18" charset="0"/>
                <a:ea typeface="Times New Roman" panose="02020603050405020304" pitchFamily="18" charset="0"/>
              </a:rPr>
              <a:t>Dinamik </a:t>
            </a:r>
            <a:r>
              <a:rPr lang="uz-Cyrl-UZ" sz="2500" b="1" dirty="0">
                <a:solidFill>
                  <a:srgbClr val="FF0000"/>
                </a:solidFill>
                <a:latin typeface="Times New Roman" panose="02020603050405020304" pitchFamily="18" charset="0"/>
                <a:ea typeface="Times New Roman" panose="02020603050405020304" pitchFamily="18" charset="0"/>
              </a:rPr>
              <a:t>moddiy nukta</a:t>
            </a:r>
            <a:r>
              <a:rPr lang="uz-Cyrl-UZ" sz="2500" dirty="0">
                <a:latin typeface="Times New Roman" panose="02020603050405020304" pitchFamily="18" charset="0"/>
                <a:ea typeface="Times New Roman" panose="02020603050405020304" pitchFamily="18" charset="0"/>
              </a:rPr>
              <a:t>- xarakatini urganishda ulchamlari axamiyatga ega bulmagan, lekin massaga ega bulgan jism.</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dirty="0">
                <a:latin typeface="Times New Roman" panose="02020603050405020304" pitchFamily="18" charset="0"/>
                <a:ea typeface="Times New Roman" panose="02020603050405020304" pitchFamily="18" charset="0"/>
              </a:rPr>
              <a:t> </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b="1" dirty="0" smtClean="0">
                <a:solidFill>
                  <a:srgbClr val="FF0000"/>
                </a:solidFill>
                <a:latin typeface="Times New Roman" panose="02020603050405020304" pitchFamily="18" charset="0"/>
                <a:ea typeface="Times New Roman" panose="02020603050405020304" pitchFamily="18" charset="0"/>
              </a:rPr>
              <a:t>Massa</a:t>
            </a:r>
            <a:r>
              <a:rPr lang="uz-Cyrl-UZ" sz="2500" b="1" dirty="0" smtClean="0">
                <a:latin typeface="Times New Roman" panose="02020603050405020304" pitchFamily="18" charset="0"/>
                <a:ea typeface="Times New Roman" panose="02020603050405020304" pitchFamily="18" charset="0"/>
              </a:rPr>
              <a:t>-</a:t>
            </a:r>
            <a:r>
              <a:rPr lang="uz-Cyrl-UZ" sz="2500" dirty="0" smtClean="0">
                <a:latin typeface="Times New Roman" panose="02020603050405020304" pitchFamily="18" charset="0"/>
                <a:ea typeface="Times New Roman" panose="02020603050405020304" pitchFamily="18" charset="0"/>
              </a:rPr>
              <a:t> </a:t>
            </a:r>
            <a:r>
              <a:rPr lang="uz-Cyrl-UZ" sz="2500" dirty="0">
                <a:latin typeface="Times New Roman" panose="02020603050405020304" pitchFamily="18" charset="0"/>
                <a:ea typeface="Times New Roman" panose="02020603050405020304" pitchFamily="18" charset="0"/>
              </a:rPr>
              <a:t>jismning inertligini mikdor jixatdan ifodalovchi fizik kattalik.</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dirty="0">
                <a:latin typeface="Times New Roman" panose="02020603050405020304" pitchFamily="18" charset="0"/>
                <a:ea typeface="Times New Roman" panose="02020603050405020304" pitchFamily="18" charset="0"/>
              </a:rPr>
              <a:t> </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b="1" dirty="0" smtClean="0">
                <a:solidFill>
                  <a:srgbClr val="FF0000"/>
                </a:solidFill>
                <a:latin typeface="Times New Roman" panose="02020603050405020304" pitchFamily="18" charset="0"/>
                <a:ea typeface="Times New Roman" panose="02020603050405020304" pitchFamily="18" charset="0"/>
              </a:rPr>
              <a:t>Mexanik </a:t>
            </a:r>
            <a:r>
              <a:rPr lang="uz-Cyrl-UZ" sz="2500" b="1" dirty="0">
                <a:solidFill>
                  <a:srgbClr val="FF0000"/>
                </a:solidFill>
                <a:latin typeface="Times New Roman" panose="02020603050405020304" pitchFamily="18" charset="0"/>
                <a:ea typeface="Times New Roman" panose="02020603050405020304" pitchFamily="18" charset="0"/>
              </a:rPr>
              <a:t>sistema</a:t>
            </a:r>
            <a:r>
              <a:rPr lang="uz-Cyrl-UZ" sz="2500" b="1" dirty="0">
                <a:latin typeface="Times New Roman" panose="02020603050405020304" pitchFamily="18" charset="0"/>
                <a:ea typeface="Times New Roman" panose="02020603050405020304" pitchFamily="18" charset="0"/>
              </a:rPr>
              <a:t>-</a:t>
            </a:r>
            <a:r>
              <a:rPr lang="uz-Cyrl-UZ" sz="2500" dirty="0">
                <a:latin typeface="Times New Roman" panose="02020603050405020304" pitchFamily="18" charset="0"/>
                <a:ea typeface="Times New Roman" panose="02020603050405020304" pitchFamily="18" charset="0"/>
              </a:rPr>
              <a:t>bir- biri bilan ma’lum munosabatda boglangan, xamda xar bir nuktasining xarakati  boshka nuktalarining xolati va xarakatiga boglik bulgan moddiy nuktalar tuplami.</a:t>
            </a:r>
            <a:endParaRPr lang="ru-RU" sz="2500"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2181497" y="274320"/>
            <a:ext cx="7210697" cy="1246495"/>
          </a:xfrm>
          <a:prstGeom prst="rect">
            <a:avLst/>
          </a:prstGeom>
        </p:spPr>
        <p:txBody>
          <a:bodyPr wrap="square">
            <a:spAutoFit/>
          </a:bodyPr>
          <a:lstStyle/>
          <a:p>
            <a:pPr algn="ctr">
              <a:spcAft>
                <a:spcPts val="0"/>
              </a:spcAft>
            </a:pPr>
            <a:r>
              <a:rPr lang="uz-Cyrl-UZ" sz="2500" b="1" dirty="0" smtClean="0">
                <a:latin typeface="Times New Roman" panose="02020603050405020304" pitchFamily="18" charset="0"/>
                <a:ea typeface="Times New Roman" panose="02020603050405020304" pitchFamily="18" charset="0"/>
              </a:rPr>
              <a:t>Amaliy mexanika fanidan </a:t>
            </a:r>
            <a:endParaRPr lang="ru-RU" sz="2500" dirty="0" smtClean="0">
              <a:latin typeface="Times New Roman" panose="02020603050405020304" pitchFamily="18" charset="0"/>
              <a:ea typeface="Times New Roman" panose="02020603050405020304" pitchFamily="18" charset="0"/>
            </a:endParaRPr>
          </a:p>
          <a:p>
            <a:pPr algn="ctr">
              <a:spcAft>
                <a:spcPts val="0"/>
              </a:spcAft>
            </a:pPr>
            <a:r>
              <a:rPr lang="uz-Cyrl-UZ" sz="2500" b="1" dirty="0" smtClean="0">
                <a:latin typeface="Times New Roman" panose="02020603050405020304" pitchFamily="18" charset="0"/>
                <a:ea typeface="Times New Roman" panose="02020603050405020304" pitchFamily="18" charset="0"/>
              </a:rPr>
              <a:t>GLOSSARIY</a:t>
            </a:r>
            <a:endParaRPr lang="ru-RU" sz="2500" dirty="0" smtClean="0">
              <a:latin typeface="Times New Roman" panose="02020603050405020304" pitchFamily="18" charset="0"/>
              <a:ea typeface="Times New Roman" panose="02020603050405020304" pitchFamily="18" charset="0"/>
            </a:endParaRPr>
          </a:p>
          <a:p>
            <a:pPr algn="ctr">
              <a:spcAft>
                <a:spcPts val="0"/>
              </a:spcAft>
            </a:pPr>
            <a:r>
              <a:rPr lang="uz-Cyrl-UZ" sz="2500" b="1" dirty="0" smtClean="0">
                <a:latin typeface="Times New Roman" panose="02020603050405020304" pitchFamily="18" charset="0"/>
                <a:ea typeface="Times New Roman" panose="02020603050405020304" pitchFamily="18" charset="0"/>
              </a:rPr>
              <a:t>(tayanch iboralarning izohli lug’ati)</a:t>
            </a:r>
            <a:endParaRPr lang="ru-RU" sz="25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20306674"/>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89016" y="498456"/>
            <a:ext cx="10014857" cy="6093976"/>
          </a:xfrm>
          <a:prstGeom prst="rect">
            <a:avLst/>
          </a:prstGeom>
        </p:spPr>
        <p:txBody>
          <a:bodyPr wrap="square">
            <a:spAutoFit/>
          </a:bodyPr>
          <a:lstStyle/>
          <a:p>
            <a:pPr algn="just"/>
            <a:r>
              <a:rPr lang="uz-Cyrl-UZ"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Inertsiya </a:t>
            </a:r>
            <a:r>
              <a:rPr lang="uz-Cyrl-UZ" sz="3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kuchi</a:t>
            </a:r>
            <a:r>
              <a:rPr lang="uz-Cyrl-UZ" sz="3000" dirty="0">
                <a:latin typeface="Times New Roman" panose="02020603050405020304" pitchFamily="18" charset="0"/>
                <a:ea typeface="Times New Roman" panose="02020603050405020304" pitchFamily="18" charset="0"/>
                <a:cs typeface="Times New Roman" panose="02020603050405020304" pitchFamily="18" charset="0"/>
              </a:rPr>
              <a:t>-mikdor jixatdan nuktaning massasi bilan uning tezlanishi kupaytmasiga teng, yunalishi esa tezlanish vektoriga teskari bulgan vektor</a:t>
            </a:r>
            <a:r>
              <a:rPr lang="uz-Cyrl-UZ" sz="30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3000" dirty="0" smtClean="0">
              <a:latin typeface="Times New Roman" panose="02020603050405020304" pitchFamily="18" charset="0"/>
              <a:cs typeface="Times New Roman" panose="02020603050405020304" pitchFamily="18" charset="0"/>
            </a:endParaRPr>
          </a:p>
          <a:p>
            <a:r>
              <a:rPr lang="uz-Cyrl-UZ" sz="3000" b="1" dirty="0" smtClean="0">
                <a:solidFill>
                  <a:srgbClr val="FF0000"/>
                </a:solidFill>
                <a:latin typeface="Times New Roman" panose="02020603050405020304" pitchFamily="18" charset="0"/>
                <a:cs typeface="Times New Roman" panose="02020603050405020304" pitchFamily="18" charset="0"/>
              </a:rPr>
              <a:t>Inertsiya </a:t>
            </a:r>
            <a:r>
              <a:rPr lang="uz-Cyrl-UZ" sz="3000" b="1" dirty="0">
                <a:solidFill>
                  <a:srgbClr val="FF0000"/>
                </a:solidFill>
                <a:latin typeface="Times New Roman" panose="02020603050405020304" pitchFamily="18" charset="0"/>
                <a:cs typeface="Times New Roman" panose="02020603050405020304" pitchFamily="18" charset="0"/>
              </a:rPr>
              <a:t>momenti</a:t>
            </a:r>
            <a:r>
              <a:rPr lang="uz-Cyrl-UZ" sz="3000" dirty="0">
                <a:latin typeface="Times New Roman" panose="02020603050405020304" pitchFamily="18" charset="0"/>
                <a:cs typeface="Times New Roman" panose="02020603050405020304" pitchFamily="18" charset="0"/>
              </a:rPr>
              <a:t>-sistema nuktalari massalarining ukka, nuktaga yoki tekislikkacha bulgan masofalar kvadratiga kupaytmalarining yigindisiga teng bulgan dinamik kattalik</a:t>
            </a:r>
            <a:r>
              <a:rPr lang="uz-Cyrl-UZ" sz="3000" dirty="0" smtClean="0">
                <a:latin typeface="Times New Roman" panose="02020603050405020304" pitchFamily="18" charset="0"/>
                <a:cs typeface="Times New Roman" panose="02020603050405020304" pitchFamily="18" charset="0"/>
              </a:rPr>
              <a:t>.</a:t>
            </a:r>
            <a:r>
              <a:rPr lang="en-US" sz="3000" b="1" dirty="0">
                <a:latin typeface="Times New Roman" panose="02020603050405020304" pitchFamily="18" charset="0"/>
                <a:cs typeface="Times New Roman" panose="02020603050405020304" pitchFamily="18" charset="0"/>
              </a:rPr>
              <a:t> </a:t>
            </a:r>
            <a:endParaRPr lang="en-US" sz="3000" b="1" dirty="0" smtClean="0">
              <a:solidFill>
                <a:srgbClr val="FF0000"/>
              </a:solidFill>
              <a:latin typeface="Times New Roman" panose="02020603050405020304" pitchFamily="18" charset="0"/>
              <a:cs typeface="Times New Roman" panose="02020603050405020304" pitchFamily="18" charset="0"/>
            </a:endParaRPr>
          </a:p>
          <a:p>
            <a:r>
              <a:rPr lang="en-US" sz="3000" b="1" dirty="0" err="1" smtClean="0">
                <a:solidFill>
                  <a:srgbClr val="FF0000"/>
                </a:solidFill>
                <a:latin typeface="Times New Roman" panose="02020603050405020304" pitchFamily="18" charset="0"/>
                <a:cs typeface="Times New Roman" panose="02020603050405020304" pitchFamily="18" charset="0"/>
              </a:rPr>
              <a:t>Brus</a:t>
            </a:r>
            <a:r>
              <a:rPr lang="en-US" sz="3000" b="1" dirty="0" err="1" smtClean="0">
                <a:latin typeface="Times New Roman" panose="02020603050405020304" pitchFamily="18" charset="0"/>
                <a:cs typeface="Times New Roman" panose="02020603050405020304" pitchFamily="18" charset="0"/>
              </a:rPr>
              <a:t>-</a:t>
            </a:r>
            <a:r>
              <a:rPr lang="en-US" sz="3000" dirty="0" err="1" smtClean="0">
                <a:latin typeface="Times New Roman" panose="02020603050405020304" pitchFamily="18" charset="0"/>
                <a:cs typeface="Times New Roman" panose="02020603050405020304" pitchFamily="18" charset="0"/>
              </a:rPr>
              <a:t>Uzunligi</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o’lchamlardan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katta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bo’gan</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jism</a:t>
            </a:r>
            <a:endParaRPr lang="en-US" sz="3000" b="1" dirty="0" smtClean="0">
              <a:solidFill>
                <a:srgbClr val="FF0000"/>
              </a:solidFill>
              <a:latin typeface="Times New Roman" panose="02020603050405020304" pitchFamily="18" charset="0"/>
              <a:cs typeface="Times New Roman" panose="02020603050405020304" pitchFamily="18" charset="0"/>
            </a:endParaRPr>
          </a:p>
          <a:p>
            <a:r>
              <a:rPr lang="en-US" sz="3000" b="1" dirty="0" err="1" smtClean="0">
                <a:solidFill>
                  <a:srgbClr val="FF0000"/>
                </a:solidFill>
                <a:latin typeface="Times New Roman" panose="02020603050405020304" pitchFamily="18" charset="0"/>
                <a:cs typeface="Times New Roman" panose="02020603050405020304" pitchFamily="18" charset="0"/>
              </a:rPr>
              <a:t>Sterjen</a:t>
            </a:r>
            <a:r>
              <a:rPr lang="en-US" sz="3000" b="1" dirty="0" smtClean="0">
                <a:latin typeface="Times New Roman" panose="02020603050405020304" pitchFamily="18" charset="0"/>
                <a:cs typeface="Times New Roman" panose="02020603050405020304" pitchFamily="18" charset="0"/>
              </a:rPr>
              <a:t>-</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Ingichka</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brus</a:t>
            </a:r>
            <a:endParaRPr lang="en-US" sz="3000" b="1" dirty="0" smtClean="0">
              <a:solidFill>
                <a:srgbClr val="FF0000"/>
              </a:solidFill>
              <a:latin typeface="Times New Roman" panose="02020603050405020304" pitchFamily="18" charset="0"/>
              <a:cs typeface="Times New Roman" panose="02020603050405020304" pitchFamily="18" charset="0"/>
            </a:endParaRPr>
          </a:p>
          <a:p>
            <a:r>
              <a:rPr lang="en-US" sz="3000" b="1" dirty="0" err="1" smtClean="0">
                <a:solidFill>
                  <a:srgbClr val="FF0000"/>
                </a:solidFill>
                <a:latin typeface="Times New Roman" panose="02020603050405020304" pitchFamily="18" charset="0"/>
                <a:cs typeface="Times New Roman" panose="02020603050405020304" pitchFamily="18" charset="0"/>
              </a:rPr>
              <a:t>Balka</a:t>
            </a:r>
            <a:r>
              <a:rPr lang="en-US" sz="3000" b="1" dirty="0" smtClean="0">
                <a:latin typeface="Times New Roman" panose="02020603050405020304" pitchFamily="18" charset="0"/>
                <a:cs typeface="Times New Roman" panose="02020603050405020304" pitchFamily="18" charset="0"/>
              </a:rPr>
              <a:t>-</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Egilishga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qarshilik</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ko’rsatadigan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brus</a:t>
            </a:r>
            <a:r>
              <a:rPr lang="en-US" sz="3000" dirty="0">
                <a:latin typeface="Times New Roman" panose="02020603050405020304" pitchFamily="18" charset="0"/>
                <a:cs typeface="Times New Roman" panose="02020603050405020304" pitchFamily="18" charset="0"/>
              </a:rPr>
              <a:t>(</a:t>
            </a:r>
            <a:r>
              <a:rPr lang="en-US" sz="3000" dirty="0" err="1">
                <a:latin typeface="Times New Roman" panose="02020603050405020304" pitchFamily="18" charset="0"/>
                <a:cs typeface="Times New Roman" panose="02020603050405020304" pitchFamily="18" charset="0"/>
              </a:rPr>
              <a:t>sterjen</a:t>
            </a:r>
            <a:r>
              <a:rPr lang="en-US" sz="3000" dirty="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a:p>
            <a:r>
              <a:rPr lang="en-US" sz="3000" b="1" dirty="0">
                <a:solidFill>
                  <a:srgbClr val="FF0000"/>
                </a:solidFill>
                <a:latin typeface="Times New Roman" panose="02020603050405020304" pitchFamily="18" charset="0"/>
                <a:cs typeface="Times New Roman" panose="02020603050405020304" pitchFamily="18" charset="0"/>
              </a:rPr>
              <a:t>Rama</a:t>
            </a:r>
            <a:r>
              <a:rPr lang="en-US" sz="3000" b="1"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Siniq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chiziqli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brus</a:t>
            </a:r>
            <a:r>
              <a:rPr lang="en-US" sz="3000" dirty="0">
                <a:latin typeface="Times New Roman" panose="02020603050405020304" pitchFamily="18" charset="0"/>
                <a:cs typeface="Times New Roman" panose="02020603050405020304" pitchFamily="18" charset="0"/>
              </a:rPr>
              <a:t>(</a:t>
            </a:r>
            <a:r>
              <a:rPr lang="en-US" sz="3000" dirty="0" err="1">
                <a:latin typeface="Times New Roman" panose="02020603050405020304" pitchFamily="18" charset="0"/>
                <a:cs typeface="Times New Roman" panose="02020603050405020304" pitchFamily="18" charset="0"/>
              </a:rPr>
              <a:t>sterjen</a:t>
            </a:r>
            <a:r>
              <a:rPr lang="en-US" sz="3000" dirty="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a:p>
            <a:r>
              <a:rPr lang="en-US" sz="3000" b="1" dirty="0" err="1">
                <a:solidFill>
                  <a:srgbClr val="FF0000"/>
                </a:solidFill>
                <a:latin typeface="Times New Roman" panose="02020603050405020304" pitchFamily="18" charset="0"/>
                <a:cs typeface="Times New Roman" panose="02020603050405020304" pitchFamily="18" charset="0"/>
              </a:rPr>
              <a:t>Geometrik</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tavsif</a:t>
            </a:r>
            <a:r>
              <a:rPr lang="en-US" sz="3000" b="1"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Geometrik</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bog’lanishnnazariyasi</a:t>
            </a:r>
            <a:endParaRPr lang="ru-RU" sz="3000" dirty="0">
              <a:latin typeface="Times New Roman" panose="02020603050405020304" pitchFamily="18" charset="0"/>
              <a:cs typeface="Times New Roman" panose="02020603050405020304" pitchFamily="18" charset="0"/>
            </a:endParaRPr>
          </a:p>
          <a:p>
            <a:r>
              <a:rPr lang="en-US" sz="3000" b="1" dirty="0" err="1">
                <a:solidFill>
                  <a:srgbClr val="FF0000"/>
                </a:solidFill>
                <a:latin typeface="Times New Roman" panose="02020603050405020304" pitchFamily="18" charset="0"/>
                <a:cs typeface="Times New Roman" panose="02020603050405020304" pitchFamily="18" charset="0"/>
              </a:rPr>
              <a:t>Plastinka</a:t>
            </a:r>
            <a:r>
              <a:rPr lang="en-US" sz="3000" b="1"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Qalinligi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olchamlardan</a:t>
            </a:r>
            <a:r>
              <a:rPr lang="en-US" sz="3000" dirty="0">
                <a:latin typeface="Times New Roman" panose="02020603050405020304" pitchFamily="18" charset="0"/>
                <a:cs typeface="Times New Roman" panose="02020603050405020304" pitchFamily="18" charset="0"/>
              </a:rPr>
              <a:t> 2 </a:t>
            </a:r>
            <a:r>
              <a:rPr lang="en-US" sz="3000" dirty="0" err="1">
                <a:latin typeface="Times New Roman" panose="02020603050405020304" pitchFamily="18" charset="0"/>
                <a:cs typeface="Times New Roman" panose="02020603050405020304" pitchFamily="18" charset="0"/>
              </a:rPr>
              <a:t>o’lchamidan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kichik</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bo’lgan</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jism</a:t>
            </a:r>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462980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32512314"/>
              </p:ext>
            </p:extLst>
          </p:nvPr>
        </p:nvGraphicFramePr>
        <p:xfrm>
          <a:off x="263434" y="205830"/>
          <a:ext cx="11022874" cy="63125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039881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00687674"/>
              </p:ext>
            </p:extLst>
          </p:nvPr>
        </p:nvGraphicFramePr>
        <p:xfrm>
          <a:off x="603068" y="218892"/>
          <a:ext cx="10515600" cy="63647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418196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06917258"/>
              </p:ext>
            </p:extLst>
          </p:nvPr>
        </p:nvGraphicFramePr>
        <p:xfrm>
          <a:off x="182881" y="0"/>
          <a:ext cx="1182624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859216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8329" y="802052"/>
            <a:ext cx="10870232" cy="3880773"/>
          </a:xfrm>
        </p:spPr>
        <p:txBody>
          <a:bodyPr>
            <a:prstTxWarp prst="textCurveUp">
              <a:avLst/>
            </a:prstTxWarp>
            <a:normAutofit/>
          </a:bodyPr>
          <a:lstStyle/>
          <a:p>
            <a:pPr marL="0" indent="0">
              <a:buNone/>
            </a:pPr>
            <a:r>
              <a:rPr lang="en-US" sz="6600" b="1" dirty="0" err="1"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E’tibornigiz</a:t>
            </a:r>
            <a:r>
              <a:rPr lang="en-US" sz="6600" b="1" dirty="0"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 </a:t>
            </a:r>
            <a:r>
              <a:rPr lang="en-US" sz="6600" b="1" dirty="0" err="1"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uchun</a:t>
            </a:r>
            <a:r>
              <a:rPr lang="en-US" sz="6600" b="1" dirty="0"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 </a:t>
            </a:r>
            <a:r>
              <a:rPr lang="en-US" sz="6600" b="1" dirty="0" err="1"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raxmat</a:t>
            </a:r>
            <a:r>
              <a:rPr lang="en-US" sz="6600" b="1" dirty="0"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a:t>
            </a:r>
            <a:endParaRPr lang="ru-RU" sz="6600" b="1" dirty="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endParaRPr>
          </a:p>
        </p:txBody>
      </p:sp>
    </p:spTree>
    <p:extLst>
      <p:ext uri="{BB962C8B-B14F-4D97-AF65-F5344CB8AC3E}">
        <p14:creationId xmlns:p14="http://schemas.microsoft.com/office/powerpoint/2010/main" val="3174709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EC62D467-EF8D-468C-8183-33AACF3044BE}"/>
  <p:tag name="ISPRING_RESOURCE_FOLDER" val="D:\UTF\ГРАНТ 2018111\tayyor\Daliev Shuhrat AKA\grant 2018 lecture 6ta\lecture 1\"/>
  <p:tag name="ISPRING_PRESENTATION_PATH" val="D:\UTF\ГРАНТ 2018111\tayyor\Daliev Shuhrat AKA\grant 2018 lecture 6ta\lecture 1.pptx"/>
  <p:tag name="ISPRING_PROJECT_FOLDER_UPDATED" val="1"/>
  <p:tag name="ISPRING_SCREEN_RECS_UPDATED" val="D:\UTF\ГРАНТ 2018111\tayyor\Daliev Shuhrat AKA\grant 2018 lecture 6ta\lecture 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824</TotalTime>
  <Words>1530</Words>
  <Application>Microsoft Office PowerPoint</Application>
  <PresentationFormat>Широкоэкранный</PresentationFormat>
  <Paragraphs>138</Paragraphs>
  <Slides>31</Slides>
  <Notes>31</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1</vt:i4>
      </vt:variant>
      <vt:variant>
        <vt:lpstr>Заголовки слайдов</vt:lpstr>
      </vt:variant>
      <vt:variant>
        <vt:i4>31</vt:i4>
      </vt:variant>
    </vt:vector>
  </HeadingPairs>
  <TitlesOfParts>
    <vt:vector size="40" baseType="lpstr">
      <vt:lpstr>Arial</vt:lpstr>
      <vt:lpstr>BalticaUzbek</vt:lpstr>
      <vt:lpstr>Calibri</vt:lpstr>
      <vt:lpstr>Century Gothic</vt:lpstr>
      <vt:lpstr>PANDA Times UZ</vt:lpstr>
      <vt:lpstr>Times New Roman</vt:lpstr>
      <vt:lpstr>Wingdings 3</vt:lpstr>
      <vt:lpstr>Ион</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Abdulloh</dc:creator>
  <cp:lastModifiedBy>User</cp:lastModifiedBy>
  <cp:revision>68</cp:revision>
  <dcterms:created xsi:type="dcterms:W3CDTF">2018-01-17T20:24:24Z</dcterms:created>
  <dcterms:modified xsi:type="dcterms:W3CDTF">2018-09-20T08:40:02Z</dcterms:modified>
</cp:coreProperties>
</file>