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4" r:id="rId1"/>
  </p:sldMasterIdLst>
  <p:notesMasterIdLst>
    <p:notesMasterId r:id="rId31"/>
  </p:notesMasterIdLst>
  <p:sldIdLst>
    <p:sldId id="256" r:id="rId2"/>
    <p:sldId id="273" r:id="rId3"/>
    <p:sldId id="274" r:id="rId4"/>
    <p:sldId id="275" r:id="rId5"/>
    <p:sldId id="276" r:id="rId6"/>
    <p:sldId id="277" r:id="rId7"/>
    <p:sldId id="292" r:id="rId8"/>
    <p:sldId id="286" r:id="rId9"/>
    <p:sldId id="293" r:id="rId10"/>
    <p:sldId id="287" r:id="rId11"/>
    <p:sldId id="260" r:id="rId12"/>
    <p:sldId id="261" r:id="rId13"/>
    <p:sldId id="288" r:id="rId14"/>
    <p:sldId id="262" r:id="rId15"/>
    <p:sldId id="289" r:id="rId16"/>
    <p:sldId id="290" r:id="rId17"/>
    <p:sldId id="264" r:id="rId18"/>
    <p:sldId id="266" r:id="rId19"/>
    <p:sldId id="269" r:id="rId20"/>
    <p:sldId id="291" r:id="rId21"/>
    <p:sldId id="278" r:id="rId22"/>
    <p:sldId id="279" r:id="rId23"/>
    <p:sldId id="280" r:id="rId24"/>
    <p:sldId id="281" r:id="rId25"/>
    <p:sldId id="282" r:id="rId26"/>
    <p:sldId id="283" r:id="rId27"/>
    <p:sldId id="284" r:id="rId28"/>
    <p:sldId id="285" r:id="rId29"/>
    <p:sldId id="272"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29" autoAdjust="0"/>
    <p:restoredTop sz="94660"/>
  </p:normalViewPr>
  <p:slideViewPr>
    <p:cSldViewPr snapToGrid="0">
      <p:cViewPr varScale="1">
        <p:scale>
          <a:sx n="72" d="100"/>
          <a:sy n="72" d="100"/>
        </p:scale>
        <p:origin x="9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904735-C17B-4D34-AB1F-E953417947F4}" type="doc">
      <dgm:prSet loTypeId="urn:microsoft.com/office/officeart/2008/layout/VerticalCurvedList" loCatId="list" qsTypeId="urn:microsoft.com/office/officeart/2005/8/quickstyle/3d1" qsCatId="3D" csTypeId="urn:microsoft.com/office/officeart/2005/8/colors/accent3_5" csCatId="accent3"/>
      <dgm:spPr/>
      <dgm:t>
        <a:bodyPr/>
        <a:lstStyle/>
        <a:p>
          <a:endParaRPr lang="ru-RU"/>
        </a:p>
      </dgm:t>
    </dgm:pt>
    <dgm:pt modelId="{290C292D-6F9C-48A6-8D58-329BEA82A1B1}">
      <dgm:prSet custT="1"/>
      <dgm:spPr/>
      <dgm:t>
        <a:bodyPr/>
        <a:lstStyle/>
        <a:p>
          <a:pPr rtl="0"/>
          <a:r>
            <a:rPr lang="uz-Cyrl-UZ" sz="2400" b="1" dirty="0" smtClean="0"/>
            <a:t>1.</a:t>
          </a:r>
          <a:r>
            <a:rPr lang="en-US" sz="2400" dirty="0" err="1" smtClean="0"/>
            <a:t>Materiallar</a:t>
          </a:r>
          <a:r>
            <a:rPr lang="en-US" sz="2400" dirty="0" smtClean="0"/>
            <a:t> </a:t>
          </a:r>
          <a:r>
            <a:rPr lang="en-US" sz="2400" dirty="0" err="1" smtClean="0"/>
            <a:t>qarshiligi</a:t>
          </a:r>
          <a:r>
            <a:rPr lang="en-US" sz="2400" dirty="0" smtClean="0"/>
            <a:t> </a:t>
          </a:r>
          <a:r>
            <a:rPr lang="en-US" sz="2400" dirty="0" err="1" smtClean="0"/>
            <a:t>fani</a:t>
          </a:r>
          <a:r>
            <a:rPr lang="en-US" sz="2400" dirty="0" smtClean="0"/>
            <a:t>.</a:t>
          </a:r>
          <a:r>
            <a:rPr lang="uz-Cyrl-UZ" sz="2400" dirty="0" smtClean="0"/>
            <a:t>Kirish</a:t>
          </a:r>
          <a:r>
            <a:rPr lang="uz-Cyrl-UZ" sz="2400" b="1" dirty="0" smtClean="0"/>
            <a:t>. </a:t>
          </a:r>
          <a:r>
            <a:rPr lang="uz-Cyrl-UZ" sz="2400" dirty="0" smtClean="0"/>
            <a:t>Fanning maqsadi va vazifalari.</a:t>
          </a:r>
          <a:endParaRPr lang="ru-RU" sz="2400" dirty="0"/>
        </a:p>
      </dgm:t>
    </dgm:pt>
    <dgm:pt modelId="{4A8F59E5-DCD3-4B11-9ED9-F9E468AC9FCC}" type="parTrans" cxnId="{97F499C2-DE5A-438B-A15C-ADC635F52506}">
      <dgm:prSet/>
      <dgm:spPr/>
      <dgm:t>
        <a:bodyPr/>
        <a:lstStyle/>
        <a:p>
          <a:endParaRPr lang="ru-RU"/>
        </a:p>
      </dgm:t>
    </dgm:pt>
    <dgm:pt modelId="{C84BAEAF-F3D8-40F3-8A95-C95499D59ADB}" type="sibTrans" cxnId="{97F499C2-DE5A-438B-A15C-ADC635F52506}">
      <dgm:prSet/>
      <dgm:spPr/>
      <dgm:t>
        <a:bodyPr/>
        <a:lstStyle/>
        <a:p>
          <a:endParaRPr lang="ru-RU"/>
        </a:p>
      </dgm:t>
    </dgm:pt>
    <dgm:pt modelId="{BB35DBD1-8358-42ED-BF6C-3CF4AF0B4A43}">
      <dgm:prSet custT="1"/>
      <dgm:spPr/>
      <dgm:t>
        <a:bodyPr/>
        <a:lstStyle/>
        <a:p>
          <a:pPr rtl="0"/>
          <a:r>
            <a:rPr lang="uz-Cyrl-UZ" sz="2000" b="1" dirty="0" smtClean="0"/>
            <a:t>2.</a:t>
          </a:r>
          <a:r>
            <a:rPr lang="uz-Cyrl-UZ" sz="2000" dirty="0" smtClean="0"/>
            <a:t>Fanning tarixi va kursning umumta’lim, umummuhandislik va maxsus fanlar bilan bog’liqligi.</a:t>
          </a:r>
          <a:endParaRPr lang="ru-RU" sz="2000" dirty="0"/>
        </a:p>
      </dgm:t>
    </dgm:pt>
    <dgm:pt modelId="{C8D520F3-B75F-422B-B21B-5452DA0202A3}" type="parTrans" cxnId="{A95EC774-3586-434B-90B0-C7CC52E5099B}">
      <dgm:prSet/>
      <dgm:spPr/>
      <dgm:t>
        <a:bodyPr/>
        <a:lstStyle/>
        <a:p>
          <a:endParaRPr lang="ru-RU"/>
        </a:p>
      </dgm:t>
    </dgm:pt>
    <dgm:pt modelId="{BF1177D5-2E07-42F5-97AA-EA05DD370105}" type="sibTrans" cxnId="{A95EC774-3586-434B-90B0-C7CC52E5099B}">
      <dgm:prSet/>
      <dgm:spPr/>
      <dgm:t>
        <a:bodyPr/>
        <a:lstStyle/>
        <a:p>
          <a:endParaRPr lang="ru-RU"/>
        </a:p>
      </dgm:t>
    </dgm:pt>
    <dgm:pt modelId="{3FDADAE9-103C-4DFC-AF37-1D8151BBCD56}">
      <dgm:prSet custT="1"/>
      <dgm:spPr/>
      <dgm:t>
        <a:bodyPr/>
        <a:lstStyle/>
        <a:p>
          <a:pPr rtl="0"/>
          <a:r>
            <a:rPr lang="uz-Cyrl-UZ" sz="2400" b="1" dirty="0" smtClean="0"/>
            <a:t>3</a:t>
          </a:r>
          <a:r>
            <a:rPr lang="en-US" sz="2400" b="1" dirty="0" smtClean="0"/>
            <a:t>.</a:t>
          </a:r>
          <a:r>
            <a:rPr lang="uz-Cyrl-UZ" sz="2400" dirty="0" smtClean="0"/>
            <a:t>Konstruktsiya turlari. </a:t>
          </a:r>
          <a:endParaRPr lang="ru-RU" sz="2400" dirty="0"/>
        </a:p>
      </dgm:t>
    </dgm:pt>
    <dgm:pt modelId="{D4BCD9E0-C4C4-4EBC-B43D-3D869BCE3145}" type="parTrans" cxnId="{50FABC86-A0C3-4B2A-8E55-C6A2F85105D8}">
      <dgm:prSet/>
      <dgm:spPr/>
      <dgm:t>
        <a:bodyPr/>
        <a:lstStyle/>
        <a:p>
          <a:endParaRPr lang="ru-RU"/>
        </a:p>
      </dgm:t>
    </dgm:pt>
    <dgm:pt modelId="{191C32D2-F117-492B-8C51-7C3403A72A58}" type="sibTrans" cxnId="{50FABC86-A0C3-4B2A-8E55-C6A2F85105D8}">
      <dgm:prSet/>
      <dgm:spPr/>
      <dgm:t>
        <a:bodyPr/>
        <a:lstStyle/>
        <a:p>
          <a:endParaRPr lang="ru-RU"/>
        </a:p>
      </dgm:t>
    </dgm:pt>
    <dgm:pt modelId="{2D95D283-F982-4605-8CDB-F367E57202C2}">
      <dgm:prSet custT="1"/>
      <dgm:spPr/>
      <dgm:t>
        <a:bodyPr/>
        <a:lstStyle/>
        <a:p>
          <a:pPr rtl="0"/>
          <a:r>
            <a:rPr lang="uz-Cyrl-UZ" sz="2400" b="1" smtClean="0"/>
            <a:t>4.</a:t>
          </a:r>
          <a:r>
            <a:rPr lang="uz-Cyrl-UZ" sz="2400" smtClean="0"/>
            <a:t> Tashqi kuchlar va ularni tasnifi.</a:t>
          </a:r>
          <a:endParaRPr lang="ru-RU" sz="2400"/>
        </a:p>
      </dgm:t>
    </dgm:pt>
    <dgm:pt modelId="{9916A25B-8747-44C3-A4EF-8CDFA7C5D9B4}" type="parTrans" cxnId="{F667FD04-8C32-4980-83E8-C46EF795FA62}">
      <dgm:prSet/>
      <dgm:spPr/>
      <dgm:t>
        <a:bodyPr/>
        <a:lstStyle/>
        <a:p>
          <a:endParaRPr lang="ru-RU"/>
        </a:p>
      </dgm:t>
    </dgm:pt>
    <dgm:pt modelId="{858C6C96-DAC5-444D-BA49-37CBCB40113B}" type="sibTrans" cxnId="{F667FD04-8C32-4980-83E8-C46EF795FA62}">
      <dgm:prSet/>
      <dgm:spPr/>
      <dgm:t>
        <a:bodyPr/>
        <a:lstStyle/>
        <a:p>
          <a:endParaRPr lang="ru-RU"/>
        </a:p>
      </dgm:t>
    </dgm:pt>
    <dgm:pt modelId="{578770AD-E716-4CA9-85FE-31AD27DA8D2C}">
      <dgm:prSet/>
      <dgm:spPr/>
      <dgm:t>
        <a:bodyPr/>
        <a:lstStyle/>
        <a:p>
          <a:pPr rtl="0"/>
          <a:r>
            <a:rPr lang="uz-Cyrl-UZ" b="1" smtClean="0"/>
            <a:t>5.</a:t>
          </a:r>
          <a:r>
            <a:rPr lang="uz-Cyrl-UZ" smtClean="0"/>
            <a:t>Materiallar qarshiligida qabul qilingan  gipotezalar (cheklanishlar)</a:t>
          </a:r>
          <a:endParaRPr lang="ru-RU"/>
        </a:p>
      </dgm:t>
    </dgm:pt>
    <dgm:pt modelId="{3B86B0DD-F3DF-4E09-B67B-BBCEC520A935}" type="parTrans" cxnId="{B5D5E83E-62C9-49AB-AC37-55F9C180453E}">
      <dgm:prSet/>
      <dgm:spPr/>
      <dgm:t>
        <a:bodyPr/>
        <a:lstStyle/>
        <a:p>
          <a:endParaRPr lang="ru-RU"/>
        </a:p>
      </dgm:t>
    </dgm:pt>
    <dgm:pt modelId="{797B961C-4955-4FFC-8417-A0B907569DF2}" type="sibTrans" cxnId="{B5D5E83E-62C9-49AB-AC37-55F9C180453E}">
      <dgm:prSet/>
      <dgm:spPr/>
      <dgm:t>
        <a:bodyPr/>
        <a:lstStyle/>
        <a:p>
          <a:endParaRPr lang="ru-RU"/>
        </a:p>
      </dgm:t>
    </dgm:pt>
    <dgm:pt modelId="{C9BE216E-8D03-4439-9F8D-980BDD8AA4DA}" type="pres">
      <dgm:prSet presAssocID="{E8904735-C17B-4D34-AB1F-E953417947F4}" presName="Name0" presStyleCnt="0">
        <dgm:presLayoutVars>
          <dgm:chMax val="7"/>
          <dgm:chPref val="7"/>
          <dgm:dir/>
        </dgm:presLayoutVars>
      </dgm:prSet>
      <dgm:spPr/>
      <dgm:t>
        <a:bodyPr/>
        <a:lstStyle/>
        <a:p>
          <a:endParaRPr lang="ru-RU"/>
        </a:p>
      </dgm:t>
    </dgm:pt>
    <dgm:pt modelId="{10D30FCC-019B-4C61-9D91-4900933C9E8E}" type="pres">
      <dgm:prSet presAssocID="{E8904735-C17B-4D34-AB1F-E953417947F4}" presName="Name1" presStyleCnt="0"/>
      <dgm:spPr/>
      <dgm:t>
        <a:bodyPr/>
        <a:lstStyle/>
        <a:p>
          <a:endParaRPr lang="ru-RU"/>
        </a:p>
      </dgm:t>
    </dgm:pt>
    <dgm:pt modelId="{0A5E6721-0D2F-455B-81D7-E6FB12744ED1}" type="pres">
      <dgm:prSet presAssocID="{E8904735-C17B-4D34-AB1F-E953417947F4}" presName="cycle" presStyleCnt="0"/>
      <dgm:spPr/>
      <dgm:t>
        <a:bodyPr/>
        <a:lstStyle/>
        <a:p>
          <a:endParaRPr lang="ru-RU"/>
        </a:p>
      </dgm:t>
    </dgm:pt>
    <dgm:pt modelId="{4328C8CB-31E4-4E5B-9F30-4FFA30738DAB}" type="pres">
      <dgm:prSet presAssocID="{E8904735-C17B-4D34-AB1F-E953417947F4}" presName="srcNode" presStyleLbl="node1" presStyleIdx="0" presStyleCnt="5"/>
      <dgm:spPr/>
      <dgm:t>
        <a:bodyPr/>
        <a:lstStyle/>
        <a:p>
          <a:endParaRPr lang="ru-RU"/>
        </a:p>
      </dgm:t>
    </dgm:pt>
    <dgm:pt modelId="{5E774E22-B90E-40E0-9D3E-06245B389907}" type="pres">
      <dgm:prSet presAssocID="{E8904735-C17B-4D34-AB1F-E953417947F4}" presName="conn" presStyleLbl="parChTrans1D2" presStyleIdx="0" presStyleCnt="1"/>
      <dgm:spPr/>
      <dgm:t>
        <a:bodyPr/>
        <a:lstStyle/>
        <a:p>
          <a:endParaRPr lang="ru-RU"/>
        </a:p>
      </dgm:t>
    </dgm:pt>
    <dgm:pt modelId="{1195C051-6290-4D35-987A-1BEA4DC9C8B6}" type="pres">
      <dgm:prSet presAssocID="{E8904735-C17B-4D34-AB1F-E953417947F4}" presName="extraNode" presStyleLbl="node1" presStyleIdx="0" presStyleCnt="5"/>
      <dgm:spPr/>
      <dgm:t>
        <a:bodyPr/>
        <a:lstStyle/>
        <a:p>
          <a:endParaRPr lang="ru-RU"/>
        </a:p>
      </dgm:t>
    </dgm:pt>
    <dgm:pt modelId="{4EAD58C5-B779-4545-B401-72813B4FA6DE}" type="pres">
      <dgm:prSet presAssocID="{E8904735-C17B-4D34-AB1F-E953417947F4}" presName="dstNode" presStyleLbl="node1" presStyleIdx="0" presStyleCnt="5"/>
      <dgm:spPr/>
      <dgm:t>
        <a:bodyPr/>
        <a:lstStyle/>
        <a:p>
          <a:endParaRPr lang="ru-RU"/>
        </a:p>
      </dgm:t>
    </dgm:pt>
    <dgm:pt modelId="{52DD2FCF-729C-4CE6-BD25-28358A1EB471}" type="pres">
      <dgm:prSet presAssocID="{290C292D-6F9C-48A6-8D58-329BEA82A1B1}" presName="text_1" presStyleLbl="node1" presStyleIdx="0" presStyleCnt="5" custLinFactNeighborX="2613" custLinFactNeighborY="2243">
        <dgm:presLayoutVars>
          <dgm:bulletEnabled val="1"/>
        </dgm:presLayoutVars>
      </dgm:prSet>
      <dgm:spPr/>
      <dgm:t>
        <a:bodyPr/>
        <a:lstStyle/>
        <a:p>
          <a:endParaRPr lang="ru-RU"/>
        </a:p>
      </dgm:t>
    </dgm:pt>
    <dgm:pt modelId="{3D817E58-86C6-40B8-8DD5-1C30F5683F5D}" type="pres">
      <dgm:prSet presAssocID="{290C292D-6F9C-48A6-8D58-329BEA82A1B1}" presName="accent_1" presStyleCnt="0"/>
      <dgm:spPr/>
      <dgm:t>
        <a:bodyPr/>
        <a:lstStyle/>
        <a:p>
          <a:endParaRPr lang="ru-RU"/>
        </a:p>
      </dgm:t>
    </dgm:pt>
    <dgm:pt modelId="{05AA7BB0-CD19-43A3-AB77-B0119985E143}" type="pres">
      <dgm:prSet presAssocID="{290C292D-6F9C-48A6-8D58-329BEA82A1B1}" presName="accentRepeatNode" presStyleLbl="solidFgAcc1" presStyleIdx="0" presStyleCnt="5"/>
      <dgm:spPr/>
      <dgm:t>
        <a:bodyPr/>
        <a:lstStyle/>
        <a:p>
          <a:endParaRPr lang="ru-RU"/>
        </a:p>
      </dgm:t>
    </dgm:pt>
    <dgm:pt modelId="{72836AE3-1603-4AC8-A4DD-09B80CB1BE38}" type="pres">
      <dgm:prSet presAssocID="{BB35DBD1-8358-42ED-BF6C-3CF4AF0B4A43}" presName="text_2" presStyleLbl="node1" presStyleIdx="1" presStyleCnt="5">
        <dgm:presLayoutVars>
          <dgm:bulletEnabled val="1"/>
        </dgm:presLayoutVars>
      </dgm:prSet>
      <dgm:spPr/>
      <dgm:t>
        <a:bodyPr/>
        <a:lstStyle/>
        <a:p>
          <a:endParaRPr lang="ru-RU"/>
        </a:p>
      </dgm:t>
    </dgm:pt>
    <dgm:pt modelId="{4D7E8FF7-77C4-4845-A567-DD0950DB2547}" type="pres">
      <dgm:prSet presAssocID="{BB35DBD1-8358-42ED-BF6C-3CF4AF0B4A43}" presName="accent_2" presStyleCnt="0"/>
      <dgm:spPr/>
      <dgm:t>
        <a:bodyPr/>
        <a:lstStyle/>
        <a:p>
          <a:endParaRPr lang="ru-RU"/>
        </a:p>
      </dgm:t>
    </dgm:pt>
    <dgm:pt modelId="{C933C585-A74E-4451-AA19-FF0DDBB156C1}" type="pres">
      <dgm:prSet presAssocID="{BB35DBD1-8358-42ED-BF6C-3CF4AF0B4A43}" presName="accentRepeatNode" presStyleLbl="solidFgAcc1" presStyleIdx="1" presStyleCnt="5"/>
      <dgm:spPr/>
      <dgm:t>
        <a:bodyPr/>
        <a:lstStyle/>
        <a:p>
          <a:endParaRPr lang="ru-RU"/>
        </a:p>
      </dgm:t>
    </dgm:pt>
    <dgm:pt modelId="{749F7B46-6F67-4790-BE51-618457CB14FC}" type="pres">
      <dgm:prSet presAssocID="{3FDADAE9-103C-4DFC-AF37-1D8151BBCD56}" presName="text_3" presStyleLbl="node1" presStyleIdx="2" presStyleCnt="5">
        <dgm:presLayoutVars>
          <dgm:bulletEnabled val="1"/>
        </dgm:presLayoutVars>
      </dgm:prSet>
      <dgm:spPr/>
      <dgm:t>
        <a:bodyPr/>
        <a:lstStyle/>
        <a:p>
          <a:endParaRPr lang="ru-RU"/>
        </a:p>
      </dgm:t>
    </dgm:pt>
    <dgm:pt modelId="{E88EFD65-587B-4078-B61B-2A0544BA84DF}" type="pres">
      <dgm:prSet presAssocID="{3FDADAE9-103C-4DFC-AF37-1D8151BBCD56}" presName="accent_3" presStyleCnt="0"/>
      <dgm:spPr/>
      <dgm:t>
        <a:bodyPr/>
        <a:lstStyle/>
        <a:p>
          <a:endParaRPr lang="ru-RU"/>
        </a:p>
      </dgm:t>
    </dgm:pt>
    <dgm:pt modelId="{A2140F47-52B4-4715-A6F8-B1B8BA5144B3}" type="pres">
      <dgm:prSet presAssocID="{3FDADAE9-103C-4DFC-AF37-1D8151BBCD56}" presName="accentRepeatNode" presStyleLbl="solidFgAcc1" presStyleIdx="2" presStyleCnt="5"/>
      <dgm:spPr/>
      <dgm:t>
        <a:bodyPr/>
        <a:lstStyle/>
        <a:p>
          <a:endParaRPr lang="ru-RU"/>
        </a:p>
      </dgm:t>
    </dgm:pt>
    <dgm:pt modelId="{045DE293-1705-4FCE-86BE-E1A35591A96A}" type="pres">
      <dgm:prSet presAssocID="{2D95D283-F982-4605-8CDB-F367E57202C2}" presName="text_4" presStyleLbl="node1" presStyleIdx="3" presStyleCnt="5">
        <dgm:presLayoutVars>
          <dgm:bulletEnabled val="1"/>
        </dgm:presLayoutVars>
      </dgm:prSet>
      <dgm:spPr/>
      <dgm:t>
        <a:bodyPr/>
        <a:lstStyle/>
        <a:p>
          <a:endParaRPr lang="ru-RU"/>
        </a:p>
      </dgm:t>
    </dgm:pt>
    <dgm:pt modelId="{A269BD4E-06CA-42A8-8677-DFC412BEA927}" type="pres">
      <dgm:prSet presAssocID="{2D95D283-F982-4605-8CDB-F367E57202C2}" presName="accent_4" presStyleCnt="0"/>
      <dgm:spPr/>
      <dgm:t>
        <a:bodyPr/>
        <a:lstStyle/>
        <a:p>
          <a:endParaRPr lang="ru-RU"/>
        </a:p>
      </dgm:t>
    </dgm:pt>
    <dgm:pt modelId="{018FED95-E2F0-40E5-8020-7E37F27FF8A3}" type="pres">
      <dgm:prSet presAssocID="{2D95D283-F982-4605-8CDB-F367E57202C2}" presName="accentRepeatNode" presStyleLbl="solidFgAcc1" presStyleIdx="3" presStyleCnt="5"/>
      <dgm:spPr/>
      <dgm:t>
        <a:bodyPr/>
        <a:lstStyle/>
        <a:p>
          <a:endParaRPr lang="ru-RU"/>
        </a:p>
      </dgm:t>
    </dgm:pt>
    <dgm:pt modelId="{E3C23430-3C99-4D35-BC37-0BFFD166C80D}" type="pres">
      <dgm:prSet presAssocID="{578770AD-E716-4CA9-85FE-31AD27DA8D2C}" presName="text_5" presStyleLbl="node1" presStyleIdx="4" presStyleCnt="5">
        <dgm:presLayoutVars>
          <dgm:bulletEnabled val="1"/>
        </dgm:presLayoutVars>
      </dgm:prSet>
      <dgm:spPr/>
      <dgm:t>
        <a:bodyPr/>
        <a:lstStyle/>
        <a:p>
          <a:endParaRPr lang="ru-RU"/>
        </a:p>
      </dgm:t>
    </dgm:pt>
    <dgm:pt modelId="{EF6B1A2E-8228-40F4-BE1F-DA7B7B78482E}" type="pres">
      <dgm:prSet presAssocID="{578770AD-E716-4CA9-85FE-31AD27DA8D2C}" presName="accent_5" presStyleCnt="0"/>
      <dgm:spPr/>
      <dgm:t>
        <a:bodyPr/>
        <a:lstStyle/>
        <a:p>
          <a:endParaRPr lang="ru-RU"/>
        </a:p>
      </dgm:t>
    </dgm:pt>
    <dgm:pt modelId="{46BF667B-7B07-49FB-9EC9-4608E3F0A637}" type="pres">
      <dgm:prSet presAssocID="{578770AD-E716-4CA9-85FE-31AD27DA8D2C}" presName="accentRepeatNode" presStyleLbl="solidFgAcc1" presStyleIdx="4" presStyleCnt="5"/>
      <dgm:spPr/>
      <dgm:t>
        <a:bodyPr/>
        <a:lstStyle/>
        <a:p>
          <a:endParaRPr lang="ru-RU"/>
        </a:p>
      </dgm:t>
    </dgm:pt>
  </dgm:ptLst>
  <dgm:cxnLst>
    <dgm:cxn modelId="{90F55CCE-A16B-4FD1-8A31-4192DBAB3939}" type="presOf" srcId="{578770AD-E716-4CA9-85FE-31AD27DA8D2C}" destId="{E3C23430-3C99-4D35-BC37-0BFFD166C80D}" srcOrd="0" destOrd="0" presId="urn:microsoft.com/office/officeart/2008/layout/VerticalCurvedList"/>
    <dgm:cxn modelId="{E1F7FF5B-4744-4057-878C-C053D13FB8DF}" type="presOf" srcId="{E8904735-C17B-4D34-AB1F-E953417947F4}" destId="{C9BE216E-8D03-4439-9F8D-980BDD8AA4DA}" srcOrd="0" destOrd="0" presId="urn:microsoft.com/office/officeart/2008/layout/VerticalCurvedList"/>
    <dgm:cxn modelId="{416614FF-9EE3-4841-B9A3-50323CA0F1D1}" type="presOf" srcId="{3FDADAE9-103C-4DFC-AF37-1D8151BBCD56}" destId="{749F7B46-6F67-4790-BE51-618457CB14FC}" srcOrd="0" destOrd="0" presId="urn:microsoft.com/office/officeart/2008/layout/VerticalCurvedList"/>
    <dgm:cxn modelId="{8AB6EA36-1FB0-4330-9E9D-724011A5AA99}" type="presOf" srcId="{BB35DBD1-8358-42ED-BF6C-3CF4AF0B4A43}" destId="{72836AE3-1603-4AC8-A4DD-09B80CB1BE38}" srcOrd="0" destOrd="0" presId="urn:microsoft.com/office/officeart/2008/layout/VerticalCurvedList"/>
    <dgm:cxn modelId="{50FABC86-A0C3-4B2A-8E55-C6A2F85105D8}" srcId="{E8904735-C17B-4D34-AB1F-E953417947F4}" destId="{3FDADAE9-103C-4DFC-AF37-1D8151BBCD56}" srcOrd="2" destOrd="0" parTransId="{D4BCD9E0-C4C4-4EBC-B43D-3D869BCE3145}" sibTransId="{191C32D2-F117-492B-8C51-7C3403A72A58}"/>
    <dgm:cxn modelId="{6E68E9A1-237D-4A9B-AFF6-2CD3BD1B94E0}" type="presOf" srcId="{C84BAEAF-F3D8-40F3-8A95-C95499D59ADB}" destId="{5E774E22-B90E-40E0-9D3E-06245B389907}" srcOrd="0" destOrd="0" presId="urn:microsoft.com/office/officeart/2008/layout/VerticalCurvedList"/>
    <dgm:cxn modelId="{A95EC774-3586-434B-90B0-C7CC52E5099B}" srcId="{E8904735-C17B-4D34-AB1F-E953417947F4}" destId="{BB35DBD1-8358-42ED-BF6C-3CF4AF0B4A43}" srcOrd="1" destOrd="0" parTransId="{C8D520F3-B75F-422B-B21B-5452DA0202A3}" sibTransId="{BF1177D5-2E07-42F5-97AA-EA05DD370105}"/>
    <dgm:cxn modelId="{97F499C2-DE5A-438B-A15C-ADC635F52506}" srcId="{E8904735-C17B-4D34-AB1F-E953417947F4}" destId="{290C292D-6F9C-48A6-8D58-329BEA82A1B1}" srcOrd="0" destOrd="0" parTransId="{4A8F59E5-DCD3-4B11-9ED9-F9E468AC9FCC}" sibTransId="{C84BAEAF-F3D8-40F3-8A95-C95499D59ADB}"/>
    <dgm:cxn modelId="{6D44F6FF-1B3F-4FCE-97E2-98F40A1555CD}" type="presOf" srcId="{290C292D-6F9C-48A6-8D58-329BEA82A1B1}" destId="{52DD2FCF-729C-4CE6-BD25-28358A1EB471}" srcOrd="0" destOrd="0" presId="urn:microsoft.com/office/officeart/2008/layout/VerticalCurvedList"/>
    <dgm:cxn modelId="{B5D5E83E-62C9-49AB-AC37-55F9C180453E}" srcId="{E8904735-C17B-4D34-AB1F-E953417947F4}" destId="{578770AD-E716-4CA9-85FE-31AD27DA8D2C}" srcOrd="4" destOrd="0" parTransId="{3B86B0DD-F3DF-4E09-B67B-BBCEC520A935}" sibTransId="{797B961C-4955-4FFC-8417-A0B907569DF2}"/>
    <dgm:cxn modelId="{F667FD04-8C32-4980-83E8-C46EF795FA62}" srcId="{E8904735-C17B-4D34-AB1F-E953417947F4}" destId="{2D95D283-F982-4605-8CDB-F367E57202C2}" srcOrd="3" destOrd="0" parTransId="{9916A25B-8747-44C3-A4EF-8CDFA7C5D9B4}" sibTransId="{858C6C96-DAC5-444D-BA49-37CBCB40113B}"/>
    <dgm:cxn modelId="{99B5F654-9E9C-4DFC-AC99-F9B4E2B01FE0}" type="presOf" srcId="{2D95D283-F982-4605-8CDB-F367E57202C2}" destId="{045DE293-1705-4FCE-86BE-E1A35591A96A}" srcOrd="0" destOrd="0" presId="urn:microsoft.com/office/officeart/2008/layout/VerticalCurvedList"/>
    <dgm:cxn modelId="{A523604F-EE08-458E-BBB8-ED54D39826FD}" type="presParOf" srcId="{C9BE216E-8D03-4439-9F8D-980BDD8AA4DA}" destId="{10D30FCC-019B-4C61-9D91-4900933C9E8E}" srcOrd="0" destOrd="0" presId="urn:microsoft.com/office/officeart/2008/layout/VerticalCurvedList"/>
    <dgm:cxn modelId="{25A67206-7D8F-4484-B762-75906E51F3D2}" type="presParOf" srcId="{10D30FCC-019B-4C61-9D91-4900933C9E8E}" destId="{0A5E6721-0D2F-455B-81D7-E6FB12744ED1}" srcOrd="0" destOrd="0" presId="urn:microsoft.com/office/officeart/2008/layout/VerticalCurvedList"/>
    <dgm:cxn modelId="{FE149C8C-50A4-4F04-B11C-933EA265F3A1}" type="presParOf" srcId="{0A5E6721-0D2F-455B-81D7-E6FB12744ED1}" destId="{4328C8CB-31E4-4E5B-9F30-4FFA30738DAB}" srcOrd="0" destOrd="0" presId="urn:microsoft.com/office/officeart/2008/layout/VerticalCurvedList"/>
    <dgm:cxn modelId="{44002ABD-21C6-43C5-AEF8-155CD497DB2A}" type="presParOf" srcId="{0A5E6721-0D2F-455B-81D7-E6FB12744ED1}" destId="{5E774E22-B90E-40E0-9D3E-06245B389907}" srcOrd="1" destOrd="0" presId="urn:microsoft.com/office/officeart/2008/layout/VerticalCurvedList"/>
    <dgm:cxn modelId="{9FFFFBC3-FE08-453D-81AB-140D2B62D993}" type="presParOf" srcId="{0A5E6721-0D2F-455B-81D7-E6FB12744ED1}" destId="{1195C051-6290-4D35-987A-1BEA4DC9C8B6}" srcOrd="2" destOrd="0" presId="urn:microsoft.com/office/officeart/2008/layout/VerticalCurvedList"/>
    <dgm:cxn modelId="{2F5F6B8E-33E7-41E8-87C6-DDAF3A917FA0}" type="presParOf" srcId="{0A5E6721-0D2F-455B-81D7-E6FB12744ED1}" destId="{4EAD58C5-B779-4545-B401-72813B4FA6DE}" srcOrd="3" destOrd="0" presId="urn:microsoft.com/office/officeart/2008/layout/VerticalCurvedList"/>
    <dgm:cxn modelId="{B38BF497-49BC-48E3-B822-7CE7DE87C81E}" type="presParOf" srcId="{10D30FCC-019B-4C61-9D91-4900933C9E8E}" destId="{52DD2FCF-729C-4CE6-BD25-28358A1EB471}" srcOrd="1" destOrd="0" presId="urn:microsoft.com/office/officeart/2008/layout/VerticalCurvedList"/>
    <dgm:cxn modelId="{6B79D175-CE26-4FB2-A070-BEB4764E8BEF}" type="presParOf" srcId="{10D30FCC-019B-4C61-9D91-4900933C9E8E}" destId="{3D817E58-86C6-40B8-8DD5-1C30F5683F5D}" srcOrd="2" destOrd="0" presId="urn:microsoft.com/office/officeart/2008/layout/VerticalCurvedList"/>
    <dgm:cxn modelId="{B03F98AA-9F5F-455B-B83A-64CCB505B204}" type="presParOf" srcId="{3D817E58-86C6-40B8-8DD5-1C30F5683F5D}" destId="{05AA7BB0-CD19-43A3-AB77-B0119985E143}" srcOrd="0" destOrd="0" presId="urn:microsoft.com/office/officeart/2008/layout/VerticalCurvedList"/>
    <dgm:cxn modelId="{EA71114E-785C-4F3A-94FA-6FDA5876FF11}" type="presParOf" srcId="{10D30FCC-019B-4C61-9D91-4900933C9E8E}" destId="{72836AE3-1603-4AC8-A4DD-09B80CB1BE38}" srcOrd="3" destOrd="0" presId="urn:microsoft.com/office/officeart/2008/layout/VerticalCurvedList"/>
    <dgm:cxn modelId="{EBA0A9FC-7C47-4E0C-9516-D70DD113C74E}" type="presParOf" srcId="{10D30FCC-019B-4C61-9D91-4900933C9E8E}" destId="{4D7E8FF7-77C4-4845-A567-DD0950DB2547}" srcOrd="4" destOrd="0" presId="urn:microsoft.com/office/officeart/2008/layout/VerticalCurvedList"/>
    <dgm:cxn modelId="{5B38149B-72DD-4337-90A9-D3B05F60D3B7}" type="presParOf" srcId="{4D7E8FF7-77C4-4845-A567-DD0950DB2547}" destId="{C933C585-A74E-4451-AA19-FF0DDBB156C1}" srcOrd="0" destOrd="0" presId="urn:microsoft.com/office/officeart/2008/layout/VerticalCurvedList"/>
    <dgm:cxn modelId="{D8DF652C-1537-41AF-A1BA-2EAE1802D8F8}" type="presParOf" srcId="{10D30FCC-019B-4C61-9D91-4900933C9E8E}" destId="{749F7B46-6F67-4790-BE51-618457CB14FC}" srcOrd="5" destOrd="0" presId="urn:microsoft.com/office/officeart/2008/layout/VerticalCurvedList"/>
    <dgm:cxn modelId="{2A32E4F8-42FB-4BEE-805D-8E16A3EAD4D4}" type="presParOf" srcId="{10D30FCC-019B-4C61-9D91-4900933C9E8E}" destId="{E88EFD65-587B-4078-B61B-2A0544BA84DF}" srcOrd="6" destOrd="0" presId="urn:microsoft.com/office/officeart/2008/layout/VerticalCurvedList"/>
    <dgm:cxn modelId="{BD7E248B-6926-4F36-AE69-30D23D1EB473}" type="presParOf" srcId="{E88EFD65-587B-4078-B61B-2A0544BA84DF}" destId="{A2140F47-52B4-4715-A6F8-B1B8BA5144B3}" srcOrd="0" destOrd="0" presId="urn:microsoft.com/office/officeart/2008/layout/VerticalCurvedList"/>
    <dgm:cxn modelId="{21CE8F5C-48EC-48B9-A897-4A158F297E3C}" type="presParOf" srcId="{10D30FCC-019B-4C61-9D91-4900933C9E8E}" destId="{045DE293-1705-4FCE-86BE-E1A35591A96A}" srcOrd="7" destOrd="0" presId="urn:microsoft.com/office/officeart/2008/layout/VerticalCurvedList"/>
    <dgm:cxn modelId="{BE9D7D2E-54D5-4B71-B53A-9D277B90533C}" type="presParOf" srcId="{10D30FCC-019B-4C61-9D91-4900933C9E8E}" destId="{A269BD4E-06CA-42A8-8677-DFC412BEA927}" srcOrd="8" destOrd="0" presId="urn:microsoft.com/office/officeart/2008/layout/VerticalCurvedList"/>
    <dgm:cxn modelId="{D17B85A6-9A78-4120-95AD-6451C9BF513D}" type="presParOf" srcId="{A269BD4E-06CA-42A8-8677-DFC412BEA927}" destId="{018FED95-E2F0-40E5-8020-7E37F27FF8A3}" srcOrd="0" destOrd="0" presId="urn:microsoft.com/office/officeart/2008/layout/VerticalCurvedList"/>
    <dgm:cxn modelId="{F0074BB3-5FA6-4BD9-B890-6BE09A0529D1}" type="presParOf" srcId="{10D30FCC-019B-4C61-9D91-4900933C9E8E}" destId="{E3C23430-3C99-4D35-BC37-0BFFD166C80D}" srcOrd="9" destOrd="0" presId="urn:microsoft.com/office/officeart/2008/layout/VerticalCurvedList"/>
    <dgm:cxn modelId="{C3DDFBDC-6F95-4B9E-A52A-C69FDD532213}" type="presParOf" srcId="{10D30FCC-019B-4C61-9D91-4900933C9E8E}" destId="{EF6B1A2E-8228-40F4-BE1F-DA7B7B78482E}" srcOrd="10" destOrd="0" presId="urn:microsoft.com/office/officeart/2008/layout/VerticalCurvedList"/>
    <dgm:cxn modelId="{1B2F889C-3F6B-49EE-BC5A-8BD0283E7AD2}" type="presParOf" srcId="{EF6B1A2E-8228-40F4-BE1F-DA7B7B78482E}" destId="{46BF667B-7B07-49FB-9EC9-4608E3F0A63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809720-9A08-474B-A7E3-20673640061E}" type="doc">
      <dgm:prSet loTypeId="urn:microsoft.com/office/officeart/2005/8/layout/orgChart1" loCatId="hierarchy" qsTypeId="urn:microsoft.com/office/officeart/2005/8/quickstyle/3d3" qsCatId="3D" csTypeId="urn:microsoft.com/office/officeart/2005/8/colors/accent1_2" csCatId="accent1" phldr="1"/>
      <dgm:spPr/>
      <dgm:t>
        <a:bodyPr/>
        <a:lstStyle/>
        <a:p>
          <a:endParaRPr lang="ru-RU"/>
        </a:p>
      </dgm:t>
    </dgm:pt>
    <dgm:pt modelId="{AC5F3352-307F-4A90-8F51-F543148EFD15}">
      <dgm:prSet/>
      <dgm:spPr/>
      <dgm:t>
        <a:bodyPr/>
        <a:lstStyle/>
        <a:p>
          <a:pPr rtl="0"/>
          <a:r>
            <a:rPr lang="uz-Cyrl-UZ" smtClean="0"/>
            <a:t>Kuchlar</a:t>
          </a:r>
          <a:endParaRPr lang="ru-RU"/>
        </a:p>
      </dgm:t>
    </dgm:pt>
    <dgm:pt modelId="{D4000DE1-1310-4115-94F1-350207837267}" type="parTrans" cxnId="{F9A3E40E-4A84-4AF6-99F4-C43C375F54F8}">
      <dgm:prSet/>
      <dgm:spPr/>
      <dgm:t>
        <a:bodyPr/>
        <a:lstStyle/>
        <a:p>
          <a:endParaRPr lang="ru-RU"/>
        </a:p>
      </dgm:t>
    </dgm:pt>
    <dgm:pt modelId="{5CA81344-8F23-4256-95B3-2D4FF5C8191C}" type="sibTrans" cxnId="{F9A3E40E-4A84-4AF6-99F4-C43C375F54F8}">
      <dgm:prSet/>
      <dgm:spPr/>
      <dgm:t>
        <a:bodyPr/>
        <a:lstStyle/>
        <a:p>
          <a:endParaRPr lang="ru-RU"/>
        </a:p>
      </dgm:t>
    </dgm:pt>
    <dgm:pt modelId="{2B2B8F29-4751-44A0-8E16-5B881D563039}">
      <dgm:prSet/>
      <dgm:spPr/>
      <dgm:t>
        <a:bodyPr/>
        <a:lstStyle/>
        <a:p>
          <a:pPr rtl="0"/>
          <a:r>
            <a:rPr lang="en-US" b="1" i="1" u="sng" dirty="0" smtClean="0"/>
            <a:t> </a:t>
          </a:r>
          <a:r>
            <a:rPr lang="uz-Cyrl-UZ" b="1" i="1" u="sng" dirty="0" smtClean="0"/>
            <a:t>Xajmiy</a:t>
          </a:r>
          <a:r>
            <a:rPr lang="uz-Cyrl-UZ" dirty="0" smtClean="0"/>
            <a:t> </a:t>
          </a:r>
          <a:endParaRPr lang="ru-RU" dirty="0"/>
        </a:p>
      </dgm:t>
    </dgm:pt>
    <dgm:pt modelId="{53A40F8A-5B1F-4C6E-9F2C-10069E710CB4}" type="parTrans" cxnId="{3061DB69-F5B1-4BBA-BC6E-43195564F882}">
      <dgm:prSet/>
      <dgm:spPr/>
      <dgm:t>
        <a:bodyPr/>
        <a:lstStyle/>
        <a:p>
          <a:endParaRPr lang="ru-RU"/>
        </a:p>
      </dgm:t>
    </dgm:pt>
    <dgm:pt modelId="{EB3772F9-6E36-43EC-864B-7A60E920E840}" type="sibTrans" cxnId="{3061DB69-F5B1-4BBA-BC6E-43195564F882}">
      <dgm:prSet/>
      <dgm:spPr/>
      <dgm:t>
        <a:bodyPr/>
        <a:lstStyle/>
        <a:p>
          <a:endParaRPr lang="ru-RU"/>
        </a:p>
      </dgm:t>
    </dgm:pt>
    <dgm:pt modelId="{C9411A60-4935-4DDC-8237-D1BCEC3FB144}">
      <dgm:prSet/>
      <dgm:spPr/>
      <dgm:t>
        <a:bodyPr/>
        <a:lstStyle/>
        <a:p>
          <a:pPr rtl="0"/>
          <a:r>
            <a:rPr lang="en-US" b="1" i="1" u="sng" dirty="0" smtClean="0"/>
            <a:t>T</a:t>
          </a:r>
          <a:r>
            <a:rPr lang="uz-Cyrl-UZ" b="1" i="1" u="sng" dirty="0" smtClean="0"/>
            <a:t>ashqi</a:t>
          </a:r>
          <a:r>
            <a:rPr lang="uz-Cyrl-UZ" dirty="0" smtClean="0"/>
            <a:t> </a:t>
          </a:r>
          <a:endParaRPr lang="ru-RU" dirty="0"/>
        </a:p>
      </dgm:t>
    </dgm:pt>
    <dgm:pt modelId="{81C26EA2-289A-4AFD-AE8E-46BA6468D074}" type="parTrans" cxnId="{9E51E85E-FCF0-43B8-9C2D-F7DB05B87EF3}">
      <dgm:prSet/>
      <dgm:spPr/>
      <dgm:t>
        <a:bodyPr/>
        <a:lstStyle/>
        <a:p>
          <a:endParaRPr lang="ru-RU"/>
        </a:p>
      </dgm:t>
    </dgm:pt>
    <dgm:pt modelId="{428EB6C5-0B00-40F9-8792-6E38C4AB6286}" type="sibTrans" cxnId="{9E51E85E-FCF0-43B8-9C2D-F7DB05B87EF3}">
      <dgm:prSet/>
      <dgm:spPr/>
      <dgm:t>
        <a:bodyPr/>
        <a:lstStyle/>
        <a:p>
          <a:endParaRPr lang="ru-RU"/>
        </a:p>
      </dgm:t>
    </dgm:pt>
    <dgm:pt modelId="{B44A0FDA-E1E7-4A25-A443-C0EA2845CBBC}" type="pres">
      <dgm:prSet presAssocID="{3F809720-9A08-474B-A7E3-20673640061E}" presName="hierChild1" presStyleCnt="0">
        <dgm:presLayoutVars>
          <dgm:orgChart val="1"/>
          <dgm:chPref val="1"/>
          <dgm:dir/>
          <dgm:animOne val="branch"/>
          <dgm:animLvl val="lvl"/>
          <dgm:resizeHandles/>
        </dgm:presLayoutVars>
      </dgm:prSet>
      <dgm:spPr/>
      <dgm:t>
        <a:bodyPr/>
        <a:lstStyle/>
        <a:p>
          <a:endParaRPr lang="ru-RU"/>
        </a:p>
      </dgm:t>
    </dgm:pt>
    <dgm:pt modelId="{F0880200-7F22-446C-B3A2-4A521D170C6B}" type="pres">
      <dgm:prSet presAssocID="{AC5F3352-307F-4A90-8F51-F543148EFD15}" presName="hierRoot1" presStyleCnt="0">
        <dgm:presLayoutVars>
          <dgm:hierBranch val="init"/>
        </dgm:presLayoutVars>
      </dgm:prSet>
      <dgm:spPr/>
    </dgm:pt>
    <dgm:pt modelId="{8EC2E235-4142-4E1D-90F6-C2CCF344F8C2}" type="pres">
      <dgm:prSet presAssocID="{AC5F3352-307F-4A90-8F51-F543148EFD15}" presName="rootComposite1" presStyleCnt="0"/>
      <dgm:spPr/>
    </dgm:pt>
    <dgm:pt modelId="{CD1DD577-CCD2-46D5-9783-B9FD727DDEF5}" type="pres">
      <dgm:prSet presAssocID="{AC5F3352-307F-4A90-8F51-F543148EFD15}" presName="rootText1" presStyleLbl="node0" presStyleIdx="0" presStyleCnt="1">
        <dgm:presLayoutVars>
          <dgm:chPref val="3"/>
        </dgm:presLayoutVars>
      </dgm:prSet>
      <dgm:spPr/>
      <dgm:t>
        <a:bodyPr/>
        <a:lstStyle/>
        <a:p>
          <a:endParaRPr lang="ru-RU"/>
        </a:p>
      </dgm:t>
    </dgm:pt>
    <dgm:pt modelId="{080184DD-6626-4C13-91B4-C9B7DE048F45}" type="pres">
      <dgm:prSet presAssocID="{AC5F3352-307F-4A90-8F51-F543148EFD15}" presName="rootConnector1" presStyleLbl="node1" presStyleIdx="0" presStyleCnt="0"/>
      <dgm:spPr/>
      <dgm:t>
        <a:bodyPr/>
        <a:lstStyle/>
        <a:p>
          <a:endParaRPr lang="ru-RU"/>
        </a:p>
      </dgm:t>
    </dgm:pt>
    <dgm:pt modelId="{937DE0B4-E025-4C4C-AAB0-4219E1DD4010}" type="pres">
      <dgm:prSet presAssocID="{AC5F3352-307F-4A90-8F51-F543148EFD15}" presName="hierChild2" presStyleCnt="0"/>
      <dgm:spPr/>
    </dgm:pt>
    <dgm:pt modelId="{BA1B2A39-16F6-4427-8F41-BF8D8119B711}" type="pres">
      <dgm:prSet presAssocID="{53A40F8A-5B1F-4C6E-9F2C-10069E710CB4}" presName="Name37" presStyleLbl="parChTrans1D2" presStyleIdx="0" presStyleCnt="2"/>
      <dgm:spPr/>
      <dgm:t>
        <a:bodyPr/>
        <a:lstStyle/>
        <a:p>
          <a:endParaRPr lang="ru-RU"/>
        </a:p>
      </dgm:t>
    </dgm:pt>
    <dgm:pt modelId="{84E7A1CE-E75C-4E56-892D-A2C908E4AB7D}" type="pres">
      <dgm:prSet presAssocID="{2B2B8F29-4751-44A0-8E16-5B881D563039}" presName="hierRoot2" presStyleCnt="0">
        <dgm:presLayoutVars>
          <dgm:hierBranch val="init"/>
        </dgm:presLayoutVars>
      </dgm:prSet>
      <dgm:spPr/>
    </dgm:pt>
    <dgm:pt modelId="{939BBF4E-90A7-4374-8BC9-D3A9981BE787}" type="pres">
      <dgm:prSet presAssocID="{2B2B8F29-4751-44A0-8E16-5B881D563039}" presName="rootComposite" presStyleCnt="0"/>
      <dgm:spPr/>
    </dgm:pt>
    <dgm:pt modelId="{AB113424-2965-4FD8-B7AF-E77D25A92D3F}" type="pres">
      <dgm:prSet presAssocID="{2B2B8F29-4751-44A0-8E16-5B881D563039}" presName="rootText" presStyleLbl="node2" presStyleIdx="0" presStyleCnt="2">
        <dgm:presLayoutVars>
          <dgm:chPref val="3"/>
        </dgm:presLayoutVars>
      </dgm:prSet>
      <dgm:spPr/>
      <dgm:t>
        <a:bodyPr/>
        <a:lstStyle/>
        <a:p>
          <a:endParaRPr lang="ru-RU"/>
        </a:p>
      </dgm:t>
    </dgm:pt>
    <dgm:pt modelId="{D4689A44-72E0-4D7F-BF5B-E4A763F55A95}" type="pres">
      <dgm:prSet presAssocID="{2B2B8F29-4751-44A0-8E16-5B881D563039}" presName="rootConnector" presStyleLbl="node2" presStyleIdx="0" presStyleCnt="2"/>
      <dgm:spPr/>
      <dgm:t>
        <a:bodyPr/>
        <a:lstStyle/>
        <a:p>
          <a:endParaRPr lang="ru-RU"/>
        </a:p>
      </dgm:t>
    </dgm:pt>
    <dgm:pt modelId="{D6644FF9-DF0F-43BF-A43D-BD6654F5E326}" type="pres">
      <dgm:prSet presAssocID="{2B2B8F29-4751-44A0-8E16-5B881D563039}" presName="hierChild4" presStyleCnt="0"/>
      <dgm:spPr/>
    </dgm:pt>
    <dgm:pt modelId="{0CDB2DA1-C33D-443B-A022-2121898CAA04}" type="pres">
      <dgm:prSet presAssocID="{2B2B8F29-4751-44A0-8E16-5B881D563039}" presName="hierChild5" presStyleCnt="0"/>
      <dgm:spPr/>
    </dgm:pt>
    <dgm:pt modelId="{2F5E3433-EF53-4DA4-AA2D-5E7A59DC5EFD}" type="pres">
      <dgm:prSet presAssocID="{81C26EA2-289A-4AFD-AE8E-46BA6468D074}" presName="Name37" presStyleLbl="parChTrans1D2" presStyleIdx="1" presStyleCnt="2"/>
      <dgm:spPr/>
      <dgm:t>
        <a:bodyPr/>
        <a:lstStyle/>
        <a:p>
          <a:endParaRPr lang="ru-RU"/>
        </a:p>
      </dgm:t>
    </dgm:pt>
    <dgm:pt modelId="{259090C8-7452-4CBA-9EA0-36146A3BA590}" type="pres">
      <dgm:prSet presAssocID="{C9411A60-4935-4DDC-8237-D1BCEC3FB144}" presName="hierRoot2" presStyleCnt="0">
        <dgm:presLayoutVars>
          <dgm:hierBranch val="init"/>
        </dgm:presLayoutVars>
      </dgm:prSet>
      <dgm:spPr/>
    </dgm:pt>
    <dgm:pt modelId="{1035852E-282D-40B5-A552-71BA478F735B}" type="pres">
      <dgm:prSet presAssocID="{C9411A60-4935-4DDC-8237-D1BCEC3FB144}" presName="rootComposite" presStyleCnt="0"/>
      <dgm:spPr/>
    </dgm:pt>
    <dgm:pt modelId="{EFFE995D-57E2-452D-A032-A93BCFFB38B8}" type="pres">
      <dgm:prSet presAssocID="{C9411A60-4935-4DDC-8237-D1BCEC3FB144}" presName="rootText" presStyleLbl="node2" presStyleIdx="1" presStyleCnt="2">
        <dgm:presLayoutVars>
          <dgm:chPref val="3"/>
        </dgm:presLayoutVars>
      </dgm:prSet>
      <dgm:spPr/>
      <dgm:t>
        <a:bodyPr/>
        <a:lstStyle/>
        <a:p>
          <a:endParaRPr lang="ru-RU"/>
        </a:p>
      </dgm:t>
    </dgm:pt>
    <dgm:pt modelId="{345EE32D-9EC0-445A-8A1D-B7D1FA90FB0B}" type="pres">
      <dgm:prSet presAssocID="{C9411A60-4935-4DDC-8237-D1BCEC3FB144}" presName="rootConnector" presStyleLbl="node2" presStyleIdx="1" presStyleCnt="2"/>
      <dgm:spPr/>
      <dgm:t>
        <a:bodyPr/>
        <a:lstStyle/>
        <a:p>
          <a:endParaRPr lang="ru-RU"/>
        </a:p>
      </dgm:t>
    </dgm:pt>
    <dgm:pt modelId="{29F951F7-128F-42A2-99BE-4AC5648CF2D4}" type="pres">
      <dgm:prSet presAssocID="{C9411A60-4935-4DDC-8237-D1BCEC3FB144}" presName="hierChild4" presStyleCnt="0"/>
      <dgm:spPr/>
    </dgm:pt>
    <dgm:pt modelId="{DF0A7C2C-1557-4658-A94F-8B0780A8BFB4}" type="pres">
      <dgm:prSet presAssocID="{C9411A60-4935-4DDC-8237-D1BCEC3FB144}" presName="hierChild5" presStyleCnt="0"/>
      <dgm:spPr/>
    </dgm:pt>
    <dgm:pt modelId="{AC5AEB8B-CF3A-436A-9EF0-9E9725B8C560}" type="pres">
      <dgm:prSet presAssocID="{AC5F3352-307F-4A90-8F51-F543148EFD15}" presName="hierChild3" presStyleCnt="0"/>
      <dgm:spPr/>
    </dgm:pt>
  </dgm:ptLst>
  <dgm:cxnLst>
    <dgm:cxn modelId="{D4D720B4-B1B4-4E9F-8205-2C4D666B3F72}" type="presOf" srcId="{53A40F8A-5B1F-4C6E-9F2C-10069E710CB4}" destId="{BA1B2A39-16F6-4427-8F41-BF8D8119B711}" srcOrd="0" destOrd="0" presId="urn:microsoft.com/office/officeart/2005/8/layout/orgChart1"/>
    <dgm:cxn modelId="{F6349634-662E-4780-8CA4-E17D779D156A}" type="presOf" srcId="{81C26EA2-289A-4AFD-AE8E-46BA6468D074}" destId="{2F5E3433-EF53-4DA4-AA2D-5E7A59DC5EFD}" srcOrd="0" destOrd="0" presId="urn:microsoft.com/office/officeart/2005/8/layout/orgChart1"/>
    <dgm:cxn modelId="{DA2A101E-52EE-4A95-9883-8BD07D5DD472}" type="presOf" srcId="{C9411A60-4935-4DDC-8237-D1BCEC3FB144}" destId="{EFFE995D-57E2-452D-A032-A93BCFFB38B8}" srcOrd="0" destOrd="0" presId="urn:microsoft.com/office/officeart/2005/8/layout/orgChart1"/>
    <dgm:cxn modelId="{045BFF14-668F-42E6-B4FF-E5C58F8B16F7}" type="presOf" srcId="{3F809720-9A08-474B-A7E3-20673640061E}" destId="{B44A0FDA-E1E7-4A25-A443-C0EA2845CBBC}" srcOrd="0" destOrd="0" presId="urn:microsoft.com/office/officeart/2005/8/layout/orgChart1"/>
    <dgm:cxn modelId="{3061DB69-F5B1-4BBA-BC6E-43195564F882}" srcId="{AC5F3352-307F-4A90-8F51-F543148EFD15}" destId="{2B2B8F29-4751-44A0-8E16-5B881D563039}" srcOrd="0" destOrd="0" parTransId="{53A40F8A-5B1F-4C6E-9F2C-10069E710CB4}" sibTransId="{EB3772F9-6E36-43EC-864B-7A60E920E840}"/>
    <dgm:cxn modelId="{C27D00D2-954D-4C62-A47E-1879D754B3F3}" type="presOf" srcId="{AC5F3352-307F-4A90-8F51-F543148EFD15}" destId="{CD1DD577-CCD2-46D5-9783-B9FD727DDEF5}" srcOrd="0" destOrd="0" presId="urn:microsoft.com/office/officeart/2005/8/layout/orgChart1"/>
    <dgm:cxn modelId="{3E18CE64-2AD3-4FC6-8726-85FFC2228038}" type="presOf" srcId="{2B2B8F29-4751-44A0-8E16-5B881D563039}" destId="{D4689A44-72E0-4D7F-BF5B-E4A763F55A95}" srcOrd="1" destOrd="0" presId="urn:microsoft.com/office/officeart/2005/8/layout/orgChart1"/>
    <dgm:cxn modelId="{7B7F22B1-E80E-40EC-947D-3930DBC0D219}" type="presOf" srcId="{2B2B8F29-4751-44A0-8E16-5B881D563039}" destId="{AB113424-2965-4FD8-B7AF-E77D25A92D3F}" srcOrd="0" destOrd="0" presId="urn:microsoft.com/office/officeart/2005/8/layout/orgChart1"/>
    <dgm:cxn modelId="{9E51E85E-FCF0-43B8-9C2D-F7DB05B87EF3}" srcId="{AC5F3352-307F-4A90-8F51-F543148EFD15}" destId="{C9411A60-4935-4DDC-8237-D1BCEC3FB144}" srcOrd="1" destOrd="0" parTransId="{81C26EA2-289A-4AFD-AE8E-46BA6468D074}" sibTransId="{428EB6C5-0B00-40F9-8792-6E38C4AB6286}"/>
    <dgm:cxn modelId="{F9A3E40E-4A84-4AF6-99F4-C43C375F54F8}" srcId="{3F809720-9A08-474B-A7E3-20673640061E}" destId="{AC5F3352-307F-4A90-8F51-F543148EFD15}" srcOrd="0" destOrd="0" parTransId="{D4000DE1-1310-4115-94F1-350207837267}" sibTransId="{5CA81344-8F23-4256-95B3-2D4FF5C8191C}"/>
    <dgm:cxn modelId="{F10E1083-6BA8-49EB-89D0-CBD50F305EB3}" type="presOf" srcId="{C9411A60-4935-4DDC-8237-D1BCEC3FB144}" destId="{345EE32D-9EC0-445A-8A1D-B7D1FA90FB0B}" srcOrd="1" destOrd="0" presId="urn:microsoft.com/office/officeart/2005/8/layout/orgChart1"/>
    <dgm:cxn modelId="{17F24CB1-B0CD-4FE9-8F79-05BE088FF472}" type="presOf" srcId="{AC5F3352-307F-4A90-8F51-F543148EFD15}" destId="{080184DD-6626-4C13-91B4-C9B7DE048F45}" srcOrd="1" destOrd="0" presId="urn:microsoft.com/office/officeart/2005/8/layout/orgChart1"/>
    <dgm:cxn modelId="{ECE02261-C063-4A37-A684-F2E86CEB0337}" type="presParOf" srcId="{B44A0FDA-E1E7-4A25-A443-C0EA2845CBBC}" destId="{F0880200-7F22-446C-B3A2-4A521D170C6B}" srcOrd="0" destOrd="0" presId="urn:microsoft.com/office/officeart/2005/8/layout/orgChart1"/>
    <dgm:cxn modelId="{FB805E4F-9B48-4959-9BB8-85F15814193E}" type="presParOf" srcId="{F0880200-7F22-446C-B3A2-4A521D170C6B}" destId="{8EC2E235-4142-4E1D-90F6-C2CCF344F8C2}" srcOrd="0" destOrd="0" presId="urn:microsoft.com/office/officeart/2005/8/layout/orgChart1"/>
    <dgm:cxn modelId="{634FAB53-A8AE-4960-A312-9D129763D77E}" type="presParOf" srcId="{8EC2E235-4142-4E1D-90F6-C2CCF344F8C2}" destId="{CD1DD577-CCD2-46D5-9783-B9FD727DDEF5}" srcOrd="0" destOrd="0" presId="urn:microsoft.com/office/officeart/2005/8/layout/orgChart1"/>
    <dgm:cxn modelId="{FB7A5261-F63A-4BFD-A55F-1C3C0082AA15}" type="presParOf" srcId="{8EC2E235-4142-4E1D-90F6-C2CCF344F8C2}" destId="{080184DD-6626-4C13-91B4-C9B7DE048F45}" srcOrd="1" destOrd="0" presId="urn:microsoft.com/office/officeart/2005/8/layout/orgChart1"/>
    <dgm:cxn modelId="{1BD33A01-B850-4569-805D-CE471997FB41}" type="presParOf" srcId="{F0880200-7F22-446C-B3A2-4A521D170C6B}" destId="{937DE0B4-E025-4C4C-AAB0-4219E1DD4010}" srcOrd="1" destOrd="0" presId="urn:microsoft.com/office/officeart/2005/8/layout/orgChart1"/>
    <dgm:cxn modelId="{40039668-6734-4546-A99D-6F5B66B0FB01}" type="presParOf" srcId="{937DE0B4-E025-4C4C-AAB0-4219E1DD4010}" destId="{BA1B2A39-16F6-4427-8F41-BF8D8119B711}" srcOrd="0" destOrd="0" presId="urn:microsoft.com/office/officeart/2005/8/layout/orgChart1"/>
    <dgm:cxn modelId="{5FC88E50-F342-4888-BEE5-49D6C80BA563}" type="presParOf" srcId="{937DE0B4-E025-4C4C-AAB0-4219E1DD4010}" destId="{84E7A1CE-E75C-4E56-892D-A2C908E4AB7D}" srcOrd="1" destOrd="0" presId="urn:microsoft.com/office/officeart/2005/8/layout/orgChart1"/>
    <dgm:cxn modelId="{AFD68684-D4AE-401D-8184-DB3717B49BE8}" type="presParOf" srcId="{84E7A1CE-E75C-4E56-892D-A2C908E4AB7D}" destId="{939BBF4E-90A7-4374-8BC9-D3A9981BE787}" srcOrd="0" destOrd="0" presId="urn:microsoft.com/office/officeart/2005/8/layout/orgChart1"/>
    <dgm:cxn modelId="{C60BEABC-A2DF-4D4B-918D-5A1161E373EB}" type="presParOf" srcId="{939BBF4E-90A7-4374-8BC9-D3A9981BE787}" destId="{AB113424-2965-4FD8-B7AF-E77D25A92D3F}" srcOrd="0" destOrd="0" presId="urn:microsoft.com/office/officeart/2005/8/layout/orgChart1"/>
    <dgm:cxn modelId="{2C297AD4-E47D-408A-89DD-C35B4AFB5249}" type="presParOf" srcId="{939BBF4E-90A7-4374-8BC9-D3A9981BE787}" destId="{D4689A44-72E0-4D7F-BF5B-E4A763F55A95}" srcOrd="1" destOrd="0" presId="urn:microsoft.com/office/officeart/2005/8/layout/orgChart1"/>
    <dgm:cxn modelId="{646B746D-FE4C-4DD4-9125-F49DC60AE88D}" type="presParOf" srcId="{84E7A1CE-E75C-4E56-892D-A2C908E4AB7D}" destId="{D6644FF9-DF0F-43BF-A43D-BD6654F5E326}" srcOrd="1" destOrd="0" presId="urn:microsoft.com/office/officeart/2005/8/layout/orgChart1"/>
    <dgm:cxn modelId="{83E030D8-2FBF-463C-A2D4-62A32189C003}" type="presParOf" srcId="{84E7A1CE-E75C-4E56-892D-A2C908E4AB7D}" destId="{0CDB2DA1-C33D-443B-A022-2121898CAA04}" srcOrd="2" destOrd="0" presId="urn:microsoft.com/office/officeart/2005/8/layout/orgChart1"/>
    <dgm:cxn modelId="{CB12AB85-CAB3-4A29-86D8-FA88979E9FBA}" type="presParOf" srcId="{937DE0B4-E025-4C4C-AAB0-4219E1DD4010}" destId="{2F5E3433-EF53-4DA4-AA2D-5E7A59DC5EFD}" srcOrd="2" destOrd="0" presId="urn:microsoft.com/office/officeart/2005/8/layout/orgChart1"/>
    <dgm:cxn modelId="{7F76A70E-5C36-4C3A-8E42-45F6CEC06A31}" type="presParOf" srcId="{937DE0B4-E025-4C4C-AAB0-4219E1DD4010}" destId="{259090C8-7452-4CBA-9EA0-36146A3BA590}" srcOrd="3" destOrd="0" presId="urn:microsoft.com/office/officeart/2005/8/layout/orgChart1"/>
    <dgm:cxn modelId="{B9EC5E1B-1A7D-4B45-B700-06BB7B579AB2}" type="presParOf" srcId="{259090C8-7452-4CBA-9EA0-36146A3BA590}" destId="{1035852E-282D-40B5-A552-71BA478F735B}" srcOrd="0" destOrd="0" presId="urn:microsoft.com/office/officeart/2005/8/layout/orgChart1"/>
    <dgm:cxn modelId="{D68D5B5B-ADC6-47BA-80F6-5B4F4DA05251}" type="presParOf" srcId="{1035852E-282D-40B5-A552-71BA478F735B}" destId="{EFFE995D-57E2-452D-A032-A93BCFFB38B8}" srcOrd="0" destOrd="0" presId="urn:microsoft.com/office/officeart/2005/8/layout/orgChart1"/>
    <dgm:cxn modelId="{4ABC77DC-9F14-4EAA-8D7F-DD3D93C3071C}" type="presParOf" srcId="{1035852E-282D-40B5-A552-71BA478F735B}" destId="{345EE32D-9EC0-445A-8A1D-B7D1FA90FB0B}" srcOrd="1" destOrd="0" presId="urn:microsoft.com/office/officeart/2005/8/layout/orgChart1"/>
    <dgm:cxn modelId="{2E553736-E1D4-44BB-A92A-5846CAFAD3D8}" type="presParOf" srcId="{259090C8-7452-4CBA-9EA0-36146A3BA590}" destId="{29F951F7-128F-42A2-99BE-4AC5648CF2D4}" srcOrd="1" destOrd="0" presId="urn:microsoft.com/office/officeart/2005/8/layout/orgChart1"/>
    <dgm:cxn modelId="{E3FDC9C9-CF84-4FA4-8AA5-3FCB3CD66A37}" type="presParOf" srcId="{259090C8-7452-4CBA-9EA0-36146A3BA590}" destId="{DF0A7C2C-1557-4658-A94F-8B0780A8BFB4}" srcOrd="2" destOrd="0" presId="urn:microsoft.com/office/officeart/2005/8/layout/orgChart1"/>
    <dgm:cxn modelId="{10A2E225-FB0E-4E03-B5DE-140902DAFE9B}" type="presParOf" srcId="{F0880200-7F22-446C-B3A2-4A521D170C6B}" destId="{AC5AEB8B-CF3A-436A-9EF0-9E9725B8C56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A6113A-B049-453F-872E-F2D23685BE0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E5F876F6-CC09-4A17-B326-9C8C6FADEEC1}">
      <dgm:prSet/>
      <dgm:spPr/>
      <dgm:t>
        <a:bodyPr/>
        <a:lstStyle/>
        <a:p>
          <a:pPr rtl="0"/>
          <a:r>
            <a:rPr lang="en-US" b="1" dirty="0" smtClean="0"/>
            <a:t>3.Cheklanish</a:t>
          </a:r>
          <a:r>
            <a:rPr lang="en-US" dirty="0" smtClean="0"/>
            <a:t>-jism </a:t>
          </a:r>
          <a:r>
            <a:rPr lang="en-US" dirty="0" err="1" smtClean="0"/>
            <a:t>yuklanishdan</a:t>
          </a:r>
          <a:r>
            <a:rPr lang="en-US" dirty="0" smtClean="0"/>
            <a:t> </a:t>
          </a:r>
          <a:r>
            <a:rPr lang="en-US" dirty="0" err="1" smtClean="0"/>
            <a:t>oldin</a:t>
          </a:r>
          <a:r>
            <a:rPr lang="en-US" dirty="0" smtClean="0"/>
            <a:t> </a:t>
          </a:r>
          <a:r>
            <a:rPr lang="en-US" dirty="0" err="1" smtClean="0"/>
            <a:t>unda</a:t>
          </a:r>
          <a:r>
            <a:rPr lang="en-US" dirty="0" smtClean="0"/>
            <a:t> </a:t>
          </a:r>
          <a:r>
            <a:rPr lang="en-US" dirty="0" err="1" smtClean="0"/>
            <a:t>boshlang’ich</a:t>
          </a:r>
          <a:r>
            <a:rPr lang="en-US" dirty="0" smtClean="0"/>
            <a:t> </a:t>
          </a:r>
          <a:r>
            <a:rPr lang="en-US" dirty="0" err="1" smtClean="0"/>
            <a:t>zo’riqish</a:t>
          </a:r>
          <a:r>
            <a:rPr lang="en-US" dirty="0" smtClean="0"/>
            <a:t> </a:t>
          </a:r>
          <a:r>
            <a:rPr lang="en-US" dirty="0" err="1" smtClean="0"/>
            <a:t>kuchlari</a:t>
          </a:r>
          <a:r>
            <a:rPr lang="en-US" dirty="0" smtClean="0"/>
            <a:t> </a:t>
          </a:r>
          <a:r>
            <a:rPr lang="en-US" dirty="0" err="1" smtClean="0"/>
            <a:t>bo’lmaydi</a:t>
          </a:r>
          <a:r>
            <a:rPr lang="en-US" dirty="0" smtClean="0"/>
            <a:t> deb </a:t>
          </a:r>
          <a:r>
            <a:rPr lang="en-US" dirty="0" err="1" smtClean="0"/>
            <a:t>faraz</a:t>
          </a:r>
          <a:r>
            <a:rPr lang="en-US" dirty="0" smtClean="0"/>
            <a:t> </a:t>
          </a:r>
          <a:r>
            <a:rPr lang="en-US" dirty="0" err="1" smtClean="0"/>
            <a:t>qilinadi</a:t>
          </a:r>
          <a:r>
            <a:rPr lang="en-US" dirty="0" smtClean="0"/>
            <a:t>. </a:t>
          </a:r>
          <a:r>
            <a:rPr lang="en-US" dirty="0" err="1" smtClean="0"/>
            <a:t>Po’lat</a:t>
          </a:r>
          <a:r>
            <a:rPr lang="en-US" dirty="0" smtClean="0"/>
            <a:t> </a:t>
          </a:r>
          <a:r>
            <a:rPr lang="en-US" dirty="0" err="1" smtClean="0"/>
            <a:t>detallarning</a:t>
          </a:r>
          <a:r>
            <a:rPr lang="en-US" dirty="0" smtClean="0"/>
            <a:t> </a:t>
          </a:r>
          <a:r>
            <a:rPr lang="en-US" dirty="0" err="1" smtClean="0"/>
            <a:t>notekis</a:t>
          </a:r>
          <a:r>
            <a:rPr lang="en-US" dirty="0" smtClean="0"/>
            <a:t> </a:t>
          </a:r>
          <a:r>
            <a:rPr lang="en-US" dirty="0" err="1" smtClean="0"/>
            <a:t>sovushi</a:t>
          </a:r>
          <a:r>
            <a:rPr lang="en-US" dirty="0" smtClean="0"/>
            <a:t>, </a:t>
          </a:r>
          <a:r>
            <a:rPr lang="en-US" dirty="0" err="1" smtClean="0"/>
            <a:t>yog’ochning</a:t>
          </a:r>
          <a:r>
            <a:rPr lang="en-US" dirty="0" smtClean="0"/>
            <a:t> </a:t>
          </a:r>
          <a:r>
            <a:rPr lang="en-US" dirty="0" err="1" smtClean="0"/>
            <a:t>notekis</a:t>
          </a:r>
          <a:r>
            <a:rPr lang="en-US" dirty="0" smtClean="0"/>
            <a:t> </a:t>
          </a:r>
          <a:r>
            <a:rPr lang="en-US" dirty="0" err="1" smtClean="0"/>
            <a:t>qurishi</a:t>
          </a:r>
          <a:r>
            <a:rPr lang="en-US" dirty="0" smtClean="0"/>
            <a:t>, </a:t>
          </a:r>
          <a:r>
            <a:rPr lang="en-US" dirty="0" err="1" smtClean="0"/>
            <a:t>betonning</a:t>
          </a:r>
          <a:r>
            <a:rPr lang="en-US" dirty="0" smtClean="0"/>
            <a:t> </a:t>
          </a:r>
          <a:r>
            <a:rPr lang="en-US" dirty="0" err="1" smtClean="0"/>
            <a:t>notekis</a:t>
          </a:r>
          <a:r>
            <a:rPr lang="en-US" dirty="0" smtClean="0"/>
            <a:t> </a:t>
          </a:r>
          <a:r>
            <a:rPr lang="en-US" dirty="0" err="1" smtClean="0"/>
            <a:t>qotishi</a:t>
          </a:r>
          <a:r>
            <a:rPr lang="en-US" dirty="0" smtClean="0"/>
            <a:t> </a:t>
          </a:r>
          <a:r>
            <a:rPr lang="en-US" dirty="0" err="1" smtClean="0"/>
            <a:t>natijasida</a:t>
          </a:r>
          <a:r>
            <a:rPr lang="en-US" dirty="0" smtClean="0"/>
            <a:t> </a:t>
          </a:r>
          <a:r>
            <a:rPr lang="en-US" dirty="0" err="1" smtClean="0"/>
            <a:t>ularda</a:t>
          </a:r>
          <a:r>
            <a:rPr lang="en-US" dirty="0" smtClean="0"/>
            <a:t> </a:t>
          </a:r>
          <a:r>
            <a:rPr lang="en-US" dirty="0" err="1" smtClean="0"/>
            <a:t>boshlang’ich</a:t>
          </a:r>
          <a:r>
            <a:rPr lang="en-US" dirty="0" smtClean="0"/>
            <a:t> </a:t>
          </a:r>
          <a:r>
            <a:rPr lang="en-US" dirty="0" err="1" smtClean="0"/>
            <a:t>zo’riqish</a:t>
          </a:r>
          <a:r>
            <a:rPr lang="en-US" dirty="0" smtClean="0"/>
            <a:t> </a:t>
          </a:r>
          <a:r>
            <a:rPr lang="en-US" dirty="0" err="1" smtClean="0"/>
            <a:t>kuchlari</a:t>
          </a:r>
          <a:r>
            <a:rPr lang="en-US" dirty="0" smtClean="0"/>
            <a:t> </a:t>
          </a:r>
          <a:r>
            <a:rPr lang="en-US" dirty="0" err="1" smtClean="0"/>
            <a:t>paydo</a:t>
          </a:r>
          <a:r>
            <a:rPr lang="en-US" dirty="0" smtClean="0"/>
            <a:t> </a:t>
          </a:r>
          <a:r>
            <a:rPr lang="en-US" dirty="0" err="1" smtClean="0"/>
            <a:t>bo’ladi</a:t>
          </a:r>
          <a:r>
            <a:rPr lang="en-US" dirty="0" smtClean="0"/>
            <a:t>.</a:t>
          </a:r>
          <a:endParaRPr lang="ru-RU" dirty="0"/>
        </a:p>
      </dgm:t>
    </dgm:pt>
    <dgm:pt modelId="{0A495220-AFDB-4886-8502-59B3BC9B75C6}" type="parTrans" cxnId="{B3F0C101-8A7C-45EE-9260-ECC13D204025}">
      <dgm:prSet/>
      <dgm:spPr/>
      <dgm:t>
        <a:bodyPr/>
        <a:lstStyle/>
        <a:p>
          <a:endParaRPr lang="ru-RU"/>
        </a:p>
      </dgm:t>
    </dgm:pt>
    <dgm:pt modelId="{D93B974B-3370-4E13-8A72-1C1B410ABD0F}" type="sibTrans" cxnId="{B3F0C101-8A7C-45EE-9260-ECC13D204025}">
      <dgm:prSet/>
      <dgm:spPr/>
      <dgm:t>
        <a:bodyPr/>
        <a:lstStyle/>
        <a:p>
          <a:endParaRPr lang="ru-RU"/>
        </a:p>
      </dgm:t>
    </dgm:pt>
    <dgm:pt modelId="{80218FE4-6920-447A-9DB8-7D3CC3834185}">
      <dgm:prSet/>
      <dgm:spPr/>
      <dgm:t>
        <a:bodyPr/>
        <a:lstStyle/>
        <a:p>
          <a:pPr rtl="0"/>
          <a:r>
            <a:rPr lang="en-US" b="1" dirty="0" smtClean="0"/>
            <a:t>4. </a:t>
          </a:r>
          <a:r>
            <a:rPr lang="en-US" b="1" dirty="0" err="1" smtClean="0"/>
            <a:t>Cheklanish</a:t>
          </a:r>
          <a:r>
            <a:rPr lang="en-US" dirty="0" err="1" smtClean="0"/>
            <a:t>-kuchlar</a:t>
          </a:r>
          <a:r>
            <a:rPr lang="en-US" dirty="0" smtClean="0"/>
            <a:t> </a:t>
          </a:r>
          <a:r>
            <a:rPr lang="en-US" dirty="0" err="1" smtClean="0"/>
            <a:t>ta'sirining</a:t>
          </a:r>
          <a:r>
            <a:rPr lang="en-US" dirty="0" smtClean="0"/>
            <a:t> </a:t>
          </a:r>
          <a:r>
            <a:rPr lang="en-US" dirty="0" err="1" smtClean="0"/>
            <a:t>mustaqillik</a:t>
          </a:r>
          <a:r>
            <a:rPr lang="en-US" dirty="0" smtClean="0"/>
            <a:t> </a:t>
          </a:r>
          <a:r>
            <a:rPr lang="en-US" dirty="0" err="1" smtClean="0"/>
            <a:t>qoidasi</a:t>
          </a:r>
          <a:r>
            <a:rPr lang="en-US" dirty="0" smtClean="0"/>
            <a:t>(</a:t>
          </a:r>
          <a:r>
            <a:rPr lang="en-US" dirty="0" err="1" smtClean="0"/>
            <a:t>ustiga</a:t>
          </a:r>
          <a:r>
            <a:rPr lang="en-US" dirty="0" smtClean="0"/>
            <a:t> </a:t>
          </a:r>
          <a:r>
            <a:rPr lang="en-US" dirty="0" err="1" smtClean="0"/>
            <a:t>qo’yish</a:t>
          </a:r>
          <a:r>
            <a:rPr lang="en-US" dirty="0" smtClean="0"/>
            <a:t> </a:t>
          </a:r>
          <a:r>
            <a:rPr lang="en-US" dirty="0" err="1" smtClean="0"/>
            <a:t>qoidasi</a:t>
          </a:r>
          <a:r>
            <a:rPr lang="en-US" dirty="0" smtClean="0"/>
            <a:t>). Bu </a:t>
          </a:r>
          <a:r>
            <a:rPr lang="en-US" dirty="0" err="1" smtClean="0"/>
            <a:t>cheklanishda</a:t>
          </a:r>
          <a:r>
            <a:rPr lang="en-US" dirty="0" smtClean="0"/>
            <a:t> </a:t>
          </a:r>
          <a:r>
            <a:rPr lang="en-US" dirty="0" err="1" smtClean="0"/>
            <a:t>nazariy</a:t>
          </a:r>
          <a:r>
            <a:rPr lang="en-US" dirty="0" smtClean="0"/>
            <a:t> </a:t>
          </a:r>
          <a:r>
            <a:rPr lang="en-US" dirty="0" err="1" smtClean="0"/>
            <a:t>mexanika</a:t>
          </a:r>
          <a:r>
            <a:rPr lang="en-US" dirty="0" smtClean="0"/>
            <a:t> da </a:t>
          </a:r>
          <a:r>
            <a:rPr lang="en-US" dirty="0" err="1" smtClean="0"/>
            <a:t>keng</a:t>
          </a:r>
          <a:r>
            <a:rPr lang="en-US" dirty="0" smtClean="0"/>
            <a:t> </a:t>
          </a:r>
          <a:r>
            <a:rPr lang="en-US" dirty="0" err="1" smtClean="0"/>
            <a:t>qo’lamda</a:t>
          </a:r>
          <a:r>
            <a:rPr lang="en-US" dirty="0" smtClean="0"/>
            <a:t> </a:t>
          </a:r>
          <a:r>
            <a:rPr lang="en-US" dirty="0" err="1" smtClean="0"/>
            <a:t>foydalanilsa</a:t>
          </a:r>
          <a:r>
            <a:rPr lang="en-US" dirty="0" smtClean="0"/>
            <a:t>, ham </a:t>
          </a:r>
          <a:r>
            <a:rPr lang="en-US" dirty="0" err="1" smtClean="0"/>
            <a:t>deformasiyalanuvchi</a:t>
          </a:r>
          <a:r>
            <a:rPr lang="en-US" dirty="0" smtClean="0"/>
            <a:t> </a:t>
          </a:r>
          <a:r>
            <a:rPr lang="en-US" dirty="0" err="1" smtClean="0"/>
            <a:t>jismlar</a:t>
          </a:r>
          <a:r>
            <a:rPr lang="en-US" dirty="0" smtClean="0"/>
            <a:t> </a:t>
          </a:r>
          <a:r>
            <a:rPr lang="en-US" dirty="0" err="1" smtClean="0"/>
            <a:t>uchun</a:t>
          </a:r>
          <a:r>
            <a:rPr lang="en-US" dirty="0" smtClean="0"/>
            <a:t> </a:t>
          </a:r>
          <a:r>
            <a:rPr lang="en-US" dirty="0" err="1" smtClean="0"/>
            <a:t>undan</a:t>
          </a:r>
          <a:r>
            <a:rPr lang="en-US" dirty="0" smtClean="0"/>
            <a:t> </a:t>
          </a:r>
          <a:r>
            <a:rPr lang="en-US" dirty="0" err="1" smtClean="0"/>
            <a:t>quyidagi</a:t>
          </a:r>
          <a:r>
            <a:rPr lang="en-US" dirty="0" smtClean="0"/>
            <a:t> 2 Nar t.1)</a:t>
          </a:r>
          <a:r>
            <a:rPr lang="en-US" dirty="0" err="1" smtClean="0"/>
            <a:t>kuch</a:t>
          </a:r>
          <a:r>
            <a:rPr lang="en-US" dirty="0" smtClean="0"/>
            <a:t> </a:t>
          </a:r>
          <a:r>
            <a:rPr lang="en-US" dirty="0" err="1" smtClean="0"/>
            <a:t>qo’yilgan</a:t>
          </a:r>
          <a:r>
            <a:rPr lang="en-US" dirty="0" smtClean="0"/>
            <a:t> </a:t>
          </a:r>
          <a:r>
            <a:rPr lang="en-US" dirty="0" err="1" smtClean="0"/>
            <a:t>nuqtaning</a:t>
          </a:r>
          <a:r>
            <a:rPr lang="en-US" dirty="0" smtClean="0"/>
            <a:t> </a:t>
          </a:r>
          <a:r>
            <a:rPr lang="en-US" dirty="0" err="1" smtClean="0"/>
            <a:t>ko’chishi</a:t>
          </a:r>
          <a:r>
            <a:rPr lang="en-US" dirty="0" smtClean="0"/>
            <a:t> </a:t>
          </a:r>
          <a:r>
            <a:rPr lang="en-US" dirty="0" err="1" smtClean="0"/>
            <a:t>jism</a:t>
          </a:r>
          <a:r>
            <a:rPr lang="en-US" dirty="0" smtClean="0"/>
            <a:t> </a:t>
          </a:r>
          <a:r>
            <a:rPr lang="en-US" dirty="0" err="1" smtClean="0"/>
            <a:t>o’lchamlariga</a:t>
          </a:r>
          <a:r>
            <a:rPr lang="en-US" dirty="0" smtClean="0"/>
            <a:t> </a:t>
          </a:r>
          <a:r>
            <a:rPr lang="en-US" dirty="0" err="1" smtClean="0"/>
            <a:t>nisbatan</a:t>
          </a:r>
          <a:r>
            <a:rPr lang="en-US" dirty="0" smtClean="0"/>
            <a:t> </a:t>
          </a:r>
          <a:r>
            <a:rPr lang="en-US" dirty="0" err="1" smtClean="0"/>
            <a:t>juda</a:t>
          </a:r>
          <a:r>
            <a:rPr lang="en-US" dirty="0" smtClean="0"/>
            <a:t> ham </a:t>
          </a:r>
          <a:r>
            <a:rPr lang="en-US" dirty="0" err="1" smtClean="0"/>
            <a:t>kichik</a:t>
          </a:r>
          <a:r>
            <a:rPr lang="en-US" dirty="0" smtClean="0"/>
            <a:t> </a:t>
          </a:r>
          <a:r>
            <a:rPr lang="en-US" dirty="0" err="1" smtClean="0"/>
            <a:t>bo’lishi</a:t>
          </a:r>
          <a:r>
            <a:rPr lang="en-US" dirty="0" smtClean="0"/>
            <a:t> shart.2)</a:t>
          </a:r>
          <a:r>
            <a:rPr lang="en-US" dirty="0" err="1" smtClean="0"/>
            <a:t>ko’chishlar</a:t>
          </a:r>
          <a:r>
            <a:rPr lang="en-US" dirty="0" smtClean="0"/>
            <a:t>, </a:t>
          </a:r>
          <a:r>
            <a:rPr lang="en-US" dirty="0" err="1" smtClean="0"/>
            <a:t>deformasiyalarning</a:t>
          </a:r>
          <a:r>
            <a:rPr lang="en-US" dirty="0" smtClean="0"/>
            <a:t> </a:t>
          </a:r>
          <a:r>
            <a:rPr lang="en-US" dirty="0" err="1" smtClean="0"/>
            <a:t>natijasi</a:t>
          </a:r>
          <a:r>
            <a:rPr lang="en-US" dirty="0" smtClean="0"/>
            <a:t> </a:t>
          </a:r>
          <a:r>
            <a:rPr lang="en-US" dirty="0" err="1" smtClean="0"/>
            <a:t>bo’lganligidan</a:t>
          </a:r>
          <a:r>
            <a:rPr lang="en-US" dirty="0" smtClean="0"/>
            <a:t>, u </a:t>
          </a:r>
          <a:r>
            <a:rPr lang="en-US" dirty="0" err="1" smtClean="0"/>
            <a:t>ta'sir</a:t>
          </a:r>
          <a:r>
            <a:rPr lang="en-US" dirty="0" smtClean="0"/>
            <a:t> </a:t>
          </a:r>
          <a:r>
            <a:rPr lang="en-US" dirty="0" err="1" smtClean="0"/>
            <a:t>qiluvchi</a:t>
          </a:r>
          <a:r>
            <a:rPr lang="en-US" dirty="0" smtClean="0"/>
            <a:t> </a:t>
          </a:r>
          <a:r>
            <a:rPr lang="en-US" dirty="0" err="1" smtClean="0"/>
            <a:t>kuchlarga</a:t>
          </a:r>
          <a:r>
            <a:rPr lang="en-US" dirty="0" smtClean="0"/>
            <a:t> </a:t>
          </a:r>
          <a:r>
            <a:rPr lang="en-US" dirty="0" err="1" smtClean="0"/>
            <a:t>proposional</a:t>
          </a:r>
          <a:r>
            <a:rPr lang="en-US" dirty="0" smtClean="0"/>
            <a:t>, </a:t>
          </a:r>
          <a:r>
            <a:rPr lang="en-US" dirty="0" err="1" smtClean="0"/>
            <a:t>ya'ni</a:t>
          </a:r>
          <a:r>
            <a:rPr lang="en-US" dirty="0" smtClean="0"/>
            <a:t> </a:t>
          </a:r>
          <a:r>
            <a:rPr lang="en-US" dirty="0" err="1" smtClean="0"/>
            <a:t>chiziqli</a:t>
          </a:r>
          <a:r>
            <a:rPr lang="en-US" dirty="0" smtClean="0"/>
            <a:t> </a:t>
          </a:r>
          <a:r>
            <a:rPr lang="en-US" dirty="0" err="1" smtClean="0"/>
            <a:t>bog’langan</a:t>
          </a:r>
          <a:r>
            <a:rPr lang="en-US" dirty="0" smtClean="0"/>
            <a:t> </a:t>
          </a:r>
          <a:r>
            <a:rPr lang="en-US" dirty="0" err="1" smtClean="0"/>
            <a:t>bo’lish</a:t>
          </a:r>
          <a:r>
            <a:rPr lang="en-US" dirty="0" smtClean="0"/>
            <a:t> Nar </a:t>
          </a:r>
          <a:r>
            <a:rPr lang="en-US" dirty="0" err="1" smtClean="0"/>
            <a:t>ti</a:t>
          </a:r>
          <a:r>
            <a:rPr lang="en-US" dirty="0" smtClean="0"/>
            <a:t> </a:t>
          </a:r>
          <a:r>
            <a:rPr lang="en-US" dirty="0" err="1" smtClean="0"/>
            <a:t>bajarilgan</a:t>
          </a:r>
          <a:r>
            <a:rPr lang="en-US" dirty="0" smtClean="0"/>
            <a:t> </a:t>
          </a:r>
          <a:r>
            <a:rPr lang="en-US" dirty="0" err="1" smtClean="0"/>
            <a:t>taqdirdagina</a:t>
          </a:r>
          <a:r>
            <a:rPr lang="en-US" dirty="0" smtClean="0"/>
            <a:t> </a:t>
          </a:r>
          <a:r>
            <a:rPr lang="en-US" dirty="0" err="1" smtClean="0"/>
            <a:t>foydalanish</a:t>
          </a:r>
          <a:r>
            <a:rPr lang="en-US" dirty="0" smtClean="0"/>
            <a:t> </a:t>
          </a:r>
          <a:r>
            <a:rPr lang="en-US" dirty="0" err="1" smtClean="0"/>
            <a:t>mumkin</a:t>
          </a:r>
          <a:r>
            <a:rPr lang="en-US" dirty="0" smtClean="0"/>
            <a:t>.</a:t>
          </a:r>
          <a:endParaRPr lang="ru-RU" dirty="0"/>
        </a:p>
      </dgm:t>
    </dgm:pt>
    <dgm:pt modelId="{47213AFB-B7E0-4D6F-A300-F8132B28F4EF}" type="parTrans" cxnId="{ED3AC847-4999-464E-99E5-86289B3CFD4F}">
      <dgm:prSet/>
      <dgm:spPr/>
      <dgm:t>
        <a:bodyPr/>
        <a:lstStyle/>
        <a:p>
          <a:endParaRPr lang="ru-RU"/>
        </a:p>
      </dgm:t>
    </dgm:pt>
    <dgm:pt modelId="{74F4D542-C7FD-4552-BAC3-5F105AC2434B}" type="sibTrans" cxnId="{ED3AC847-4999-464E-99E5-86289B3CFD4F}">
      <dgm:prSet/>
      <dgm:spPr/>
      <dgm:t>
        <a:bodyPr/>
        <a:lstStyle/>
        <a:p>
          <a:endParaRPr lang="ru-RU"/>
        </a:p>
      </dgm:t>
    </dgm:pt>
    <dgm:pt modelId="{FFB1CDDE-B032-48E4-9A7D-ED01B31E64EB}" type="pres">
      <dgm:prSet presAssocID="{61A6113A-B049-453F-872E-F2D23685BE0B}" presName="linear" presStyleCnt="0">
        <dgm:presLayoutVars>
          <dgm:animLvl val="lvl"/>
          <dgm:resizeHandles val="exact"/>
        </dgm:presLayoutVars>
      </dgm:prSet>
      <dgm:spPr/>
      <dgm:t>
        <a:bodyPr/>
        <a:lstStyle/>
        <a:p>
          <a:endParaRPr lang="ru-RU"/>
        </a:p>
      </dgm:t>
    </dgm:pt>
    <dgm:pt modelId="{10B2C9E5-0629-4A6A-A93D-9EDA4E79D887}" type="pres">
      <dgm:prSet presAssocID="{E5F876F6-CC09-4A17-B326-9C8C6FADEEC1}" presName="parentText" presStyleLbl="node1" presStyleIdx="0" presStyleCnt="2">
        <dgm:presLayoutVars>
          <dgm:chMax val="0"/>
          <dgm:bulletEnabled val="1"/>
        </dgm:presLayoutVars>
      </dgm:prSet>
      <dgm:spPr/>
      <dgm:t>
        <a:bodyPr/>
        <a:lstStyle/>
        <a:p>
          <a:endParaRPr lang="ru-RU"/>
        </a:p>
      </dgm:t>
    </dgm:pt>
    <dgm:pt modelId="{5919C1FB-369F-46FA-A81E-EC701BEE6C99}" type="pres">
      <dgm:prSet presAssocID="{D93B974B-3370-4E13-8A72-1C1B410ABD0F}" presName="spacer" presStyleCnt="0"/>
      <dgm:spPr/>
    </dgm:pt>
    <dgm:pt modelId="{7B25B2B3-5FE9-4EF0-A0B6-83774CFE570C}" type="pres">
      <dgm:prSet presAssocID="{80218FE4-6920-447A-9DB8-7D3CC3834185}" presName="parentText" presStyleLbl="node1" presStyleIdx="1" presStyleCnt="2">
        <dgm:presLayoutVars>
          <dgm:chMax val="0"/>
          <dgm:bulletEnabled val="1"/>
        </dgm:presLayoutVars>
      </dgm:prSet>
      <dgm:spPr/>
      <dgm:t>
        <a:bodyPr/>
        <a:lstStyle/>
        <a:p>
          <a:endParaRPr lang="ru-RU"/>
        </a:p>
      </dgm:t>
    </dgm:pt>
  </dgm:ptLst>
  <dgm:cxnLst>
    <dgm:cxn modelId="{7D640B9D-2CCC-42EB-80BE-88844B795C0B}" type="presOf" srcId="{E5F876F6-CC09-4A17-B326-9C8C6FADEEC1}" destId="{10B2C9E5-0629-4A6A-A93D-9EDA4E79D887}" srcOrd="0" destOrd="0" presId="urn:microsoft.com/office/officeart/2005/8/layout/vList2"/>
    <dgm:cxn modelId="{390A8C9B-DF77-4ECE-9059-0B72F23FAFF7}" type="presOf" srcId="{80218FE4-6920-447A-9DB8-7D3CC3834185}" destId="{7B25B2B3-5FE9-4EF0-A0B6-83774CFE570C}" srcOrd="0" destOrd="0" presId="urn:microsoft.com/office/officeart/2005/8/layout/vList2"/>
    <dgm:cxn modelId="{B3F0C101-8A7C-45EE-9260-ECC13D204025}" srcId="{61A6113A-B049-453F-872E-F2D23685BE0B}" destId="{E5F876F6-CC09-4A17-B326-9C8C6FADEEC1}" srcOrd="0" destOrd="0" parTransId="{0A495220-AFDB-4886-8502-59B3BC9B75C6}" sibTransId="{D93B974B-3370-4E13-8A72-1C1B410ABD0F}"/>
    <dgm:cxn modelId="{ED3AC847-4999-464E-99E5-86289B3CFD4F}" srcId="{61A6113A-B049-453F-872E-F2D23685BE0B}" destId="{80218FE4-6920-447A-9DB8-7D3CC3834185}" srcOrd="1" destOrd="0" parTransId="{47213AFB-B7E0-4D6F-A300-F8132B28F4EF}" sibTransId="{74F4D542-C7FD-4552-BAC3-5F105AC2434B}"/>
    <dgm:cxn modelId="{E3DAACBC-CD56-4A2C-8ED2-5A6E83AF9B67}" type="presOf" srcId="{61A6113A-B049-453F-872E-F2D23685BE0B}" destId="{FFB1CDDE-B032-48E4-9A7D-ED01B31E64EB}" srcOrd="0" destOrd="0" presId="urn:microsoft.com/office/officeart/2005/8/layout/vList2"/>
    <dgm:cxn modelId="{F3CFFF80-6EC3-405D-B3AE-32485D4A5B4D}" type="presParOf" srcId="{FFB1CDDE-B032-48E4-9A7D-ED01B31E64EB}" destId="{10B2C9E5-0629-4A6A-A93D-9EDA4E79D887}" srcOrd="0" destOrd="0" presId="urn:microsoft.com/office/officeart/2005/8/layout/vList2"/>
    <dgm:cxn modelId="{6F9D71E7-41DC-4973-A7C5-CA77150F534D}" type="presParOf" srcId="{FFB1CDDE-B032-48E4-9A7D-ED01B31E64EB}" destId="{5919C1FB-369F-46FA-A81E-EC701BEE6C99}" srcOrd="1" destOrd="0" presId="urn:microsoft.com/office/officeart/2005/8/layout/vList2"/>
    <dgm:cxn modelId="{3C9657D8-2287-4464-97A9-D975A60A75AD}" type="presParOf" srcId="{FFB1CDDE-B032-48E4-9A7D-ED01B31E64EB}" destId="{7B25B2B3-5FE9-4EF0-A0B6-83774CFE570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FC107C-414C-4845-B96F-FB2A364A4F70}"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ru-RU"/>
        </a:p>
      </dgm:t>
    </dgm:pt>
    <dgm:pt modelId="{B87104E9-48EE-4EBB-B155-0C034AA322F4}">
      <dgm:prSet/>
      <dgm:spPr/>
      <dgm:t>
        <a:bodyPr/>
        <a:lstStyle/>
        <a:p>
          <a:pPr rtl="0"/>
          <a:r>
            <a:rPr lang="en-US" b="1" baseline="0" smtClean="0"/>
            <a:t>5. Cheklanish</a:t>
          </a:r>
          <a:r>
            <a:rPr lang="en-US" baseline="0" smtClean="0"/>
            <a:t>-Sen Venan prinsipi. Bu prinsip asosida, jismga u qadar katta bo’lmagan yuzalarda taqsimlangan kuchlar shu kuchlarning teng ta'sir etuvchisini ifodolovchi bitta to’plangan kuch bilan almashtirilishi mumkin.Buning natijasida hisoblash ishi osonlashadi.</a:t>
          </a:r>
          <a:endParaRPr lang="ru-RU"/>
        </a:p>
      </dgm:t>
    </dgm:pt>
    <dgm:pt modelId="{4B2EC8BC-7BCB-4032-9601-1E778C90F0B2}" type="parTrans" cxnId="{B2BBC5B9-18FA-4E83-BA4C-4B910AE28D85}">
      <dgm:prSet/>
      <dgm:spPr/>
      <dgm:t>
        <a:bodyPr/>
        <a:lstStyle/>
        <a:p>
          <a:endParaRPr lang="ru-RU"/>
        </a:p>
      </dgm:t>
    </dgm:pt>
    <dgm:pt modelId="{CA82317C-675D-4AFE-B124-FD6A9E594E58}" type="sibTrans" cxnId="{B2BBC5B9-18FA-4E83-BA4C-4B910AE28D85}">
      <dgm:prSet/>
      <dgm:spPr/>
      <dgm:t>
        <a:bodyPr/>
        <a:lstStyle/>
        <a:p>
          <a:endParaRPr lang="ru-RU"/>
        </a:p>
      </dgm:t>
    </dgm:pt>
    <dgm:pt modelId="{135BDEF2-1109-48CA-BF86-ABF9A4630ED2}">
      <dgm:prSet/>
      <dgm:spPr/>
      <dgm:t>
        <a:bodyPr/>
        <a:lstStyle/>
        <a:p>
          <a:pPr rtl="0"/>
          <a:r>
            <a:rPr lang="en-US" b="1" baseline="0" smtClean="0"/>
            <a:t>6.Cheklanish</a:t>
          </a:r>
          <a:r>
            <a:rPr lang="en-US" baseline="0" smtClean="0"/>
            <a:t>-yassi kesimlar gipotezasi(Bernulli gipotezasi). Deformasiyaga qadar yassi va go’la o’qiga normal bo’lgan ko’ndalang kesimlar deformasiyadan keyin ham yassi va go’la o’qiga normalligicha qoladi.</a:t>
          </a:r>
          <a:endParaRPr lang="ru-RU"/>
        </a:p>
      </dgm:t>
    </dgm:pt>
    <dgm:pt modelId="{6A26C3C9-FF98-4542-8D06-3A2DBE7E3102}" type="parTrans" cxnId="{941C5258-EA80-48B9-8F1D-44C1B56A152A}">
      <dgm:prSet/>
      <dgm:spPr/>
      <dgm:t>
        <a:bodyPr/>
        <a:lstStyle/>
        <a:p>
          <a:endParaRPr lang="ru-RU"/>
        </a:p>
      </dgm:t>
    </dgm:pt>
    <dgm:pt modelId="{6B07A6A8-EF73-46AA-8D56-1E7A526C52B7}" type="sibTrans" cxnId="{941C5258-EA80-48B9-8F1D-44C1B56A152A}">
      <dgm:prSet/>
      <dgm:spPr/>
      <dgm:t>
        <a:bodyPr/>
        <a:lstStyle/>
        <a:p>
          <a:endParaRPr lang="ru-RU"/>
        </a:p>
      </dgm:t>
    </dgm:pt>
    <dgm:pt modelId="{9736DD28-BD9F-4930-AA23-890F2BDF0FCF}">
      <dgm:prSet/>
      <dgm:spPr/>
      <dgm:t>
        <a:bodyPr/>
        <a:lstStyle/>
        <a:p>
          <a:pPr rtl="0"/>
          <a:r>
            <a:rPr lang="en-US" b="1" baseline="0" smtClean="0"/>
            <a:t>7.Cheklanish</a:t>
          </a:r>
          <a:r>
            <a:rPr lang="en-US" baseline="0" smtClean="0"/>
            <a:t>-zo’riqmaganlik haqidagi cheklanish.Yuk qo’yilganga qadar jismda kuchlanish bo’lmaydi, deb taxmin qiladi.</a:t>
          </a:r>
          <a:endParaRPr lang="ru-RU"/>
        </a:p>
      </dgm:t>
    </dgm:pt>
    <dgm:pt modelId="{FBA93AFC-A99D-40A3-97DB-EDF1E1BD31E7}" type="parTrans" cxnId="{8954A429-F230-4557-B017-D8D81A5AA193}">
      <dgm:prSet/>
      <dgm:spPr/>
      <dgm:t>
        <a:bodyPr/>
        <a:lstStyle/>
        <a:p>
          <a:endParaRPr lang="ru-RU"/>
        </a:p>
      </dgm:t>
    </dgm:pt>
    <dgm:pt modelId="{82326E6B-341C-4E8C-A057-85E532A74689}" type="sibTrans" cxnId="{8954A429-F230-4557-B017-D8D81A5AA193}">
      <dgm:prSet/>
      <dgm:spPr/>
      <dgm:t>
        <a:bodyPr/>
        <a:lstStyle/>
        <a:p>
          <a:endParaRPr lang="ru-RU"/>
        </a:p>
      </dgm:t>
    </dgm:pt>
    <dgm:pt modelId="{FBF3D9ED-F770-4AC2-881F-CDF25251E341}" type="pres">
      <dgm:prSet presAssocID="{83FC107C-414C-4845-B96F-FB2A364A4F70}" presName="Name0" presStyleCnt="0">
        <dgm:presLayoutVars>
          <dgm:chMax val="7"/>
          <dgm:dir/>
          <dgm:animLvl val="lvl"/>
          <dgm:resizeHandles val="exact"/>
        </dgm:presLayoutVars>
      </dgm:prSet>
      <dgm:spPr/>
      <dgm:t>
        <a:bodyPr/>
        <a:lstStyle/>
        <a:p>
          <a:endParaRPr lang="ru-RU"/>
        </a:p>
      </dgm:t>
    </dgm:pt>
    <dgm:pt modelId="{FEBAAF88-E2E7-4369-816A-163C44BC3E8E}" type="pres">
      <dgm:prSet presAssocID="{B87104E9-48EE-4EBB-B155-0C034AA322F4}" presName="circle1" presStyleLbl="node1" presStyleIdx="0" presStyleCnt="3"/>
      <dgm:spPr/>
    </dgm:pt>
    <dgm:pt modelId="{8B64C636-5753-4F21-9426-252782F0A424}" type="pres">
      <dgm:prSet presAssocID="{B87104E9-48EE-4EBB-B155-0C034AA322F4}" presName="space" presStyleCnt="0"/>
      <dgm:spPr/>
    </dgm:pt>
    <dgm:pt modelId="{A5D61E52-E60A-4402-AF58-F6A6686A9D68}" type="pres">
      <dgm:prSet presAssocID="{B87104E9-48EE-4EBB-B155-0C034AA322F4}" presName="rect1" presStyleLbl="alignAcc1" presStyleIdx="0" presStyleCnt="3"/>
      <dgm:spPr/>
      <dgm:t>
        <a:bodyPr/>
        <a:lstStyle/>
        <a:p>
          <a:endParaRPr lang="ru-RU"/>
        </a:p>
      </dgm:t>
    </dgm:pt>
    <dgm:pt modelId="{7BFF775B-20FE-4E5F-AB1E-768A89B4A78C}" type="pres">
      <dgm:prSet presAssocID="{135BDEF2-1109-48CA-BF86-ABF9A4630ED2}" presName="vertSpace2" presStyleLbl="node1" presStyleIdx="0" presStyleCnt="3"/>
      <dgm:spPr/>
    </dgm:pt>
    <dgm:pt modelId="{34B6AB74-9253-49EB-9733-809C2ED26A4C}" type="pres">
      <dgm:prSet presAssocID="{135BDEF2-1109-48CA-BF86-ABF9A4630ED2}" presName="circle2" presStyleLbl="node1" presStyleIdx="1" presStyleCnt="3"/>
      <dgm:spPr/>
    </dgm:pt>
    <dgm:pt modelId="{984156AC-5384-4D81-98EC-FEDB04DAAAD5}" type="pres">
      <dgm:prSet presAssocID="{135BDEF2-1109-48CA-BF86-ABF9A4630ED2}" presName="rect2" presStyleLbl="alignAcc1" presStyleIdx="1" presStyleCnt="3"/>
      <dgm:spPr/>
      <dgm:t>
        <a:bodyPr/>
        <a:lstStyle/>
        <a:p>
          <a:endParaRPr lang="ru-RU"/>
        </a:p>
      </dgm:t>
    </dgm:pt>
    <dgm:pt modelId="{746D5CA8-AAA7-4A78-89C8-937DF366C6D0}" type="pres">
      <dgm:prSet presAssocID="{9736DD28-BD9F-4930-AA23-890F2BDF0FCF}" presName="vertSpace3" presStyleLbl="node1" presStyleIdx="1" presStyleCnt="3"/>
      <dgm:spPr/>
    </dgm:pt>
    <dgm:pt modelId="{04F4387D-7470-408C-82ED-FA2411463F7C}" type="pres">
      <dgm:prSet presAssocID="{9736DD28-BD9F-4930-AA23-890F2BDF0FCF}" presName="circle3" presStyleLbl="node1" presStyleIdx="2" presStyleCnt="3"/>
      <dgm:spPr/>
    </dgm:pt>
    <dgm:pt modelId="{FDB598F2-6585-415A-9087-4965C04795C1}" type="pres">
      <dgm:prSet presAssocID="{9736DD28-BD9F-4930-AA23-890F2BDF0FCF}" presName="rect3" presStyleLbl="alignAcc1" presStyleIdx="2" presStyleCnt="3"/>
      <dgm:spPr/>
      <dgm:t>
        <a:bodyPr/>
        <a:lstStyle/>
        <a:p>
          <a:endParaRPr lang="ru-RU"/>
        </a:p>
      </dgm:t>
    </dgm:pt>
    <dgm:pt modelId="{82D7347C-5B65-4F00-8CD5-FBDCCE1F7431}" type="pres">
      <dgm:prSet presAssocID="{B87104E9-48EE-4EBB-B155-0C034AA322F4}" presName="rect1ParTxNoCh" presStyleLbl="alignAcc1" presStyleIdx="2" presStyleCnt="3">
        <dgm:presLayoutVars>
          <dgm:chMax val="1"/>
          <dgm:bulletEnabled val="1"/>
        </dgm:presLayoutVars>
      </dgm:prSet>
      <dgm:spPr/>
      <dgm:t>
        <a:bodyPr/>
        <a:lstStyle/>
        <a:p>
          <a:endParaRPr lang="ru-RU"/>
        </a:p>
      </dgm:t>
    </dgm:pt>
    <dgm:pt modelId="{AEF87761-9859-4382-964C-797FBFB6A610}" type="pres">
      <dgm:prSet presAssocID="{135BDEF2-1109-48CA-BF86-ABF9A4630ED2}" presName="rect2ParTxNoCh" presStyleLbl="alignAcc1" presStyleIdx="2" presStyleCnt="3">
        <dgm:presLayoutVars>
          <dgm:chMax val="1"/>
          <dgm:bulletEnabled val="1"/>
        </dgm:presLayoutVars>
      </dgm:prSet>
      <dgm:spPr/>
      <dgm:t>
        <a:bodyPr/>
        <a:lstStyle/>
        <a:p>
          <a:endParaRPr lang="ru-RU"/>
        </a:p>
      </dgm:t>
    </dgm:pt>
    <dgm:pt modelId="{AC18CDE7-8E83-4BC9-A0FA-928B838646E0}" type="pres">
      <dgm:prSet presAssocID="{9736DD28-BD9F-4930-AA23-890F2BDF0FCF}" presName="rect3ParTxNoCh" presStyleLbl="alignAcc1" presStyleIdx="2" presStyleCnt="3">
        <dgm:presLayoutVars>
          <dgm:chMax val="1"/>
          <dgm:bulletEnabled val="1"/>
        </dgm:presLayoutVars>
      </dgm:prSet>
      <dgm:spPr/>
      <dgm:t>
        <a:bodyPr/>
        <a:lstStyle/>
        <a:p>
          <a:endParaRPr lang="ru-RU"/>
        </a:p>
      </dgm:t>
    </dgm:pt>
  </dgm:ptLst>
  <dgm:cxnLst>
    <dgm:cxn modelId="{6AFF3F54-644F-4136-B527-B0F23DC32531}" type="presOf" srcId="{9736DD28-BD9F-4930-AA23-890F2BDF0FCF}" destId="{AC18CDE7-8E83-4BC9-A0FA-928B838646E0}" srcOrd="1" destOrd="0" presId="urn:microsoft.com/office/officeart/2005/8/layout/target3"/>
    <dgm:cxn modelId="{12D1CFF0-8028-4AAD-962E-6FEC187BCE66}" type="presOf" srcId="{B87104E9-48EE-4EBB-B155-0C034AA322F4}" destId="{82D7347C-5B65-4F00-8CD5-FBDCCE1F7431}" srcOrd="1" destOrd="0" presId="urn:microsoft.com/office/officeart/2005/8/layout/target3"/>
    <dgm:cxn modelId="{D9815AF7-F80E-4C4F-B028-BBCD766BA868}" type="presOf" srcId="{135BDEF2-1109-48CA-BF86-ABF9A4630ED2}" destId="{AEF87761-9859-4382-964C-797FBFB6A610}" srcOrd="1" destOrd="0" presId="urn:microsoft.com/office/officeart/2005/8/layout/target3"/>
    <dgm:cxn modelId="{EFB1535C-57AD-4F79-AE01-43240F4E818D}" type="presOf" srcId="{83FC107C-414C-4845-B96F-FB2A364A4F70}" destId="{FBF3D9ED-F770-4AC2-881F-CDF25251E341}" srcOrd="0" destOrd="0" presId="urn:microsoft.com/office/officeart/2005/8/layout/target3"/>
    <dgm:cxn modelId="{941C5258-EA80-48B9-8F1D-44C1B56A152A}" srcId="{83FC107C-414C-4845-B96F-FB2A364A4F70}" destId="{135BDEF2-1109-48CA-BF86-ABF9A4630ED2}" srcOrd="1" destOrd="0" parTransId="{6A26C3C9-FF98-4542-8D06-3A2DBE7E3102}" sibTransId="{6B07A6A8-EF73-46AA-8D56-1E7A526C52B7}"/>
    <dgm:cxn modelId="{B2BBC5B9-18FA-4E83-BA4C-4B910AE28D85}" srcId="{83FC107C-414C-4845-B96F-FB2A364A4F70}" destId="{B87104E9-48EE-4EBB-B155-0C034AA322F4}" srcOrd="0" destOrd="0" parTransId="{4B2EC8BC-7BCB-4032-9601-1E778C90F0B2}" sibTransId="{CA82317C-675D-4AFE-B124-FD6A9E594E58}"/>
    <dgm:cxn modelId="{E8B7A89A-C055-4DA5-86CC-E3907BE8970C}" type="presOf" srcId="{9736DD28-BD9F-4930-AA23-890F2BDF0FCF}" destId="{FDB598F2-6585-415A-9087-4965C04795C1}" srcOrd="0" destOrd="0" presId="urn:microsoft.com/office/officeart/2005/8/layout/target3"/>
    <dgm:cxn modelId="{8954A429-F230-4557-B017-D8D81A5AA193}" srcId="{83FC107C-414C-4845-B96F-FB2A364A4F70}" destId="{9736DD28-BD9F-4930-AA23-890F2BDF0FCF}" srcOrd="2" destOrd="0" parTransId="{FBA93AFC-A99D-40A3-97DB-EDF1E1BD31E7}" sibTransId="{82326E6B-341C-4E8C-A057-85E532A74689}"/>
    <dgm:cxn modelId="{E73EFDCA-8A91-4E3A-9A41-A85230697622}" type="presOf" srcId="{B87104E9-48EE-4EBB-B155-0C034AA322F4}" destId="{A5D61E52-E60A-4402-AF58-F6A6686A9D68}" srcOrd="0" destOrd="0" presId="urn:microsoft.com/office/officeart/2005/8/layout/target3"/>
    <dgm:cxn modelId="{E7237E98-F3CA-44FE-B242-6D91FF52B844}" type="presOf" srcId="{135BDEF2-1109-48CA-BF86-ABF9A4630ED2}" destId="{984156AC-5384-4D81-98EC-FEDB04DAAAD5}" srcOrd="0" destOrd="0" presId="urn:microsoft.com/office/officeart/2005/8/layout/target3"/>
    <dgm:cxn modelId="{BF32F887-1252-4F2C-8F91-57BC25937A62}" type="presParOf" srcId="{FBF3D9ED-F770-4AC2-881F-CDF25251E341}" destId="{FEBAAF88-E2E7-4369-816A-163C44BC3E8E}" srcOrd="0" destOrd="0" presId="urn:microsoft.com/office/officeart/2005/8/layout/target3"/>
    <dgm:cxn modelId="{880C74FC-8FA5-4CFA-9FCF-68FD09AB9199}" type="presParOf" srcId="{FBF3D9ED-F770-4AC2-881F-CDF25251E341}" destId="{8B64C636-5753-4F21-9426-252782F0A424}" srcOrd="1" destOrd="0" presId="urn:microsoft.com/office/officeart/2005/8/layout/target3"/>
    <dgm:cxn modelId="{5B4433A6-ECE2-4CAD-B310-8F97FE1BDC13}" type="presParOf" srcId="{FBF3D9ED-F770-4AC2-881F-CDF25251E341}" destId="{A5D61E52-E60A-4402-AF58-F6A6686A9D68}" srcOrd="2" destOrd="0" presId="urn:microsoft.com/office/officeart/2005/8/layout/target3"/>
    <dgm:cxn modelId="{A55DE9AA-F4E2-417E-92EF-ED77F7214D04}" type="presParOf" srcId="{FBF3D9ED-F770-4AC2-881F-CDF25251E341}" destId="{7BFF775B-20FE-4E5F-AB1E-768A89B4A78C}" srcOrd="3" destOrd="0" presId="urn:microsoft.com/office/officeart/2005/8/layout/target3"/>
    <dgm:cxn modelId="{82A2A9F7-9616-4561-9859-12168AF0345C}" type="presParOf" srcId="{FBF3D9ED-F770-4AC2-881F-CDF25251E341}" destId="{34B6AB74-9253-49EB-9733-809C2ED26A4C}" srcOrd="4" destOrd="0" presId="urn:microsoft.com/office/officeart/2005/8/layout/target3"/>
    <dgm:cxn modelId="{B7B70EAB-F86F-40B1-8A46-3DB92E4468D9}" type="presParOf" srcId="{FBF3D9ED-F770-4AC2-881F-CDF25251E341}" destId="{984156AC-5384-4D81-98EC-FEDB04DAAAD5}" srcOrd="5" destOrd="0" presId="urn:microsoft.com/office/officeart/2005/8/layout/target3"/>
    <dgm:cxn modelId="{6D2FE7FA-DD92-4575-B92D-0E0F9F16AD40}" type="presParOf" srcId="{FBF3D9ED-F770-4AC2-881F-CDF25251E341}" destId="{746D5CA8-AAA7-4A78-89C8-937DF366C6D0}" srcOrd="6" destOrd="0" presId="urn:microsoft.com/office/officeart/2005/8/layout/target3"/>
    <dgm:cxn modelId="{23DC9FF6-EA81-47DB-83F7-7CF7933F263B}" type="presParOf" srcId="{FBF3D9ED-F770-4AC2-881F-CDF25251E341}" destId="{04F4387D-7470-408C-82ED-FA2411463F7C}" srcOrd="7" destOrd="0" presId="urn:microsoft.com/office/officeart/2005/8/layout/target3"/>
    <dgm:cxn modelId="{57B386BC-5A5E-42C5-BA1D-571690A0FE73}" type="presParOf" srcId="{FBF3D9ED-F770-4AC2-881F-CDF25251E341}" destId="{FDB598F2-6585-415A-9087-4965C04795C1}" srcOrd="8" destOrd="0" presId="urn:microsoft.com/office/officeart/2005/8/layout/target3"/>
    <dgm:cxn modelId="{D18DA3A8-BF36-450E-9437-3CBF47C1AED1}" type="presParOf" srcId="{FBF3D9ED-F770-4AC2-881F-CDF25251E341}" destId="{82D7347C-5B65-4F00-8CD5-FBDCCE1F7431}" srcOrd="9" destOrd="0" presId="urn:microsoft.com/office/officeart/2005/8/layout/target3"/>
    <dgm:cxn modelId="{92B9DDFE-7C00-41CE-8DE2-21997A513695}" type="presParOf" srcId="{FBF3D9ED-F770-4AC2-881F-CDF25251E341}" destId="{AEF87761-9859-4382-964C-797FBFB6A610}" srcOrd="10" destOrd="0" presId="urn:microsoft.com/office/officeart/2005/8/layout/target3"/>
    <dgm:cxn modelId="{2CAA7692-018E-4DA0-8A2A-B73B38DA0445}" type="presParOf" srcId="{FBF3D9ED-F770-4AC2-881F-CDF25251E341}" destId="{AC18CDE7-8E83-4BC9-A0FA-928B838646E0}"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774E22-B90E-40E0-9D3E-06245B389907}">
      <dsp:nvSpPr>
        <dsp:cNvPr id="0" name=""/>
        <dsp:cNvSpPr/>
      </dsp:nvSpPr>
      <dsp:spPr>
        <a:xfrm>
          <a:off x="-5191713" y="-795225"/>
          <a:ext cx="6182457" cy="6182457"/>
        </a:xfrm>
        <a:prstGeom prst="blockArc">
          <a:avLst>
            <a:gd name="adj1" fmla="val 18900000"/>
            <a:gd name="adj2" fmla="val 2700000"/>
            <a:gd name="adj3" fmla="val 349"/>
          </a:avLst>
        </a:prstGeom>
        <a:noFill/>
        <a:ln w="19050" cap="rnd" cmpd="sng" algn="ctr">
          <a:solidFill>
            <a:schemeClr val="accent3">
              <a:tint val="9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2DD2FCF-729C-4CE6-BD25-28358A1EB471}">
      <dsp:nvSpPr>
        <dsp:cNvPr id="0" name=""/>
        <dsp:cNvSpPr/>
      </dsp:nvSpPr>
      <dsp:spPr>
        <a:xfrm>
          <a:off x="496855" y="299787"/>
          <a:ext cx="11506254" cy="574184"/>
        </a:xfrm>
        <a:prstGeom prst="rect">
          <a:avLst/>
        </a:prstGeom>
        <a:gradFill rotWithShape="0">
          <a:gsLst>
            <a:gs pos="0">
              <a:schemeClr val="accent3">
                <a:alpha val="90000"/>
                <a:hueOff val="0"/>
                <a:satOff val="0"/>
                <a:lumOff val="0"/>
                <a:alphaOff val="0"/>
                <a:tint val="98000"/>
                <a:lumMod val="114000"/>
              </a:schemeClr>
            </a:gs>
            <a:gs pos="100000">
              <a:schemeClr val="accent3">
                <a:alpha val="9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5759" tIns="60960" rIns="60960" bIns="60960" numCol="1" spcCol="1270" anchor="ctr" anchorCtr="0">
          <a:noAutofit/>
        </a:bodyPr>
        <a:lstStyle/>
        <a:p>
          <a:pPr lvl="0" algn="l" defTabSz="1066800" rtl="0">
            <a:lnSpc>
              <a:spcPct val="90000"/>
            </a:lnSpc>
            <a:spcBef>
              <a:spcPct val="0"/>
            </a:spcBef>
            <a:spcAft>
              <a:spcPct val="35000"/>
            </a:spcAft>
          </a:pPr>
          <a:r>
            <a:rPr lang="uz-Cyrl-UZ" sz="2400" b="1" kern="1200" dirty="0" smtClean="0"/>
            <a:t>1.</a:t>
          </a:r>
          <a:r>
            <a:rPr lang="en-US" sz="2400" kern="1200" dirty="0" err="1" smtClean="0"/>
            <a:t>Materiallar</a:t>
          </a:r>
          <a:r>
            <a:rPr lang="en-US" sz="2400" kern="1200" dirty="0" smtClean="0"/>
            <a:t> </a:t>
          </a:r>
          <a:r>
            <a:rPr lang="en-US" sz="2400" kern="1200" dirty="0" err="1" smtClean="0"/>
            <a:t>qarshiligi</a:t>
          </a:r>
          <a:r>
            <a:rPr lang="en-US" sz="2400" kern="1200" dirty="0" smtClean="0"/>
            <a:t> </a:t>
          </a:r>
          <a:r>
            <a:rPr lang="en-US" sz="2400" kern="1200" dirty="0" err="1" smtClean="0"/>
            <a:t>fani</a:t>
          </a:r>
          <a:r>
            <a:rPr lang="en-US" sz="2400" kern="1200" dirty="0" smtClean="0"/>
            <a:t>.</a:t>
          </a:r>
          <a:r>
            <a:rPr lang="uz-Cyrl-UZ" sz="2400" kern="1200" dirty="0" smtClean="0"/>
            <a:t>Kirish</a:t>
          </a:r>
          <a:r>
            <a:rPr lang="uz-Cyrl-UZ" sz="2400" b="1" kern="1200" dirty="0" smtClean="0"/>
            <a:t>. </a:t>
          </a:r>
          <a:r>
            <a:rPr lang="uz-Cyrl-UZ" sz="2400" kern="1200" dirty="0" smtClean="0"/>
            <a:t>Fanning maqsadi va vazifalari.</a:t>
          </a:r>
          <a:endParaRPr lang="ru-RU" sz="2400" kern="1200" dirty="0"/>
        </a:p>
      </dsp:txBody>
      <dsp:txXfrm>
        <a:off x="496855" y="299787"/>
        <a:ext cx="11506254" cy="574184"/>
      </dsp:txXfrm>
    </dsp:sp>
    <dsp:sp modelId="{05AA7BB0-CD19-43A3-AB77-B0119985E143}">
      <dsp:nvSpPr>
        <dsp:cNvPr id="0" name=""/>
        <dsp:cNvSpPr/>
      </dsp:nvSpPr>
      <dsp:spPr>
        <a:xfrm>
          <a:off x="74463" y="215135"/>
          <a:ext cx="717730" cy="717730"/>
        </a:xfrm>
        <a:prstGeom prst="ellipse">
          <a:avLst/>
        </a:prstGeom>
        <a:solidFill>
          <a:schemeClr val="lt1">
            <a:hueOff val="0"/>
            <a:satOff val="0"/>
            <a:lumOff val="0"/>
            <a:alphaOff val="0"/>
          </a:schemeClr>
        </a:solidFill>
        <a:ln w="9525" cap="rnd" cmpd="sng" algn="ctr">
          <a:solidFill>
            <a:schemeClr val="accent3">
              <a:alpha val="90000"/>
              <a:hueOff val="0"/>
              <a:satOff val="0"/>
              <a:lumOff val="0"/>
              <a:alphaOff val="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72836AE3-1603-4AC8-A4DD-09B80CB1BE38}">
      <dsp:nvSpPr>
        <dsp:cNvPr id="0" name=""/>
        <dsp:cNvSpPr/>
      </dsp:nvSpPr>
      <dsp:spPr>
        <a:xfrm>
          <a:off x="844773" y="1147909"/>
          <a:ext cx="11094811" cy="574184"/>
        </a:xfrm>
        <a:prstGeom prst="rect">
          <a:avLst/>
        </a:prstGeom>
        <a:gradFill rotWithShape="0">
          <a:gsLst>
            <a:gs pos="0">
              <a:schemeClr val="accent3">
                <a:alpha val="90000"/>
                <a:hueOff val="0"/>
                <a:satOff val="0"/>
                <a:lumOff val="0"/>
                <a:alphaOff val="-10000"/>
                <a:tint val="98000"/>
                <a:lumMod val="114000"/>
              </a:schemeClr>
            </a:gs>
            <a:gs pos="100000">
              <a:schemeClr val="accent3">
                <a:alpha val="90000"/>
                <a:hueOff val="0"/>
                <a:satOff val="0"/>
                <a:lumOff val="0"/>
                <a:alphaOff val="-1000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5759" tIns="50800" rIns="50800" bIns="50800" numCol="1" spcCol="1270" anchor="ctr" anchorCtr="0">
          <a:noAutofit/>
        </a:bodyPr>
        <a:lstStyle/>
        <a:p>
          <a:pPr lvl="0" algn="l" defTabSz="889000" rtl="0">
            <a:lnSpc>
              <a:spcPct val="90000"/>
            </a:lnSpc>
            <a:spcBef>
              <a:spcPct val="0"/>
            </a:spcBef>
            <a:spcAft>
              <a:spcPct val="35000"/>
            </a:spcAft>
          </a:pPr>
          <a:r>
            <a:rPr lang="uz-Cyrl-UZ" sz="2000" b="1" kern="1200" dirty="0" smtClean="0"/>
            <a:t>2.</a:t>
          </a:r>
          <a:r>
            <a:rPr lang="uz-Cyrl-UZ" sz="2000" kern="1200" dirty="0" smtClean="0"/>
            <a:t>Fanning tarixi va kursning umumta’lim, umummuhandislik va maxsus fanlar bilan bog’liqligi.</a:t>
          </a:r>
          <a:endParaRPr lang="ru-RU" sz="2000" kern="1200" dirty="0"/>
        </a:p>
      </dsp:txBody>
      <dsp:txXfrm>
        <a:off x="844773" y="1147909"/>
        <a:ext cx="11094811" cy="574184"/>
      </dsp:txXfrm>
    </dsp:sp>
    <dsp:sp modelId="{C933C585-A74E-4451-AA19-FF0DDBB156C1}">
      <dsp:nvSpPr>
        <dsp:cNvPr id="0" name=""/>
        <dsp:cNvSpPr/>
      </dsp:nvSpPr>
      <dsp:spPr>
        <a:xfrm>
          <a:off x="485907" y="1076136"/>
          <a:ext cx="717730" cy="717730"/>
        </a:xfrm>
        <a:prstGeom prst="ellipse">
          <a:avLst/>
        </a:prstGeom>
        <a:solidFill>
          <a:schemeClr val="lt1">
            <a:hueOff val="0"/>
            <a:satOff val="0"/>
            <a:lumOff val="0"/>
            <a:alphaOff val="0"/>
          </a:schemeClr>
        </a:solidFill>
        <a:ln w="9525" cap="rnd" cmpd="sng" algn="ctr">
          <a:solidFill>
            <a:schemeClr val="accent3">
              <a:alpha val="90000"/>
              <a:hueOff val="0"/>
              <a:satOff val="0"/>
              <a:lumOff val="0"/>
              <a:alphaOff val="-1000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749F7B46-6F67-4790-BE51-618457CB14FC}">
      <dsp:nvSpPr>
        <dsp:cNvPr id="0" name=""/>
        <dsp:cNvSpPr/>
      </dsp:nvSpPr>
      <dsp:spPr>
        <a:xfrm>
          <a:off x="971053" y="2008911"/>
          <a:ext cx="10968530" cy="574184"/>
        </a:xfrm>
        <a:prstGeom prst="rect">
          <a:avLst/>
        </a:prstGeom>
        <a:gradFill rotWithShape="0">
          <a:gsLst>
            <a:gs pos="0">
              <a:schemeClr val="accent3">
                <a:alpha val="90000"/>
                <a:hueOff val="0"/>
                <a:satOff val="0"/>
                <a:lumOff val="0"/>
                <a:alphaOff val="-20000"/>
                <a:tint val="98000"/>
                <a:lumMod val="114000"/>
              </a:schemeClr>
            </a:gs>
            <a:gs pos="100000">
              <a:schemeClr val="accent3">
                <a:alpha val="90000"/>
                <a:hueOff val="0"/>
                <a:satOff val="0"/>
                <a:lumOff val="0"/>
                <a:alphaOff val="-2000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5759" tIns="60960" rIns="60960" bIns="60960" numCol="1" spcCol="1270" anchor="ctr" anchorCtr="0">
          <a:noAutofit/>
        </a:bodyPr>
        <a:lstStyle/>
        <a:p>
          <a:pPr lvl="0" algn="l" defTabSz="1066800" rtl="0">
            <a:lnSpc>
              <a:spcPct val="90000"/>
            </a:lnSpc>
            <a:spcBef>
              <a:spcPct val="0"/>
            </a:spcBef>
            <a:spcAft>
              <a:spcPct val="35000"/>
            </a:spcAft>
          </a:pPr>
          <a:r>
            <a:rPr lang="uz-Cyrl-UZ" sz="2400" b="1" kern="1200" dirty="0" smtClean="0"/>
            <a:t>3</a:t>
          </a:r>
          <a:r>
            <a:rPr lang="en-US" sz="2400" b="1" kern="1200" dirty="0" smtClean="0"/>
            <a:t>.</a:t>
          </a:r>
          <a:r>
            <a:rPr lang="uz-Cyrl-UZ" sz="2400" kern="1200" dirty="0" smtClean="0"/>
            <a:t>Konstruktsiya turlari. </a:t>
          </a:r>
          <a:endParaRPr lang="ru-RU" sz="2400" kern="1200" dirty="0"/>
        </a:p>
      </dsp:txBody>
      <dsp:txXfrm>
        <a:off x="971053" y="2008911"/>
        <a:ext cx="10968530" cy="574184"/>
      </dsp:txXfrm>
    </dsp:sp>
    <dsp:sp modelId="{A2140F47-52B4-4715-A6F8-B1B8BA5144B3}">
      <dsp:nvSpPr>
        <dsp:cNvPr id="0" name=""/>
        <dsp:cNvSpPr/>
      </dsp:nvSpPr>
      <dsp:spPr>
        <a:xfrm>
          <a:off x="612187" y="1937138"/>
          <a:ext cx="717730" cy="717730"/>
        </a:xfrm>
        <a:prstGeom prst="ellipse">
          <a:avLst/>
        </a:prstGeom>
        <a:solidFill>
          <a:schemeClr val="lt1">
            <a:hueOff val="0"/>
            <a:satOff val="0"/>
            <a:lumOff val="0"/>
            <a:alphaOff val="0"/>
          </a:schemeClr>
        </a:solidFill>
        <a:ln w="9525" cap="rnd" cmpd="sng" algn="ctr">
          <a:solidFill>
            <a:schemeClr val="accent3">
              <a:alpha val="90000"/>
              <a:hueOff val="0"/>
              <a:satOff val="0"/>
              <a:lumOff val="0"/>
              <a:alphaOff val="-2000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45DE293-1705-4FCE-86BE-E1A35591A96A}">
      <dsp:nvSpPr>
        <dsp:cNvPr id="0" name=""/>
        <dsp:cNvSpPr/>
      </dsp:nvSpPr>
      <dsp:spPr>
        <a:xfrm>
          <a:off x="844773" y="2869912"/>
          <a:ext cx="11094811" cy="574184"/>
        </a:xfrm>
        <a:prstGeom prst="rect">
          <a:avLst/>
        </a:prstGeom>
        <a:gradFill rotWithShape="0">
          <a:gsLst>
            <a:gs pos="0">
              <a:schemeClr val="accent3">
                <a:alpha val="90000"/>
                <a:hueOff val="0"/>
                <a:satOff val="0"/>
                <a:lumOff val="0"/>
                <a:alphaOff val="-30000"/>
                <a:tint val="98000"/>
                <a:lumMod val="114000"/>
              </a:schemeClr>
            </a:gs>
            <a:gs pos="100000">
              <a:schemeClr val="accent3">
                <a:alpha val="90000"/>
                <a:hueOff val="0"/>
                <a:satOff val="0"/>
                <a:lumOff val="0"/>
                <a:alphaOff val="-3000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5759" tIns="60960" rIns="60960" bIns="60960" numCol="1" spcCol="1270" anchor="ctr" anchorCtr="0">
          <a:noAutofit/>
        </a:bodyPr>
        <a:lstStyle/>
        <a:p>
          <a:pPr lvl="0" algn="l" defTabSz="1066800" rtl="0">
            <a:lnSpc>
              <a:spcPct val="90000"/>
            </a:lnSpc>
            <a:spcBef>
              <a:spcPct val="0"/>
            </a:spcBef>
            <a:spcAft>
              <a:spcPct val="35000"/>
            </a:spcAft>
          </a:pPr>
          <a:r>
            <a:rPr lang="uz-Cyrl-UZ" sz="2400" b="1" kern="1200" smtClean="0"/>
            <a:t>4.</a:t>
          </a:r>
          <a:r>
            <a:rPr lang="uz-Cyrl-UZ" sz="2400" kern="1200" smtClean="0"/>
            <a:t> Tashqi kuchlar va ularni tasnifi.</a:t>
          </a:r>
          <a:endParaRPr lang="ru-RU" sz="2400" kern="1200"/>
        </a:p>
      </dsp:txBody>
      <dsp:txXfrm>
        <a:off x="844773" y="2869912"/>
        <a:ext cx="11094811" cy="574184"/>
      </dsp:txXfrm>
    </dsp:sp>
    <dsp:sp modelId="{018FED95-E2F0-40E5-8020-7E37F27FF8A3}">
      <dsp:nvSpPr>
        <dsp:cNvPr id="0" name=""/>
        <dsp:cNvSpPr/>
      </dsp:nvSpPr>
      <dsp:spPr>
        <a:xfrm>
          <a:off x="485907" y="2798139"/>
          <a:ext cx="717730" cy="717730"/>
        </a:xfrm>
        <a:prstGeom prst="ellipse">
          <a:avLst/>
        </a:prstGeom>
        <a:solidFill>
          <a:schemeClr val="lt1">
            <a:hueOff val="0"/>
            <a:satOff val="0"/>
            <a:lumOff val="0"/>
            <a:alphaOff val="0"/>
          </a:schemeClr>
        </a:solidFill>
        <a:ln w="9525" cap="rnd" cmpd="sng" algn="ctr">
          <a:solidFill>
            <a:schemeClr val="accent3">
              <a:alpha val="90000"/>
              <a:hueOff val="0"/>
              <a:satOff val="0"/>
              <a:lumOff val="0"/>
              <a:alphaOff val="-3000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E3C23430-3C99-4D35-BC37-0BFFD166C80D}">
      <dsp:nvSpPr>
        <dsp:cNvPr id="0" name=""/>
        <dsp:cNvSpPr/>
      </dsp:nvSpPr>
      <dsp:spPr>
        <a:xfrm>
          <a:off x="433329" y="3730913"/>
          <a:ext cx="11506254" cy="574184"/>
        </a:xfrm>
        <a:prstGeom prst="rect">
          <a:avLst/>
        </a:prstGeom>
        <a:gradFill rotWithShape="0">
          <a:gsLst>
            <a:gs pos="0">
              <a:schemeClr val="accent3">
                <a:alpha val="90000"/>
                <a:hueOff val="0"/>
                <a:satOff val="0"/>
                <a:lumOff val="0"/>
                <a:alphaOff val="-40000"/>
                <a:tint val="98000"/>
                <a:lumMod val="114000"/>
              </a:schemeClr>
            </a:gs>
            <a:gs pos="100000">
              <a:schemeClr val="accent3">
                <a:alpha val="90000"/>
                <a:hueOff val="0"/>
                <a:satOff val="0"/>
                <a:lumOff val="0"/>
                <a:alphaOff val="-4000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5759" tIns="66040" rIns="66040" bIns="66040" numCol="1" spcCol="1270" anchor="ctr" anchorCtr="0">
          <a:noAutofit/>
        </a:bodyPr>
        <a:lstStyle/>
        <a:p>
          <a:pPr lvl="0" algn="l" defTabSz="1155700" rtl="0">
            <a:lnSpc>
              <a:spcPct val="90000"/>
            </a:lnSpc>
            <a:spcBef>
              <a:spcPct val="0"/>
            </a:spcBef>
            <a:spcAft>
              <a:spcPct val="35000"/>
            </a:spcAft>
          </a:pPr>
          <a:r>
            <a:rPr lang="uz-Cyrl-UZ" sz="2600" b="1" kern="1200" smtClean="0"/>
            <a:t>5.</a:t>
          </a:r>
          <a:r>
            <a:rPr lang="uz-Cyrl-UZ" sz="2600" kern="1200" smtClean="0"/>
            <a:t>Materiallar qarshiligida qabul qilingan  gipotezalar (cheklanishlar)</a:t>
          </a:r>
          <a:endParaRPr lang="ru-RU" sz="2600" kern="1200"/>
        </a:p>
      </dsp:txBody>
      <dsp:txXfrm>
        <a:off x="433329" y="3730913"/>
        <a:ext cx="11506254" cy="574184"/>
      </dsp:txXfrm>
    </dsp:sp>
    <dsp:sp modelId="{46BF667B-7B07-49FB-9EC9-4608E3F0A637}">
      <dsp:nvSpPr>
        <dsp:cNvPr id="0" name=""/>
        <dsp:cNvSpPr/>
      </dsp:nvSpPr>
      <dsp:spPr>
        <a:xfrm>
          <a:off x="74463" y="3659140"/>
          <a:ext cx="717730" cy="717730"/>
        </a:xfrm>
        <a:prstGeom prst="ellipse">
          <a:avLst/>
        </a:prstGeom>
        <a:solidFill>
          <a:schemeClr val="lt1">
            <a:hueOff val="0"/>
            <a:satOff val="0"/>
            <a:lumOff val="0"/>
            <a:alphaOff val="0"/>
          </a:schemeClr>
        </a:solidFill>
        <a:ln w="9525" cap="rnd" cmpd="sng" algn="ctr">
          <a:solidFill>
            <a:schemeClr val="accent3">
              <a:alpha val="90000"/>
              <a:hueOff val="0"/>
              <a:satOff val="0"/>
              <a:lumOff val="0"/>
              <a:alphaOff val="-4000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AAF88-E2E7-4369-816A-163C44BC3E8E}">
      <dsp:nvSpPr>
        <dsp:cNvPr id="0" name=""/>
        <dsp:cNvSpPr/>
      </dsp:nvSpPr>
      <dsp:spPr>
        <a:xfrm>
          <a:off x="0" y="0"/>
          <a:ext cx="5472752" cy="5472752"/>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D61E52-E60A-4402-AF58-F6A6686A9D68}">
      <dsp:nvSpPr>
        <dsp:cNvPr id="0" name=""/>
        <dsp:cNvSpPr/>
      </dsp:nvSpPr>
      <dsp:spPr>
        <a:xfrm>
          <a:off x="2736376" y="0"/>
          <a:ext cx="7627449" cy="5472752"/>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1" kern="1200" baseline="0" smtClean="0"/>
            <a:t>5. Cheklanish</a:t>
          </a:r>
          <a:r>
            <a:rPr lang="en-US" sz="2000" kern="1200" baseline="0" smtClean="0"/>
            <a:t>-Sen Venan prinsipi. Bu prinsip asosida, jismga u qadar katta bo’lmagan yuzalarda taqsimlangan kuchlar shu kuchlarning teng ta'sir etuvchisini ifodolovchi bitta to’plangan kuch bilan almashtirilishi mumkin.Buning natijasida hisoblash ishi osonlashadi.</a:t>
          </a:r>
          <a:endParaRPr lang="ru-RU" sz="2000" kern="1200"/>
        </a:p>
      </dsp:txBody>
      <dsp:txXfrm>
        <a:off x="2736376" y="0"/>
        <a:ext cx="7627449" cy="1641829"/>
      </dsp:txXfrm>
    </dsp:sp>
    <dsp:sp modelId="{34B6AB74-9253-49EB-9733-809C2ED26A4C}">
      <dsp:nvSpPr>
        <dsp:cNvPr id="0" name=""/>
        <dsp:cNvSpPr/>
      </dsp:nvSpPr>
      <dsp:spPr>
        <a:xfrm>
          <a:off x="957733" y="1641829"/>
          <a:ext cx="3557285" cy="3557285"/>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4156AC-5384-4D81-98EC-FEDB04DAAAD5}">
      <dsp:nvSpPr>
        <dsp:cNvPr id="0" name=""/>
        <dsp:cNvSpPr/>
      </dsp:nvSpPr>
      <dsp:spPr>
        <a:xfrm>
          <a:off x="2736376" y="1641829"/>
          <a:ext cx="7627449" cy="3557285"/>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1" kern="1200" baseline="0" smtClean="0"/>
            <a:t>6.Cheklanish</a:t>
          </a:r>
          <a:r>
            <a:rPr lang="en-US" sz="2000" kern="1200" baseline="0" smtClean="0"/>
            <a:t>-yassi kesimlar gipotezasi(Bernulli gipotezasi). Deformasiyaga qadar yassi va go’la o’qiga normal bo’lgan ko’ndalang kesimlar deformasiyadan keyin ham yassi va go’la o’qiga normalligicha qoladi.</a:t>
          </a:r>
          <a:endParaRPr lang="ru-RU" sz="2000" kern="1200"/>
        </a:p>
      </dsp:txBody>
      <dsp:txXfrm>
        <a:off x="2736376" y="1641829"/>
        <a:ext cx="7627449" cy="1641823"/>
      </dsp:txXfrm>
    </dsp:sp>
    <dsp:sp modelId="{04F4387D-7470-408C-82ED-FA2411463F7C}">
      <dsp:nvSpPr>
        <dsp:cNvPr id="0" name=""/>
        <dsp:cNvSpPr/>
      </dsp:nvSpPr>
      <dsp:spPr>
        <a:xfrm>
          <a:off x="1915464" y="3283653"/>
          <a:ext cx="1641824" cy="1641824"/>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B598F2-6585-415A-9087-4965C04795C1}">
      <dsp:nvSpPr>
        <dsp:cNvPr id="0" name=""/>
        <dsp:cNvSpPr/>
      </dsp:nvSpPr>
      <dsp:spPr>
        <a:xfrm>
          <a:off x="2736376" y="3283653"/>
          <a:ext cx="7627449" cy="1641824"/>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1" kern="1200" baseline="0" smtClean="0"/>
            <a:t>7.Cheklanish</a:t>
          </a:r>
          <a:r>
            <a:rPr lang="en-US" sz="2000" kern="1200" baseline="0" smtClean="0"/>
            <a:t>-zo’riqmaganlik haqidagi cheklanish.Yuk qo’yilganga qadar jismda kuchlanish bo’lmaydi, deb taxmin qiladi.</a:t>
          </a:r>
          <a:endParaRPr lang="ru-RU" sz="2000" kern="1200"/>
        </a:p>
      </dsp:txBody>
      <dsp:txXfrm>
        <a:off x="2736376" y="3283653"/>
        <a:ext cx="7627449" cy="1641824"/>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476E2-0BF9-48F4-8FBC-50837CB84DC8}" type="datetimeFigureOut">
              <a:rPr lang="ru-RU" smtClean="0"/>
              <a:t>25.09.2018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F380BD-A37C-46B0-ACDA-2FF9065DEE48}" type="slidenum">
              <a:rPr lang="ru-RU" smtClean="0"/>
              <a:t>‹#›</a:t>
            </a:fld>
            <a:endParaRPr lang="ru-RU"/>
          </a:p>
        </p:txBody>
      </p:sp>
    </p:spTree>
    <p:extLst>
      <p:ext uri="{BB962C8B-B14F-4D97-AF65-F5344CB8AC3E}">
        <p14:creationId xmlns:p14="http://schemas.microsoft.com/office/powerpoint/2010/main" val="2727505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a:t>
            </a:fld>
            <a:endParaRPr lang="ru-RU"/>
          </a:p>
        </p:txBody>
      </p:sp>
    </p:spTree>
    <p:extLst>
      <p:ext uri="{BB962C8B-B14F-4D97-AF65-F5344CB8AC3E}">
        <p14:creationId xmlns:p14="http://schemas.microsoft.com/office/powerpoint/2010/main" val="249179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2</a:t>
            </a:fld>
            <a:endParaRPr lang="ru-RU"/>
          </a:p>
        </p:txBody>
      </p:sp>
    </p:spTree>
    <p:extLst>
      <p:ext uri="{BB962C8B-B14F-4D97-AF65-F5344CB8AC3E}">
        <p14:creationId xmlns:p14="http://schemas.microsoft.com/office/powerpoint/2010/main" val="2492773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3</a:t>
            </a:fld>
            <a:endParaRPr lang="ru-RU"/>
          </a:p>
        </p:txBody>
      </p:sp>
    </p:spTree>
    <p:extLst>
      <p:ext uri="{BB962C8B-B14F-4D97-AF65-F5344CB8AC3E}">
        <p14:creationId xmlns:p14="http://schemas.microsoft.com/office/powerpoint/2010/main" val="160666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4</a:t>
            </a:fld>
            <a:endParaRPr lang="ru-RU"/>
          </a:p>
        </p:txBody>
      </p:sp>
    </p:spTree>
    <p:extLst>
      <p:ext uri="{BB962C8B-B14F-4D97-AF65-F5344CB8AC3E}">
        <p14:creationId xmlns:p14="http://schemas.microsoft.com/office/powerpoint/2010/main" val="195421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5</a:t>
            </a:fld>
            <a:endParaRPr lang="ru-RU"/>
          </a:p>
        </p:txBody>
      </p:sp>
    </p:spTree>
    <p:extLst>
      <p:ext uri="{BB962C8B-B14F-4D97-AF65-F5344CB8AC3E}">
        <p14:creationId xmlns:p14="http://schemas.microsoft.com/office/powerpoint/2010/main" val="1033470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6</a:t>
            </a:fld>
            <a:endParaRPr lang="ru-RU"/>
          </a:p>
        </p:txBody>
      </p:sp>
    </p:spTree>
    <p:extLst>
      <p:ext uri="{BB962C8B-B14F-4D97-AF65-F5344CB8AC3E}">
        <p14:creationId xmlns:p14="http://schemas.microsoft.com/office/powerpoint/2010/main" val="431874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7</a:t>
            </a:fld>
            <a:endParaRPr lang="ru-RU"/>
          </a:p>
        </p:txBody>
      </p:sp>
    </p:spTree>
    <p:extLst>
      <p:ext uri="{BB962C8B-B14F-4D97-AF65-F5344CB8AC3E}">
        <p14:creationId xmlns:p14="http://schemas.microsoft.com/office/powerpoint/2010/main" val="850766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8</a:t>
            </a:fld>
            <a:endParaRPr lang="ru-RU"/>
          </a:p>
        </p:txBody>
      </p:sp>
    </p:spTree>
    <p:extLst>
      <p:ext uri="{BB962C8B-B14F-4D97-AF65-F5344CB8AC3E}">
        <p14:creationId xmlns:p14="http://schemas.microsoft.com/office/powerpoint/2010/main" val="524976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9</a:t>
            </a:fld>
            <a:endParaRPr lang="ru-RU"/>
          </a:p>
        </p:txBody>
      </p:sp>
    </p:spTree>
    <p:extLst>
      <p:ext uri="{BB962C8B-B14F-4D97-AF65-F5344CB8AC3E}">
        <p14:creationId xmlns:p14="http://schemas.microsoft.com/office/powerpoint/2010/main" val="1513096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10</a:t>
            </a:fld>
            <a:endParaRPr lang="ru-RU"/>
          </a:p>
        </p:txBody>
      </p:sp>
    </p:spTree>
    <p:extLst>
      <p:ext uri="{BB962C8B-B14F-4D97-AF65-F5344CB8AC3E}">
        <p14:creationId xmlns:p14="http://schemas.microsoft.com/office/powerpoint/2010/main" val="3092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11</a:t>
            </a:fld>
            <a:endParaRPr lang="ru-RU"/>
          </a:p>
        </p:txBody>
      </p:sp>
    </p:spTree>
    <p:extLst>
      <p:ext uri="{BB962C8B-B14F-4D97-AF65-F5344CB8AC3E}">
        <p14:creationId xmlns:p14="http://schemas.microsoft.com/office/powerpoint/2010/main" val="1123397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12</a:t>
            </a:fld>
            <a:endParaRPr lang="ru-RU"/>
          </a:p>
        </p:txBody>
      </p:sp>
    </p:spTree>
    <p:extLst>
      <p:ext uri="{BB962C8B-B14F-4D97-AF65-F5344CB8AC3E}">
        <p14:creationId xmlns:p14="http://schemas.microsoft.com/office/powerpoint/2010/main" val="21669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13</a:t>
            </a:fld>
            <a:endParaRPr lang="ru-RU"/>
          </a:p>
        </p:txBody>
      </p:sp>
    </p:spTree>
    <p:extLst>
      <p:ext uri="{BB962C8B-B14F-4D97-AF65-F5344CB8AC3E}">
        <p14:creationId xmlns:p14="http://schemas.microsoft.com/office/powerpoint/2010/main" val="3719583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14</a:t>
            </a:fld>
            <a:endParaRPr lang="ru-RU"/>
          </a:p>
        </p:txBody>
      </p:sp>
    </p:spTree>
    <p:extLst>
      <p:ext uri="{BB962C8B-B14F-4D97-AF65-F5344CB8AC3E}">
        <p14:creationId xmlns:p14="http://schemas.microsoft.com/office/powerpoint/2010/main" val="20424815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15</a:t>
            </a:fld>
            <a:endParaRPr lang="ru-RU"/>
          </a:p>
        </p:txBody>
      </p:sp>
    </p:spTree>
    <p:extLst>
      <p:ext uri="{BB962C8B-B14F-4D97-AF65-F5344CB8AC3E}">
        <p14:creationId xmlns:p14="http://schemas.microsoft.com/office/powerpoint/2010/main" val="3040393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16</a:t>
            </a:fld>
            <a:endParaRPr lang="ru-RU"/>
          </a:p>
        </p:txBody>
      </p:sp>
    </p:spTree>
    <p:extLst>
      <p:ext uri="{BB962C8B-B14F-4D97-AF65-F5344CB8AC3E}">
        <p14:creationId xmlns:p14="http://schemas.microsoft.com/office/powerpoint/2010/main" val="333600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17</a:t>
            </a:fld>
            <a:endParaRPr lang="ru-RU"/>
          </a:p>
        </p:txBody>
      </p:sp>
    </p:spTree>
    <p:extLst>
      <p:ext uri="{BB962C8B-B14F-4D97-AF65-F5344CB8AC3E}">
        <p14:creationId xmlns:p14="http://schemas.microsoft.com/office/powerpoint/2010/main" val="301604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18</a:t>
            </a:fld>
            <a:endParaRPr lang="ru-RU"/>
          </a:p>
        </p:txBody>
      </p:sp>
    </p:spTree>
    <p:extLst>
      <p:ext uri="{BB962C8B-B14F-4D97-AF65-F5344CB8AC3E}">
        <p14:creationId xmlns:p14="http://schemas.microsoft.com/office/powerpoint/2010/main" val="282976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19</a:t>
            </a:fld>
            <a:endParaRPr lang="ru-RU"/>
          </a:p>
        </p:txBody>
      </p:sp>
    </p:spTree>
    <p:extLst>
      <p:ext uri="{BB962C8B-B14F-4D97-AF65-F5344CB8AC3E}">
        <p14:creationId xmlns:p14="http://schemas.microsoft.com/office/powerpoint/2010/main" val="32447778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20</a:t>
            </a:fld>
            <a:endParaRPr lang="ru-RU"/>
          </a:p>
        </p:txBody>
      </p:sp>
    </p:spTree>
    <p:extLst>
      <p:ext uri="{BB962C8B-B14F-4D97-AF65-F5344CB8AC3E}">
        <p14:creationId xmlns:p14="http://schemas.microsoft.com/office/powerpoint/2010/main" val="2067431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12772637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27382120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750409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39781203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38926794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15814373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17966224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12893751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29</a:t>
            </a:fld>
            <a:endParaRPr lang="ru-RU"/>
          </a:p>
        </p:txBody>
      </p:sp>
    </p:spTree>
    <p:extLst>
      <p:ext uri="{BB962C8B-B14F-4D97-AF65-F5344CB8AC3E}">
        <p14:creationId xmlns:p14="http://schemas.microsoft.com/office/powerpoint/2010/main" val="2783735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4647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64423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60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04937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3050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61091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36253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6139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58305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8574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413557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26255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88592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874861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192804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24951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99429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9/25/2018</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68524041"/>
      </p:ext>
    </p:extLst>
  </p:cSld>
  <p:clrMap bg1="dk1" tx1="lt1" bg2="dk2" tx2="lt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emf"/><Relationship Id="rId4" Type="http://schemas.openxmlformats.org/officeDocument/2006/relationships/image" Target="../media/image23.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26523" y="249274"/>
            <a:ext cx="10161431" cy="1569660"/>
          </a:xfrm>
          <a:prstGeom prst="rect">
            <a:avLst/>
          </a:prstGeom>
        </p:spPr>
        <p:txBody>
          <a:bodyPr wrap="square">
            <a:spAutoFit/>
          </a:bodyPr>
          <a:lstStyle/>
          <a:p>
            <a:pPr algn="ctr">
              <a:spcAft>
                <a:spcPts val="0"/>
              </a:spcAft>
            </a:pPr>
            <a:r>
              <a:rPr lang="uz-Cyrl-UZ" sz="3200" b="1" dirty="0" smtClean="0">
                <a:latin typeface="Times New Roman" panose="02020603050405020304" pitchFamily="18" charset="0"/>
                <a:ea typeface="Times New Roman" panose="02020603050405020304" pitchFamily="18" charset="0"/>
              </a:rPr>
              <a:t>Mavzu</a:t>
            </a:r>
            <a:r>
              <a:rPr lang="en-US" sz="3200" b="1" dirty="0" smtClean="0">
                <a:latin typeface="Times New Roman" panose="02020603050405020304" pitchFamily="18" charset="0"/>
                <a:ea typeface="Times New Roman" panose="02020603050405020304" pitchFamily="18" charset="0"/>
              </a:rPr>
              <a:t>: M</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t</a:t>
            </a:r>
            <a:r>
              <a:rPr lang="uz-Cyrl-UZ" sz="3200" b="1" dirty="0">
                <a:latin typeface="Times New Roman" panose="02020603050405020304" pitchFamily="18" charset="0"/>
                <a:ea typeface="Times New Roman" panose="02020603050405020304" pitchFamily="18" charset="0"/>
              </a:rPr>
              <a:t>е</a:t>
            </a:r>
            <a:r>
              <a:rPr lang="en-US" sz="3200" b="1" dirty="0" err="1">
                <a:latin typeface="Times New Roman" panose="02020603050405020304" pitchFamily="18" charset="0"/>
                <a:ea typeface="Times New Roman" panose="02020603050405020304" pitchFamily="18" charset="0"/>
              </a:rPr>
              <a:t>ri</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ll</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r q</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rshiligi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Kirish</a:t>
            </a:r>
            <a:r>
              <a:rPr lang="en-US" sz="3200" b="1" dirty="0">
                <a:latin typeface="Times New Roman" panose="02020603050405020304" pitchFamily="18" charset="0"/>
                <a:ea typeface="Times New Roman" panose="02020603050405020304" pitchFamily="18" charset="0"/>
              </a:rPr>
              <a:t> T</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shqi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kuchl</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r.  </a:t>
            </a:r>
            <a:r>
              <a:rPr lang="en-US" sz="3200" b="1" dirty="0" err="1">
                <a:latin typeface="Times New Roman" panose="02020603050405020304" pitchFamily="18" charset="0"/>
                <a:ea typeface="Times New Roman" panose="02020603050405020304" pitchFamily="18" charset="0"/>
              </a:rPr>
              <a:t>Ichki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kuch</a:t>
            </a:r>
            <a:r>
              <a:rPr lang="en-US" sz="3200" b="1" dirty="0">
                <a:latin typeface="Times New Roman" panose="02020603050405020304" pitchFamily="18" charset="0"/>
                <a:ea typeface="Times New Roman" panose="02020603050405020304" pitchFamily="18" charset="0"/>
              </a:rPr>
              <a:t> v</a:t>
            </a:r>
            <a:r>
              <a:rPr lang="uz-Cyrl-UZ" sz="3200" b="1" dirty="0">
                <a:latin typeface="Times New Roman" panose="02020603050405020304" pitchFamily="18" charset="0"/>
                <a:ea typeface="Times New Roman" panose="02020603050405020304" pitchFamily="18" charset="0"/>
              </a:rPr>
              <a:t>а </a:t>
            </a:r>
            <a:r>
              <a:rPr lang="en-US" sz="3200" b="1" dirty="0" err="1">
                <a:latin typeface="Times New Roman" panose="02020603050405020304" pitchFamily="18" charset="0"/>
                <a:ea typeface="Times New Roman" panose="02020603050405020304" pitchFamily="18" charset="0"/>
              </a:rPr>
              <a:t>kuchl</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nish</a:t>
            </a:r>
            <a:r>
              <a:rPr lang="en-US" sz="3200" b="1" dirty="0">
                <a:latin typeface="Times New Roman" panose="02020603050405020304" pitchFamily="18" charset="0"/>
                <a:ea typeface="Times New Roman" panose="02020603050405020304" pitchFamily="18" charset="0"/>
              </a:rPr>
              <a:t>, k</a:t>
            </a:r>
            <a:r>
              <a:rPr lang="uz-Cyrl-UZ" sz="3200" b="1" dirty="0">
                <a:latin typeface="Times New Roman" panose="02020603050405020304" pitchFamily="18" charset="0"/>
                <a:ea typeface="Times New Roman" panose="02020603050405020304" pitchFamily="18" charset="0"/>
              </a:rPr>
              <a:t>е</a:t>
            </a:r>
            <a:r>
              <a:rPr lang="en-US" sz="3200" b="1" dirty="0" err="1">
                <a:latin typeface="Times New Roman" panose="02020603050405020304" pitchFamily="18" charset="0"/>
                <a:ea typeface="Times New Roman" panose="02020603050405020304" pitchFamily="18" charset="0"/>
              </a:rPr>
              <a:t>siml</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r </a:t>
            </a:r>
            <a:r>
              <a:rPr lang="en-US" sz="3200" b="1" dirty="0" err="1">
                <a:latin typeface="Times New Roman" panose="02020603050405020304" pitchFamily="18" charset="0"/>
                <a:ea typeface="Times New Roman" panose="02020603050405020304" pitchFamily="18" charset="0"/>
              </a:rPr>
              <a:t>usuli</a:t>
            </a:r>
            <a:r>
              <a:rPr lang="en-US" sz="3200" b="1" dirty="0">
                <a:latin typeface="Times New Roman" panose="02020603050405020304" pitchFamily="18" charset="0"/>
                <a:ea typeface="Times New Roman" panose="02020603050405020304" pitchFamily="18" charset="0"/>
              </a:rPr>
              <a:t>.</a:t>
            </a:r>
            <a:r>
              <a:rPr lang="uz-Cyrl-UZ" sz="3200" b="1" i="1" dirty="0">
                <a:latin typeface="Times New Roman" panose="02020603050405020304" pitchFamily="18" charset="0"/>
                <a:ea typeface="Times New Roman" panose="02020603050405020304" pitchFamily="18" charset="0"/>
              </a:rPr>
              <a:t> </a:t>
            </a:r>
            <a:endParaRPr lang="ru-RU" sz="3200" dirty="0">
              <a:latin typeface="Times New Roman" panose="02020603050405020304" pitchFamily="18" charset="0"/>
              <a:ea typeface="Times New Roman" panose="02020603050405020304" pitchFamily="18" charset="0"/>
            </a:endParaRPr>
          </a:p>
          <a:p>
            <a:pPr algn="ctr">
              <a:spcAft>
                <a:spcPts val="0"/>
              </a:spcAft>
            </a:pPr>
            <a:r>
              <a:rPr lang="en-US" sz="3200" b="1" i="1" dirty="0">
                <a:latin typeface="Times New Roman" panose="02020603050405020304" pitchFamily="18" charset="0"/>
                <a:ea typeface="Times New Roman" panose="02020603050405020304" pitchFamily="18" charset="0"/>
              </a:rPr>
              <a:t>REJA</a:t>
            </a:r>
            <a:r>
              <a:rPr lang="en-US" sz="3200" b="1" i="1" dirty="0" smtClean="0">
                <a:latin typeface="Times New Roman" panose="02020603050405020304" pitchFamily="18" charset="0"/>
                <a:ea typeface="Times New Roman" panose="02020603050405020304" pitchFamily="18" charset="0"/>
              </a:rPr>
              <a:t>:</a:t>
            </a:r>
            <a:endParaRPr lang="ru-RU" sz="3200" dirty="0">
              <a:latin typeface="Times New Roman" panose="02020603050405020304" pitchFamily="18" charset="0"/>
              <a:ea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630396010"/>
              </p:ext>
            </p:extLst>
          </p:nvPr>
        </p:nvGraphicFramePr>
        <p:xfrm>
          <a:off x="90152" y="1958918"/>
          <a:ext cx="12003110" cy="4592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4823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44137" y="314563"/>
            <a:ext cx="11230377" cy="6494085"/>
          </a:xfrm>
          <a:prstGeom prst="rect">
            <a:avLst/>
          </a:prstGeom>
        </p:spPr>
        <p:txBody>
          <a:bodyPr wrap="square">
            <a:spAutoFit/>
          </a:bodyPr>
          <a:lstStyle/>
          <a:p>
            <a:pPr algn="ctr">
              <a:spcAft>
                <a:spcPts val="0"/>
              </a:spcAft>
            </a:pPr>
            <a:r>
              <a:rPr lang="uz-Cyrl-UZ" sz="2800" b="1" u="sng" dirty="0" smtClean="0">
                <a:latin typeface="Times New Roman" panose="02020603050405020304" pitchFamily="18" charset="0"/>
                <a:ea typeface="Times New Roman" panose="02020603050405020304" pitchFamily="18" charset="0"/>
              </a:rPr>
              <a:t>1.</a:t>
            </a:r>
            <a:r>
              <a:rPr lang="en-US" sz="2800" b="1" u="sng" dirty="0" err="1">
                <a:latin typeface="Times New Roman" panose="02020603050405020304" pitchFamily="18" charset="0"/>
                <a:ea typeface="Times New Roman" panose="02020603050405020304" pitchFamily="18" charset="0"/>
              </a:rPr>
              <a:t>Materiallar</a:t>
            </a:r>
            <a:r>
              <a:rPr lang="en-US" sz="2800" b="1" u="sng" dirty="0">
                <a:latin typeface="Times New Roman" panose="02020603050405020304" pitchFamily="18" charset="0"/>
                <a:ea typeface="Times New Roman" panose="02020603050405020304" pitchFamily="18" charset="0"/>
              </a:rPr>
              <a:t> </a:t>
            </a:r>
            <a:r>
              <a:rPr lang="en-US" sz="2800" b="1" u="sng" dirty="0" err="1">
                <a:latin typeface="Times New Roman" panose="02020603050405020304" pitchFamily="18" charset="0"/>
                <a:ea typeface="Times New Roman" panose="02020603050405020304" pitchFamily="18" charset="0"/>
              </a:rPr>
              <a:t>qarshiligi</a:t>
            </a:r>
            <a:r>
              <a:rPr lang="en-US" sz="2800" b="1" u="sng" dirty="0">
                <a:latin typeface="Times New Roman" panose="02020603050405020304" pitchFamily="18" charset="0"/>
                <a:ea typeface="Times New Roman" panose="02020603050405020304" pitchFamily="18" charset="0"/>
              </a:rPr>
              <a:t> </a:t>
            </a:r>
            <a:r>
              <a:rPr lang="en-US" sz="2800" b="1" u="sng" dirty="0" err="1">
                <a:latin typeface="Times New Roman" panose="02020603050405020304" pitchFamily="18" charset="0"/>
                <a:ea typeface="Times New Roman" panose="02020603050405020304" pitchFamily="18" charset="0"/>
              </a:rPr>
              <a:t>fani</a:t>
            </a:r>
            <a:r>
              <a:rPr lang="en-US" sz="2800" b="1" u="sng" dirty="0">
                <a:latin typeface="Times New Roman" panose="02020603050405020304" pitchFamily="18" charset="0"/>
                <a:ea typeface="Times New Roman" panose="02020603050405020304" pitchFamily="18" charset="0"/>
              </a:rPr>
              <a:t>.</a:t>
            </a:r>
            <a:r>
              <a:rPr lang="uz-Cyrl-UZ" sz="2800" b="1" u="sng" dirty="0">
                <a:latin typeface="Times New Roman" panose="02020603050405020304" pitchFamily="18" charset="0"/>
                <a:ea typeface="Times New Roman" panose="02020603050405020304" pitchFamily="18" charset="0"/>
              </a:rPr>
              <a:t>Kirish. Fanning maqsadi va vazifalari</a:t>
            </a:r>
            <a:r>
              <a:rPr lang="uz-Cyrl-UZ"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ctr">
              <a:spcAft>
                <a:spcPts val="0"/>
              </a:spcAft>
            </a:pPr>
            <a:r>
              <a:rPr lang="en-US" sz="2800" b="1" i="1"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342900" algn="just">
              <a:spcAft>
                <a:spcPts val="0"/>
              </a:spcAft>
            </a:pPr>
            <a:r>
              <a:rPr lang="en-US" sz="28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Xozirgi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zamon</a:t>
            </a:r>
            <a:r>
              <a:rPr lang="en-US" sz="3600" dirty="0">
                <a:latin typeface="Times New Roman" panose="02020603050405020304" pitchFamily="18" charset="0"/>
                <a:ea typeface="Times New Roman" panose="02020603050405020304" pitchFamily="18" charset="0"/>
              </a:rPr>
              <a:t> fan-</a:t>
            </a:r>
            <a:r>
              <a:rPr lang="en-US" sz="3600" dirty="0" err="1">
                <a:latin typeface="Times New Roman" panose="02020603050405020304" pitchFamily="18" charset="0"/>
                <a:ea typeface="Times New Roman" panose="02020603050405020304" pitchFamily="18" charset="0"/>
              </a:rPr>
              <a:t>texnika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taraqqiyotining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jadallashuvi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natijasida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yangi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jixozlar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mashinalarni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hisoblash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loyixalash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konstruksiyalarni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yasash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uchun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undan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qanday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maqsadda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foydalanishga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qarab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materiallar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tanlanadi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Kam</a:t>
            </a:r>
            <a:r>
              <a:rPr lang="en-US" sz="3600" dirty="0">
                <a:latin typeface="Times New Roman" panose="02020603050405020304" pitchFamily="18" charset="0"/>
                <a:ea typeface="Times New Roman" panose="02020603050405020304" pitchFamily="18" charset="0"/>
              </a:rPr>
              <a:t> material </a:t>
            </a:r>
            <a:r>
              <a:rPr lang="en-US" sz="3600" dirty="0" err="1">
                <a:latin typeface="Times New Roman" panose="02020603050405020304" pitchFamily="18" charset="0"/>
                <a:ea typeface="Times New Roman" panose="02020603050405020304" pitchFamily="18" charset="0"/>
              </a:rPr>
              <a:t>ishlatilib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pishiqligi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puxtaligi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chidamliligini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ta'minlashda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materiallar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qarshiligi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fanini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roli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ancha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kattadir</a:t>
            </a:r>
            <a:r>
              <a:rPr lang="en-US" sz="3600" dirty="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indent="342900" algn="just">
              <a:spcAft>
                <a:spcPts val="0"/>
              </a:spcAft>
            </a:pPr>
            <a:r>
              <a:rPr lang="uz-Cyrl-UZ" sz="3600" dirty="0">
                <a:latin typeface="Times New Roman" panose="02020603050405020304" pitchFamily="18" charset="0"/>
                <a:ea typeface="Times New Roman" panose="02020603050405020304" pitchFamily="18" charset="0"/>
              </a:rPr>
              <a:t>     </a:t>
            </a:r>
            <a:r>
              <a:rPr lang="uz-Cyrl-UZ" sz="3600" b="1" dirty="0">
                <a:latin typeface="Times New Roman" panose="02020603050405020304" pitchFamily="18" charset="0"/>
                <a:ea typeface="Times New Roman" panose="02020603050405020304" pitchFamily="18" charset="0"/>
              </a:rPr>
              <a:t>Materiallar qarshiligi</a:t>
            </a:r>
            <a:r>
              <a:rPr lang="uz-Cyrl-UZ" sz="3600" dirty="0">
                <a:latin typeface="Times New Roman" panose="02020603050405020304" pitchFamily="18" charset="0"/>
                <a:ea typeface="Times New Roman" panose="02020603050405020304" pitchFamily="18" charset="0"/>
              </a:rPr>
              <a:t>, inshoot va konstruksiya elementlarini mustashkam, bikr, ustivor, hamda tejamli qilib loyishalash usullarini o’rganadi</a:t>
            </a:r>
            <a:r>
              <a:rPr lang="uz-Cyrl-UZ" sz="3600" dirty="0" smtClean="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28593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87829" y="352085"/>
            <a:ext cx="11129554" cy="5909310"/>
          </a:xfrm>
          <a:prstGeom prst="rect">
            <a:avLst/>
          </a:prstGeom>
        </p:spPr>
        <p:txBody>
          <a:bodyPr wrap="square">
            <a:spAutoFit/>
          </a:bodyPr>
          <a:lstStyle/>
          <a:p>
            <a:pPr marL="571500" indent="-571500" algn="just">
              <a:spcAft>
                <a:spcPts val="0"/>
              </a:spcAft>
              <a:buFont typeface="Arial" panose="020B0604020202020204" pitchFamily="34" charset="0"/>
              <a:buChar char="•"/>
            </a:pPr>
            <a:r>
              <a:rPr lang="en-US" sz="3600" b="1" u="sng" dirty="0">
                <a:latin typeface="Times New Roman" panose="02020603050405020304" pitchFamily="18" charset="0"/>
                <a:ea typeface="Times New Roman" panose="02020603050405020304" pitchFamily="18" charset="0"/>
              </a:rPr>
              <a:t>M</a:t>
            </a:r>
            <a:r>
              <a:rPr lang="uz-Cyrl-UZ" sz="3600" b="1" u="sng" dirty="0">
                <a:latin typeface="Times New Roman" panose="02020603050405020304" pitchFamily="18" charset="0"/>
                <a:ea typeface="Times New Roman" panose="02020603050405020304" pitchFamily="18" charset="0"/>
              </a:rPr>
              <a:t>ustashkamlik</a:t>
            </a:r>
            <a:r>
              <a:rPr lang="en-US" sz="3600" dirty="0">
                <a:latin typeface="Times New Roman" panose="02020603050405020304" pitchFamily="18" charset="0"/>
                <a:ea typeface="Times New Roman" panose="02020603050405020304" pitchFamily="18" charset="0"/>
              </a:rPr>
              <a:t> - deb </a:t>
            </a:r>
            <a:r>
              <a:rPr lang="uz-Cyrl-UZ" sz="3600" dirty="0">
                <a:latin typeface="Times New Roman" panose="02020603050405020304" pitchFamily="18" charset="0"/>
                <a:ea typeface="Times New Roman" panose="02020603050405020304" pitchFamily="18" charset="0"/>
              </a:rPr>
              <a:t>Mashina va inshoot qismlarini yemirilishiga qarshilik qilish qobiliyati</a:t>
            </a:r>
            <a:r>
              <a:rPr lang="en-US" sz="3600" dirty="0" err="1">
                <a:latin typeface="Times New Roman" panose="02020603050405020304" pitchFamily="18" charset="0"/>
                <a:ea typeface="Times New Roman" panose="02020603050405020304" pitchFamily="18" charset="0"/>
              </a:rPr>
              <a:t>ga</a:t>
            </a:r>
            <a:r>
              <a:rPr lang="uz-Cyrl-UZ"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aytiladi</a:t>
            </a:r>
            <a:r>
              <a:rPr lang="en-US" sz="3600" dirty="0">
                <a:latin typeface="Times New Roman" panose="02020603050405020304" pitchFamily="18" charset="0"/>
                <a:ea typeface="Times New Roman" panose="02020603050405020304" pitchFamily="18" charset="0"/>
              </a:rPr>
              <a:t>,</a:t>
            </a:r>
          </a:p>
          <a:p>
            <a:pPr marL="571500" indent="-571500" algn="just">
              <a:spcAft>
                <a:spcPts val="0"/>
              </a:spcAft>
              <a:buFont typeface="Arial" panose="020B0604020202020204" pitchFamily="34" charset="0"/>
              <a:buChar char="•"/>
            </a:pPr>
            <a:r>
              <a:rPr lang="en-US" sz="3600" b="1" u="sng" dirty="0">
                <a:latin typeface="Times New Roman" panose="02020603050405020304" pitchFamily="18" charset="0"/>
                <a:ea typeface="Times New Roman" panose="02020603050405020304" pitchFamily="18" charset="0"/>
              </a:rPr>
              <a:t>B</a:t>
            </a:r>
            <a:r>
              <a:rPr lang="uz-Cyrl-UZ" sz="3600" b="1" u="sng" dirty="0">
                <a:latin typeface="Times New Roman" panose="02020603050405020304" pitchFamily="18" charset="0"/>
                <a:ea typeface="Times New Roman" panose="02020603050405020304" pitchFamily="18" charset="0"/>
              </a:rPr>
              <a:t>ikrlik</a:t>
            </a:r>
            <a:r>
              <a:rPr lang="en-US" sz="3600" dirty="0">
                <a:latin typeface="Times New Roman" panose="02020603050405020304" pitchFamily="18" charset="0"/>
                <a:ea typeface="Times New Roman" panose="02020603050405020304" pitchFamily="18" charset="0"/>
              </a:rPr>
              <a:t> - deb </a:t>
            </a:r>
            <a:r>
              <a:rPr lang="uz-Cyrl-UZ" sz="3600" dirty="0">
                <a:latin typeface="Times New Roman" panose="02020603050405020304" pitchFamily="18" charset="0"/>
                <a:ea typeface="Times New Roman" panose="02020603050405020304" pitchFamily="18" charset="0"/>
              </a:rPr>
              <a:t>ashina va inshootlarni hamda ularning elementlarini deformasiyalanishiga qarshilik qilish qobiliyati</a:t>
            </a:r>
            <a:r>
              <a:rPr lang="en-US" sz="3600" dirty="0" err="1">
                <a:latin typeface="Times New Roman" panose="02020603050405020304" pitchFamily="18" charset="0"/>
                <a:ea typeface="Times New Roman" panose="02020603050405020304" pitchFamily="18" charset="0"/>
              </a:rPr>
              <a:t>ga</a:t>
            </a:r>
            <a:r>
              <a:rPr lang="uz-Cyrl-UZ"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aytiladi</a:t>
            </a:r>
            <a:r>
              <a:rPr lang="uz-Cyrl-UZ" sz="3600" dirty="0" smtClean="0">
                <a:latin typeface="Times New Roman" panose="02020603050405020304" pitchFamily="18" charset="0"/>
                <a:ea typeface="Times New Roman" panose="02020603050405020304" pitchFamily="18" charset="0"/>
              </a:rPr>
              <a:t>.</a:t>
            </a:r>
            <a:endParaRPr lang="en-US" sz="3600" dirty="0" smtClean="0">
              <a:latin typeface="Times New Roman" panose="02020603050405020304" pitchFamily="18" charset="0"/>
              <a:ea typeface="Times New Roman" panose="02020603050405020304" pitchFamily="18" charset="0"/>
            </a:endParaRPr>
          </a:p>
          <a:p>
            <a:pPr marL="571500" indent="-571500" algn="just">
              <a:spcAft>
                <a:spcPts val="0"/>
              </a:spcAft>
              <a:buFont typeface="Arial" panose="020B0604020202020204" pitchFamily="34" charset="0"/>
              <a:buChar char="•"/>
            </a:pPr>
            <a:r>
              <a:rPr lang="en-US" sz="3600" b="1" u="sng" dirty="0" err="1" smtClean="0">
                <a:latin typeface="Times New Roman" panose="02020603050405020304" pitchFamily="18" charset="0"/>
                <a:ea typeface="Times New Roman" panose="02020603050405020304" pitchFamily="18" charset="0"/>
              </a:rPr>
              <a:t>Ustivorlik</a:t>
            </a:r>
            <a:r>
              <a:rPr lang="en-US" sz="3600" b="1" u="sng" dirty="0" smtClean="0">
                <a:latin typeface="Times New Roman" panose="02020603050405020304" pitchFamily="18" charset="0"/>
                <a:ea typeface="Times New Roman" panose="02020603050405020304" pitchFamily="18" charset="0"/>
              </a:rPr>
              <a:t> </a:t>
            </a:r>
            <a:r>
              <a:rPr lang="en-US" sz="3600" dirty="0" smtClean="0">
                <a:latin typeface="Times New Roman" panose="02020603050405020304" pitchFamily="18" charset="0"/>
                <a:ea typeface="Times New Roman" panose="02020603050405020304" pitchFamily="18" charset="0"/>
              </a:rPr>
              <a:t> - deb </a:t>
            </a:r>
            <a:r>
              <a:rPr lang="en-US" sz="3600" dirty="0" err="1" smtClean="0">
                <a:latin typeface="Times New Roman" panose="02020603050405020304" pitchFamily="18" charset="0"/>
                <a:ea typeface="Times New Roman" panose="02020603050405020304" pitchFamily="18" charset="0"/>
              </a:rPr>
              <a:t>Mashina</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inshootlarning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muvozanatlik</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holatini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saqlash</a:t>
            </a:r>
            <a:r>
              <a:rPr lang="en-US" sz="3600" dirty="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qobiliyatiga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aytiladi</a:t>
            </a:r>
            <a:r>
              <a:rPr lang="en-US" sz="3600" dirty="0" smtClean="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marL="571500" indent="-571500" algn="just">
              <a:spcAft>
                <a:spcPts val="0"/>
              </a:spcAft>
              <a:buFont typeface="Arial" panose="020B0604020202020204" pitchFamily="34" charset="0"/>
              <a:buChar char="•"/>
            </a:pPr>
            <a:r>
              <a:rPr lang="en-US" sz="3600" b="1" u="sng" dirty="0" err="1" smtClean="0">
                <a:latin typeface="Times New Roman" panose="02020603050405020304" pitchFamily="18" charset="0"/>
                <a:ea typeface="Times New Roman" panose="02020603050405020304" pitchFamily="18" charset="0"/>
              </a:rPr>
              <a:t>Tejamli</a:t>
            </a:r>
            <a:r>
              <a:rPr lang="en-US" sz="3600" b="1" u="sng" dirty="0" smtClean="0">
                <a:latin typeface="Times New Roman" panose="02020603050405020304" pitchFamily="18" charset="0"/>
                <a:ea typeface="Times New Roman" panose="02020603050405020304" pitchFamily="18" charset="0"/>
              </a:rPr>
              <a:t> </a:t>
            </a:r>
            <a:r>
              <a:rPr lang="en-US" sz="3600" b="1" u="sng" dirty="0" err="1" smtClean="0">
                <a:latin typeface="Times New Roman" panose="02020603050405020304" pitchFamily="18" charset="0"/>
                <a:ea typeface="Times New Roman" panose="02020603050405020304" pitchFamily="18" charset="0"/>
              </a:rPr>
              <a:t>konstruksiya</a:t>
            </a:r>
            <a:r>
              <a:rPr lang="en-US" sz="3600" dirty="0">
                <a:latin typeface="Times New Roman" panose="02020603050405020304" pitchFamily="18" charset="0"/>
                <a:ea typeface="Times New Roman" panose="02020603050405020304" pitchFamily="18" charset="0"/>
              </a:rPr>
              <a:t> </a:t>
            </a:r>
            <a:r>
              <a:rPr lang="en-US" sz="3600" dirty="0" smtClean="0">
                <a:latin typeface="Times New Roman" panose="02020603050405020304" pitchFamily="18" charset="0"/>
                <a:ea typeface="Times New Roman" panose="02020603050405020304" pitchFamily="18" charset="0"/>
              </a:rPr>
              <a:t>– deb </a:t>
            </a:r>
            <a:r>
              <a:rPr lang="en-US" sz="3600" dirty="0" err="1" smtClean="0">
                <a:latin typeface="Times New Roman" panose="02020603050405020304" pitchFamily="18" charset="0"/>
                <a:ea typeface="Times New Roman" panose="02020603050405020304" pitchFamily="18" charset="0"/>
              </a:rPr>
              <a:t>Mustahkam</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bikr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ustivor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bo’lib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eng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kam</a:t>
            </a:r>
            <a:r>
              <a:rPr lang="en-US" sz="3600" dirty="0">
                <a:latin typeface="Times New Roman" panose="02020603050405020304" pitchFamily="18" charset="0"/>
                <a:ea typeface="Times New Roman" panose="02020603050405020304" pitchFamily="18" charset="0"/>
              </a:rPr>
              <a:t> material </a:t>
            </a:r>
            <a:r>
              <a:rPr lang="en-US" sz="3600" dirty="0" err="1">
                <a:latin typeface="Times New Roman" panose="02020603050405020304" pitchFamily="18" charset="0"/>
                <a:ea typeface="Times New Roman" panose="02020603050405020304" pitchFamily="18" charset="0"/>
              </a:rPr>
              <a:t>sarflangan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konstruksiya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yoki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uning</a:t>
            </a:r>
            <a:r>
              <a:rPr lang="en-US" sz="3600" dirty="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elementiga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aytiladi</a:t>
            </a:r>
            <a:r>
              <a:rPr lang="en-US" sz="3600" dirty="0" smtClean="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indent="342900" algn="just">
              <a:spcAft>
                <a:spcPts val="0"/>
              </a:spcAft>
            </a:pPr>
            <a:endParaRPr lang="ru-RU" dirty="0"/>
          </a:p>
        </p:txBody>
      </p:sp>
    </p:spTree>
    <p:extLst>
      <p:ext uri="{BB962C8B-B14F-4D97-AF65-F5344CB8AC3E}">
        <p14:creationId xmlns:p14="http://schemas.microsoft.com/office/powerpoint/2010/main" val="322217538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4319" y="686195"/>
            <a:ext cx="11743509" cy="5632311"/>
          </a:xfrm>
          <a:prstGeom prst="rect">
            <a:avLst/>
          </a:prstGeom>
        </p:spPr>
        <p:txBody>
          <a:bodyPr wrap="square">
            <a:spAutoFit/>
          </a:bodyPr>
          <a:lstStyle/>
          <a:p>
            <a:pPr indent="457200" algn="just">
              <a:spcAft>
                <a:spcPts val="0"/>
              </a:spcAft>
            </a:pPr>
            <a:r>
              <a:rPr lang="uz-Cyrl-UZ" sz="3000" dirty="0">
                <a:latin typeface="Times New Roman" panose="02020603050405020304" pitchFamily="18" charset="0"/>
                <a:ea typeface="Calibri" panose="020F0502020204030204" pitchFamily="34" charset="0"/>
                <a:cs typeface="Times New Roman" panose="02020603050405020304" pitchFamily="18" charset="0"/>
              </a:rPr>
              <a:t>Mashina yoki inshootlar qurish uchun zarur bo’lgan materiallarning ba’zi fizik, mexaniq hossalarini ifodalovchi  </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izotrop, </a:t>
            </a:r>
            <a:r>
              <a:rPr lang="uz-Cyrl-UZ" sz="3000" dirty="0">
                <a:latin typeface="Times New Roman" panose="02020603050405020304" pitchFamily="18" charset="0"/>
                <a:ea typeface="Calibri" panose="020F0502020204030204" pitchFamily="34" charset="0"/>
                <a:cs typeface="Times New Roman" panose="02020603050405020304" pitchFamily="18" charset="0"/>
              </a:rPr>
              <a:t> </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anizatrop</a:t>
            </a:r>
            <a:r>
              <a:rPr lang="uz-Cyrl-UZ" sz="3000" dirty="0">
                <a:latin typeface="Times New Roman" panose="02020603050405020304" pitchFamily="18" charset="0"/>
                <a:ea typeface="Calibri" panose="020F0502020204030204" pitchFamily="34" charset="0"/>
                <a:cs typeface="Times New Roman" panose="02020603050405020304" pitchFamily="18" charset="0"/>
              </a:rPr>
              <a:t> va </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ortotrop </a:t>
            </a:r>
            <a:r>
              <a:rPr lang="uz-Cyrl-UZ" sz="3000" dirty="0">
                <a:latin typeface="Times New Roman" panose="02020603050405020304" pitchFamily="18" charset="0"/>
                <a:ea typeface="Calibri" panose="020F0502020204030204" pitchFamily="34" charset="0"/>
                <a:cs typeface="Times New Roman" panose="02020603050405020304" pitchFamily="18" charset="0"/>
              </a:rPr>
              <a:t>materiallardan  foydalaniladi.</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uz-Cyrl-UZ" sz="3000" b="1" dirty="0">
                <a:latin typeface="Times New Roman" panose="02020603050405020304" pitchFamily="18" charset="0"/>
                <a:ea typeface="Calibri" panose="020F0502020204030204" pitchFamily="34" charset="0"/>
                <a:cs typeface="Times New Roman" panose="02020603050405020304" pitchFamily="18" charset="0"/>
              </a:rPr>
              <a:t>Izotrop materiallar deb,</a:t>
            </a:r>
            <a:r>
              <a:rPr lang="uz-Cyrl-UZ" sz="3000" dirty="0">
                <a:latin typeface="Times New Roman" panose="02020603050405020304" pitchFamily="18" charset="0"/>
                <a:ea typeface="Calibri" panose="020F0502020204030204" pitchFamily="34" charset="0"/>
                <a:cs typeface="Times New Roman" panose="02020603050405020304" pitchFamily="18" charset="0"/>
              </a:rPr>
              <a:t>fizik mexaniq xossalari barcha yo’nalishlarda bir xil bo’lgan materialga aytiladi. Masalan: mis, beton, shisha kiradi, bunday materiallarni  aniqlik darajasi ancha yuqori bo’ladi.</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uz-Cyrl-UZ" sz="3000" b="1" dirty="0">
                <a:latin typeface="Times New Roman" panose="02020603050405020304" pitchFamily="18" charset="0"/>
                <a:ea typeface="Calibri" panose="020F0502020204030204" pitchFamily="34" charset="0"/>
                <a:cs typeface="Times New Roman" panose="02020603050405020304" pitchFamily="18" charset="0"/>
              </a:rPr>
              <a:t>Anizatrop materiallar deb, </a:t>
            </a:r>
            <a:r>
              <a:rPr lang="uz-Cyrl-UZ" sz="3000" dirty="0">
                <a:latin typeface="Times New Roman" panose="02020603050405020304" pitchFamily="18" charset="0"/>
                <a:ea typeface="Calibri" panose="020F0502020204030204" pitchFamily="34" charset="0"/>
                <a:cs typeface="Times New Roman" panose="02020603050405020304" pitchFamily="18" charset="0"/>
              </a:rPr>
              <a:t>fizik mexaniq xossalari turli  yo’nalishlarda har  xil bo’lgan materialga aytiladi. Masalan: yog’och,  faner, armaturalangan tolali plastmassalar kiradi. </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uz-Cyrl-UZ" sz="3000" b="1" dirty="0">
                <a:latin typeface="Times New Roman" panose="02020603050405020304" pitchFamily="18" charset="0"/>
                <a:ea typeface="Calibri" panose="020F0502020204030204" pitchFamily="34" charset="0"/>
                <a:cs typeface="Times New Roman" panose="02020603050405020304" pitchFamily="18" charset="0"/>
              </a:rPr>
              <a:t>Ortotrop materiallar deb, </a:t>
            </a:r>
            <a:r>
              <a:rPr lang="uz-Cyrl-UZ" sz="3000" dirty="0">
                <a:latin typeface="Times New Roman" panose="02020603050405020304" pitchFamily="18" charset="0"/>
                <a:ea typeface="Calibri" panose="020F0502020204030204" pitchFamily="34" charset="0"/>
                <a:cs typeface="Times New Roman" panose="02020603050405020304" pitchFamily="18" charset="0"/>
              </a:rPr>
              <a:t>ma’lum yo’nalishlarda bir xil fizik mexaniq xossalarga ega bo’lgan materiallar. Masalan: Prokat po’lat, sovuqlayin tortilgan sim va boshqa materiallar kiradi.</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1194379"/>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stretch>
            <a:fillRect/>
          </a:stretch>
        </p:blipFill>
        <p:spPr>
          <a:xfrm>
            <a:off x="-483326" y="25759"/>
            <a:ext cx="13846629" cy="7001690"/>
          </a:xfrm>
          <a:prstGeom prst="rect">
            <a:avLst/>
          </a:prstGeom>
        </p:spPr>
      </p:pic>
      <p:sp>
        <p:nvSpPr>
          <p:cNvPr id="6" name="Прямоугольник 5"/>
          <p:cNvSpPr/>
          <p:nvPr/>
        </p:nvSpPr>
        <p:spPr>
          <a:xfrm>
            <a:off x="2547257" y="788351"/>
            <a:ext cx="8399417" cy="3108543"/>
          </a:xfrm>
          <a:prstGeom prst="rect">
            <a:avLst/>
          </a:prstGeom>
        </p:spPr>
        <p:txBody>
          <a:bodyPr wrap="square">
            <a:spAutoFit/>
          </a:bodyPr>
          <a:lstStyle/>
          <a:p>
            <a:pPr algn="just">
              <a:spcAft>
                <a:spcPts val="0"/>
              </a:spcAft>
            </a:pPr>
            <a:r>
              <a:rPr lang="en-US" sz="2800" dirty="0" smtClean="0">
                <a:latin typeface="Times New Roman" panose="02020603050405020304" pitchFamily="18" charset="0"/>
                <a:ea typeface="Times New Roman" panose="02020603050405020304" pitchFamily="18" charset="0"/>
              </a:rPr>
              <a:t>      </a:t>
            </a:r>
            <a:r>
              <a:rPr lang="en-US" sz="2800" dirty="0" err="1" smtClean="0">
                <a:solidFill>
                  <a:schemeClr val="bg2"/>
                </a:solidFill>
                <a:latin typeface="Times New Roman" panose="02020603050405020304" pitchFamily="18" charset="0"/>
                <a:ea typeface="Times New Roman" panose="02020603050405020304" pitchFamily="18" charset="0"/>
              </a:rPr>
              <a:t>Har</a:t>
            </a:r>
            <a:r>
              <a:rPr lang="en-US" sz="2800" dirty="0" smtClean="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qanday</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mashina</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yoki</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inshoot</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smtClean="0">
                <a:solidFill>
                  <a:schemeClr val="bg2"/>
                </a:solidFill>
                <a:latin typeface="Times New Roman" panose="02020603050405020304" pitchFamily="18" charset="0"/>
                <a:ea typeface="Times New Roman" panose="02020603050405020304" pitchFamily="18" charset="0"/>
              </a:rPr>
              <a:t>  </a:t>
            </a:r>
          </a:p>
          <a:p>
            <a:pPr algn="just">
              <a:spcAft>
                <a:spcPts val="0"/>
              </a:spcAft>
            </a:pPr>
            <a:r>
              <a:rPr lang="en-US" sz="2800" dirty="0" smtClean="0">
                <a:solidFill>
                  <a:schemeClr val="bg2"/>
                </a:solidFill>
                <a:latin typeface="Times New Roman" panose="02020603050405020304" pitchFamily="18" charset="0"/>
                <a:ea typeface="Times New Roman" panose="02020603050405020304" pitchFamily="18" charset="0"/>
              </a:rPr>
              <a:t> </a:t>
            </a:r>
            <a:r>
              <a:rPr lang="en-US" sz="2800" dirty="0" err="1" smtClean="0">
                <a:solidFill>
                  <a:schemeClr val="bg2"/>
                </a:solidFill>
                <a:latin typeface="Times New Roman" panose="02020603050405020304" pitchFamily="18" charset="0"/>
                <a:ea typeface="Times New Roman" panose="02020603050405020304" pitchFamily="18" charset="0"/>
              </a:rPr>
              <a:t>qurilmasin</a:t>
            </a:r>
            <a:r>
              <a:rPr lang="en-US" sz="2800" dirty="0" smtClean="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konstruktor</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yoki</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quruvchi</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oldida</a:t>
            </a:r>
            <a:r>
              <a:rPr lang="en-US" sz="2800" dirty="0">
                <a:solidFill>
                  <a:schemeClr val="bg2"/>
                </a:solidFill>
                <a:latin typeface="Times New Roman" panose="02020603050405020304" pitchFamily="18" charset="0"/>
                <a:ea typeface="Times New Roman" panose="02020603050405020304" pitchFamily="18" charset="0"/>
              </a:rPr>
              <a:t> </a:t>
            </a:r>
            <a:endParaRPr lang="en-US" sz="2800" dirty="0" smtClean="0">
              <a:solidFill>
                <a:schemeClr val="bg2"/>
              </a:solidFill>
              <a:latin typeface="Times New Roman" panose="02020603050405020304" pitchFamily="18" charset="0"/>
              <a:ea typeface="Times New Roman" panose="02020603050405020304" pitchFamily="18" charset="0"/>
            </a:endParaRPr>
          </a:p>
          <a:p>
            <a:pPr algn="just">
              <a:spcAft>
                <a:spcPts val="0"/>
              </a:spcAft>
            </a:pPr>
            <a:r>
              <a:rPr lang="en-US" sz="2800" dirty="0" err="1" smtClean="0">
                <a:solidFill>
                  <a:schemeClr val="bg2"/>
                </a:solidFill>
                <a:latin typeface="Times New Roman" panose="02020603050405020304" pitchFamily="18" charset="0"/>
                <a:ea typeface="Times New Roman" panose="02020603050405020304" pitchFamily="18" charset="0"/>
              </a:rPr>
              <a:t>ularning</a:t>
            </a:r>
            <a:r>
              <a:rPr lang="en-US" sz="2800" dirty="0" smtClean="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qismlarini</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ta'minlash</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masalasi</a:t>
            </a:r>
            <a:r>
              <a:rPr lang="en-US" sz="2800" dirty="0">
                <a:solidFill>
                  <a:schemeClr val="bg2"/>
                </a:solidFill>
                <a:latin typeface="Times New Roman" panose="02020603050405020304" pitchFamily="18" charset="0"/>
                <a:ea typeface="Times New Roman" panose="02020603050405020304" pitchFamily="18" charset="0"/>
              </a:rPr>
              <a:t> </a:t>
            </a:r>
            <a:r>
              <a:rPr lang="en-US" sz="2800" dirty="0" err="1">
                <a:solidFill>
                  <a:schemeClr val="bg2"/>
                </a:solidFill>
                <a:latin typeface="Times New Roman" panose="02020603050405020304" pitchFamily="18" charset="0"/>
                <a:ea typeface="Times New Roman" panose="02020603050405020304" pitchFamily="18" charset="0"/>
              </a:rPr>
              <a:t>turadi</a:t>
            </a:r>
            <a:r>
              <a:rPr lang="en-US" sz="2800" dirty="0">
                <a:solidFill>
                  <a:schemeClr val="bg2"/>
                </a:solidFill>
                <a:latin typeface="Times New Roman" panose="02020603050405020304" pitchFamily="18" charset="0"/>
                <a:ea typeface="Times New Roman" panose="02020603050405020304" pitchFamily="18" charset="0"/>
              </a:rPr>
              <a:t>. </a:t>
            </a:r>
            <a:endParaRPr lang="ru-RU" sz="2800" dirty="0">
              <a:solidFill>
                <a:schemeClr val="bg2"/>
              </a:solidFill>
              <a:latin typeface="Times New Roman" panose="02020603050405020304" pitchFamily="18" charset="0"/>
              <a:ea typeface="Times New Roman" panose="02020603050405020304" pitchFamily="18" charset="0"/>
            </a:endParaRPr>
          </a:p>
          <a:p>
            <a:pPr>
              <a:spcAft>
                <a:spcPts val="0"/>
              </a:spcAft>
            </a:pPr>
            <a:r>
              <a:rPr lang="uz-Cyrl-UZ" sz="2800" dirty="0">
                <a:solidFill>
                  <a:schemeClr val="bg2"/>
                </a:solidFill>
                <a:latin typeface="Times New Roman" panose="02020603050405020304" pitchFamily="18" charset="0"/>
                <a:ea typeface="Times New Roman" panose="02020603050405020304" pitchFamily="18" charset="0"/>
              </a:rPr>
              <a:t>SHunday  qilib,  materiallar  qarshiligi  konstruktsiya  qismlarining mustahkam, bikr va ustivor bo’lishini hisoblashda  zarur bo’lgan zo’riqish va deformatsiyalarni aniqlash usullarini o’rgatuvchi fandir.</a:t>
            </a:r>
            <a:endParaRPr lang="ru-RU" sz="2800" dirty="0">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14501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9004" y="351919"/>
            <a:ext cx="11656423" cy="2677656"/>
          </a:xfrm>
          <a:prstGeom prst="rect">
            <a:avLst/>
          </a:prstGeom>
        </p:spPr>
        <p:txBody>
          <a:bodyPr wrap="square">
            <a:spAutoFit/>
          </a:bodyPr>
          <a:lstStyle/>
          <a:p>
            <a:pPr algn="ctr">
              <a:spcAft>
                <a:spcPts val="0"/>
              </a:spcAft>
            </a:pPr>
            <a:r>
              <a:rPr lang="uz-Cyrl-UZ" sz="2800" b="1" u="sng" dirty="0">
                <a:latin typeface="Times New Roman" panose="02020603050405020304" pitchFamily="18" charset="0"/>
                <a:ea typeface="Times New Roman" panose="02020603050405020304" pitchFamily="18" charset="0"/>
              </a:rPr>
              <a:t>2.Fanning tarixi va kursning umumta’lim, umummuhandislik va maxsus fanlar bilan bog’liqligi.</a:t>
            </a:r>
            <a:endParaRPr lang="ru-RU" sz="2800" dirty="0">
              <a:latin typeface="Times New Roman" panose="02020603050405020304" pitchFamily="18" charset="0"/>
              <a:ea typeface="Times New Roman" panose="02020603050405020304" pitchFamily="18" charset="0"/>
            </a:endParaRPr>
          </a:p>
          <a:p>
            <a:pPr>
              <a:spcAft>
                <a:spcPts val="0"/>
              </a:spcAft>
            </a:pPr>
            <a:r>
              <a:rPr lang="uz-Cyrl-UZ" sz="2800" b="1"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457200">
              <a:spcAft>
                <a:spcPts val="0"/>
              </a:spcAft>
            </a:pPr>
            <a:r>
              <a:rPr lang="en-US" sz="2800" dirty="0" err="1">
                <a:latin typeface="Times New Roman" panose="02020603050405020304" pitchFamily="18" charset="0"/>
                <a:ea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qarshiligi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rivojlanish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tarixiga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ancha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olimlarni</a:t>
            </a:r>
            <a:r>
              <a:rPr lang="en-US" sz="2800" dirty="0">
                <a:latin typeface="Times New Roman" panose="02020603050405020304" pitchFamily="18" charset="0"/>
                <a:ea typeface="Times New Roman" panose="02020603050405020304" pitchFamily="18" charset="0"/>
              </a:rPr>
              <a:t> tad</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i</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otlari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tufayli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qarshiligi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yuzaga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keldi</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Fanga asos solgan O’rta Osiyo  buyuk olimlaridan</a:t>
            </a:r>
            <a:r>
              <a:rPr lang="uz-Cyrl-UZ" sz="2800" dirty="0" smtClean="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7083188" y="3340387"/>
            <a:ext cx="4026090" cy="316959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550459" y="3155469"/>
            <a:ext cx="4976884" cy="3539430"/>
          </a:xfrm>
          <a:prstGeom prst="rect">
            <a:avLst/>
          </a:prstGeom>
        </p:spPr>
        <p:txBody>
          <a:bodyPr wrap="square">
            <a:spAutoFit/>
          </a:bodyPr>
          <a:lstStyle/>
          <a:p>
            <a:r>
              <a:rPr lang="uz-Cyrl-UZ" sz="3200" dirty="0">
                <a:latin typeface="Times New Roman" panose="02020603050405020304" pitchFamily="18" charset="0"/>
                <a:ea typeface="Times New Roman" panose="02020603050405020304" pitchFamily="18" charset="0"/>
              </a:rPr>
              <a:t> </a:t>
            </a:r>
            <a:r>
              <a:rPr lang="uz-Cyrl-UZ" sz="3200" b="1" u="sng" dirty="0">
                <a:latin typeface="Times New Roman" panose="02020603050405020304" pitchFamily="18" charset="0"/>
                <a:ea typeface="Times New Roman" panose="02020603050405020304" pitchFamily="18" charset="0"/>
              </a:rPr>
              <a:t>Abdul Abbos Ahmad ibn Muhammad Qasir al-Farg’oniy</a:t>
            </a:r>
            <a:r>
              <a:rPr lang="uz-Cyrl-UZ" sz="3200" dirty="0">
                <a:latin typeface="Times New Roman" panose="02020603050405020304" pitchFamily="18" charset="0"/>
                <a:ea typeface="Times New Roman" panose="02020603050405020304" pitchFamily="18" charset="0"/>
              </a:rPr>
              <a:t> (788 yilda tug’ilgan) tomonidan yaratilgan mexaniq kalendarь, burchaklarni o’lchash asboblari; </a:t>
            </a:r>
            <a:endParaRPr lang="ru-RU" sz="3200" dirty="0"/>
          </a:p>
        </p:txBody>
      </p:sp>
    </p:spTree>
    <p:extLst>
      <p:ext uri="{BB962C8B-B14F-4D97-AF65-F5344CB8AC3E}">
        <p14:creationId xmlns:p14="http://schemas.microsoft.com/office/powerpoint/2010/main" val="804484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77923" y="576956"/>
            <a:ext cx="4708476" cy="2677656"/>
          </a:xfrm>
          <a:prstGeom prst="rect">
            <a:avLst/>
          </a:prstGeom>
        </p:spPr>
        <p:txBody>
          <a:bodyPr wrap="square">
            <a:spAutoFit/>
          </a:bodyPr>
          <a:lstStyle/>
          <a:p>
            <a:pPr indent="449580" algn="just">
              <a:spcAft>
                <a:spcPts val="0"/>
              </a:spcAft>
            </a:pPr>
            <a:r>
              <a:rPr lang="uz-Cyrl-UZ" sz="2400" b="1" u="sng" dirty="0">
                <a:latin typeface="Times New Roman" panose="02020603050405020304" pitchFamily="18" charset="0"/>
                <a:ea typeface="Times New Roman" panose="02020603050405020304" pitchFamily="18" charset="0"/>
              </a:rPr>
              <a:t>Abu Ali al-Husayoin ibn Abdulloh ibn Sinoning</a:t>
            </a:r>
            <a:r>
              <a:rPr lang="uz-Cyrl-UZ" sz="2400" dirty="0">
                <a:latin typeface="Times New Roman" panose="02020603050405020304" pitchFamily="18" charset="0"/>
                <a:ea typeface="Times New Roman" panose="02020603050405020304" pitchFamily="18" charset="0"/>
              </a:rPr>
              <a:t> (980-1087) “Aql mezoni” asarida mexaniqadagi oddiy sistemalar, ya’ni richaglar, bloklar, pog’onalardan tuzilgan mexanizmlarning ishlash printsiplari bayon </a:t>
            </a:r>
            <a:r>
              <a:rPr lang="uz-Cyrl-UZ" sz="2400" dirty="0" smtClean="0">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a:t>
            </a:r>
            <a:endParaRPr lang="ru-RU" sz="2000"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6751490" y="576956"/>
            <a:ext cx="3889442" cy="26384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Рисунок 5"/>
          <p:cNvPicPr>
            <a:picLocks noChangeAspect="1"/>
          </p:cNvPicPr>
          <p:nvPr/>
        </p:nvPicPr>
        <p:blipFill>
          <a:blip r:embed="rId4"/>
          <a:stretch>
            <a:fillRect/>
          </a:stretch>
        </p:blipFill>
        <p:spPr>
          <a:xfrm>
            <a:off x="777923" y="3611167"/>
            <a:ext cx="3753134" cy="2953406"/>
          </a:xfrm>
          <a:prstGeom prst="rect">
            <a:avLst/>
          </a:prstGeom>
          <a:ln w="88900" cap="sq" cmpd="thickThin">
            <a:solidFill>
              <a:srgbClr val="000000"/>
            </a:solidFill>
            <a:prstDash val="solid"/>
            <a:miter lim="800000"/>
          </a:ln>
          <a:effectLst>
            <a:innerShdw blurRad="76200">
              <a:srgbClr val="000000"/>
            </a:innerShdw>
          </a:effectLst>
        </p:spPr>
      </p:pic>
      <p:sp>
        <p:nvSpPr>
          <p:cNvPr id="7" name="Прямоугольник 6"/>
          <p:cNvSpPr/>
          <p:nvPr/>
        </p:nvSpPr>
        <p:spPr>
          <a:xfrm>
            <a:off x="5663819" y="4303040"/>
            <a:ext cx="6277971" cy="1569660"/>
          </a:xfrm>
          <a:prstGeom prst="rect">
            <a:avLst/>
          </a:prstGeom>
          <a:noFill/>
        </p:spPr>
        <p:txBody>
          <a:bodyPr wrap="square" lIns="91440" tIns="45720" rIns="91440" bIns="45720">
            <a:spAutoFit/>
          </a:bodyPr>
          <a:lstStyle/>
          <a:p>
            <a:pPr algn="ctr"/>
            <a:r>
              <a:rPr lang="en-US" sz="3200" dirty="0" smtClean="0">
                <a:ln w="0"/>
                <a:latin typeface="Times New Roman" panose="02020603050405020304" pitchFamily="18" charset="0"/>
                <a:cs typeface="Times New Roman" panose="02020603050405020304" pitchFamily="18" charset="0"/>
              </a:rPr>
              <a:t>Abu Yusuf Al-</a:t>
            </a:r>
            <a:r>
              <a:rPr lang="en-US" sz="3200" dirty="0" err="1" smtClean="0">
                <a:ln w="0"/>
                <a:latin typeface="Times New Roman" panose="02020603050405020304" pitchFamily="18" charset="0"/>
                <a:cs typeface="Times New Roman" panose="02020603050405020304" pitchFamily="18" charset="0"/>
              </a:rPr>
              <a:t>Xorazmiy</a:t>
            </a:r>
            <a:r>
              <a:rPr lang="en-US" sz="3200" dirty="0" smtClean="0">
                <a:ln w="0"/>
                <a:latin typeface="Times New Roman" panose="02020603050405020304" pitchFamily="18" charset="0"/>
                <a:cs typeface="Times New Roman" panose="02020603050405020304" pitchFamily="18" charset="0"/>
              </a:rPr>
              <a:t> (X </a:t>
            </a:r>
            <a:r>
              <a:rPr lang="en-US" sz="3200" dirty="0" err="1" smtClean="0">
                <a:ln w="0"/>
                <a:latin typeface="Times New Roman" panose="02020603050405020304" pitchFamily="18" charset="0"/>
                <a:cs typeface="Times New Roman" panose="02020603050405020304" pitchFamily="18" charset="0"/>
              </a:rPr>
              <a:t>asr</a:t>
            </a:r>
            <a:r>
              <a:rPr lang="en-US" sz="3200" dirty="0" smtClean="0">
                <a:ln w="0"/>
                <a:latin typeface="Times New Roman" panose="02020603050405020304" pitchFamily="18" charset="0"/>
                <a:cs typeface="Times New Roman" panose="02020603050405020304" pitchFamily="18" charset="0"/>
              </a:rPr>
              <a:t>)</a:t>
            </a:r>
            <a:r>
              <a:rPr lang="en-US" sz="3200" dirty="0" err="1" smtClean="0">
                <a:ln w="0"/>
                <a:latin typeface="Times New Roman" panose="02020603050405020304" pitchFamily="18" charset="0"/>
                <a:cs typeface="Times New Roman" panose="02020603050405020304" pitchFamily="18" charset="0"/>
              </a:rPr>
              <a:t>ning</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ilmlarning</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Kaliti</a:t>
            </a:r>
            <a:r>
              <a:rPr lang="en-US" sz="3200" dirty="0" smtClean="0">
                <a:ln w="0"/>
                <a:latin typeface="Times New Roman" panose="02020603050405020304" pitchFamily="18" charset="0"/>
                <a:cs typeface="Times New Roman" panose="02020603050405020304" pitchFamily="18" charset="0"/>
              </a:rPr>
              <a:t>”</a:t>
            </a:r>
          </a:p>
          <a:p>
            <a:pPr algn="ctr"/>
            <a:r>
              <a:rPr lang="en-US" sz="3200" dirty="0" err="1" smtClean="0">
                <a:ln w="0"/>
                <a:latin typeface="Times New Roman" panose="02020603050405020304" pitchFamily="18" charset="0"/>
                <a:cs typeface="Times New Roman" panose="02020603050405020304" pitchFamily="18" charset="0"/>
              </a:rPr>
              <a:t>Kitoblari</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E’tiboriga</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sazovodir</a:t>
            </a:r>
            <a:endParaRPr lang="ru-RU" sz="3200"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07658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9813" y="1218296"/>
            <a:ext cx="7170921" cy="2492990"/>
          </a:xfrm>
          <a:prstGeom prst="rect">
            <a:avLst/>
          </a:prstGeom>
        </p:spPr>
        <p:txBody>
          <a:bodyPr wrap="square">
            <a:spAutoFit/>
          </a:bodyPr>
          <a:lstStyle/>
          <a:p>
            <a:pPr indent="449580" algn="just">
              <a:spcAft>
                <a:spcPts val="0"/>
              </a:spcAft>
            </a:pPr>
            <a:r>
              <a:rPr lang="uz-Cyrl-UZ" sz="2600" dirty="0" smtClean="0">
                <a:latin typeface="Times New Roman" panose="02020603050405020304" pitchFamily="18" charset="0"/>
                <a:ea typeface="Times New Roman" panose="02020603050405020304" pitchFamily="18" charset="0"/>
              </a:rPr>
              <a:t>Materiallar </a:t>
            </a:r>
            <a:r>
              <a:rPr lang="uz-Cyrl-UZ" sz="2600" dirty="0">
                <a:latin typeface="Times New Roman" panose="02020603050405020304" pitchFamily="18" charset="0"/>
                <a:ea typeface="Times New Roman" panose="02020603050405020304" pitchFamily="18" charset="0"/>
              </a:rPr>
              <a:t>qarshiligi faning tarixiy </a:t>
            </a:r>
            <a:r>
              <a:rPr lang="uz-Cyrl-UZ" sz="2600" dirty="0" smtClean="0">
                <a:latin typeface="Times New Roman" panose="02020603050405020304" pitchFamily="18" charset="0"/>
                <a:ea typeface="Times New Roman" panose="02020603050405020304" pitchFamily="18" charset="0"/>
              </a:rPr>
              <a:t>taraqqiyotida </a:t>
            </a:r>
            <a:r>
              <a:rPr lang="uz-Cyrl-UZ" sz="2600" dirty="0">
                <a:latin typeface="Times New Roman" panose="02020603050405020304" pitchFamily="18" charset="0"/>
                <a:ea typeface="Times New Roman" panose="02020603050405020304" pitchFamily="18" charset="0"/>
              </a:rPr>
              <a:t>birinchi bo’lib    </a:t>
            </a:r>
            <a:r>
              <a:rPr lang="uz-Cyrl-UZ" sz="2600" dirty="0" smtClean="0">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XVII asrda italyan olimi </a:t>
            </a:r>
            <a:r>
              <a:rPr lang="uz-Cyrl-UZ" sz="2600" b="1" u="sng" dirty="0">
                <a:latin typeface="Times New Roman" panose="02020603050405020304" pitchFamily="18" charset="0"/>
                <a:ea typeface="Times New Roman" panose="02020603050405020304" pitchFamily="18" charset="0"/>
              </a:rPr>
              <a:t>Galilio Galiley </a:t>
            </a:r>
            <a:r>
              <a:rPr lang="uz-Cyrl-UZ" sz="2600" dirty="0">
                <a:latin typeface="Times New Roman" panose="02020603050405020304" pitchFamily="18" charset="0"/>
                <a:ea typeface="Times New Roman" panose="02020603050405020304" pitchFamily="18" charset="0"/>
              </a:rPr>
              <a:t>(1564-1642)yillarda o’tkazgan. U birinchi bo’lib tashqi kuchlar ta’siridagi sterjenlarning qarshilik ko’rsata olishini baholash uchun analitik hisoblashlarini kashf qilgan</a:t>
            </a:r>
            <a:r>
              <a:rPr lang="uz-Cyrl-UZ"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8202303" y="1218296"/>
            <a:ext cx="2958639" cy="2308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Рисунок 5"/>
          <p:cNvPicPr>
            <a:picLocks noChangeAspect="1"/>
          </p:cNvPicPr>
          <p:nvPr/>
        </p:nvPicPr>
        <p:blipFill>
          <a:blip r:embed="rId4"/>
          <a:stretch>
            <a:fillRect/>
          </a:stretch>
        </p:blipFill>
        <p:spPr>
          <a:xfrm>
            <a:off x="8202303" y="4081800"/>
            <a:ext cx="2958639" cy="23735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Прямоугольник 6"/>
          <p:cNvSpPr/>
          <p:nvPr/>
        </p:nvSpPr>
        <p:spPr>
          <a:xfrm>
            <a:off x="239813" y="4236054"/>
            <a:ext cx="7266456" cy="2092881"/>
          </a:xfrm>
          <a:prstGeom prst="rect">
            <a:avLst/>
          </a:prstGeom>
        </p:spPr>
        <p:txBody>
          <a:bodyPr wrap="square">
            <a:spAutoFit/>
          </a:bodyPr>
          <a:lstStyle/>
          <a:p>
            <a:pPr indent="449580" algn="just">
              <a:spcAft>
                <a:spcPts val="0"/>
              </a:spcAft>
            </a:pPr>
            <a:r>
              <a:rPr lang="uz-Cyrl-UZ" sz="2600" b="1" u="sng" dirty="0">
                <a:latin typeface="Times New Roman" panose="02020603050405020304" pitchFamily="18" charset="0"/>
                <a:ea typeface="Times New Roman" panose="02020603050405020304" pitchFamily="18" charset="0"/>
              </a:rPr>
              <a:t>R.Guk </a:t>
            </a:r>
            <a:r>
              <a:rPr lang="uz-Cyrl-UZ" sz="2600" dirty="0">
                <a:latin typeface="Times New Roman" panose="02020603050405020304" pitchFamily="18" charset="0"/>
                <a:ea typeface="Times New Roman" panose="02020603050405020304" pitchFamily="18" charset="0"/>
              </a:rPr>
              <a:t>italьyan  olimi (1635-1703) 1676 yilda  cho’zilishda kuch bilan uzayish orasidagi proportsional bog’lanishni aniqladi. Bu bog’lanish Guk qonuni bilan mashhur bo’lib materiallar qarshiligi fanida juda muhim ahamiyatga ega.</a:t>
            </a:r>
            <a:endParaRPr lang="en-US" sz="2600" dirty="0">
              <a:latin typeface="Times New Roman" panose="02020603050405020304" pitchFamily="18" charset="0"/>
              <a:ea typeface="Times New Roman" panose="02020603050405020304" pitchFamily="18" charset="0"/>
            </a:endParaRPr>
          </a:p>
        </p:txBody>
      </p:sp>
      <p:sp>
        <p:nvSpPr>
          <p:cNvPr id="8" name="Прямоугольник 7"/>
          <p:cNvSpPr/>
          <p:nvPr/>
        </p:nvSpPr>
        <p:spPr>
          <a:xfrm>
            <a:off x="1348744" y="263683"/>
            <a:ext cx="9982797" cy="584775"/>
          </a:xfrm>
          <a:prstGeom prst="rect">
            <a:avLst/>
          </a:prstGeom>
        </p:spPr>
        <p:txBody>
          <a:bodyPr wrap="none">
            <a:spAutoFit/>
          </a:bodyPr>
          <a:lstStyle/>
          <a:p>
            <a:pPr indent="457200">
              <a:spcAft>
                <a:spcPts val="0"/>
              </a:spcAft>
            </a:pPr>
            <a:r>
              <a:rPr lang="en-US" sz="3200" dirty="0" smtClean="0">
                <a:latin typeface="Times New Roman" panose="02020603050405020304" pitchFamily="18" charset="0"/>
                <a:ea typeface="Times New Roman" panose="02020603050405020304" pitchFamily="18" charset="0"/>
              </a:rPr>
              <a:t>   </a:t>
            </a:r>
            <a:r>
              <a:rPr lang="uz-Cyrl-UZ" sz="3200" b="1" dirty="0">
                <a:latin typeface="Times New Roman" panose="02020603050405020304" pitchFamily="18" charset="0"/>
                <a:ea typeface="Times New Roman" panose="02020603050405020304" pitchFamily="18" charset="0"/>
              </a:rPr>
              <a:t>Fanga asos solgan </a:t>
            </a:r>
            <a:r>
              <a:rPr lang="en-US" sz="3200" b="1" dirty="0" err="1">
                <a:latin typeface="Times New Roman" panose="02020603050405020304" pitchFamily="18" charset="0"/>
                <a:ea typeface="Times New Roman" panose="02020603050405020304" pitchFamily="18" charset="0"/>
              </a:rPr>
              <a:t>yevropalik</a:t>
            </a:r>
            <a:r>
              <a:rPr lang="uz-Cyrl-UZ" sz="3200" b="1" dirty="0">
                <a:latin typeface="Times New Roman" panose="02020603050405020304" pitchFamily="18" charset="0"/>
                <a:ea typeface="Times New Roman" panose="02020603050405020304" pitchFamily="18" charset="0"/>
              </a:rPr>
              <a:t>  buyuk olimlaridan:</a:t>
            </a:r>
            <a:endParaRPr lang="en-US" sz="32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466405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540990" y="3808696"/>
            <a:ext cx="5581935" cy="2308324"/>
          </a:xfrm>
          <a:prstGeom prst="rect">
            <a:avLst/>
          </a:prstGeom>
        </p:spPr>
        <p:txBody>
          <a:bodyPr wrap="square">
            <a:spAutoFit/>
          </a:bodyPr>
          <a:lstStyle/>
          <a:p>
            <a:pPr indent="449580" algn="just">
              <a:spcAft>
                <a:spcPts val="0"/>
              </a:spcAft>
            </a:pPr>
            <a:r>
              <a:rPr lang="uz-Cyrl-UZ" sz="2400" b="1" u="sng" dirty="0">
                <a:latin typeface="Times New Roman" panose="02020603050405020304" pitchFamily="18" charset="0"/>
                <a:ea typeface="Times New Roman" panose="02020603050405020304" pitchFamily="18" charset="0"/>
              </a:rPr>
              <a:t>Bernulli</a:t>
            </a:r>
            <a:r>
              <a:rPr lang="uz-Cyrl-UZ" sz="2400" dirty="0">
                <a:latin typeface="Times New Roman" panose="02020603050405020304" pitchFamily="18" charset="0"/>
                <a:ea typeface="Times New Roman" panose="02020603050405020304" pitchFamily="18" charset="0"/>
              </a:rPr>
              <a:t>  (1700-1782) yillirda yassi kesimlar  to’g’risida ya’ni deformatsiyaga qadar yassi va g’o’la o’qiga normal bo’lgan ko’ndalang kesimlar deformatsiyadan keyin ham yassi va g’o’la o’qiga normalligicha qoladi degan.</a:t>
            </a:r>
            <a:endParaRPr lang="en-US" sz="2400" b="1"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7411800" y="241422"/>
            <a:ext cx="3124272" cy="29813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a:blip r:embed="rId4"/>
          <a:stretch>
            <a:fillRect/>
          </a:stretch>
        </p:blipFill>
        <p:spPr>
          <a:xfrm>
            <a:off x="1045507" y="3462194"/>
            <a:ext cx="3253537" cy="300132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Прямоугольник 8"/>
          <p:cNvSpPr/>
          <p:nvPr/>
        </p:nvSpPr>
        <p:spPr>
          <a:xfrm>
            <a:off x="504967" y="550906"/>
            <a:ext cx="5418981" cy="1569660"/>
          </a:xfrm>
          <a:prstGeom prst="rect">
            <a:avLst/>
          </a:prstGeom>
          <a:noFill/>
        </p:spPr>
        <p:txBody>
          <a:bodyPr wrap="square" lIns="91440" tIns="45720" rIns="91440" bIns="45720">
            <a:spAutoFit/>
          </a:bodyPr>
          <a:lstStyle/>
          <a:p>
            <a:pPr algn="ctr"/>
            <a:r>
              <a:rPr lang="en-US" sz="3200" b="1" cap="none" spc="0" dirty="0" err="1" smtClean="0">
                <a:ln w="0"/>
                <a:solidFill>
                  <a:schemeClr val="tx1"/>
                </a:solidFill>
              </a:rPr>
              <a:t>L.Eyler</a:t>
            </a:r>
            <a:r>
              <a:rPr lang="en-US" sz="3200" b="0" cap="none" spc="0" dirty="0" smtClean="0">
                <a:ln w="0"/>
                <a:solidFill>
                  <a:schemeClr val="tx1"/>
                </a:solidFill>
              </a:rPr>
              <a:t> (1707-1783) </a:t>
            </a:r>
            <a:r>
              <a:rPr lang="en-US" sz="3200" b="0" cap="none" spc="0" dirty="0" err="1" smtClean="0">
                <a:ln w="0"/>
                <a:solidFill>
                  <a:schemeClr val="tx1"/>
                </a:solidFill>
              </a:rPr>
              <a:t>ustvorligi</a:t>
            </a:r>
            <a:r>
              <a:rPr lang="en-US" sz="3200" b="0" cap="none" spc="0" dirty="0" smtClean="0">
                <a:ln w="0"/>
                <a:solidFill>
                  <a:schemeClr val="tx1"/>
                </a:solidFill>
              </a:rPr>
              <a:t> </a:t>
            </a:r>
            <a:r>
              <a:rPr lang="en-US" sz="3200" b="0" cap="none" spc="0" dirty="0" err="1" smtClean="0">
                <a:ln w="0"/>
                <a:solidFill>
                  <a:schemeClr val="tx1"/>
                </a:solidFill>
              </a:rPr>
              <a:t>va</a:t>
            </a:r>
            <a:r>
              <a:rPr lang="en-US" sz="3200" b="0" cap="none" spc="0" dirty="0" smtClean="0">
                <a:ln w="0"/>
                <a:solidFill>
                  <a:schemeClr val="tx1"/>
                </a:solidFill>
              </a:rPr>
              <a:t> </a:t>
            </a:r>
            <a:r>
              <a:rPr lang="en-US" sz="3200" b="0" cap="none" spc="0" dirty="0" err="1" smtClean="0">
                <a:ln w="0"/>
                <a:solidFill>
                  <a:schemeClr val="tx1"/>
                </a:solidFill>
              </a:rPr>
              <a:t>elastiklik</a:t>
            </a:r>
            <a:r>
              <a:rPr lang="en-US" sz="3200" b="0" cap="none" spc="0" dirty="0" smtClean="0">
                <a:ln w="0"/>
                <a:solidFill>
                  <a:schemeClr val="tx1"/>
                </a:solidFill>
              </a:rPr>
              <a:t> </a:t>
            </a:r>
            <a:r>
              <a:rPr lang="en-US" sz="3200" b="0" cap="none" spc="0" dirty="0" err="1" smtClean="0">
                <a:ln w="0"/>
                <a:solidFill>
                  <a:schemeClr val="tx1"/>
                </a:solidFill>
              </a:rPr>
              <a:t>nazariyalari</a:t>
            </a:r>
            <a:r>
              <a:rPr lang="en-US" sz="3200" b="0" cap="none" spc="0" dirty="0" smtClean="0">
                <a:ln w="0"/>
                <a:solidFill>
                  <a:schemeClr val="tx1"/>
                </a:solidFill>
              </a:rPr>
              <a:t> </a:t>
            </a:r>
            <a:r>
              <a:rPr lang="en-US" sz="3200" b="0" cap="none" spc="0" dirty="0" err="1" smtClean="0">
                <a:ln w="0"/>
                <a:solidFill>
                  <a:schemeClr val="tx1"/>
                </a:solidFill>
              </a:rPr>
              <a:t>rivojiga</a:t>
            </a:r>
            <a:r>
              <a:rPr lang="en-US" sz="3200" b="0" cap="none" spc="0" dirty="0" smtClean="0">
                <a:ln w="0"/>
                <a:solidFill>
                  <a:schemeClr val="tx1"/>
                </a:solidFill>
              </a:rPr>
              <a:t> </a:t>
            </a:r>
            <a:r>
              <a:rPr lang="en-US" sz="3200" b="0" cap="none" spc="0" dirty="0" err="1" smtClean="0">
                <a:ln w="0"/>
                <a:solidFill>
                  <a:schemeClr val="tx1"/>
                </a:solidFill>
              </a:rPr>
              <a:t>o’z</a:t>
            </a:r>
            <a:r>
              <a:rPr lang="en-US" sz="3200" b="0" cap="none" spc="0" dirty="0" smtClean="0">
                <a:ln w="0"/>
                <a:solidFill>
                  <a:schemeClr val="tx1"/>
                </a:solidFill>
              </a:rPr>
              <a:t> </a:t>
            </a:r>
            <a:r>
              <a:rPr lang="en-US" sz="3200" b="0" cap="none" spc="0" dirty="0" err="1" smtClean="0">
                <a:ln w="0"/>
                <a:solidFill>
                  <a:schemeClr val="tx1"/>
                </a:solidFill>
              </a:rPr>
              <a:t>hissasini</a:t>
            </a:r>
            <a:r>
              <a:rPr lang="en-US" sz="3200" b="0" cap="none" spc="0" dirty="0" smtClean="0">
                <a:ln w="0"/>
                <a:solidFill>
                  <a:schemeClr val="tx1"/>
                </a:solidFill>
              </a:rPr>
              <a:t> </a:t>
            </a:r>
            <a:r>
              <a:rPr lang="en-US" sz="3200" b="0" cap="none" spc="0" dirty="0" err="1" smtClean="0">
                <a:ln w="0"/>
                <a:solidFill>
                  <a:schemeClr val="tx1"/>
                </a:solidFill>
              </a:rPr>
              <a:t>qo’shgan</a:t>
            </a:r>
            <a:endParaRPr lang="ru-RU" sz="3200" b="0" cap="none" spc="0" dirty="0">
              <a:ln w="0"/>
              <a:solidFill>
                <a:schemeClr val="tx1"/>
              </a:solidFill>
            </a:endParaRPr>
          </a:p>
        </p:txBody>
      </p:sp>
    </p:spTree>
    <p:extLst>
      <p:ext uri="{BB962C8B-B14F-4D97-AF65-F5344CB8AC3E}">
        <p14:creationId xmlns:p14="http://schemas.microsoft.com/office/powerpoint/2010/main" val="346633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38186" y="631042"/>
            <a:ext cx="10175966" cy="5262979"/>
          </a:xfrm>
          <a:prstGeom prst="rect">
            <a:avLst/>
          </a:prstGeom>
        </p:spPr>
        <p:txBody>
          <a:bodyPr wrap="square">
            <a:spAutoFit/>
          </a:bodyPr>
          <a:lstStyle/>
          <a:p>
            <a:pPr lvl="0" indent="342900" algn="just" defTabSz="914400" eaLnBrk="0" fontAlgn="base" hangingPunct="0">
              <a:spcBef>
                <a:spcPct val="0"/>
              </a:spcBef>
              <a:spcAft>
                <a:spcPct val="0"/>
              </a:spcAft>
            </a:pPr>
            <a:r>
              <a:rPr lang="uz-Cyrl-UZ" sz="2800" dirty="0">
                <a:latin typeface="Arial" panose="020B0604020202020204" pitchFamily="34" charset="0"/>
                <a:ea typeface="Times New Roman" panose="02020603050405020304" pitchFamily="18" charset="0"/>
              </a:rPr>
              <a:t>Agar brus cho’zilish yoki siqilishga ishlasa - </a:t>
            </a:r>
            <a:r>
              <a:rPr lang="uz-Cyrl-UZ" sz="2800" b="1" dirty="0">
                <a:latin typeface="Arial" panose="020B0604020202020204" pitchFamily="34" charset="0"/>
                <a:ea typeface="Times New Roman" panose="02020603050405020304" pitchFamily="18" charset="0"/>
              </a:rPr>
              <a:t>sterjen</a:t>
            </a:r>
            <a:r>
              <a:rPr lang="uz-Cyrl-UZ" sz="2800" dirty="0" smtClean="0">
                <a:latin typeface="Arial" panose="020B0604020202020204" pitchFamily="34" charset="0"/>
                <a:ea typeface="Times New Roman" panose="02020603050405020304" pitchFamily="18" charset="0"/>
              </a:rPr>
              <a:t>,</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 </a:t>
            </a:r>
            <a:r>
              <a:rPr lang="uz-Cyrl-UZ" sz="2800" dirty="0">
                <a:latin typeface="Arial" panose="020B0604020202020204" pitchFamily="34" charset="0"/>
                <a:ea typeface="Times New Roman" panose="02020603050405020304" pitchFamily="18" charset="0"/>
              </a:rPr>
              <a:t>buralishga ishlasa </a:t>
            </a:r>
            <a:r>
              <a:rPr lang="uz-Cyrl-UZ" sz="2800" b="1" dirty="0" smtClean="0">
                <a:latin typeface="Arial" panose="020B0604020202020204" pitchFamily="34" charset="0"/>
                <a:ea typeface="Times New Roman" panose="02020603050405020304" pitchFamily="18" charset="0"/>
              </a:rPr>
              <a:t>– val</a:t>
            </a:r>
            <a:r>
              <a:rPr lang="en-US" sz="2800" b="1" dirty="0" smtClean="0">
                <a:latin typeface="Arial" panose="020B0604020202020204" pitchFamily="34" charset="0"/>
                <a:ea typeface="Times New Roman" panose="02020603050405020304" pitchFamily="18" charset="0"/>
              </a:rPr>
              <a:t>,</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egilishga </a:t>
            </a:r>
            <a:r>
              <a:rPr lang="uz-Cyrl-UZ" sz="2800" dirty="0">
                <a:latin typeface="Arial" panose="020B0604020202020204" pitchFamily="34" charset="0"/>
                <a:ea typeface="Times New Roman" panose="02020603050405020304" pitchFamily="18" charset="0"/>
              </a:rPr>
              <a:t>ishlasa </a:t>
            </a:r>
            <a:r>
              <a:rPr lang="uz-Cyrl-UZ" sz="2800" b="1" dirty="0">
                <a:latin typeface="Arial" panose="020B0604020202020204" pitchFamily="34" charset="0"/>
                <a:ea typeface="Times New Roman" panose="02020603050405020304" pitchFamily="18" charset="0"/>
              </a:rPr>
              <a:t>- balka </a:t>
            </a:r>
            <a:r>
              <a:rPr lang="uz-Cyrl-UZ" sz="2800" dirty="0" smtClean="0">
                <a:latin typeface="Arial" panose="020B0604020202020204" pitchFamily="34" charset="0"/>
                <a:ea typeface="Times New Roman" panose="02020603050405020304" pitchFamily="18" charset="0"/>
              </a:rPr>
              <a:t>deyiladi</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b="1" dirty="0" smtClean="0">
                <a:latin typeface="Arial" panose="020B0604020202020204" pitchFamily="34" charset="0"/>
                <a:ea typeface="Times New Roman" panose="02020603050405020304" pitchFamily="18" charset="0"/>
              </a:rPr>
              <a:t>Brus</a:t>
            </a:r>
            <a:r>
              <a:rPr lang="uz-Cyrl-UZ" sz="2800" dirty="0" smtClean="0">
                <a:latin typeface="Arial" panose="020B0604020202020204" pitchFamily="34" charset="0"/>
                <a:ea typeface="Times New Roman" panose="02020603050405020304" pitchFamily="18" charset="0"/>
              </a:rPr>
              <a:t> </a:t>
            </a:r>
            <a:r>
              <a:rPr lang="uz-Cyrl-UZ" sz="2800" dirty="0">
                <a:latin typeface="Arial" panose="020B0604020202020204" pitchFamily="34" charset="0"/>
                <a:ea typeface="Times New Roman" panose="02020603050405020304" pitchFamily="18" charset="0"/>
              </a:rPr>
              <a:t>deb prizmatik yoki </a:t>
            </a:r>
            <a:r>
              <a:rPr lang="uz-Cyrl-UZ" sz="2800" dirty="0" smtClean="0">
                <a:latin typeface="Arial" panose="020B0604020202020204" pitchFamily="34" charset="0"/>
                <a:ea typeface="Times New Roman" panose="02020603050405020304" pitchFamily="18" charset="0"/>
              </a:rPr>
              <a:t>silindrik </a:t>
            </a:r>
            <a:r>
              <a:rPr lang="uz-Cyrl-UZ" sz="2800" dirty="0">
                <a:latin typeface="Arial" panose="020B0604020202020204" pitchFamily="34" charset="0"/>
                <a:ea typeface="Times New Roman" panose="02020603050405020304" pitchFamily="18" charset="0"/>
              </a:rPr>
              <a:t>shakldagi jismlarning ko’ndalang kesim o’lchamlari uzunlik o’lchamiga qaraganda juda kichik bo’lgan konstruktsiya elementiga aytiladi. </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Agar </a:t>
            </a:r>
            <a:r>
              <a:rPr lang="uz-Cyrl-UZ" sz="2800" dirty="0">
                <a:latin typeface="Arial" panose="020B0604020202020204" pitchFamily="34" charset="0"/>
                <a:ea typeface="Times New Roman" panose="02020603050405020304" pitchFamily="18" charset="0"/>
              </a:rPr>
              <a:t>uning geometrik o’qlari to’g’ri chiziqli bo’lsa to’g’ri bruslar</a:t>
            </a:r>
            <a:r>
              <a:rPr lang="uz-Cyrl-UZ" sz="2800" b="1" dirty="0">
                <a:latin typeface="Arial" panose="020B0604020202020204" pitchFamily="34" charset="0"/>
                <a:ea typeface="Times New Roman" panose="02020603050405020304" pitchFamily="18" charset="0"/>
              </a:rPr>
              <a:t>, egri bo’lsa egri </a:t>
            </a:r>
            <a:r>
              <a:rPr lang="uz-Cyrl-UZ" sz="2800" dirty="0">
                <a:latin typeface="Arial" panose="020B0604020202020204" pitchFamily="34" charset="0"/>
                <a:ea typeface="Times New Roman" panose="02020603050405020304" pitchFamily="18" charset="0"/>
              </a:rPr>
              <a:t>bruslar deb ataladi </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 Bularning </a:t>
            </a:r>
            <a:r>
              <a:rPr lang="uz-Cyrl-UZ" sz="2800" dirty="0">
                <a:latin typeface="Arial" panose="020B0604020202020204" pitchFamily="34" charset="0"/>
                <a:ea typeface="Times New Roman" panose="02020603050405020304" pitchFamily="18" charset="0"/>
              </a:rPr>
              <a:t>ko’ndalang kesim yuzalari uzunligi bo’ylab o’zgarmas yoki o’zgaruvchan bo’lishi mumkin. Ko’ndalang kesim yuzalarining og’irlik markazlarini tutashtiruvchi chiziq </a:t>
            </a:r>
            <a:r>
              <a:rPr lang="uz-Cyrl-UZ" sz="2800" b="1" dirty="0">
                <a:latin typeface="Arial" panose="020B0604020202020204" pitchFamily="34" charset="0"/>
                <a:ea typeface="Times New Roman" panose="02020603050405020304" pitchFamily="18" charset="0"/>
              </a:rPr>
              <a:t>brus o’qi</a:t>
            </a:r>
            <a:r>
              <a:rPr lang="uz-Cyrl-UZ" sz="2800" dirty="0">
                <a:latin typeface="Arial" panose="020B0604020202020204" pitchFamily="34" charset="0"/>
                <a:ea typeface="Times New Roman" panose="02020603050405020304" pitchFamily="18" charset="0"/>
              </a:rPr>
              <a:t> deb ataladi.</a:t>
            </a:r>
            <a:endParaRPr lang="uz-Cyrl-UZ" sz="3600" dirty="0">
              <a:latin typeface="Arial" panose="020B0604020202020204" pitchFamily="34" charset="0"/>
            </a:endParaRPr>
          </a:p>
        </p:txBody>
      </p:sp>
    </p:spTree>
    <p:extLst>
      <p:ext uri="{BB962C8B-B14F-4D97-AF65-F5344CB8AC3E}">
        <p14:creationId xmlns:p14="http://schemas.microsoft.com/office/powerpoint/2010/main" val="224934035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0088" y="239975"/>
            <a:ext cx="11099534" cy="2985433"/>
          </a:xfrm>
          <a:prstGeom prst="rect">
            <a:avLst/>
          </a:prstGeom>
        </p:spPr>
        <p:txBody>
          <a:bodyPr wrap="square">
            <a:spAutoFit/>
          </a:bodyPr>
          <a:lstStyle/>
          <a:p>
            <a:pPr algn="ctr">
              <a:spcAft>
                <a:spcPts val="0"/>
              </a:spcAft>
            </a:pPr>
            <a:r>
              <a:rPr lang="uz-Cyrl-UZ" sz="2400" b="1" u="sng" dirty="0">
                <a:latin typeface="Times New Roman" panose="02020603050405020304" pitchFamily="18" charset="0"/>
                <a:ea typeface="Times New Roman" panose="02020603050405020304" pitchFamily="18" charset="0"/>
              </a:rPr>
              <a:t>3.Konstruktsiya turlari.</a:t>
            </a:r>
            <a:endParaRPr lang="ru-RU" sz="2000" dirty="0">
              <a:latin typeface="Times New Roman" panose="02020603050405020304" pitchFamily="18" charset="0"/>
              <a:ea typeface="Times New Roman" panose="02020603050405020304" pitchFamily="18" charset="0"/>
            </a:endParaRPr>
          </a:p>
          <a:p>
            <a:pPr>
              <a:spcAft>
                <a:spcPts val="0"/>
              </a:spcAft>
            </a:pPr>
            <a:r>
              <a:rPr lang="uz-Cyrl-UZ" sz="2400" b="1" dirty="0">
                <a:latin typeface="Times New Roman" panose="02020603050405020304" pitchFamily="18" charset="0"/>
                <a:ea typeface="Times New Roman" panose="02020603050405020304" pitchFamily="18" charset="0"/>
              </a:rPr>
              <a:t> </a:t>
            </a:r>
            <a:endParaRPr lang="ru-RU" sz="2000" dirty="0">
              <a:latin typeface="Times New Roman" panose="02020603050405020304" pitchFamily="18" charset="0"/>
              <a:ea typeface="Times New Roman" panose="02020603050405020304" pitchFamily="18" charset="0"/>
            </a:endParaRPr>
          </a:p>
          <a:p>
            <a:pPr indent="449580" algn="just">
              <a:spcAft>
                <a:spcPts val="0"/>
              </a:spcAft>
            </a:pPr>
            <a:r>
              <a:rPr lang="uz-Cyrl-UZ" sz="2800" dirty="0">
                <a:latin typeface="Times New Roman" panose="02020603050405020304" pitchFamily="18" charset="0"/>
                <a:ea typeface="Times New Roman" panose="02020603050405020304" pitchFamily="18" charset="0"/>
              </a:rPr>
              <a:t>Turmushda uchraydigan konstruktsiya turlari xilma-xil bo’lib, ancha murakkab tuziladi. Ularning elementlari esa oddiy ko’rinishga keltiriladi.         Materiallar qarshiligida konstruktsiya elementlari uchga bo’linadi.        </a:t>
            </a:r>
            <a:endParaRPr lang="ru-RU" sz="2400" dirty="0">
              <a:latin typeface="Times New Roman" panose="02020603050405020304" pitchFamily="18" charset="0"/>
              <a:ea typeface="Times New Roman" panose="02020603050405020304" pitchFamily="18" charset="0"/>
            </a:endParaRPr>
          </a:p>
          <a:p>
            <a:pPr>
              <a:spcAft>
                <a:spcPts val="0"/>
              </a:spcAft>
            </a:pPr>
            <a:r>
              <a:rPr lang="uz-Cyrl-UZ" sz="2800" dirty="0">
                <a:latin typeface="Times New Roman" panose="02020603050405020304" pitchFamily="18" charset="0"/>
                <a:ea typeface="Times New Roman" panose="02020603050405020304" pitchFamily="18" charset="0"/>
              </a:rPr>
              <a:t>1.Ikki o’lchamli bir o’lchamdan bir necha bor kichik sterjenlar (to’sin, ustun, val, hori, havon .va boshqalar).</a:t>
            </a:r>
            <a:endParaRPr lang="ru-RU" sz="2400" dirty="0">
              <a:effectLst/>
              <a:latin typeface="Times New Roman" panose="02020603050405020304" pitchFamily="18" charset="0"/>
              <a:ea typeface="Times New Roman" panose="02020603050405020304" pitchFamily="18" charset="0"/>
            </a:endParaRPr>
          </a:p>
        </p:txBody>
      </p:sp>
      <p:pic>
        <p:nvPicPr>
          <p:cNvPr id="2049" name="Рисунок 3"/>
          <p:cNvPicPr>
            <a:picLocks noChangeAspect="1" noChangeArrowheads="1"/>
          </p:cNvPicPr>
          <p:nvPr/>
        </p:nvPicPr>
        <p:blipFill>
          <a:blip r:embed="rId3">
            <a:extLst>
              <a:ext uri="{28A0092B-C50C-407E-A947-70E740481C1C}">
                <a14:useLocalDpi xmlns:a14="http://schemas.microsoft.com/office/drawing/2010/main" val="0"/>
              </a:ext>
            </a:extLst>
          </a:blip>
          <a:srcRect b="48544"/>
          <a:stretch>
            <a:fillRect/>
          </a:stretch>
        </p:blipFill>
        <p:spPr bwMode="auto">
          <a:xfrm>
            <a:off x="696535" y="3444378"/>
            <a:ext cx="4724550" cy="28857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0" name="Рисунок 1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792" y="3225408"/>
            <a:ext cx="4959732" cy="31047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530087" y="3505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48375176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4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0786" y="1698863"/>
            <a:ext cx="5204993" cy="39198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 name="Рисунок 1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05" y="1698862"/>
            <a:ext cx="5484656" cy="402817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4" name="Rectangle 5"/>
          <p:cNvSpPr>
            <a:spLocks noChangeArrowheads="1"/>
          </p:cNvSpPr>
          <p:nvPr/>
        </p:nvSpPr>
        <p:spPr bwMode="auto">
          <a:xfrm>
            <a:off x="700769" y="313867"/>
            <a:ext cx="1088003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defTabSz="914400"/>
            <a:r>
              <a:rPr lang="uz-Cyrl-UZ" sz="2800" dirty="0">
                <a:ea typeface="Times New Roman" panose="02020603050405020304" pitchFamily="18" charset="0"/>
              </a:rPr>
              <a:t>2.Ikki o’lchamli bir o’lchamdan bir necha marotaba katta elementlar-plita, plastinka va  qobiqlar.</a:t>
            </a:r>
            <a:endParaRPr lang="ru-RU" sz="2800" dirty="0"/>
          </a:p>
          <a:p>
            <a:pPr lvl="0" defTabSz="914400"/>
            <a:endParaRPr lang="ru-RU" sz="2800" dirty="0"/>
          </a:p>
        </p:txBody>
      </p:sp>
      <p:sp>
        <p:nvSpPr>
          <p:cNvPr id="6" name="Rectangle 7"/>
          <p:cNvSpPr>
            <a:spLocks noChangeArrowheads="1"/>
          </p:cNvSpPr>
          <p:nvPr/>
        </p:nvSpPr>
        <p:spPr bwMode="auto">
          <a:xfrm>
            <a:off x="331304" y="440634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68308999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indent="449263" eaLnBrk="0" fontAlgn="base" hangingPunct="0">
              <a:lnSpc>
                <a:spcPct val="100000"/>
              </a:lnSpc>
              <a:spcAft>
                <a:spcPct val="0"/>
              </a:spcAft>
            </a:pPr>
            <a:r>
              <a:rPr lang="uz-Cyrl-UZ" sz="2700" cap="none" dirty="0">
                <a:latin typeface="Arial" panose="020B0604020202020204" pitchFamily="34" charset="0"/>
                <a:ea typeface="Times New Roman" panose="02020603050405020304" pitchFamily="18" charset="0"/>
              </a:rPr>
              <a:t>5. Bruslarni bikr qilib tutashtirib tuzilgan shakli geometrik o’zgarmas sistema </a:t>
            </a:r>
            <a:r>
              <a:rPr lang="uz-Cyrl-UZ" sz="2700" b="1" u="sng" cap="none" dirty="0">
                <a:latin typeface="Arial" panose="020B0604020202020204" pitchFamily="34" charset="0"/>
                <a:ea typeface="Times New Roman" panose="02020603050405020304" pitchFamily="18" charset="0"/>
              </a:rPr>
              <a:t>rama</a:t>
            </a:r>
            <a:r>
              <a:rPr lang="uz-Cyrl-UZ" sz="2700" cap="none" dirty="0">
                <a:latin typeface="Arial" panose="020B0604020202020204" pitchFamily="34" charset="0"/>
                <a:ea typeface="Times New Roman" panose="02020603050405020304" pitchFamily="18" charset="0"/>
              </a:rPr>
              <a:t> deyiladi</a:t>
            </a:r>
            <a:r>
              <a:rPr lang="uz-Cyrl-UZ" sz="2700" cap="none" dirty="0" smtClean="0">
                <a:latin typeface="Arial" panose="020B0604020202020204" pitchFamily="34" charset="0"/>
                <a:ea typeface="Times New Roman" panose="02020603050405020304" pitchFamily="18" charset="0"/>
              </a:rPr>
              <a:t>.</a:t>
            </a:r>
            <a:r>
              <a:rPr lang="uz-Cyrl-UZ" sz="2700" cap="none"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7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700" cap="none" dirty="0">
                <a:latin typeface="Times New Roman" panose="02020603050405020304" pitchFamily="18" charset="0"/>
                <a:ea typeface="Times New Roman" panose="02020603050405020304" pitchFamily="18" charset="0"/>
                <a:cs typeface="Times New Roman" panose="02020603050405020304" pitchFamily="18" charset="0"/>
              </a:rPr>
              <a:t>siqilishga ishlaydi.</a:t>
            </a:r>
            <a:r>
              <a:rPr lang="ru-RU" sz="2700" cap="none" dirty="0">
                <a:latin typeface="Times New Roman" panose="02020603050405020304" pitchFamily="18" charset="0"/>
                <a:cs typeface="Times New Roman" panose="02020603050405020304" pitchFamily="18" charset="0"/>
              </a:rPr>
              <a:t/>
            </a:r>
            <a:br>
              <a:rPr lang="ru-RU" sz="2700" cap="none" dirty="0">
                <a:latin typeface="Times New Roman" panose="02020603050405020304" pitchFamily="18" charset="0"/>
                <a:cs typeface="Times New Roman" panose="02020603050405020304" pitchFamily="18" charset="0"/>
              </a:rPr>
            </a:br>
            <a:r>
              <a:rPr lang="ru-RU" sz="2800" cap="none" dirty="0">
                <a:latin typeface="Arial" panose="020B0604020202020204" pitchFamily="34" charset="0"/>
              </a:rPr>
              <a:t/>
            </a:r>
            <a:br>
              <a:rPr lang="ru-RU" sz="2800" cap="none" dirty="0">
                <a:latin typeface="Arial" panose="020B0604020202020204" pitchFamily="34" charset="0"/>
              </a:rPr>
            </a:br>
            <a:r>
              <a:rPr lang="ru-RU" sz="4400" cap="none" dirty="0">
                <a:latin typeface="Arial" panose="020B0604020202020204" pitchFamily="34" charset="0"/>
              </a:rPr>
              <a:t/>
            </a:r>
            <a:br>
              <a:rPr lang="ru-RU" sz="4400" cap="none" dirty="0">
                <a:latin typeface="Arial" panose="020B0604020202020204" pitchFamily="34" charset="0"/>
              </a:rPr>
            </a:br>
            <a:endParaRPr lang="ru-RU" dirty="0"/>
          </a:p>
        </p:txBody>
      </p:sp>
      <p:pic>
        <p:nvPicPr>
          <p:cNvPr id="4" name="Рисунок 1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894" y="1224185"/>
            <a:ext cx="3555938" cy="265545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5" name="Рисунок 1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8010" y="1224184"/>
            <a:ext cx="3318674" cy="261352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6" name="Рисунок 1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7862" y="1227221"/>
            <a:ext cx="3293245" cy="261049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7" name="Рисунок 6"/>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l="43701" t="58415" r="31178" b="26759"/>
          <a:stretch>
            <a:fillRect/>
          </a:stretch>
        </p:blipFill>
        <p:spPr bwMode="auto">
          <a:xfrm>
            <a:off x="6624253" y="4247148"/>
            <a:ext cx="4996853" cy="22317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96515" y="4451322"/>
            <a:ext cx="6096000" cy="1846659"/>
          </a:xfrm>
          <a:prstGeom prst="rect">
            <a:avLst/>
          </a:prstGeom>
        </p:spPr>
        <p:txBody>
          <a:bodyPr>
            <a:spAutoFit/>
          </a:bodyPr>
          <a:lstStyle/>
          <a:p>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4.Sterjenlarni sharnirlar yordamida tutashtirib tuzilgan shakli geometrik o’zgarmas sistema </a:t>
            </a:r>
            <a:r>
              <a:rPr lang="uz-Cyrl-UZ" sz="2400" b="1" u="sng" dirty="0">
                <a:latin typeface="Times New Roman" panose="02020603050405020304" pitchFamily="18" charset="0"/>
                <a:ea typeface="Times New Roman" panose="02020603050405020304" pitchFamily="18" charset="0"/>
                <a:cs typeface="Times New Roman" panose="02020603050405020304" pitchFamily="18" charset="0"/>
              </a:rPr>
              <a:t>ferma</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deb yuritiladi. Fermani tashkil qiluvchi sterjenlar faqat cho’zilish - siqilishga ishlaydi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p>
        </p:txBody>
      </p:sp>
    </p:spTree>
    <p:extLst>
      <p:ext uri="{BB962C8B-B14F-4D97-AF65-F5344CB8AC3E}">
        <p14:creationId xmlns:p14="http://schemas.microsoft.com/office/powerpoint/2010/main" val="8306013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9308" y="545910"/>
            <a:ext cx="10972799" cy="5509200"/>
          </a:xfrm>
          <a:prstGeom prst="rect">
            <a:avLst/>
          </a:prstGeom>
        </p:spPr>
        <p:txBody>
          <a:bodyPr wrap="square">
            <a:spAutoFit/>
          </a:bodyPr>
          <a:lstStyle/>
          <a:p>
            <a:pPr indent="449580">
              <a:spcAft>
                <a:spcPts val="0"/>
              </a:spcAft>
            </a:pPr>
            <a:r>
              <a:rPr lang="en-US" sz="3200" dirty="0" smtClean="0">
                <a:latin typeface="Times New Roman" panose="02020603050405020304" pitchFamily="18" charset="0"/>
                <a:ea typeface="Times New Roman" panose="02020603050405020304" pitchFamily="18" charset="0"/>
              </a:rPr>
              <a:t>                          </a:t>
            </a:r>
            <a:r>
              <a:rPr lang="uz-Cyrl-UZ" sz="3200" b="1" u="sng" dirty="0" smtClean="0">
                <a:latin typeface="Times New Roman" panose="02020603050405020304" pitchFamily="18" charset="0"/>
                <a:ea typeface="Times New Roman" panose="02020603050405020304" pitchFamily="18" charset="0"/>
              </a:rPr>
              <a:t>4.Tashqi </a:t>
            </a:r>
            <a:r>
              <a:rPr lang="uz-Cyrl-UZ" sz="3200" b="1" u="sng" dirty="0">
                <a:latin typeface="Times New Roman" panose="02020603050405020304" pitchFamily="18" charset="0"/>
                <a:ea typeface="Times New Roman" panose="02020603050405020304" pitchFamily="18" charset="0"/>
              </a:rPr>
              <a:t>kuchlar va ularni tasnifi</a:t>
            </a:r>
            <a:r>
              <a:rPr lang="uz-Cyrl-UZ" sz="3200" b="1" u="sng" dirty="0" smtClean="0">
                <a:latin typeface="Times New Roman" panose="02020603050405020304" pitchFamily="18" charset="0"/>
                <a:ea typeface="Times New Roman" panose="02020603050405020304" pitchFamily="18" charset="0"/>
              </a:rPr>
              <a:t>.</a:t>
            </a:r>
            <a:endParaRPr lang="en-US" sz="3200" b="1" u="sng" dirty="0" smtClean="0">
              <a:latin typeface="Times New Roman" panose="02020603050405020304" pitchFamily="18" charset="0"/>
              <a:ea typeface="Times New Roman" panose="02020603050405020304" pitchFamily="18" charset="0"/>
            </a:endParaRPr>
          </a:p>
          <a:p>
            <a:pPr indent="449580">
              <a:spcAft>
                <a:spcPts val="0"/>
              </a:spcAft>
            </a:pPr>
            <a:endParaRPr lang="ru-RU" sz="3200" b="1" dirty="0">
              <a:latin typeface="Times New Roman" panose="02020603050405020304" pitchFamily="18" charset="0"/>
              <a:ea typeface="Times New Roman" panose="02020603050405020304" pitchFamily="18" charset="0"/>
            </a:endParaRPr>
          </a:p>
          <a:p>
            <a:pPr algn="just" fontAlgn="base" hangingPunct="0">
              <a:spcAft>
                <a:spcPts val="0"/>
              </a:spcAft>
            </a:pPr>
            <a:r>
              <a:rPr lang="en-US" sz="3200" b="1" dirty="0" err="1" smtClean="0">
                <a:latin typeface="Times New Roman" panose="02020603050405020304" pitchFamily="18" charset="0"/>
                <a:ea typeface="Times New Roman" panose="02020603050405020304" pitchFamily="18" charset="0"/>
              </a:rPr>
              <a:t>Tashqi</a:t>
            </a:r>
            <a:r>
              <a:rPr lang="en-US" sz="3200" b="1" dirty="0" smtClean="0">
                <a:latin typeface="Times New Roman" panose="02020603050405020304" pitchFamily="18" charset="0"/>
                <a:ea typeface="Times New Roman" panose="02020603050405020304" pitchFamily="18" charset="0"/>
              </a:rPr>
              <a:t> </a:t>
            </a:r>
            <a:r>
              <a:rPr lang="en-US" sz="3200" b="1" dirty="0" err="1" smtClean="0">
                <a:latin typeface="Times New Roman" panose="02020603050405020304" pitchFamily="18" charset="0"/>
                <a:ea typeface="Times New Roman" panose="02020603050405020304" pitchFamily="18" charset="0"/>
              </a:rPr>
              <a:t>kuch</a:t>
            </a:r>
            <a:r>
              <a:rPr lang="en-US" sz="3200" b="1" dirty="0" smtClean="0">
                <a:latin typeface="Times New Roman" panose="02020603050405020304" pitchFamily="18" charset="0"/>
                <a:ea typeface="Times New Roman" panose="02020603050405020304" pitchFamily="18" charset="0"/>
              </a:rPr>
              <a:t> deb</a:t>
            </a:r>
            <a:r>
              <a:rPr lang="en-US" sz="3200" dirty="0" smtClean="0">
                <a:latin typeface="Times New Roman" panose="02020603050405020304" pitchFamily="18" charset="0"/>
                <a:ea typeface="Times New Roman" panose="02020603050405020304" pitchFamily="18" charset="0"/>
              </a:rPr>
              <a:t> -</a:t>
            </a:r>
            <a:r>
              <a:rPr lang="uz-Cyrl-UZ" sz="3200" dirty="0" smtClean="0">
                <a:latin typeface="Times New Roman" panose="02020603050405020304" pitchFamily="18" charset="0"/>
                <a:ea typeface="Times New Roman" panose="02020603050405020304" pitchFamily="18" charset="0"/>
              </a:rPr>
              <a:t>Konstruksiya </a:t>
            </a:r>
            <a:r>
              <a:rPr lang="uz-Cyrl-UZ" sz="3200" dirty="0">
                <a:latin typeface="Times New Roman" panose="02020603050405020304" pitchFamily="18" charset="0"/>
                <a:ea typeface="Times New Roman" panose="02020603050405020304" pitchFamily="18" charset="0"/>
              </a:rPr>
              <a:t>qismiga ta'sir qiluvchi nagruzka kuch yoki juft kuch tarzida yoyilgan nuqta qo’yilgan bo’lib, </a:t>
            </a:r>
            <a:r>
              <a:rPr lang="uz-Cyrl-UZ" sz="3200" b="1" i="1" u="sng" dirty="0">
                <a:latin typeface="Times New Roman" panose="02020603050405020304" pitchFamily="18" charset="0"/>
                <a:ea typeface="Times New Roman" panose="02020603050405020304" pitchFamily="18" charset="0"/>
              </a:rPr>
              <a:t>tashqi kuch deyiladi</a:t>
            </a:r>
            <a:r>
              <a:rPr lang="uz-Cyrl-UZ" sz="3200" dirty="0">
                <a:latin typeface="Times New Roman" panose="02020603050405020304" pitchFamily="18" charset="0"/>
                <a:ea typeface="Times New Roman" panose="02020603050405020304" pitchFamily="18" charset="0"/>
              </a:rPr>
              <a:t>. Tashqi kuchlar jismga to’plangan yoki yoyilgan kuchlar tarzida ta'sir qila oladi. Masalan, yuk tashish mashinasining ramasi ham kuzovga ortilgan yukdan yoyilgan kuch ta'sir bo’ladi.Tashqi kuchlar jismni deformasiyalaydi,ya'ni shaklini uzgartiradi. Konstruksiyaga ta'sir qilayotgan tashqi kuchlar qo’shilish va vaqt bo’yicha o’zgarishiga qarab klassifikasiyalanadi</a:t>
            </a:r>
            <a:r>
              <a:rPr lang="uz-Cyrl-UZ" sz="3200" dirty="0" smtClean="0">
                <a:latin typeface="Times New Roman" panose="02020603050405020304" pitchFamily="18" charset="0"/>
                <a:ea typeface="Times New Roman" panose="02020603050405020304" pitchFamily="18" charset="0"/>
              </a:rPr>
              <a:t>.</a:t>
            </a:r>
            <a:endParaRPr lang="ru-RU"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935217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22333" y="3732662"/>
            <a:ext cx="10363826" cy="3848669"/>
          </a:xfrm>
        </p:spPr>
        <p:txBody>
          <a:bodyPr>
            <a:normAutofit/>
          </a:bodyPr>
          <a:lstStyle/>
          <a:p>
            <a:pPr marL="0" indent="0" algn="just" fontAlgn="base" hangingPunct="0">
              <a:spcAft>
                <a:spcPts val="0"/>
              </a:spcAft>
              <a:buNone/>
            </a:pPr>
            <a:r>
              <a:rPr lang="uz-Cyrl-UZ" b="1" cap="none" dirty="0" smtClean="0">
                <a:latin typeface="Times New Roman" panose="02020603050405020304" pitchFamily="18" charset="0"/>
                <a:ea typeface="Times New Roman" panose="02020603050405020304" pitchFamily="18" charset="0"/>
              </a:rPr>
              <a:t>Xajmiy kuch</a:t>
            </a:r>
            <a:r>
              <a:rPr lang="en-US" b="1" cap="none" dirty="0" smtClean="0">
                <a:latin typeface="Times New Roman" panose="02020603050405020304" pitchFamily="18" charset="0"/>
                <a:ea typeface="Times New Roman" panose="02020603050405020304" pitchFamily="18" charset="0"/>
              </a:rPr>
              <a:t> deb</a:t>
            </a:r>
            <a:r>
              <a:rPr lang="en-US" cap="none" dirty="0" smtClean="0">
                <a:latin typeface="Times New Roman" panose="02020603050405020304" pitchFamily="18" charset="0"/>
                <a:ea typeface="Times New Roman" panose="02020603050405020304" pitchFamily="18" charset="0"/>
              </a:rPr>
              <a:t> -</a:t>
            </a:r>
            <a:r>
              <a:rPr lang="uz-Cyrl-UZ" cap="none" dirty="0" smtClean="0">
                <a:latin typeface="Times New Roman" panose="02020603050405020304" pitchFamily="18" charset="0"/>
                <a:ea typeface="Times New Roman" panose="02020603050405020304" pitchFamily="18" charset="0"/>
              </a:rPr>
              <a:t> jism xajmi bo’yicha ta'sir qiladi. Masalan: hususiy og’irlik, harakat vaqtida inersiya kuchi. </a:t>
            </a:r>
            <a:endParaRPr lang="en-US" cap="none" dirty="0" smtClean="0">
              <a:latin typeface="Times New Roman" panose="02020603050405020304" pitchFamily="18" charset="0"/>
              <a:ea typeface="Times New Roman" panose="02020603050405020304" pitchFamily="18" charset="0"/>
            </a:endParaRPr>
          </a:p>
          <a:p>
            <a:pPr marL="0" indent="0" algn="just" fontAlgn="base" hangingPunct="0">
              <a:spcAft>
                <a:spcPts val="0"/>
              </a:spcAft>
              <a:buNone/>
            </a:pPr>
            <a:r>
              <a:rPr lang="uz-Cyrl-UZ" b="1" cap="none" dirty="0" smtClean="0">
                <a:latin typeface="Times New Roman" panose="02020603050405020304" pitchFamily="18" charset="0"/>
                <a:ea typeface="Times New Roman" panose="02020603050405020304" pitchFamily="18" charset="0"/>
              </a:rPr>
              <a:t>Tashqi kuch</a:t>
            </a:r>
            <a:r>
              <a:rPr lang="en-US" b="1" cap="none" dirty="0">
                <a:latin typeface="Times New Roman" panose="02020603050405020304" pitchFamily="18" charset="0"/>
                <a:ea typeface="Times New Roman" panose="02020603050405020304" pitchFamily="18" charset="0"/>
              </a:rPr>
              <a:t> </a:t>
            </a:r>
            <a:r>
              <a:rPr lang="en-US" b="1" cap="none" dirty="0" smtClean="0">
                <a:latin typeface="Times New Roman" panose="02020603050405020304" pitchFamily="18" charset="0"/>
                <a:ea typeface="Times New Roman" panose="02020603050405020304" pitchFamily="18" charset="0"/>
              </a:rPr>
              <a:t>deb </a:t>
            </a:r>
            <a:r>
              <a:rPr lang="en-US" cap="none" dirty="0" smtClean="0">
                <a:latin typeface="Times New Roman" panose="02020603050405020304" pitchFamily="18" charset="0"/>
                <a:ea typeface="Times New Roman" panose="02020603050405020304" pitchFamily="18" charset="0"/>
              </a:rPr>
              <a:t>-</a:t>
            </a:r>
            <a:r>
              <a:rPr lang="uz-Cyrl-UZ" cap="none" dirty="0" smtClean="0">
                <a:latin typeface="Times New Roman" panose="02020603050405020304" pitchFamily="18" charset="0"/>
                <a:ea typeface="Times New Roman" panose="02020603050405020304" pitchFamily="18" charset="0"/>
              </a:rPr>
              <a:t> nuqtaga qo’yilgan bo’lsa </a:t>
            </a:r>
            <a:r>
              <a:rPr lang="uz-Cyrl-UZ" b="1" i="1" u="sng" cap="none" dirty="0" smtClean="0">
                <a:latin typeface="Times New Roman" panose="02020603050405020304" pitchFamily="18" charset="0"/>
                <a:ea typeface="Times New Roman" panose="02020603050405020304" pitchFamily="18" charset="0"/>
              </a:rPr>
              <a:t>to’plangan kuch deyiladi</a:t>
            </a:r>
            <a:r>
              <a:rPr lang="uz-Cyrl-UZ" cap="none" dirty="0" smtClean="0">
                <a:latin typeface="Times New Roman" panose="02020603050405020304" pitchFamily="18" charset="0"/>
                <a:ea typeface="Times New Roman" panose="02020603050405020304" pitchFamily="18" charset="0"/>
              </a:rPr>
              <a:t>. Tarqalgan kuchlar uzunlik va yuza bo’yicha ta'sir</a:t>
            </a:r>
            <a:r>
              <a:rPr lang="en-US" cap="none" dirty="0" smtClean="0">
                <a:latin typeface="Times New Roman" panose="02020603050405020304" pitchFamily="18" charset="0"/>
                <a:ea typeface="Times New Roman" panose="02020603050405020304" pitchFamily="18" charset="0"/>
              </a:rPr>
              <a:t> </a:t>
            </a:r>
            <a:r>
              <a:rPr lang="en-US" cap="none" dirty="0" err="1" smtClean="0">
                <a:latin typeface="Times New Roman" panose="02020603050405020304" pitchFamily="18" charset="0"/>
                <a:ea typeface="Times New Roman" panose="02020603050405020304" pitchFamily="18" charset="0"/>
              </a:rPr>
              <a:t>qiladi</a:t>
            </a:r>
            <a:r>
              <a:rPr lang="uz-Cyrl-UZ" cap="none" dirty="0" smtClean="0">
                <a:latin typeface="Times New Roman" panose="02020603050405020304" pitchFamily="18" charset="0"/>
                <a:ea typeface="Times New Roman" panose="02020603050405020304" pitchFamily="18" charset="0"/>
              </a:rPr>
              <a:t>. </a:t>
            </a:r>
            <a:endParaRPr lang="ru-RU" cap="none" dirty="0" smtClean="0">
              <a:latin typeface="Times New Roman" panose="02020603050405020304" pitchFamily="18" charset="0"/>
              <a:ea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val="2691041720"/>
              </p:ext>
            </p:extLst>
          </p:nvPr>
        </p:nvGraphicFramePr>
        <p:xfrm>
          <a:off x="2800467" y="627796"/>
          <a:ext cx="5838565" cy="26613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5369515"/>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9558" y="436728"/>
            <a:ext cx="11081982" cy="5732060"/>
          </a:xfrm>
        </p:spPr>
        <p:txBody>
          <a:bodyPr>
            <a:noAutofit/>
          </a:bodyPr>
          <a:lstStyle/>
          <a:p>
            <a:pPr marL="0" indent="0" algn="just" fontAlgn="base" hangingPunct="0">
              <a:spcAft>
                <a:spcPts val="0"/>
              </a:spcAft>
              <a:buNone/>
            </a:pP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Undan tashqari </a:t>
            </a:r>
            <a:r>
              <a:rPr lang="uz-Cyrl-UZ"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statik </a:t>
            </a: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va </a:t>
            </a:r>
            <a:r>
              <a:rPr lang="uz-Cyrl-UZ"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dinamik</a:t>
            </a: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 kuchlar mavjud.</a:t>
            </a:r>
            <a:r>
              <a:rPr lang="uz-Cyrl-UZ" sz="2800" i="1" u="sng" cap="none"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i="1" u="sng" cap="none"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Statik</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tashqi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inshootga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sekin-asta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qo’yiladi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tezlanish</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hosil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qilmaydi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cap="none"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Dinamik</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gar kuch zarbali bo’lsa yoki davriy tarzda o’zgarib tursa dinamik kuch deyiladi.</a:t>
            </a:r>
            <a:endParaRPr lang="en-US" sz="2800" cap="none"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0"/>
              </a:spcAft>
              <a:buNone/>
            </a:pP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Bulardan</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tashqari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cap="none" dirty="0" err="1" smtClean="0">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b="1" i="1" u="sng"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cap="none"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en-US" sz="2800" b="1" i="1" u="sng"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cap="none" dirty="0" err="1" smtClean="0">
                <a:latin typeface="Times New Roman" panose="02020603050405020304" pitchFamily="18" charset="0"/>
                <a:ea typeface="Times New Roman" panose="02020603050405020304" pitchFamily="18" charset="0"/>
                <a:cs typeface="Times New Roman" panose="02020603050405020304" pitchFamily="18" charset="0"/>
              </a:rPr>
              <a:t>vaqtinchalik</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kuchlar</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uchraydi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misol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qilib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aytganda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ko’prikning</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hususiy</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kuchlar</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Vaqtinchalik</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misol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qilib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aytganda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ko’prikdan</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o’tayotgan</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poezdning</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esa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vaqtinchalik</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kuchga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misol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bo’la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oladi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cap="none" dirty="0" smtClean="0">
              <a:latin typeface="Times New Roman" panose="02020603050405020304" pitchFamily="18" charset="0"/>
              <a:ea typeface="Times New Roman" panose="02020603050405020304" pitchFamily="18" charset="0"/>
              <a:cs typeface="Times New Roman" panose="02020603050405020304" pitchFamily="18" charset="0"/>
            </a:endParaRPr>
          </a:p>
          <a:p>
            <a:endParaRPr lang="ru-RU" sz="2800" cap="none" dirty="0" smtClean="0">
              <a:latin typeface="Times New Roman" panose="02020603050405020304" pitchFamily="18" charset="0"/>
              <a:cs typeface="Times New Roman" panose="02020603050405020304" pitchFamily="18" charset="0"/>
            </a:endParaRPr>
          </a:p>
          <a:p>
            <a:pPr marL="0" indent="0" algn="just">
              <a:spcAft>
                <a:spcPts val="0"/>
              </a:spcAft>
              <a:buNone/>
            </a:pPr>
            <a:endParaRPr lang="ru-RU" sz="2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94438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3" name="Группа 167"/>
          <p:cNvGrpSpPr>
            <a:grpSpLocks/>
          </p:cNvGrpSpPr>
          <p:nvPr/>
        </p:nvGrpSpPr>
        <p:grpSpPr bwMode="auto">
          <a:xfrm>
            <a:off x="563217" y="457200"/>
            <a:ext cx="10979854" cy="5848350"/>
            <a:chOff x="751" y="7888"/>
            <a:chExt cx="10122" cy="8169"/>
          </a:xfrm>
        </p:grpSpPr>
        <p:grpSp>
          <p:nvGrpSpPr>
            <p:cNvPr id="4" name="Group 171"/>
            <p:cNvGrpSpPr>
              <a:grpSpLocks/>
            </p:cNvGrpSpPr>
            <p:nvPr/>
          </p:nvGrpSpPr>
          <p:grpSpPr bwMode="auto">
            <a:xfrm>
              <a:off x="751" y="7888"/>
              <a:ext cx="9373" cy="7892"/>
              <a:chOff x="751" y="8165"/>
              <a:chExt cx="9373" cy="7892"/>
            </a:xfrm>
          </p:grpSpPr>
          <p:pic>
            <p:nvPicPr>
              <p:cNvPr id="169" name="Picture 1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 y="8165"/>
                <a:ext cx="6486" cy="42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70" name="Picture 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9" y="8496"/>
                <a:ext cx="2625" cy="168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71" name="Picture 17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9" y="10817"/>
                <a:ext cx="2625" cy="145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72" name="Picture 17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4" y="12782"/>
                <a:ext cx="2649" cy="32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grpSp>
        <p:pic>
          <p:nvPicPr>
            <p:cNvPr id="173" name="Picture 17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35" y="12127"/>
              <a:ext cx="4338" cy="393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5" name="Text Box 177"/>
            <p:cNvSpPr txBox="1">
              <a:spLocks noChangeArrowheads="1"/>
            </p:cNvSpPr>
            <p:nvPr/>
          </p:nvSpPr>
          <p:spPr bwMode="auto">
            <a:xfrm>
              <a:off x="3994" y="12505"/>
              <a:ext cx="2169" cy="3275"/>
            </a:xfrm>
            <a:prstGeom prst="rect">
              <a:avLst/>
            </a:prstGeom>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Xajmiy</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kuch</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jism</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xajmi</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qiladi.                                                 Masalan: Hususiy og’irlik, harakat vaqtida inertsiya kuchi.</a:t>
              </a:r>
              <a:endParaRPr kumimoji="0" lang="uz-Cyrl-UZ"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FFFF99"/>
                  </a:solidFill>
                  <a:effectLst/>
                  <a:latin typeface="Arial" panose="020B0604020202020204" pitchFamily="34" charset="0"/>
                  <a:ea typeface="Times New Roman" panose="02020603050405020304" pitchFamily="18" charset="0"/>
                </a:rPr>
                <a:t>1</a:t>
              </a:r>
              <a:endParaRPr kumimoji="0" lang="uz-Cyrl-UZ" sz="1800" b="0" i="0" u="none" strike="noStrike" cap="none" normalizeH="0" baseline="0" dirty="0" smtClean="0">
                <a:ln>
                  <a:noFill/>
                </a:ln>
                <a:solidFill>
                  <a:schemeClr val="tx1"/>
                </a:solidFill>
                <a:effectLst/>
                <a:latin typeface="Arial" panose="020B0604020202020204" pitchFamily="34" charset="0"/>
              </a:endParaRPr>
            </a:p>
          </p:txBody>
        </p:sp>
        <p:sp>
          <p:nvSpPr>
            <p:cNvPr id="6" name="Text Box 178"/>
            <p:cNvSpPr txBox="1">
              <a:spLocks noChangeArrowheads="1"/>
            </p:cNvSpPr>
            <p:nvPr/>
          </p:nvSpPr>
          <p:spPr bwMode="auto">
            <a:xfrm>
              <a:off x="9392" y="12636"/>
              <a:ext cx="1157" cy="196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i="0" u="none" strike="noStrike" normalizeH="0" baseline="0" dirty="0" err="1"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Doimiy</a:t>
              </a:r>
              <a:r>
                <a:rPr kumimoji="0" lang="ru-RU" sz="2400" i="0" u="none" strike="noStrike" normalizeH="0" baseline="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i="0" u="none" strike="noStrike" normalizeH="0" baseline="0" dirty="0" err="1"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takrorla</a:t>
              </a:r>
              <a:r>
                <a:rPr kumimoji="0" lang="uz-Cyrl-UZ" sz="2400" i="0" u="none" strike="noStrike" normalizeH="0" baseline="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-nuvchi kuchlar</a:t>
              </a:r>
              <a:endParaRPr kumimoji="0" lang="uz-Cyrl-UZ" sz="3600" i="0" u="none" strike="noStrike" normalizeH="0" baseline="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grpSp>
      <p:sp>
        <p:nvSpPr>
          <p:cNvPr id="7" name="Rectangle 13"/>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23"/>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8" name="Rectangle 26"/>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21645450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4716" y="302359"/>
            <a:ext cx="11139606" cy="5693866"/>
          </a:xfrm>
          <a:prstGeom prst="rect">
            <a:avLst/>
          </a:prstGeom>
        </p:spPr>
        <p:txBody>
          <a:bodyPr wrap="square">
            <a:spAutoFit/>
          </a:bodyPr>
          <a:lstStyle/>
          <a:p>
            <a:pPr algn="ctr">
              <a:spcAft>
                <a:spcPts val="0"/>
              </a:spcAft>
            </a:pPr>
            <a:r>
              <a:rPr lang="uz-Cyrl-UZ" sz="2800" b="1" u="sng" dirty="0">
                <a:latin typeface="Times New Roman" panose="02020603050405020304" pitchFamily="18" charset="0"/>
                <a:ea typeface="Times New Roman" panose="02020603050405020304" pitchFamily="18" charset="0"/>
              </a:rPr>
              <a:t>5.Materiallar qarshiligida qabul qilingan  gipotezalar (cheklanishlar)</a:t>
            </a:r>
            <a:endParaRPr lang="ru-RU" sz="2400" dirty="0">
              <a:latin typeface="Times New Roman" panose="02020603050405020304" pitchFamily="18" charset="0"/>
              <a:ea typeface="Times New Roman" panose="02020603050405020304" pitchFamily="18" charset="0"/>
            </a:endParaRPr>
          </a:p>
          <a:p>
            <a:pPr>
              <a:spcAft>
                <a:spcPts val="0"/>
              </a:spcAft>
            </a:pPr>
            <a:r>
              <a:rPr lang="uz-Cyrl-UZ" sz="2800" b="1" dirty="0">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uz-Cyrl-UZ" sz="2800" dirty="0">
                <a:latin typeface="Times New Roman" panose="02020603050405020304" pitchFamily="18" charset="0"/>
                <a:ea typeface="Times New Roman" panose="02020603050405020304" pitchFamily="18" charset="0"/>
              </a:rPr>
              <a:t>Materiallar qarshiligi fanida hisoblash ishlarini yengillashtirish maqsadida bir qancha gipotezalar yani cheklanishlar qabul qilinadi. Bu cheklanishlarni hisobga olib, loyihalangan konstruksiya yoki inshootlarni qo’llash mumkinligini amalda isbotlagan.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cheklanishlar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tanihamiz</a:t>
            </a:r>
            <a:r>
              <a:rPr lang="en-US" sz="28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indent="449580" algn="just">
              <a:spcAft>
                <a:spcPts val="0"/>
              </a:spcAft>
            </a:pPr>
            <a:r>
              <a:rPr lang="en-US" sz="2800" b="1" dirty="0" smtClean="0">
                <a:latin typeface="Times New Roman" panose="02020603050405020304" pitchFamily="18" charset="0"/>
                <a:ea typeface="Times New Roman" panose="02020603050405020304" pitchFamily="18" charset="0"/>
              </a:rPr>
              <a:t>1.Cheklanish deb </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yahlit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g’ovaksiz</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qabul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qilinadi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gipotezada</a:t>
            </a:r>
            <a:r>
              <a:rPr lang="en-US" sz="2800" dirty="0">
                <a:latin typeface="Times New Roman" panose="02020603050405020304" pitchFamily="18" charset="0"/>
                <a:ea typeface="Times New Roman" panose="02020603050405020304" pitchFamily="18" charset="0"/>
              </a:rPr>
              <a:t> material </a:t>
            </a:r>
            <a:r>
              <a:rPr lang="en-US" sz="2800" dirty="0" err="1">
                <a:latin typeface="Times New Roman" panose="02020603050405020304" pitchFamily="18" charset="0"/>
                <a:ea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hajmini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butunlay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to’ldiradi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mutlaqo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yahlit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hech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bo’shlo’qlar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Mayda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zarrachali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juda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keladi</a:t>
            </a:r>
            <a:r>
              <a:rPr lang="en-US" sz="28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indent="449580" algn="just">
              <a:spcAft>
                <a:spcPts val="0"/>
              </a:spcAft>
            </a:pPr>
            <a:r>
              <a:rPr lang="en-US" sz="2800" b="1" dirty="0" smtClean="0">
                <a:latin typeface="Times New Roman" panose="02020603050405020304" pitchFamily="18" charset="0"/>
                <a:ea typeface="Times New Roman" panose="02020603050405020304" pitchFamily="18" charset="0"/>
              </a:rPr>
              <a:t>2.Cheklanish deb </a:t>
            </a:r>
            <a:r>
              <a:rPr lang="en-US" sz="2800" dirty="0" smtClean="0">
                <a:latin typeface="Times New Roman" panose="02020603050405020304" pitchFamily="18" charset="0"/>
                <a:ea typeface="Times New Roman" panose="02020603050405020304" pitchFamily="18" charset="0"/>
              </a:rPr>
              <a:t>-</a:t>
            </a:r>
            <a:r>
              <a:rPr lang="en-US" sz="2800" dirty="0" err="1" smtClean="0">
                <a:latin typeface="Times New Roman" panose="02020603050405020304" pitchFamily="18" charset="0"/>
                <a:ea typeface="Times New Roman" panose="02020603050405020304" pitchFamily="18" charset="0"/>
              </a:rPr>
              <a:t>jism</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jinsli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izotrop</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olinadi.Bu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cheklanishda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hamma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zarralari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hossalarga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Metall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jinsli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beton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g’isht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toshning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jinsli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hususiyati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kamroqdir</a:t>
            </a:r>
            <a:r>
              <a:rPr lang="en-US" sz="28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72322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556832566"/>
              </p:ext>
            </p:extLst>
          </p:nvPr>
        </p:nvGraphicFramePr>
        <p:xfrm>
          <a:off x="925665" y="627797"/>
          <a:ext cx="10183614" cy="56092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505873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2973075"/>
              </p:ext>
            </p:extLst>
          </p:nvPr>
        </p:nvGraphicFramePr>
        <p:xfrm>
          <a:off x="913774" y="1009933"/>
          <a:ext cx="10363826" cy="5472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71818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6729" y="593080"/>
            <a:ext cx="11204811" cy="5170646"/>
          </a:xfrm>
          <a:prstGeom prst="rect">
            <a:avLst/>
          </a:prstGeom>
        </p:spPr>
        <p:txBody>
          <a:bodyPr wrap="square">
            <a:spAutoFit/>
          </a:bodyPr>
          <a:lstStyle/>
          <a:p>
            <a:pPr algn="ctr">
              <a:spcAft>
                <a:spcPts val="0"/>
              </a:spcAft>
            </a:pPr>
            <a:r>
              <a:rPr lang="uz-Cyrl-UZ" sz="3000" b="1" dirty="0" smtClean="0">
                <a:latin typeface="Times New Roman" panose="02020603050405020304" pitchFamily="18" charset="0"/>
                <a:ea typeface="Times New Roman" panose="02020603050405020304" pitchFamily="18" charset="0"/>
              </a:rPr>
              <a:t> </a:t>
            </a:r>
            <a:r>
              <a:rPr lang="uz-Cyrl-UZ" sz="3000" b="1" dirty="0">
                <a:latin typeface="Times New Roman" panose="02020603050405020304" pitchFamily="18" charset="0"/>
                <a:ea typeface="Times New Roman" panose="02020603050405020304" pitchFamily="18" charset="0"/>
              </a:rPr>
              <a:t>Ichki kuchlar tushunchasi. Kesish usuli</a:t>
            </a:r>
            <a:endParaRPr lang="ru-RU" sz="3000" dirty="0">
              <a:latin typeface="Times New Roman" panose="02020603050405020304" pitchFamily="18" charset="0"/>
              <a:ea typeface="Times New Roman" panose="02020603050405020304" pitchFamily="18" charset="0"/>
            </a:endParaRPr>
          </a:p>
          <a:p>
            <a:pPr indent="449580" algn="just">
              <a:spcAft>
                <a:spcPts val="0"/>
              </a:spcAft>
            </a:pPr>
            <a:r>
              <a:rPr lang="uz-Cyrl-UZ" sz="3000" dirty="0">
                <a:latin typeface="Times New Roman" panose="02020603050405020304" pitchFamily="18" charset="0"/>
                <a:ea typeface="Times New Roman" panose="02020603050405020304" pitchFamily="18" charset="0"/>
              </a:rPr>
              <a:t> </a:t>
            </a:r>
            <a:endParaRPr lang="ru-RU" sz="3000" dirty="0">
              <a:latin typeface="Times New Roman" panose="02020603050405020304" pitchFamily="18" charset="0"/>
              <a:ea typeface="Times New Roman" panose="02020603050405020304" pitchFamily="18" charset="0"/>
            </a:endParaRPr>
          </a:p>
          <a:p>
            <a:pPr indent="449580" algn="just">
              <a:spcAft>
                <a:spcPts val="0"/>
              </a:spcAft>
            </a:pPr>
            <a:r>
              <a:rPr lang="en-US" sz="3000" b="1" dirty="0" err="1" smtClean="0">
                <a:latin typeface="Times New Roman" panose="02020603050405020304" pitchFamily="18" charset="0"/>
                <a:ea typeface="Times New Roman" panose="02020603050405020304" pitchFamily="18" charset="0"/>
              </a:rPr>
              <a:t>Ichki</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kuchlar</a:t>
            </a:r>
            <a:r>
              <a:rPr lang="en-US" sz="3000" b="1" dirty="0" smtClean="0">
                <a:latin typeface="Times New Roman" panose="02020603050405020304" pitchFamily="18" charset="0"/>
                <a:ea typeface="Times New Roman" panose="02020603050405020304" pitchFamily="18" charset="0"/>
              </a:rPr>
              <a:t> deb </a:t>
            </a:r>
            <a:r>
              <a:rPr lang="en-US" sz="3000" dirty="0" smtClean="0">
                <a:latin typeface="Times New Roman" panose="02020603050405020304" pitchFamily="18" charset="0"/>
                <a:ea typeface="Times New Roman" panose="02020603050405020304" pitchFamily="18" charset="0"/>
              </a:rPr>
              <a:t>- </a:t>
            </a:r>
            <a:r>
              <a:rPr lang="uz-Cyrl-UZ" sz="3000" dirty="0" smtClean="0">
                <a:latin typeface="Times New Roman" panose="02020603050405020304" pitchFamily="18" charset="0"/>
                <a:ea typeface="Times New Roman" panose="02020603050405020304" pitchFamily="18" charset="0"/>
              </a:rPr>
              <a:t>Tashqi </a:t>
            </a:r>
            <a:r>
              <a:rPr lang="uz-Cyrl-UZ" sz="3000" dirty="0">
                <a:latin typeface="Times New Roman" panose="02020603050405020304" pitchFamily="18" charset="0"/>
                <a:ea typeface="Times New Roman" panose="02020603050405020304" pitchFamily="18" charset="0"/>
              </a:rPr>
              <a:t>kuchlar ta'siridan mashina va inshoot qismlarining kesimlarida hosil bo’ladigan </a:t>
            </a:r>
            <a:r>
              <a:rPr lang="uz-Cyrl-UZ" sz="3000" dirty="0" smtClean="0">
                <a:latin typeface="Times New Roman" panose="02020603050405020304" pitchFamily="18" charset="0"/>
                <a:ea typeface="Times New Roman" panose="02020603050405020304" pitchFamily="18" charset="0"/>
              </a:rPr>
              <a:t>kuchlar</a:t>
            </a:r>
            <a:r>
              <a:rPr lang="en-US" sz="3000" dirty="0" err="1" smtClean="0">
                <a:latin typeface="Times New Roman" panose="02020603050405020304" pitchFamily="18" charset="0"/>
                <a:ea typeface="Times New Roman" panose="02020603050405020304" pitchFamily="18" charset="0"/>
              </a:rPr>
              <a:t>ga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aytiladi</a:t>
            </a:r>
            <a:r>
              <a:rPr lang="en-US" sz="3000" dirty="0" smtClean="0">
                <a:latin typeface="Times New Roman" panose="02020603050405020304" pitchFamily="18" charset="0"/>
                <a:ea typeface="Times New Roman" panose="02020603050405020304" pitchFamily="18" charset="0"/>
              </a:rPr>
              <a:t> </a:t>
            </a:r>
            <a:r>
              <a:rPr lang="uz-Cyrl-UZ" sz="3000" dirty="0" smtClean="0">
                <a:latin typeface="Times New Roman" panose="02020603050405020304" pitchFamily="18" charset="0"/>
                <a:ea typeface="Times New Roman" panose="02020603050405020304" pitchFamily="18" charset="0"/>
              </a:rPr>
              <a:t>deyiladi</a:t>
            </a:r>
            <a:r>
              <a:rPr lang="uz-Cyrl-UZ" sz="3000" dirty="0">
                <a:latin typeface="Times New Roman" panose="02020603050405020304" pitchFamily="18" charset="0"/>
                <a:ea typeface="Times New Roman" panose="02020603050405020304" pitchFamily="18" charset="0"/>
              </a:rPr>
              <a:t>.</a:t>
            </a:r>
            <a:endParaRPr lang="ru-RU" sz="3000" dirty="0">
              <a:latin typeface="Times New Roman" panose="02020603050405020304" pitchFamily="18" charset="0"/>
              <a:ea typeface="Times New Roman" panose="02020603050405020304" pitchFamily="18" charset="0"/>
            </a:endParaRPr>
          </a:p>
          <a:p>
            <a:pPr indent="449580" algn="just">
              <a:spcAft>
                <a:spcPts val="0"/>
              </a:spcAft>
            </a:pPr>
            <a:r>
              <a:rPr lang="uz-Cyrl-UZ" sz="3000" dirty="0">
                <a:latin typeface="Times New Roman" panose="02020603050405020304" pitchFamily="18" charset="0"/>
                <a:ea typeface="Times New Roman" panose="02020603050405020304" pitchFamily="18" charset="0"/>
              </a:rPr>
              <a:t>Ichki kuchlar jismni tashkil qiluvchi zarrachalar orasidagi o’zaro ta'sir kuchlaridan va tashqi kuch ta'siridan hosil bo’ladigan reaksiya kuchlaridan iboratdir. Reaksiya kuchlari jismning deformasiyalanishga zarrachalarning bir-biridan qochishga yoki o’zaro yaqinlashishga qarshilik ko’rsatuvchi muvozanatini saqlovchi kuchdir. </a:t>
            </a:r>
            <a:r>
              <a:rPr lang="en-US" sz="3000" dirty="0" err="1">
                <a:latin typeface="Times New Roman" panose="02020603050405020304" pitchFamily="18" charset="0"/>
                <a:ea typeface="Times New Roman" panose="02020603050405020304" pitchFamily="18" charset="0"/>
              </a:rPr>
              <a:t>Reaksiya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materiallar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qarshiligi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fanida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ichki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kuch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yoki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zo’riqish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kuchi</a:t>
            </a:r>
            <a:r>
              <a:rPr lang="en-US" sz="3000" dirty="0">
                <a:latin typeface="Times New Roman" panose="02020603050405020304" pitchFamily="18" charset="0"/>
                <a:ea typeface="Times New Roman" panose="02020603050405020304" pitchFamily="18" charset="0"/>
              </a:rPr>
              <a:t> deb </a:t>
            </a:r>
            <a:r>
              <a:rPr lang="en-US" sz="3000" dirty="0" err="1">
                <a:latin typeface="Times New Roman" panose="02020603050405020304" pitchFamily="18" charset="0"/>
                <a:ea typeface="Times New Roman" panose="02020603050405020304" pitchFamily="18" charset="0"/>
              </a:rPr>
              <a:t>yuritiladi</a:t>
            </a:r>
            <a:r>
              <a:rPr lang="en-US" sz="3000" dirty="0">
                <a:latin typeface="Times New Roman" panose="02020603050405020304" pitchFamily="18" charset="0"/>
                <a:ea typeface="Times New Roman" panose="02020603050405020304" pitchFamily="18" charset="0"/>
              </a:rPr>
              <a:t>.</a:t>
            </a:r>
            <a:endParaRPr lang="ru-RU" sz="3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26719758"/>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4150" y="507707"/>
            <a:ext cx="10126638" cy="5693866"/>
          </a:xfrm>
          <a:prstGeom prst="rect">
            <a:avLst/>
          </a:prstGeom>
        </p:spPr>
        <p:txBody>
          <a:bodyPr wrap="square">
            <a:spAutoFit/>
          </a:bodyPr>
          <a:lstStyle/>
          <a:p>
            <a:pPr indent="449580" algn="just">
              <a:spcAft>
                <a:spcPts val="0"/>
              </a:spcAft>
            </a:pPr>
            <a:r>
              <a:rPr lang="en-US" sz="2600" dirty="0">
                <a:latin typeface="Times New Roman" panose="02020603050405020304" pitchFamily="18" charset="0"/>
                <a:ea typeface="Times New Roman" panose="02020603050405020304" pitchFamily="18" charset="0"/>
              </a:rPr>
              <a:t>Agar </a:t>
            </a:r>
            <a:r>
              <a:rPr lang="en-US" sz="2600" dirty="0" err="1">
                <a:latin typeface="Times New Roman" panose="02020603050405020304" pitchFamily="18" charset="0"/>
                <a:ea typeface="Times New Roman" panose="02020603050405020304" pitchFamily="18" charset="0"/>
              </a:rPr>
              <a:t>tashqi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ortib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ketsa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brus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muvozanati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bo’zi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brus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shu</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kesimda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katta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qiymatga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erishgan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kesimda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sinadi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algn="just">
              <a:spcAft>
                <a:spcPts val="0"/>
              </a:spcAft>
            </a:pPr>
            <a:r>
              <a:rPr lang="en-US" sz="2600" dirty="0" err="1">
                <a:latin typeface="Times New Roman" panose="02020603050405020304" pitchFamily="18" charset="0"/>
                <a:ea typeface="Times New Roman" panose="02020603050405020304" pitchFamily="18" charset="0"/>
              </a:rPr>
              <a:t>Jismlar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ta'siridan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deformasiyalanganda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hosil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qiluvchi</a:t>
            </a:r>
            <a:r>
              <a:rPr lang="en-US" sz="2600" dirty="0">
                <a:latin typeface="Times New Roman" panose="02020603050405020304" pitchFamily="18" charset="0"/>
                <a:ea typeface="Times New Roman" panose="02020603050405020304" pitchFamily="18" charset="0"/>
              </a:rPr>
              <a:t> atom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moleqo’l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deformasiyalanishiga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qarshilik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qiladi</a:t>
            </a:r>
            <a:r>
              <a:rPr lang="en-US" sz="2600" dirty="0">
                <a:latin typeface="Times New Roman" panose="02020603050405020304" pitchFamily="18" charset="0"/>
                <a:ea typeface="Times New Roman" panose="02020603050405020304" pitchFamily="18" charset="0"/>
              </a:rPr>
              <a:t>. Bu </a:t>
            </a:r>
            <a:r>
              <a:rPr lang="en-US" sz="2600" dirty="0" err="1">
                <a:latin typeface="Times New Roman" panose="02020603050405020304" pitchFamily="18" charset="0"/>
                <a:ea typeface="Times New Roman" panose="02020603050405020304" pitchFamily="18" charset="0"/>
              </a:rPr>
              <a:t>qarshilik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jismidagi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(atom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moleqo’l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yalar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orasidagi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tortilish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hisobiga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bo’ladi</a:t>
            </a:r>
            <a:r>
              <a:rPr lang="en-US" sz="2600" dirty="0">
                <a:latin typeface="Times New Roman" panose="02020603050405020304" pitchFamily="18" charset="0"/>
                <a:ea typeface="Times New Roman" panose="02020603050405020304" pitchFamily="18" charset="0"/>
              </a:rPr>
              <a:t>. Bu </a:t>
            </a:r>
            <a:r>
              <a:rPr lang="en-US" sz="2600" dirty="0" err="1">
                <a:latin typeface="Times New Roman" panose="02020603050405020304" pitchFamily="18" charset="0"/>
                <a:ea typeface="Times New Roman" panose="02020603050405020304" pitchFamily="18" charset="0"/>
              </a:rPr>
              <a:t>usul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quyidagi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tartibda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a:latin typeface="Times New Roman" panose="02020603050405020304" pitchFamily="18" charset="0"/>
                <a:ea typeface="Times New Roman" panose="02020603050405020304" pitchFamily="18" charset="0"/>
              </a:rPr>
              <a:t>	a) </a:t>
            </a:r>
            <a:r>
              <a:rPr lang="en-US" sz="2600" dirty="0" err="1">
                <a:latin typeface="Times New Roman" panose="02020603050405020304" pitchFamily="18" charset="0"/>
                <a:ea typeface="Times New Roman" panose="02020603050405020304" pitchFamily="18" charset="0"/>
              </a:rPr>
              <a:t>tekshirilayotgan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jism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fikran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ikki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ajratiladi</a:t>
            </a:r>
            <a:r>
              <a:rPr lang="en-US" sz="2600" dirty="0">
                <a:latin typeface="Times New Roman" panose="02020603050405020304" pitchFamily="18" charset="0"/>
                <a:ea typeface="Times New Roman" panose="02020603050405020304" pitchFamily="18" charset="0"/>
              </a:rPr>
              <a:t>. Shakl-4</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a:latin typeface="Times New Roman" panose="02020603050405020304" pitchFamily="18" charset="0"/>
                <a:ea typeface="Times New Roman" panose="02020603050405020304" pitchFamily="18" charset="0"/>
              </a:rPr>
              <a:t>	b)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qolinib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ikkinchi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fikran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tashlab</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err="1">
                <a:latin typeface="Times New Roman" panose="02020603050405020304" pitchFamily="18" charset="0"/>
                <a:ea typeface="Times New Roman" panose="02020603050405020304" pitchFamily="18" charset="0"/>
              </a:rPr>
              <a:t>yuboriladi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a:latin typeface="Times New Roman" panose="02020603050405020304" pitchFamily="18" charset="0"/>
                <a:ea typeface="Times New Roman" panose="02020603050405020304" pitchFamily="18" charset="0"/>
              </a:rPr>
              <a:t>	v) </a:t>
            </a:r>
            <a:r>
              <a:rPr lang="en-US" sz="2600" dirty="0" err="1">
                <a:latin typeface="Times New Roman" panose="02020603050405020304" pitchFamily="18" charset="0"/>
                <a:ea typeface="Times New Roman" panose="02020603050405020304" pitchFamily="18" charset="0"/>
              </a:rPr>
              <a:t>qoldirilgan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tashlab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yuborilgan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ta'siri</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err="1">
                <a:latin typeface="Times New Roman" panose="02020603050405020304" pitchFamily="18" charset="0"/>
                <a:ea typeface="Times New Roman" panose="02020603050405020304" pitchFamily="18" charset="0"/>
              </a:rPr>
              <a:t>noma'lum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sifatida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err="1">
                <a:latin typeface="Times New Roman" panose="02020603050405020304" pitchFamily="18" charset="0"/>
                <a:ea typeface="Times New Roman" panose="02020603050405020304" pitchFamily="18" charset="0"/>
              </a:rPr>
              <a:t>ettiriladi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r>
              <a:rPr lang="en-US" sz="2600" dirty="0">
                <a:latin typeface="Times New Roman" panose="02020603050405020304" pitchFamily="18" charset="0"/>
                <a:ea typeface="Times New Roman" panose="02020603050405020304" pitchFamily="18" charset="0"/>
              </a:rPr>
              <a:t>	g) </a:t>
            </a:r>
            <a:r>
              <a:rPr lang="en-US" sz="2600" dirty="0" err="1">
                <a:latin typeface="Times New Roman" panose="02020603050405020304" pitchFamily="18" charset="0"/>
                <a:ea typeface="Times New Roman" panose="02020603050405020304" pitchFamily="18" charset="0"/>
              </a:rPr>
              <a:t>qoldirilgan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jismning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muvozanati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tekshirilib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noma'lumla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aniqlanadi</a:t>
            </a:r>
            <a:r>
              <a:rPr lang="en-US" sz="2600" dirty="0">
                <a:latin typeface="Times New Roman" panose="02020603050405020304" pitchFamily="18" charset="0"/>
                <a:ea typeface="Times New Roman" panose="02020603050405020304" pitchFamily="18" charset="0"/>
              </a:rPr>
              <a:t>. </a:t>
            </a:r>
            <a:endParaRPr lang="ru-RU" sz="2600" dirty="0"/>
          </a:p>
        </p:txBody>
      </p:sp>
    </p:spTree>
    <p:extLst>
      <p:ext uri="{BB962C8B-B14F-4D97-AF65-F5344CB8AC3E}">
        <p14:creationId xmlns:p14="http://schemas.microsoft.com/office/powerpoint/2010/main" val="2487581236"/>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Прямоугольник 116"/>
          <p:cNvSpPr/>
          <p:nvPr/>
        </p:nvSpPr>
        <p:spPr>
          <a:xfrm>
            <a:off x="1584960" y="742295"/>
            <a:ext cx="9742682" cy="754053"/>
          </a:xfrm>
          <a:prstGeom prst="rect">
            <a:avLst/>
          </a:prstGeom>
        </p:spPr>
        <p:txBody>
          <a:bodyPr wrap="square">
            <a:spAutoFit/>
          </a:bodyPr>
          <a:lstStyle/>
          <a:p>
            <a:pPr indent="449580" algn="just">
              <a:spcAft>
                <a:spcPts val="0"/>
              </a:spcAft>
            </a:pPr>
            <a:r>
              <a:rPr lang="en-US" sz="2500" dirty="0" err="1">
                <a:latin typeface="Times New Roman" panose="02020603050405020304" pitchFamily="18" charset="0"/>
                <a:ea typeface="Times New Roman" panose="02020603050405020304" pitchFamily="18" charset="0"/>
              </a:rPr>
              <a:t>Bunda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statikaning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quyidagi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muvozanatlik</a:t>
            </a:r>
            <a:r>
              <a:rPr lang="en-US" sz="2500" dirty="0">
                <a:latin typeface="Times New Roman" panose="02020603050405020304" pitchFamily="18" charset="0"/>
                <a:ea typeface="Times New Roman" panose="02020603050405020304" pitchFamily="18" charset="0"/>
              </a:rPr>
              <a:t> Nar </a:t>
            </a:r>
            <a:r>
              <a:rPr lang="en-US" sz="2500" dirty="0" err="1">
                <a:latin typeface="Times New Roman" panose="02020603050405020304" pitchFamily="18" charset="0"/>
                <a:ea typeface="Times New Roman" panose="02020603050405020304" pitchFamily="18" charset="0"/>
              </a:rPr>
              <a:t>tlaridan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foydalaniladi</a:t>
            </a:r>
            <a:r>
              <a:rPr lang="en-US" sz="2500" dirty="0">
                <a:latin typeface="Times New Roman" panose="02020603050405020304" pitchFamily="18" charset="0"/>
                <a:ea typeface="Times New Roman" panose="02020603050405020304" pitchFamily="18" charset="0"/>
              </a:rPr>
              <a:t>.</a:t>
            </a:r>
            <a:endParaRPr lang="ru-RU" sz="2500" dirty="0">
              <a:latin typeface="Times New Roman" panose="02020603050405020304" pitchFamily="18" charset="0"/>
              <a:ea typeface="Times New Roman" panose="02020603050405020304" pitchFamily="18" charset="0"/>
            </a:endParaRPr>
          </a:p>
          <a:p>
            <a:pPr indent="449580" algn="just">
              <a:spcAft>
                <a:spcPts val="0"/>
              </a:spcAft>
            </a:pP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
        <p:nvSpPr>
          <p:cNvPr id="233" name="Rectangle 404"/>
          <p:cNvSpPr>
            <a:spLocks noChangeArrowheads="1"/>
          </p:cNvSpPr>
          <p:nvPr/>
        </p:nvSpPr>
        <p:spPr bwMode="auto">
          <a:xfrm>
            <a:off x="533400" y="1634199"/>
            <a:ext cx="1124712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a:p>
        </p:txBody>
      </p:sp>
      <p:grpSp>
        <p:nvGrpSpPr>
          <p:cNvPr id="234" name="Group 291"/>
          <p:cNvGrpSpPr>
            <a:grpSpLocks/>
          </p:cNvGrpSpPr>
          <p:nvPr/>
        </p:nvGrpSpPr>
        <p:grpSpPr bwMode="auto">
          <a:xfrm>
            <a:off x="2129051" y="2489924"/>
            <a:ext cx="7697337" cy="3583329"/>
            <a:chOff x="2589" y="1069"/>
            <a:chExt cx="8208" cy="4851"/>
          </a:xfrm>
        </p:grpSpPr>
        <p:sp>
          <p:nvSpPr>
            <p:cNvPr id="235" name="Text Box 403"/>
            <p:cNvSpPr txBox="1">
              <a:spLocks noChangeArrowheads="1"/>
            </p:cNvSpPr>
            <p:nvPr/>
          </p:nvSpPr>
          <p:spPr bwMode="auto">
            <a:xfrm>
              <a:off x="9357" y="4453"/>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36" name="Text Box 402"/>
            <p:cNvSpPr txBox="1">
              <a:spLocks noChangeArrowheads="1"/>
            </p:cNvSpPr>
            <p:nvPr/>
          </p:nvSpPr>
          <p:spPr bwMode="auto">
            <a:xfrm>
              <a:off x="8215" y="4775"/>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8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Q</a:t>
              </a:r>
              <a:r>
                <a:rPr kumimoji="0" lang="en-US" altLang="ru-RU" sz="8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y</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37" name="Text Box 401"/>
            <p:cNvSpPr txBox="1">
              <a:spLocks noChangeArrowheads="1"/>
            </p:cNvSpPr>
            <p:nvPr/>
          </p:nvSpPr>
          <p:spPr bwMode="auto">
            <a:xfrm>
              <a:off x="10221" y="440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M</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x</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38" name="Text Box 400"/>
            <p:cNvSpPr txBox="1">
              <a:spLocks noChangeArrowheads="1"/>
            </p:cNvSpPr>
            <p:nvPr/>
          </p:nvSpPr>
          <p:spPr bwMode="auto">
            <a:xfrm>
              <a:off x="8061" y="5202"/>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М</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у</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39" name="Line 399"/>
            <p:cNvSpPr>
              <a:spLocks noChangeShapeType="1"/>
            </p:cNvSpPr>
            <p:nvPr/>
          </p:nvSpPr>
          <p:spPr bwMode="auto">
            <a:xfrm flipV="1">
              <a:off x="2589" y="206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0" name="Line 398"/>
            <p:cNvSpPr>
              <a:spLocks noChangeShapeType="1"/>
            </p:cNvSpPr>
            <p:nvPr/>
          </p:nvSpPr>
          <p:spPr bwMode="auto">
            <a:xfrm flipV="1">
              <a:off x="2589" y="1640"/>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1" name="Line 397"/>
            <p:cNvSpPr>
              <a:spLocks noChangeShapeType="1"/>
            </p:cNvSpPr>
            <p:nvPr/>
          </p:nvSpPr>
          <p:spPr bwMode="auto">
            <a:xfrm>
              <a:off x="6909" y="206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2" name="Line 396"/>
            <p:cNvSpPr>
              <a:spLocks noChangeShapeType="1"/>
            </p:cNvSpPr>
            <p:nvPr/>
          </p:nvSpPr>
          <p:spPr bwMode="auto">
            <a:xfrm flipV="1">
              <a:off x="6909" y="1640"/>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3" name="Line 395"/>
            <p:cNvSpPr>
              <a:spLocks noChangeShapeType="1"/>
            </p:cNvSpPr>
            <p:nvPr/>
          </p:nvSpPr>
          <p:spPr bwMode="auto">
            <a:xfrm>
              <a:off x="7629" y="1640"/>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4" name="Line 394"/>
            <p:cNvSpPr>
              <a:spLocks noChangeShapeType="1"/>
            </p:cNvSpPr>
            <p:nvPr/>
          </p:nvSpPr>
          <p:spPr bwMode="auto">
            <a:xfrm>
              <a:off x="3309" y="1640"/>
              <a:ext cx="0" cy="576"/>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5" name="Line 393"/>
            <p:cNvSpPr>
              <a:spLocks noChangeShapeType="1"/>
            </p:cNvSpPr>
            <p:nvPr/>
          </p:nvSpPr>
          <p:spPr bwMode="auto">
            <a:xfrm>
              <a:off x="5325" y="263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6" name="Text Box 392"/>
            <p:cNvSpPr txBox="1">
              <a:spLocks noChangeArrowheads="1"/>
            </p:cNvSpPr>
            <p:nvPr/>
          </p:nvSpPr>
          <p:spPr bwMode="auto">
            <a:xfrm>
              <a:off x="3021" y="107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47" name="Text Box 391"/>
            <p:cNvSpPr txBox="1">
              <a:spLocks noChangeArrowheads="1"/>
            </p:cNvSpPr>
            <p:nvPr/>
          </p:nvSpPr>
          <p:spPr bwMode="auto">
            <a:xfrm>
              <a:off x="3902" y="107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48" name="Text Box 390"/>
            <p:cNvSpPr txBox="1">
              <a:spLocks noChangeArrowheads="1"/>
            </p:cNvSpPr>
            <p:nvPr/>
          </p:nvSpPr>
          <p:spPr bwMode="auto">
            <a:xfrm>
              <a:off x="5325" y="107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3</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49" name="Text Box 389"/>
            <p:cNvSpPr txBox="1">
              <a:spLocks noChangeArrowheads="1"/>
            </p:cNvSpPr>
            <p:nvPr/>
          </p:nvSpPr>
          <p:spPr bwMode="auto">
            <a:xfrm>
              <a:off x="5901" y="1069"/>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4</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0" name="Text Box 388"/>
            <p:cNvSpPr txBox="1">
              <a:spLocks noChangeArrowheads="1"/>
            </p:cNvSpPr>
            <p:nvPr/>
          </p:nvSpPr>
          <p:spPr bwMode="auto">
            <a:xfrm>
              <a:off x="2767" y="277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6</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1" name="Text Box 387"/>
            <p:cNvSpPr txBox="1">
              <a:spLocks noChangeArrowheads="1"/>
            </p:cNvSpPr>
            <p:nvPr/>
          </p:nvSpPr>
          <p:spPr bwMode="auto">
            <a:xfrm>
              <a:off x="7036" y="277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5</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2" name="Text Box 386"/>
            <p:cNvSpPr txBox="1">
              <a:spLocks noChangeArrowheads="1"/>
            </p:cNvSpPr>
            <p:nvPr/>
          </p:nvSpPr>
          <p:spPr bwMode="auto">
            <a:xfrm>
              <a:off x="5469" y="2207"/>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В</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3" name="Text Box 385"/>
            <p:cNvSpPr txBox="1">
              <a:spLocks noChangeArrowheads="1"/>
            </p:cNvSpPr>
            <p:nvPr/>
          </p:nvSpPr>
          <p:spPr bwMode="auto">
            <a:xfrm>
              <a:off x="3597" y="2207"/>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А</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4" name="Line 384"/>
            <p:cNvSpPr>
              <a:spLocks noChangeShapeType="1"/>
            </p:cNvSpPr>
            <p:nvPr/>
          </p:nvSpPr>
          <p:spPr bwMode="auto">
            <a:xfrm>
              <a:off x="3309" y="2207"/>
              <a:ext cx="4320" cy="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55" name="Text Box 383"/>
            <p:cNvSpPr txBox="1">
              <a:spLocks noChangeArrowheads="1"/>
            </p:cNvSpPr>
            <p:nvPr/>
          </p:nvSpPr>
          <p:spPr bwMode="auto">
            <a:xfrm>
              <a:off x="3936" y="3853"/>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6" name="Text Box 382"/>
            <p:cNvSpPr txBox="1">
              <a:spLocks noChangeArrowheads="1"/>
            </p:cNvSpPr>
            <p:nvPr/>
          </p:nvSpPr>
          <p:spPr bwMode="auto">
            <a:xfrm>
              <a:off x="4656" y="3867"/>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7" name="Text Box 381"/>
            <p:cNvSpPr txBox="1">
              <a:spLocks noChangeArrowheads="1"/>
            </p:cNvSpPr>
            <p:nvPr/>
          </p:nvSpPr>
          <p:spPr bwMode="auto">
            <a:xfrm>
              <a:off x="3919" y="5447"/>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6</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8" name="Text Box 380"/>
            <p:cNvSpPr txBox="1">
              <a:spLocks noChangeArrowheads="1"/>
            </p:cNvSpPr>
            <p:nvPr/>
          </p:nvSpPr>
          <p:spPr bwMode="auto">
            <a:xfrm>
              <a:off x="4410" y="4983"/>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А</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9" name="Text Box 379"/>
            <p:cNvSpPr txBox="1">
              <a:spLocks noChangeArrowheads="1"/>
            </p:cNvSpPr>
            <p:nvPr/>
          </p:nvSpPr>
          <p:spPr bwMode="auto">
            <a:xfrm>
              <a:off x="5977" y="4031"/>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F</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0" name="Text Box 378"/>
            <p:cNvSpPr txBox="1">
              <a:spLocks noChangeArrowheads="1"/>
            </p:cNvSpPr>
            <p:nvPr/>
          </p:nvSpPr>
          <p:spPr bwMode="auto">
            <a:xfrm>
              <a:off x="5994" y="4305"/>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F</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1" name="Line 377"/>
            <p:cNvSpPr>
              <a:spLocks noChangeShapeType="1"/>
            </p:cNvSpPr>
            <p:nvPr/>
          </p:nvSpPr>
          <p:spPr bwMode="auto">
            <a:xfrm flipV="1">
              <a:off x="7197" y="5025"/>
              <a:ext cx="576" cy="288"/>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2" name="Line 376"/>
            <p:cNvSpPr>
              <a:spLocks noChangeShapeType="1"/>
            </p:cNvSpPr>
            <p:nvPr/>
          </p:nvSpPr>
          <p:spPr bwMode="auto">
            <a:xfrm>
              <a:off x="7773" y="4314"/>
              <a:ext cx="0" cy="72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3" name="Line 375"/>
            <p:cNvSpPr>
              <a:spLocks noChangeShapeType="1"/>
            </p:cNvSpPr>
            <p:nvPr/>
          </p:nvSpPr>
          <p:spPr bwMode="auto">
            <a:xfrm>
              <a:off x="8925" y="4847"/>
              <a:ext cx="720" cy="0"/>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4" name="Line 374"/>
            <p:cNvSpPr>
              <a:spLocks noChangeShapeType="1"/>
            </p:cNvSpPr>
            <p:nvPr/>
          </p:nvSpPr>
          <p:spPr bwMode="auto">
            <a:xfrm flipH="1">
              <a:off x="8637" y="4871"/>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5" name="Line 373"/>
            <p:cNvSpPr>
              <a:spLocks noChangeShapeType="1"/>
            </p:cNvSpPr>
            <p:nvPr/>
          </p:nvSpPr>
          <p:spPr bwMode="auto">
            <a:xfrm flipV="1">
              <a:off x="8925" y="3454"/>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6" name="Text Box 372"/>
            <p:cNvSpPr txBox="1">
              <a:spLocks noChangeArrowheads="1"/>
            </p:cNvSpPr>
            <p:nvPr/>
          </p:nvSpPr>
          <p:spPr bwMode="auto">
            <a:xfrm>
              <a:off x="7409" y="374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P</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7" name="Text Box 371"/>
            <p:cNvSpPr txBox="1">
              <a:spLocks noChangeArrowheads="1"/>
            </p:cNvSpPr>
            <p:nvPr/>
          </p:nvSpPr>
          <p:spPr bwMode="auto">
            <a:xfrm>
              <a:off x="8205" y="3772"/>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P</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8" name="Text Box 370"/>
            <p:cNvSpPr txBox="1">
              <a:spLocks noChangeArrowheads="1"/>
            </p:cNvSpPr>
            <p:nvPr/>
          </p:nvSpPr>
          <p:spPr bwMode="auto">
            <a:xfrm>
              <a:off x="8857" y="3176"/>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z</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9" name="Text Box 369"/>
            <p:cNvSpPr txBox="1">
              <a:spLocks noChangeArrowheads="1"/>
            </p:cNvSpPr>
            <p:nvPr/>
          </p:nvSpPr>
          <p:spPr bwMode="auto">
            <a:xfrm>
              <a:off x="8925" y="360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M</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z</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0" name="Text Box 368"/>
            <p:cNvSpPr txBox="1">
              <a:spLocks noChangeArrowheads="1"/>
            </p:cNvSpPr>
            <p:nvPr/>
          </p:nvSpPr>
          <p:spPr bwMode="auto">
            <a:xfrm>
              <a:off x="6621" y="348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В)</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71" name="Text Box 367"/>
            <p:cNvSpPr txBox="1">
              <a:spLocks noChangeArrowheads="1"/>
            </p:cNvSpPr>
            <p:nvPr/>
          </p:nvSpPr>
          <p:spPr bwMode="auto">
            <a:xfrm>
              <a:off x="7468" y="548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6</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72" name="Text Box 366"/>
            <p:cNvSpPr txBox="1">
              <a:spLocks noChangeArrowheads="1"/>
            </p:cNvSpPr>
            <p:nvPr/>
          </p:nvSpPr>
          <p:spPr bwMode="auto">
            <a:xfrm>
              <a:off x="7807" y="4957"/>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у</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73" name="Line 365"/>
            <p:cNvSpPr>
              <a:spLocks noChangeShapeType="1"/>
            </p:cNvSpPr>
            <p:nvPr/>
          </p:nvSpPr>
          <p:spPr bwMode="auto">
            <a:xfrm flipH="1">
              <a:off x="8205" y="5100"/>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4" name="Text Box 364"/>
            <p:cNvSpPr txBox="1">
              <a:spLocks noChangeArrowheads="1"/>
            </p:cNvSpPr>
            <p:nvPr/>
          </p:nvSpPr>
          <p:spPr bwMode="auto">
            <a:xfrm>
              <a:off x="8891" y="5420"/>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Q</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z</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5" name="Line 363"/>
            <p:cNvSpPr>
              <a:spLocks noChangeShapeType="1"/>
            </p:cNvSpPr>
            <p:nvPr/>
          </p:nvSpPr>
          <p:spPr bwMode="auto">
            <a:xfrm>
              <a:off x="8925" y="5188"/>
              <a:ext cx="0" cy="576"/>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6" name="Text Box 362"/>
            <p:cNvSpPr txBox="1">
              <a:spLocks noChangeArrowheads="1"/>
            </p:cNvSpPr>
            <p:nvPr/>
          </p:nvSpPr>
          <p:spPr bwMode="auto">
            <a:xfrm>
              <a:off x="9789" y="5025"/>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R</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7" name="Text Box 361"/>
            <p:cNvSpPr txBox="1">
              <a:spLocks noChangeArrowheads="1"/>
            </p:cNvSpPr>
            <p:nvPr/>
          </p:nvSpPr>
          <p:spPr bwMode="auto">
            <a:xfrm>
              <a:off x="9789" y="5447"/>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M</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8" name="Text Box 360"/>
            <p:cNvSpPr txBox="1">
              <a:spLocks noChangeArrowheads="1"/>
            </p:cNvSpPr>
            <p:nvPr/>
          </p:nvSpPr>
          <p:spPr bwMode="auto">
            <a:xfrm>
              <a:off x="8561" y="4453"/>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0</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9" name="Line 359"/>
            <p:cNvSpPr>
              <a:spLocks noChangeShapeType="1"/>
            </p:cNvSpPr>
            <p:nvPr/>
          </p:nvSpPr>
          <p:spPr bwMode="auto">
            <a:xfrm>
              <a:off x="7773" y="5049"/>
              <a:ext cx="1440" cy="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0" name="Line 358"/>
            <p:cNvSpPr>
              <a:spLocks noChangeShapeType="1"/>
            </p:cNvSpPr>
            <p:nvPr/>
          </p:nvSpPr>
          <p:spPr bwMode="auto">
            <a:xfrm>
              <a:off x="8637" y="4621"/>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1" name="Line 357"/>
            <p:cNvSpPr>
              <a:spLocks noChangeShapeType="1"/>
            </p:cNvSpPr>
            <p:nvPr/>
          </p:nvSpPr>
          <p:spPr bwMode="auto">
            <a:xfrm>
              <a:off x="5325" y="1074"/>
              <a:ext cx="0" cy="67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2" name="Text Box 356"/>
            <p:cNvSpPr txBox="1">
              <a:spLocks noChangeArrowheads="1"/>
            </p:cNvSpPr>
            <p:nvPr/>
          </p:nvSpPr>
          <p:spPr bwMode="auto">
            <a:xfrm>
              <a:off x="4317" y="2728"/>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grpSp>
          <p:nvGrpSpPr>
            <p:cNvPr id="283" name="Group 292"/>
            <p:cNvGrpSpPr>
              <a:grpSpLocks/>
            </p:cNvGrpSpPr>
            <p:nvPr/>
          </p:nvGrpSpPr>
          <p:grpSpPr bwMode="auto">
            <a:xfrm>
              <a:off x="2601" y="1084"/>
              <a:ext cx="8196" cy="4793"/>
              <a:chOff x="2601" y="1074"/>
              <a:chExt cx="8196" cy="4793"/>
            </a:xfrm>
          </p:grpSpPr>
          <p:grpSp>
            <p:nvGrpSpPr>
              <p:cNvPr id="284" name="Group 336"/>
              <p:cNvGrpSpPr>
                <a:grpSpLocks/>
              </p:cNvGrpSpPr>
              <p:nvPr/>
            </p:nvGrpSpPr>
            <p:grpSpPr bwMode="auto">
              <a:xfrm>
                <a:off x="2601" y="1074"/>
                <a:ext cx="5040" cy="2438"/>
                <a:chOff x="2589" y="1074"/>
                <a:chExt cx="5040" cy="2438"/>
              </a:xfrm>
            </p:grpSpPr>
            <p:sp>
              <p:nvSpPr>
                <p:cNvPr id="328" name="Line 355"/>
                <p:cNvSpPr>
                  <a:spLocks noChangeShapeType="1"/>
                </p:cNvSpPr>
                <p:nvPr/>
              </p:nvSpPr>
              <p:spPr bwMode="auto">
                <a:xfrm>
                  <a:off x="3309" y="1640"/>
                  <a:ext cx="43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9" name="Line 354"/>
                <p:cNvSpPr>
                  <a:spLocks noChangeShapeType="1"/>
                </p:cNvSpPr>
                <p:nvPr/>
              </p:nvSpPr>
              <p:spPr bwMode="auto">
                <a:xfrm>
                  <a:off x="2589" y="2067"/>
                  <a:ext cx="43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0" name="Line 353"/>
                <p:cNvSpPr>
                  <a:spLocks noChangeShapeType="1"/>
                </p:cNvSpPr>
                <p:nvPr/>
              </p:nvSpPr>
              <p:spPr bwMode="auto">
                <a:xfrm flipV="1">
                  <a:off x="6909" y="2207"/>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1" name="Line 352"/>
                <p:cNvSpPr>
                  <a:spLocks noChangeShapeType="1"/>
                </p:cNvSpPr>
                <p:nvPr/>
              </p:nvSpPr>
              <p:spPr bwMode="auto">
                <a:xfrm flipV="1">
                  <a:off x="2589" y="2207"/>
                  <a:ext cx="720" cy="432"/>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2" name="Line 351"/>
                <p:cNvSpPr>
                  <a:spLocks noChangeShapeType="1"/>
                </p:cNvSpPr>
                <p:nvPr/>
              </p:nvSpPr>
              <p:spPr bwMode="auto">
                <a:xfrm flipV="1">
                  <a:off x="4461" y="206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3" name="Line 350"/>
                <p:cNvSpPr>
                  <a:spLocks noChangeShapeType="1"/>
                </p:cNvSpPr>
                <p:nvPr/>
              </p:nvSpPr>
              <p:spPr bwMode="auto">
                <a:xfrm flipV="1">
                  <a:off x="4461" y="1640"/>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4" name="Line 349"/>
                <p:cNvSpPr>
                  <a:spLocks noChangeShapeType="1"/>
                </p:cNvSpPr>
                <p:nvPr/>
              </p:nvSpPr>
              <p:spPr bwMode="auto">
                <a:xfrm>
                  <a:off x="5181" y="1640"/>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5" name="Line 348"/>
                <p:cNvSpPr>
                  <a:spLocks noChangeShapeType="1"/>
                </p:cNvSpPr>
                <p:nvPr/>
              </p:nvSpPr>
              <p:spPr bwMode="auto">
                <a:xfrm flipV="1">
                  <a:off x="4461" y="2207"/>
                  <a:ext cx="720" cy="432"/>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6" name="Line 347"/>
                <p:cNvSpPr>
                  <a:spLocks noChangeShapeType="1"/>
                </p:cNvSpPr>
                <p:nvPr/>
              </p:nvSpPr>
              <p:spPr bwMode="auto">
                <a:xfrm>
                  <a:off x="5325" y="1589"/>
                  <a:ext cx="0" cy="1008"/>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7" name="Line 346"/>
                <p:cNvSpPr>
                  <a:spLocks noChangeShapeType="1"/>
                </p:cNvSpPr>
                <p:nvPr/>
              </p:nvSpPr>
              <p:spPr bwMode="auto">
                <a:xfrm flipH="1">
                  <a:off x="4173" y="1074"/>
                  <a:ext cx="1152"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8" name="Line 345"/>
                <p:cNvSpPr>
                  <a:spLocks noChangeShapeType="1"/>
                </p:cNvSpPr>
                <p:nvPr/>
              </p:nvSpPr>
              <p:spPr bwMode="auto">
                <a:xfrm>
                  <a:off x="4173" y="1784"/>
                  <a:ext cx="0" cy="17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9" name="Freeform 344"/>
                <p:cNvSpPr>
                  <a:spLocks/>
                </p:cNvSpPr>
                <p:nvPr/>
              </p:nvSpPr>
              <p:spPr bwMode="auto">
                <a:xfrm>
                  <a:off x="4173" y="2893"/>
                  <a:ext cx="1152" cy="600"/>
                </a:xfrm>
                <a:custGeom>
                  <a:avLst/>
                  <a:gdLst>
                    <a:gd name="T0" fmla="*/ 0 w 1152"/>
                    <a:gd name="T1" fmla="*/ 600 h 600"/>
                    <a:gd name="T2" fmla="*/ 144 w 1152"/>
                    <a:gd name="T3" fmla="*/ 456 h 600"/>
                    <a:gd name="T4" fmla="*/ 288 w 1152"/>
                    <a:gd name="T5" fmla="*/ 456 h 600"/>
                    <a:gd name="T6" fmla="*/ 432 w 1152"/>
                    <a:gd name="T7" fmla="*/ 312 h 600"/>
                    <a:gd name="T8" fmla="*/ 576 w 1152"/>
                    <a:gd name="T9" fmla="*/ 312 h 600"/>
                    <a:gd name="T10" fmla="*/ 720 w 1152"/>
                    <a:gd name="T11" fmla="*/ 168 h 600"/>
                    <a:gd name="T12" fmla="*/ 864 w 1152"/>
                    <a:gd name="T13" fmla="*/ 168 h 600"/>
                    <a:gd name="T14" fmla="*/ 1008 w 1152"/>
                    <a:gd name="T15" fmla="*/ 24 h 600"/>
                    <a:gd name="T16" fmla="*/ 1152 w 1152"/>
                    <a:gd name="T17" fmla="*/ 24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2" h="600">
                      <a:moveTo>
                        <a:pt x="0" y="600"/>
                      </a:moveTo>
                      <a:cubicBezTo>
                        <a:pt x="48" y="540"/>
                        <a:pt x="96" y="480"/>
                        <a:pt x="144" y="456"/>
                      </a:cubicBezTo>
                      <a:cubicBezTo>
                        <a:pt x="192" y="432"/>
                        <a:pt x="240" y="480"/>
                        <a:pt x="288" y="456"/>
                      </a:cubicBezTo>
                      <a:cubicBezTo>
                        <a:pt x="336" y="432"/>
                        <a:pt x="384" y="336"/>
                        <a:pt x="432" y="312"/>
                      </a:cubicBezTo>
                      <a:cubicBezTo>
                        <a:pt x="480" y="288"/>
                        <a:pt x="528" y="336"/>
                        <a:pt x="576" y="312"/>
                      </a:cubicBezTo>
                      <a:cubicBezTo>
                        <a:pt x="624" y="288"/>
                        <a:pt x="672" y="192"/>
                        <a:pt x="720" y="168"/>
                      </a:cubicBezTo>
                      <a:cubicBezTo>
                        <a:pt x="768" y="144"/>
                        <a:pt x="816" y="192"/>
                        <a:pt x="864" y="168"/>
                      </a:cubicBezTo>
                      <a:cubicBezTo>
                        <a:pt x="912" y="144"/>
                        <a:pt x="960" y="48"/>
                        <a:pt x="1008" y="24"/>
                      </a:cubicBezTo>
                      <a:cubicBezTo>
                        <a:pt x="1056" y="0"/>
                        <a:pt x="1128" y="24"/>
                        <a:pt x="1152" y="24"/>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0" name="Line 343"/>
                <p:cNvSpPr>
                  <a:spLocks noChangeShapeType="1"/>
                </p:cNvSpPr>
                <p:nvPr/>
              </p:nvSpPr>
              <p:spPr bwMode="auto">
                <a:xfrm>
                  <a:off x="3597"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1" name="Line 342"/>
                <p:cNvSpPr>
                  <a:spLocks noChangeShapeType="1"/>
                </p:cNvSpPr>
                <p:nvPr/>
              </p:nvSpPr>
              <p:spPr bwMode="auto">
                <a:xfrm>
                  <a:off x="3978"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2" name="Line 341"/>
                <p:cNvSpPr>
                  <a:spLocks noChangeShapeType="1"/>
                </p:cNvSpPr>
                <p:nvPr/>
              </p:nvSpPr>
              <p:spPr bwMode="auto">
                <a:xfrm>
                  <a:off x="5757"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3" name="Line 340"/>
                <p:cNvSpPr>
                  <a:spLocks noChangeShapeType="1"/>
                </p:cNvSpPr>
                <p:nvPr/>
              </p:nvSpPr>
              <p:spPr bwMode="auto">
                <a:xfrm>
                  <a:off x="6333"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4" name="Line 339"/>
                <p:cNvSpPr>
                  <a:spLocks noChangeShapeType="1"/>
                </p:cNvSpPr>
                <p:nvPr/>
              </p:nvSpPr>
              <p:spPr bwMode="auto">
                <a:xfrm flipV="1">
                  <a:off x="2877" y="2461"/>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5" name="Line 338"/>
                <p:cNvSpPr>
                  <a:spLocks noChangeShapeType="1"/>
                </p:cNvSpPr>
                <p:nvPr/>
              </p:nvSpPr>
              <p:spPr bwMode="auto">
                <a:xfrm flipV="1">
                  <a:off x="7138" y="2507"/>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6" name="Line 337"/>
                <p:cNvSpPr>
                  <a:spLocks noChangeShapeType="1"/>
                </p:cNvSpPr>
                <p:nvPr/>
              </p:nvSpPr>
              <p:spPr bwMode="auto">
                <a:xfrm>
                  <a:off x="2589" y="2634"/>
                  <a:ext cx="43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285" name="Group 315"/>
              <p:cNvGrpSpPr>
                <a:grpSpLocks/>
              </p:cNvGrpSpPr>
              <p:nvPr/>
            </p:nvGrpSpPr>
            <p:grpSpPr bwMode="auto">
              <a:xfrm>
                <a:off x="3597" y="3929"/>
                <a:ext cx="2448" cy="1835"/>
                <a:chOff x="3597" y="3929"/>
                <a:chExt cx="2448" cy="1835"/>
              </a:xfrm>
            </p:grpSpPr>
            <p:sp>
              <p:nvSpPr>
                <p:cNvPr id="308" name="Line 335"/>
                <p:cNvSpPr>
                  <a:spLocks noChangeShapeType="1"/>
                </p:cNvSpPr>
                <p:nvPr/>
              </p:nvSpPr>
              <p:spPr bwMode="auto">
                <a:xfrm>
                  <a:off x="3597" y="4597"/>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9" name="Line 334"/>
                <p:cNvSpPr>
                  <a:spLocks noChangeShapeType="1"/>
                </p:cNvSpPr>
                <p:nvPr/>
              </p:nvSpPr>
              <p:spPr bwMode="auto">
                <a:xfrm>
                  <a:off x="5037" y="4621"/>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0" name="Line 333"/>
                <p:cNvSpPr>
                  <a:spLocks noChangeShapeType="1"/>
                </p:cNvSpPr>
                <p:nvPr/>
              </p:nvSpPr>
              <p:spPr bwMode="auto">
                <a:xfrm>
                  <a:off x="3597" y="4597"/>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1" name="Line 332"/>
                <p:cNvSpPr>
                  <a:spLocks noChangeShapeType="1"/>
                </p:cNvSpPr>
                <p:nvPr/>
              </p:nvSpPr>
              <p:spPr bwMode="auto">
                <a:xfrm flipV="1">
                  <a:off x="3597" y="4314"/>
                  <a:ext cx="72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2" name="Line 331"/>
                <p:cNvSpPr>
                  <a:spLocks noChangeShapeType="1"/>
                </p:cNvSpPr>
                <p:nvPr/>
              </p:nvSpPr>
              <p:spPr bwMode="auto">
                <a:xfrm flipV="1">
                  <a:off x="5037" y="4338"/>
                  <a:ext cx="72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3" name="Line 330"/>
                <p:cNvSpPr>
                  <a:spLocks noChangeShapeType="1"/>
                </p:cNvSpPr>
                <p:nvPr/>
              </p:nvSpPr>
              <p:spPr bwMode="auto">
                <a:xfrm>
                  <a:off x="4317" y="4314"/>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4" name="Line 329"/>
                <p:cNvSpPr>
                  <a:spLocks noChangeShapeType="1"/>
                </p:cNvSpPr>
                <p:nvPr/>
              </p:nvSpPr>
              <p:spPr bwMode="auto">
                <a:xfrm flipV="1">
                  <a:off x="5037" y="5025"/>
                  <a:ext cx="72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5" name="Line 328"/>
                <p:cNvSpPr>
                  <a:spLocks noChangeShapeType="1"/>
                </p:cNvSpPr>
                <p:nvPr/>
              </p:nvSpPr>
              <p:spPr bwMode="auto">
                <a:xfrm>
                  <a:off x="5757" y="4338"/>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6" name="Line 327"/>
                <p:cNvSpPr>
                  <a:spLocks noChangeShapeType="1"/>
                </p:cNvSpPr>
                <p:nvPr/>
              </p:nvSpPr>
              <p:spPr bwMode="auto">
                <a:xfrm flipV="1">
                  <a:off x="3597" y="5025"/>
                  <a:ext cx="720" cy="288"/>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7" name="Line 326"/>
                <p:cNvSpPr>
                  <a:spLocks noChangeShapeType="1"/>
                </p:cNvSpPr>
                <p:nvPr/>
              </p:nvSpPr>
              <p:spPr bwMode="auto">
                <a:xfrm>
                  <a:off x="4317" y="4314"/>
                  <a:ext cx="0" cy="72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8" name="Line 325"/>
                <p:cNvSpPr>
                  <a:spLocks noChangeShapeType="1"/>
                </p:cNvSpPr>
                <p:nvPr/>
              </p:nvSpPr>
              <p:spPr bwMode="auto">
                <a:xfrm flipH="1">
                  <a:off x="5181" y="4453"/>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9" name="Line 324"/>
                <p:cNvSpPr>
                  <a:spLocks noChangeShapeType="1"/>
                </p:cNvSpPr>
                <p:nvPr/>
              </p:nvSpPr>
              <p:spPr bwMode="auto">
                <a:xfrm rot="21573118" flipH="1">
                  <a:off x="5181" y="4881"/>
                  <a:ext cx="288" cy="2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0" name="Line 323"/>
                <p:cNvSpPr>
                  <a:spLocks noChangeShapeType="1"/>
                </p:cNvSpPr>
                <p:nvPr/>
              </p:nvSpPr>
              <p:spPr bwMode="auto">
                <a:xfrm flipH="1">
                  <a:off x="5469" y="4805"/>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1" name="Line 322"/>
                <p:cNvSpPr>
                  <a:spLocks noChangeShapeType="1"/>
                </p:cNvSpPr>
                <p:nvPr/>
              </p:nvSpPr>
              <p:spPr bwMode="auto">
                <a:xfrm>
                  <a:off x="4461" y="3929"/>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2" name="Line 321"/>
                <p:cNvSpPr>
                  <a:spLocks noChangeShapeType="1"/>
                </p:cNvSpPr>
                <p:nvPr/>
              </p:nvSpPr>
              <p:spPr bwMode="auto">
                <a:xfrm>
                  <a:off x="4735" y="3929"/>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3" name="Line 320"/>
                <p:cNvSpPr>
                  <a:spLocks noChangeShapeType="1"/>
                </p:cNvSpPr>
                <p:nvPr/>
              </p:nvSpPr>
              <p:spPr bwMode="auto">
                <a:xfrm flipV="1">
                  <a:off x="4029" y="5154"/>
                  <a:ext cx="0" cy="61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4" name="Line 319"/>
                <p:cNvSpPr>
                  <a:spLocks noChangeShapeType="1"/>
                </p:cNvSpPr>
                <p:nvPr/>
              </p:nvSpPr>
              <p:spPr bwMode="auto">
                <a:xfrm>
                  <a:off x="4317" y="5049"/>
                  <a:ext cx="1440" cy="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5" name="Line 318"/>
                <p:cNvSpPr>
                  <a:spLocks noChangeShapeType="1"/>
                </p:cNvSpPr>
                <p:nvPr/>
              </p:nvSpPr>
              <p:spPr bwMode="auto">
                <a:xfrm>
                  <a:off x="3597" y="5308"/>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6" name="Line 317"/>
                <p:cNvSpPr>
                  <a:spLocks noChangeShapeType="1"/>
                </p:cNvSpPr>
                <p:nvPr/>
              </p:nvSpPr>
              <p:spPr bwMode="auto">
                <a:xfrm flipH="1">
                  <a:off x="5613" y="4263"/>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7" name="Line 316"/>
                <p:cNvSpPr>
                  <a:spLocks noChangeShapeType="1"/>
                </p:cNvSpPr>
                <p:nvPr/>
              </p:nvSpPr>
              <p:spPr bwMode="auto">
                <a:xfrm flipH="1">
                  <a:off x="5613" y="4512"/>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286" name="Group 293"/>
              <p:cNvGrpSpPr>
                <a:grpSpLocks/>
              </p:cNvGrpSpPr>
              <p:nvPr/>
            </p:nvGrpSpPr>
            <p:grpSpPr bwMode="auto">
              <a:xfrm>
                <a:off x="6621" y="3344"/>
                <a:ext cx="4176" cy="2523"/>
                <a:chOff x="6621" y="3344"/>
                <a:chExt cx="4176" cy="2523"/>
              </a:xfrm>
            </p:grpSpPr>
            <p:sp>
              <p:nvSpPr>
                <p:cNvPr id="287" name="Line 314"/>
                <p:cNvSpPr>
                  <a:spLocks noChangeShapeType="1"/>
                </p:cNvSpPr>
                <p:nvPr/>
              </p:nvSpPr>
              <p:spPr bwMode="auto">
                <a:xfrm>
                  <a:off x="7197" y="4621"/>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8" name="Line 313"/>
                <p:cNvSpPr>
                  <a:spLocks noChangeShapeType="1"/>
                </p:cNvSpPr>
                <p:nvPr/>
              </p:nvSpPr>
              <p:spPr bwMode="auto">
                <a:xfrm flipV="1">
                  <a:off x="7197" y="4314"/>
                  <a:ext cx="576"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9" name="Line 312"/>
                <p:cNvSpPr>
                  <a:spLocks noChangeShapeType="1"/>
                </p:cNvSpPr>
                <p:nvPr/>
              </p:nvSpPr>
              <p:spPr bwMode="auto">
                <a:xfrm flipV="1">
                  <a:off x="8637" y="5025"/>
                  <a:ext cx="576"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0" name="Line 311"/>
                <p:cNvSpPr>
                  <a:spLocks noChangeShapeType="1"/>
                </p:cNvSpPr>
                <p:nvPr/>
              </p:nvSpPr>
              <p:spPr bwMode="auto">
                <a:xfrm>
                  <a:off x="9213" y="4338"/>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1" name="Line 310"/>
                <p:cNvSpPr>
                  <a:spLocks noChangeShapeType="1"/>
                </p:cNvSpPr>
                <p:nvPr/>
              </p:nvSpPr>
              <p:spPr bwMode="auto">
                <a:xfrm>
                  <a:off x="7773" y="4314"/>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2" name="Arc 309"/>
                <p:cNvSpPr>
                  <a:spLocks/>
                </p:cNvSpPr>
                <p:nvPr/>
              </p:nvSpPr>
              <p:spPr bwMode="auto">
                <a:xfrm>
                  <a:off x="8383" y="4991"/>
                  <a:ext cx="169" cy="288"/>
                </a:xfrm>
                <a:custGeom>
                  <a:avLst/>
                  <a:gdLst>
                    <a:gd name="G0" fmla="+- 3728 0 0"/>
                    <a:gd name="G1" fmla="+- 21600 0 0"/>
                    <a:gd name="G2" fmla="+- 21600 0 0"/>
                    <a:gd name="T0" fmla="*/ 3728 w 25328"/>
                    <a:gd name="T1" fmla="*/ 0 h 43200"/>
                    <a:gd name="T2" fmla="*/ 0 w 25328"/>
                    <a:gd name="T3" fmla="*/ 42876 h 43200"/>
                    <a:gd name="T4" fmla="*/ 3728 w 25328"/>
                    <a:gd name="T5" fmla="*/ 21600 h 43200"/>
                  </a:gdLst>
                  <a:ahLst/>
                  <a:cxnLst>
                    <a:cxn ang="0">
                      <a:pos x="T0" y="T1"/>
                    </a:cxn>
                    <a:cxn ang="0">
                      <a:pos x="T2" y="T3"/>
                    </a:cxn>
                    <a:cxn ang="0">
                      <a:pos x="T4" y="T5"/>
                    </a:cxn>
                  </a:cxnLst>
                  <a:rect l="0" t="0" r="r" b="b"/>
                  <a:pathLst>
                    <a:path w="25328" h="43200" fill="none" extrusionOk="0">
                      <a:moveTo>
                        <a:pt x="3727" y="0"/>
                      </a:moveTo>
                      <a:cubicBezTo>
                        <a:pt x="15657" y="0"/>
                        <a:pt x="25328" y="9670"/>
                        <a:pt x="25328" y="21600"/>
                      </a:cubicBezTo>
                      <a:cubicBezTo>
                        <a:pt x="25328" y="33529"/>
                        <a:pt x="15657" y="43200"/>
                        <a:pt x="3728" y="43200"/>
                      </a:cubicBezTo>
                      <a:cubicBezTo>
                        <a:pt x="2478" y="43200"/>
                        <a:pt x="1230" y="43091"/>
                        <a:pt x="0" y="42875"/>
                      </a:cubicBezTo>
                    </a:path>
                    <a:path w="25328" h="43200" stroke="0" extrusionOk="0">
                      <a:moveTo>
                        <a:pt x="3727" y="0"/>
                      </a:moveTo>
                      <a:cubicBezTo>
                        <a:pt x="15657" y="0"/>
                        <a:pt x="25328" y="9670"/>
                        <a:pt x="25328" y="21600"/>
                      </a:cubicBezTo>
                      <a:cubicBezTo>
                        <a:pt x="25328" y="33529"/>
                        <a:pt x="15657" y="43200"/>
                        <a:pt x="3728" y="43200"/>
                      </a:cubicBezTo>
                      <a:cubicBezTo>
                        <a:pt x="2478" y="43200"/>
                        <a:pt x="1230" y="43091"/>
                        <a:pt x="0" y="42875"/>
                      </a:cubicBezTo>
                      <a:lnTo>
                        <a:pt x="3728" y="21600"/>
                      </a:lnTo>
                      <a:close/>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3" name="Arc 308"/>
                <p:cNvSpPr>
                  <a:spLocks/>
                </p:cNvSpPr>
                <p:nvPr/>
              </p:nvSpPr>
              <p:spPr bwMode="auto">
                <a:xfrm rot="12099218">
                  <a:off x="10221" y="4648"/>
                  <a:ext cx="168" cy="357"/>
                </a:xfrm>
                <a:custGeom>
                  <a:avLst/>
                  <a:gdLst>
                    <a:gd name="G0" fmla="+- 3556 0 0"/>
                    <a:gd name="G1" fmla="+- 21600 0 0"/>
                    <a:gd name="G2" fmla="+- 21600 0 0"/>
                    <a:gd name="T0" fmla="*/ 3556 w 25156"/>
                    <a:gd name="T1" fmla="*/ 0 h 43200"/>
                    <a:gd name="T2" fmla="*/ 0 w 25156"/>
                    <a:gd name="T3" fmla="*/ 42905 h 43200"/>
                    <a:gd name="T4" fmla="*/ 3556 w 25156"/>
                    <a:gd name="T5" fmla="*/ 21600 h 43200"/>
                  </a:gdLst>
                  <a:ahLst/>
                  <a:cxnLst>
                    <a:cxn ang="0">
                      <a:pos x="T0" y="T1"/>
                    </a:cxn>
                    <a:cxn ang="0">
                      <a:pos x="T2" y="T3"/>
                    </a:cxn>
                    <a:cxn ang="0">
                      <a:pos x="T4" y="T5"/>
                    </a:cxn>
                  </a:cxnLst>
                  <a:rect l="0" t="0" r="r" b="b"/>
                  <a:pathLst>
                    <a:path w="25156" h="43200" fill="none" extrusionOk="0">
                      <a:moveTo>
                        <a:pt x="3555" y="0"/>
                      </a:moveTo>
                      <a:cubicBezTo>
                        <a:pt x="15485" y="0"/>
                        <a:pt x="25156" y="9670"/>
                        <a:pt x="25156" y="21600"/>
                      </a:cubicBezTo>
                      <a:cubicBezTo>
                        <a:pt x="25156" y="33529"/>
                        <a:pt x="15485" y="43200"/>
                        <a:pt x="3556" y="43200"/>
                      </a:cubicBezTo>
                      <a:cubicBezTo>
                        <a:pt x="2364" y="43200"/>
                        <a:pt x="1175" y="43101"/>
                        <a:pt x="-1" y="42905"/>
                      </a:cubicBezTo>
                    </a:path>
                    <a:path w="25156" h="43200" stroke="0" extrusionOk="0">
                      <a:moveTo>
                        <a:pt x="3555" y="0"/>
                      </a:moveTo>
                      <a:cubicBezTo>
                        <a:pt x="15485" y="0"/>
                        <a:pt x="25156" y="9670"/>
                        <a:pt x="25156" y="21600"/>
                      </a:cubicBezTo>
                      <a:cubicBezTo>
                        <a:pt x="25156" y="33529"/>
                        <a:pt x="15485" y="43200"/>
                        <a:pt x="3556" y="43200"/>
                      </a:cubicBezTo>
                      <a:cubicBezTo>
                        <a:pt x="2364" y="43200"/>
                        <a:pt x="1175" y="43101"/>
                        <a:pt x="-1" y="42905"/>
                      </a:cubicBezTo>
                      <a:lnTo>
                        <a:pt x="3556" y="21600"/>
                      </a:lnTo>
                      <a:close/>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4" name="Line 307"/>
                <p:cNvSpPr>
                  <a:spLocks noChangeShapeType="1"/>
                </p:cNvSpPr>
                <p:nvPr/>
              </p:nvSpPr>
              <p:spPr bwMode="auto">
                <a:xfrm flipH="1">
                  <a:off x="7917" y="3963"/>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5" name="Line 306"/>
                <p:cNvSpPr>
                  <a:spLocks noChangeShapeType="1"/>
                </p:cNvSpPr>
                <p:nvPr/>
              </p:nvSpPr>
              <p:spPr bwMode="auto">
                <a:xfrm flipH="1">
                  <a:off x="8301" y="3987"/>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6" name="Line 305"/>
                <p:cNvSpPr>
                  <a:spLocks noChangeShapeType="1"/>
                </p:cNvSpPr>
                <p:nvPr/>
              </p:nvSpPr>
              <p:spPr bwMode="auto">
                <a:xfrm flipV="1">
                  <a:off x="8925" y="3344"/>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7" name="Arc 304"/>
                <p:cNvSpPr>
                  <a:spLocks/>
                </p:cNvSpPr>
                <p:nvPr/>
              </p:nvSpPr>
              <p:spPr bwMode="auto">
                <a:xfrm rot="4828917">
                  <a:off x="8809" y="3686"/>
                  <a:ext cx="163" cy="288"/>
                </a:xfrm>
                <a:custGeom>
                  <a:avLst/>
                  <a:gdLst>
                    <a:gd name="G0" fmla="+- 2845 0 0"/>
                    <a:gd name="G1" fmla="+- 21600 0 0"/>
                    <a:gd name="G2" fmla="+- 21600 0 0"/>
                    <a:gd name="T0" fmla="*/ 2845 w 24445"/>
                    <a:gd name="T1" fmla="*/ 0 h 43200"/>
                    <a:gd name="T2" fmla="*/ 0 w 24445"/>
                    <a:gd name="T3" fmla="*/ 43012 h 43200"/>
                    <a:gd name="T4" fmla="*/ 2845 w 24445"/>
                    <a:gd name="T5" fmla="*/ 21600 h 43200"/>
                  </a:gdLst>
                  <a:ahLst/>
                  <a:cxnLst>
                    <a:cxn ang="0">
                      <a:pos x="T0" y="T1"/>
                    </a:cxn>
                    <a:cxn ang="0">
                      <a:pos x="T2" y="T3"/>
                    </a:cxn>
                    <a:cxn ang="0">
                      <a:pos x="T4" y="T5"/>
                    </a:cxn>
                  </a:cxnLst>
                  <a:rect l="0" t="0" r="r" b="b"/>
                  <a:pathLst>
                    <a:path w="24445" h="43200" fill="none" extrusionOk="0">
                      <a:moveTo>
                        <a:pt x="2844" y="0"/>
                      </a:moveTo>
                      <a:cubicBezTo>
                        <a:pt x="14774" y="0"/>
                        <a:pt x="24445" y="9670"/>
                        <a:pt x="24445" y="21600"/>
                      </a:cubicBezTo>
                      <a:cubicBezTo>
                        <a:pt x="24445" y="33529"/>
                        <a:pt x="14774" y="43200"/>
                        <a:pt x="2845" y="43200"/>
                      </a:cubicBezTo>
                      <a:cubicBezTo>
                        <a:pt x="1893" y="43200"/>
                        <a:pt x="943" y="43137"/>
                        <a:pt x="0" y="43011"/>
                      </a:cubicBezTo>
                    </a:path>
                    <a:path w="24445" h="43200" stroke="0" extrusionOk="0">
                      <a:moveTo>
                        <a:pt x="2844" y="0"/>
                      </a:moveTo>
                      <a:cubicBezTo>
                        <a:pt x="14774" y="0"/>
                        <a:pt x="24445" y="9670"/>
                        <a:pt x="24445" y="21600"/>
                      </a:cubicBezTo>
                      <a:cubicBezTo>
                        <a:pt x="24445" y="33529"/>
                        <a:pt x="14774" y="43200"/>
                        <a:pt x="2845" y="43200"/>
                      </a:cubicBezTo>
                      <a:cubicBezTo>
                        <a:pt x="1893" y="43200"/>
                        <a:pt x="943" y="43137"/>
                        <a:pt x="0" y="43011"/>
                      </a:cubicBezTo>
                      <a:lnTo>
                        <a:pt x="2845" y="21600"/>
                      </a:lnTo>
                      <a:close/>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8" name="Line 303"/>
                <p:cNvSpPr>
                  <a:spLocks noChangeShapeType="1"/>
                </p:cNvSpPr>
                <p:nvPr/>
              </p:nvSpPr>
              <p:spPr bwMode="auto">
                <a:xfrm flipV="1">
                  <a:off x="7519" y="5147"/>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9" name="Line 302"/>
                <p:cNvSpPr>
                  <a:spLocks noChangeShapeType="1"/>
                </p:cNvSpPr>
                <p:nvPr/>
              </p:nvSpPr>
              <p:spPr bwMode="auto">
                <a:xfrm>
                  <a:off x="7197" y="5332"/>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0" name="Line 301"/>
                <p:cNvSpPr>
                  <a:spLocks noChangeShapeType="1"/>
                </p:cNvSpPr>
                <p:nvPr/>
              </p:nvSpPr>
              <p:spPr bwMode="auto">
                <a:xfrm>
                  <a:off x="9645" y="4847"/>
                  <a:ext cx="115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1" name="Line 300"/>
                <p:cNvSpPr>
                  <a:spLocks noChangeShapeType="1"/>
                </p:cNvSpPr>
                <p:nvPr/>
              </p:nvSpPr>
              <p:spPr bwMode="auto">
                <a:xfrm flipV="1">
                  <a:off x="8637" y="4338"/>
                  <a:ext cx="576"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2" name="Line 299"/>
                <p:cNvSpPr>
                  <a:spLocks noChangeShapeType="1"/>
                </p:cNvSpPr>
                <p:nvPr/>
              </p:nvSpPr>
              <p:spPr bwMode="auto">
                <a:xfrm>
                  <a:off x="8925" y="4847"/>
                  <a:ext cx="864"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3" name="Line 298"/>
                <p:cNvSpPr>
                  <a:spLocks noChangeShapeType="1"/>
                </p:cNvSpPr>
                <p:nvPr/>
              </p:nvSpPr>
              <p:spPr bwMode="auto">
                <a:xfrm>
                  <a:off x="8925" y="4881"/>
                  <a:ext cx="864"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4" name="Line 297"/>
                <p:cNvSpPr>
                  <a:spLocks noChangeShapeType="1"/>
                </p:cNvSpPr>
                <p:nvPr/>
              </p:nvSpPr>
              <p:spPr bwMode="auto">
                <a:xfrm>
                  <a:off x="8925" y="3460"/>
                  <a:ext cx="0" cy="23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5" name="Line 296"/>
                <p:cNvSpPr>
                  <a:spLocks noChangeShapeType="1"/>
                </p:cNvSpPr>
                <p:nvPr/>
              </p:nvSpPr>
              <p:spPr bwMode="auto">
                <a:xfrm>
                  <a:off x="7197" y="4597"/>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6" name="Line 295"/>
                <p:cNvSpPr>
                  <a:spLocks noChangeShapeType="1"/>
                </p:cNvSpPr>
                <p:nvPr/>
              </p:nvSpPr>
              <p:spPr bwMode="auto">
                <a:xfrm>
                  <a:off x="6621" y="4847"/>
                  <a:ext cx="3600"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7" name="Line 294"/>
                <p:cNvSpPr>
                  <a:spLocks noChangeShapeType="1"/>
                </p:cNvSpPr>
                <p:nvPr/>
              </p:nvSpPr>
              <p:spPr bwMode="auto">
                <a:xfrm flipH="1">
                  <a:off x="8256" y="4356"/>
                  <a:ext cx="1584" cy="864"/>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grpSp>
      <p:sp>
        <p:nvSpPr>
          <p:cNvPr id="347" name="Rectangle 435"/>
          <p:cNvSpPr>
            <a:spLocks noChangeArrowheads="1"/>
          </p:cNvSpPr>
          <p:nvPr/>
        </p:nvSpPr>
        <p:spPr bwMode="auto">
          <a:xfrm>
            <a:off x="533400" y="1633458"/>
            <a:ext cx="11247120"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ru-RU"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Shakl-4</a:t>
            </a:r>
            <a:endParaRPr kumimoji="0" lang="ru-RU" altLang="ru-RU" sz="11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6132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3"/>
          <a:stretch>
            <a:fillRect/>
          </a:stretch>
        </p:blipFill>
        <p:spPr>
          <a:xfrm>
            <a:off x="1188720" y="487680"/>
            <a:ext cx="9692640" cy="5867400"/>
          </a:xfrm>
          <a:prstGeom prst="rect">
            <a:avLst/>
          </a:prstGeom>
        </p:spPr>
      </p:pic>
    </p:spTree>
    <p:extLst>
      <p:ext uri="{BB962C8B-B14F-4D97-AF65-F5344CB8AC3E}">
        <p14:creationId xmlns:p14="http://schemas.microsoft.com/office/powerpoint/2010/main" val="15966744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1763486" y="0"/>
            <a:ext cx="9449946" cy="6630817"/>
          </a:xfrm>
          <a:prstGeom prst="rect">
            <a:avLst/>
          </a:prstGeom>
        </p:spPr>
      </p:pic>
    </p:spTree>
    <p:extLst>
      <p:ext uri="{BB962C8B-B14F-4D97-AF65-F5344CB8AC3E}">
        <p14:creationId xmlns:p14="http://schemas.microsoft.com/office/powerpoint/2010/main" val="30583226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332411" y="530164"/>
            <a:ext cx="9797663" cy="3170099"/>
          </a:xfrm>
          <a:prstGeom prst="rect">
            <a:avLst/>
          </a:prstGeom>
        </p:spPr>
        <p:txBody>
          <a:bodyPr wrap="square">
            <a:spAutoFit/>
          </a:bodyPr>
          <a:lstStyle/>
          <a:p>
            <a:pPr indent="342900" algn="just">
              <a:spcAft>
                <a:spcPts val="0"/>
              </a:spcAft>
            </a:pP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kuchlarning</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jadalligini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intensivligini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baholash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tushunchasi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kiritiladi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topilishi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zarur</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K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nuqta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atrofida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elementar</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40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G’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yuzacha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ajratamiz</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Unda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o’rtacha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effectLst/>
              <a:latin typeface="Academy Uzb"/>
              <a:ea typeface="Times New Roman" panose="02020603050405020304" pitchFamily="18" charset="0"/>
              <a:cs typeface="Times New Roman" panose="02020603050405020304" pitchFamily="18" charset="0"/>
            </a:endParaRPr>
          </a:p>
        </p:txBody>
      </p:sp>
      <p:pic>
        <p:nvPicPr>
          <p:cNvPr id="13" name="Рисунок 12"/>
          <p:cNvPicPr>
            <a:picLocks noChangeAspect="1"/>
          </p:cNvPicPr>
          <p:nvPr/>
        </p:nvPicPr>
        <p:blipFill>
          <a:blip r:embed="rId3"/>
          <a:stretch>
            <a:fillRect/>
          </a:stretch>
        </p:blipFill>
        <p:spPr>
          <a:xfrm>
            <a:off x="4375862" y="3976957"/>
            <a:ext cx="11549871" cy="1175657"/>
          </a:xfrm>
          <a:prstGeom prst="rect">
            <a:avLst/>
          </a:prstGeom>
        </p:spPr>
      </p:pic>
    </p:spTree>
    <p:extLst>
      <p:ext uri="{BB962C8B-B14F-4D97-AF65-F5344CB8AC3E}">
        <p14:creationId xmlns:p14="http://schemas.microsoft.com/office/powerpoint/2010/main" val="1131653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stretch>
            <a:fillRect/>
          </a:stretch>
        </p:blipFill>
        <p:spPr>
          <a:xfrm>
            <a:off x="1419367" y="627797"/>
            <a:ext cx="8170063" cy="5486400"/>
          </a:xfrm>
          <a:prstGeom prst="rect">
            <a:avLst/>
          </a:prstGeom>
        </p:spPr>
      </p:pic>
    </p:spTree>
    <p:extLst>
      <p:ext uri="{BB962C8B-B14F-4D97-AF65-F5344CB8AC3E}">
        <p14:creationId xmlns:p14="http://schemas.microsoft.com/office/powerpoint/2010/main" val="4010665391"/>
      </p:ext>
    </p:extLst>
  </p:cSld>
  <p:clrMapOvr>
    <a:masterClrMapping/>
  </p:clrMapOvr>
  <p:transition spd="slow">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68741" y="830219"/>
            <a:ext cx="10454184" cy="4247317"/>
          </a:xfrm>
          <a:prstGeom prst="rect">
            <a:avLst/>
          </a:prstGeom>
        </p:spPr>
        <p:txBody>
          <a:bodyPr wrap="square">
            <a:spAutoFit/>
          </a:bodyPr>
          <a:lstStyle/>
          <a:p>
            <a:pPr indent="342900" algn="just">
              <a:spcAft>
                <a:spcPts val="0"/>
              </a:spcAft>
            </a:pP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Ajratilgan</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elementar</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yuzacha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qancha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kamaytirilsa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kesim</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nuqtasidagi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intensivligi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shuncha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aniqroq</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topiladi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4500" dirty="0">
              <a:latin typeface="Academy Uzb"/>
              <a:ea typeface="Times New Roman" panose="02020603050405020304" pitchFamily="18" charset="0"/>
              <a:cs typeface="Times New Roman" panose="02020603050405020304" pitchFamily="18" charset="0"/>
            </a:endParaRPr>
          </a:p>
          <a:p>
            <a:pPr indent="342900" algn="just">
              <a:spcAft>
                <a:spcPts val="0"/>
              </a:spcAft>
            </a:pP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Ajratilgan</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elementar</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yuzacha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nolga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intilganda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nuqtaga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tortilganda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nuqtadagi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haqiqiy</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deyiladi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4500" dirty="0">
              <a:effectLst/>
              <a:latin typeface="Academy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182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56914" y="2510135"/>
            <a:ext cx="10392590" cy="1107996"/>
          </a:xfrm>
          <a:prstGeom prst="rect">
            <a:avLst/>
          </a:prstGeom>
          <a:noFill/>
        </p:spPr>
        <p:txBody>
          <a:bodyPr wrap="none" lIns="91440" tIns="45720" rIns="91440" bIns="45720">
            <a:prstTxWarp prst="textChevronInverted">
              <a:avLst/>
            </a:prstTxWarp>
            <a:spAutoFit/>
          </a:bodyPr>
          <a:lstStyle/>
          <a:p>
            <a:pPr algn="ctr"/>
            <a:r>
              <a:rPr lang="en-US" sz="6600" b="1" dirty="0" err="1"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E’tiborinigiz</a:t>
            </a:r>
            <a:r>
              <a:rPr lang="en-US" sz="6600" b="1" dirty="0"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en-US" sz="6600" b="1" dirty="0" err="1"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uchun</a:t>
            </a:r>
            <a:r>
              <a:rPr lang="en-US" sz="6600" b="1" dirty="0"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en-US" sz="6600" b="1" dirty="0" err="1"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raxmat</a:t>
            </a:r>
            <a:r>
              <a:rPr lang="en-US" sz="6600" b="1" dirty="0"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t>
            </a:r>
            <a:endParaRPr lang="ru-RU" sz="6600" b="1" dirty="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6826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236</TotalTime>
  <Words>1244</Words>
  <Application>Microsoft Office PowerPoint</Application>
  <PresentationFormat>Широкоэкранный</PresentationFormat>
  <Paragraphs>155</Paragraphs>
  <Slides>29</Slides>
  <Notes>29</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29</vt:i4>
      </vt:variant>
    </vt:vector>
  </HeadingPairs>
  <TitlesOfParts>
    <vt:vector size="37" baseType="lpstr">
      <vt:lpstr>Academy Uzb</vt:lpstr>
      <vt:lpstr>Arial</vt:lpstr>
      <vt:lpstr>Calibri</vt:lpstr>
      <vt:lpstr>Century Gothic</vt:lpstr>
      <vt:lpstr>Symbol</vt:lpstr>
      <vt:lpstr>Times New Roman</vt:lpstr>
      <vt:lpstr>Wingdings 3</vt:lpstr>
      <vt:lpstr>Ион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5. Bruslarni bikr qilib tutashtirib tuzilgan shakli geometrik o’zgarmas sistema rama deyiladi. - siqilishga ishlaydi.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User-PC</dc:creator>
  <cp:lastModifiedBy>User</cp:lastModifiedBy>
  <cp:revision>28</cp:revision>
  <dcterms:created xsi:type="dcterms:W3CDTF">2017-02-24T14:37:18Z</dcterms:created>
  <dcterms:modified xsi:type="dcterms:W3CDTF">2018-09-25T05:52:31Z</dcterms:modified>
</cp:coreProperties>
</file>