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686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2D41D-EC9F-4B0B-97E5-A633D9988617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3977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2D41D-EC9F-4B0B-97E5-A633D9988617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5243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2D41D-EC9F-4B0B-97E5-A633D9988617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7944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2D41D-EC9F-4B0B-97E5-A633D9988617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1717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2D41D-EC9F-4B0B-97E5-A633D9988617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4827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2D41D-EC9F-4B0B-97E5-A633D9988617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6637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2D41D-EC9F-4B0B-97E5-A633D9988617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8168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2D41D-EC9F-4B0B-97E5-A633D9988617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6229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2D41D-EC9F-4B0B-97E5-A633D9988617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69780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2D41D-EC9F-4B0B-97E5-A633D9988617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3845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2D41D-EC9F-4B0B-97E5-A633D9988617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0602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92D41D-EC9F-4B0B-97E5-A633D9988617}" type="datetimeFigureOut">
              <a:rPr lang="ru-RU" smtClean="0"/>
              <a:t>09.10.2018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750CA0-CB96-4A53-BE92-60D93FF593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8299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wm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95536" y="332656"/>
            <a:ext cx="8568952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>
                <a:effectLst/>
                <a:latin typeface="Times New Roman"/>
                <a:ea typeface="Times New Roman"/>
                <a:cs typeface="Times New Roman"/>
              </a:rPr>
              <a:t>Unit 4 </a:t>
            </a:r>
            <a:endParaRPr lang="ru-RU" sz="2000" dirty="0">
              <a:ea typeface="Times New Roman"/>
              <a:cs typeface="Times New Roman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effectLst/>
                <a:latin typeface="Times New Roman"/>
                <a:ea typeface="Times New Roman"/>
                <a:cs typeface="Times New Roman"/>
              </a:rPr>
              <a:t>Mavzu</a:t>
            </a:r>
            <a:r>
              <a:rPr lang="en-US" sz="2800" b="1" dirty="0">
                <a:effectLst/>
                <a:latin typeface="Times New Roman"/>
                <a:ea typeface="Times New Roman"/>
                <a:cs typeface="Times New Roman"/>
              </a:rPr>
              <a:t>: </a:t>
            </a:r>
            <a:r>
              <a:rPr lang="en-US" sz="2800" b="1" dirty="0" err="1">
                <a:effectLst/>
                <a:latin typeface="Times New Roman"/>
                <a:ea typeface="Times New Roman"/>
                <a:cs typeface="Times New Roman"/>
              </a:rPr>
              <a:t>O`zgarmas</a:t>
            </a:r>
            <a:r>
              <a:rPr lang="en-US" sz="2800" b="1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dirty="0" err="1">
                <a:effectLst/>
                <a:latin typeface="Times New Roman"/>
                <a:ea typeface="Times New Roman"/>
                <a:cs typeface="Times New Roman"/>
              </a:rPr>
              <a:t>tokda</a:t>
            </a:r>
            <a:r>
              <a:rPr lang="en-US" sz="2800" b="1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dirty="0" err="1">
                <a:effectLst/>
                <a:latin typeface="Times New Roman"/>
                <a:ea typeface="Times New Roman"/>
                <a:cs typeface="Times New Roman"/>
              </a:rPr>
              <a:t>ta`minlovchi</a:t>
            </a:r>
            <a:r>
              <a:rPr lang="en-US" sz="2800" b="1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b="1" dirty="0" err="1">
                <a:effectLst/>
                <a:latin typeface="Times New Roman"/>
                <a:ea typeface="Times New Roman"/>
                <a:cs typeface="Times New Roman"/>
              </a:rPr>
              <a:t>manbalar</a:t>
            </a:r>
            <a:endParaRPr lang="ru-RU" sz="2000" dirty="0">
              <a:ea typeface="Times New Roman"/>
              <a:cs typeface="Times New Roman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800" b="1" dirty="0" err="1">
                <a:effectLst/>
                <a:latin typeface="Times New Roman"/>
                <a:ea typeface="Times New Roman"/>
                <a:cs typeface="Times New Roman"/>
              </a:rPr>
              <a:t>Reja</a:t>
            </a:r>
            <a:r>
              <a:rPr lang="en-US" sz="2800" b="1" dirty="0">
                <a:effectLst/>
                <a:latin typeface="Times New Roman"/>
                <a:ea typeface="Times New Roman"/>
                <a:cs typeface="Times New Roman"/>
              </a:rPr>
              <a:t>:</a:t>
            </a:r>
            <a:endParaRPr lang="ru-RU" sz="2000" dirty="0">
              <a:ea typeface="Times New Roman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effectLst/>
                <a:latin typeface="Times New Roman"/>
                <a:ea typeface="Times New Roman"/>
                <a:cs typeface="Times New Roman"/>
              </a:rPr>
              <a:t>Payvandlash</a:t>
            </a:r>
            <a:r>
              <a:rPr lang="en-US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effectLst/>
                <a:latin typeface="Times New Roman"/>
                <a:ea typeface="Times New Roman"/>
                <a:cs typeface="Times New Roman"/>
              </a:rPr>
              <a:t>o`zgartirgichlari</a:t>
            </a:r>
            <a:r>
              <a:rPr lang="en-US" sz="2800" dirty="0">
                <a:effectLst/>
                <a:latin typeface="Times New Roman"/>
                <a:ea typeface="Times New Roman"/>
                <a:cs typeface="Times New Roman"/>
              </a:rPr>
              <a:t>  </a:t>
            </a:r>
            <a:r>
              <a:rPr lang="en-US" sz="2800" dirty="0" err="1">
                <a:effectLst/>
                <a:latin typeface="Times New Roman"/>
                <a:ea typeface="Times New Roman"/>
                <a:cs typeface="Times New Roman"/>
              </a:rPr>
              <a:t>va</a:t>
            </a:r>
            <a:r>
              <a:rPr lang="en-US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 err="1">
                <a:effectLst/>
                <a:latin typeface="Times New Roman"/>
                <a:ea typeface="Times New Roman"/>
                <a:cs typeface="Times New Roman"/>
              </a:rPr>
              <a:t>agregatlari</a:t>
            </a:r>
            <a:endParaRPr lang="ru-RU" sz="2000" dirty="0">
              <a:ea typeface="Times New Roman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effectLst/>
                <a:latin typeface="Times New Roman"/>
                <a:ea typeface="MS Mincho"/>
                <a:cs typeface="Times New Roman"/>
              </a:rPr>
              <a:t>Kontakat</a:t>
            </a:r>
            <a:r>
              <a:rPr lang="en-US" sz="2800" dirty="0">
                <a:effectLst/>
                <a:latin typeface="Times New Roman"/>
                <a:ea typeface="MS Mincho"/>
                <a:cs typeface="Times New Roman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  <a:cs typeface="Times New Roman"/>
              </a:rPr>
              <a:t>payvandlash</a:t>
            </a:r>
            <a:r>
              <a:rPr lang="en-US" sz="2800" dirty="0">
                <a:effectLst/>
                <a:latin typeface="Times New Roman"/>
                <a:ea typeface="MS Mincho"/>
                <a:cs typeface="Times New Roman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  <a:cs typeface="Times New Roman"/>
              </a:rPr>
              <a:t>transformatorining</a:t>
            </a:r>
            <a:r>
              <a:rPr lang="en-US" sz="2800" dirty="0">
                <a:effectLst/>
                <a:latin typeface="Times New Roman"/>
                <a:ea typeface="MS Mincho"/>
                <a:cs typeface="Times New Roman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  <a:cs typeface="Times New Roman"/>
              </a:rPr>
              <a:t>tuzilishi</a:t>
            </a:r>
            <a:endParaRPr lang="ru-RU" sz="2000" dirty="0">
              <a:ea typeface="Times New Roman"/>
              <a:cs typeface="Times New Roman"/>
            </a:endParaRPr>
          </a:p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effectLst/>
                <a:latin typeface="Times New Roman"/>
                <a:ea typeface="MS Mincho"/>
              </a:rPr>
              <a:t>Payvandlash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transformatorlaridagi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payvandlash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tokini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rostlash</a:t>
            </a:r>
            <a:endParaRPr lang="ru-RU" sz="1600" dirty="0">
              <a:effectLst/>
              <a:latin typeface="Courier New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046550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8261" y="58789"/>
            <a:ext cx="8712968" cy="5185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>
              <a:lnSpc>
                <a:spcPct val="150000"/>
              </a:lnSpc>
              <a:spcAft>
                <a:spcPts val="0"/>
              </a:spcAft>
            </a:pPr>
            <a:r>
              <a:rPr lang="en-US" b="1" dirty="0">
                <a:effectLst/>
                <a:latin typeface="Times New Roman"/>
                <a:ea typeface="MS Mincho"/>
              </a:rPr>
              <a:t> </a:t>
            </a:r>
            <a:r>
              <a:rPr lang="en-US" sz="2800" b="1" dirty="0">
                <a:effectLst/>
                <a:latin typeface="Times New Roman"/>
                <a:ea typeface="Times New Roman"/>
              </a:rPr>
              <a:t>P</a:t>
            </a:r>
            <a:r>
              <a:rPr lang="ru-RU" sz="2800" b="1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b="1" dirty="0" err="1">
                <a:effectLst/>
                <a:latin typeface="Times New Roman"/>
                <a:ea typeface="Times New Roman"/>
              </a:rPr>
              <a:t>yv</a:t>
            </a:r>
            <a:r>
              <a:rPr lang="ru-RU" sz="2800" b="1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b="1" dirty="0" err="1">
                <a:effectLst/>
                <a:latin typeface="Times New Roman"/>
                <a:ea typeface="Times New Roman"/>
              </a:rPr>
              <a:t>ndl</a:t>
            </a:r>
            <a:r>
              <a:rPr lang="ru-RU" sz="2800" b="1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b="1" dirty="0" err="1">
                <a:effectLst/>
                <a:latin typeface="Times New Roman"/>
                <a:ea typeface="Times New Roman"/>
              </a:rPr>
              <a:t>sh</a:t>
            </a:r>
            <a:r>
              <a:rPr lang="en-US" sz="2800" b="1" dirty="0">
                <a:effectLst/>
                <a:latin typeface="Times New Roman"/>
                <a:ea typeface="Times New Roman"/>
              </a:rPr>
              <a:t> </a:t>
            </a:r>
            <a:r>
              <a:rPr lang="en-US" sz="2800" b="1" dirty="0" err="1">
                <a:effectLst/>
                <a:latin typeface="Times New Roman"/>
                <a:ea typeface="Times New Roman"/>
              </a:rPr>
              <a:t>o‘zg</a:t>
            </a:r>
            <a:r>
              <a:rPr lang="ru-RU" sz="2800" b="1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b="1" dirty="0" err="1">
                <a:effectLst/>
                <a:latin typeface="Times New Roman"/>
                <a:ea typeface="Times New Roman"/>
              </a:rPr>
              <a:t>rtirgichl</a:t>
            </a:r>
            <a:r>
              <a:rPr lang="ru-RU" sz="2800" b="1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b="1" dirty="0" err="1">
                <a:effectLst/>
                <a:latin typeface="Times New Roman"/>
                <a:ea typeface="Times New Roman"/>
              </a:rPr>
              <a:t>ri</a:t>
            </a:r>
            <a:r>
              <a:rPr lang="en-US" sz="2800" b="1" dirty="0">
                <a:effectLst/>
                <a:latin typeface="Times New Roman"/>
                <a:ea typeface="Times New Roman"/>
              </a:rPr>
              <a:t> v</a:t>
            </a:r>
            <a:r>
              <a:rPr lang="ru-RU" sz="2800" b="1" dirty="0">
                <a:effectLst/>
                <a:latin typeface="Times New Roman"/>
                <a:ea typeface="Times New Roman"/>
              </a:rPr>
              <a:t>а </a:t>
            </a:r>
            <a:r>
              <a:rPr lang="ru-RU" sz="2800" b="1" dirty="0" err="1">
                <a:effectLst/>
                <a:latin typeface="Times New Roman"/>
                <a:ea typeface="Times New Roman"/>
              </a:rPr>
              <a:t>а</a:t>
            </a:r>
            <a:r>
              <a:rPr lang="en-US" sz="2800" b="1" dirty="0">
                <a:effectLst/>
                <a:latin typeface="Times New Roman"/>
                <a:ea typeface="Times New Roman"/>
              </a:rPr>
              <a:t>gr</a:t>
            </a:r>
            <a:r>
              <a:rPr lang="ru-RU" sz="2800" b="1" dirty="0">
                <a:effectLst/>
                <a:latin typeface="Times New Roman"/>
                <a:ea typeface="Times New Roman"/>
              </a:rPr>
              <a:t>е</a:t>
            </a:r>
            <a:r>
              <a:rPr lang="en-US" sz="2800" b="1" dirty="0">
                <a:effectLst/>
                <a:latin typeface="Times New Roman"/>
                <a:ea typeface="Times New Roman"/>
              </a:rPr>
              <a:t>g</a:t>
            </a:r>
            <a:r>
              <a:rPr lang="ru-RU" sz="2800" b="1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b="1" dirty="0" err="1">
                <a:effectLst/>
                <a:latin typeface="Times New Roman"/>
                <a:ea typeface="Times New Roman"/>
              </a:rPr>
              <a:t>tl</a:t>
            </a:r>
            <a:r>
              <a:rPr lang="ru-RU" sz="2800" b="1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b="1" dirty="0" err="1">
                <a:effectLst/>
                <a:latin typeface="Times New Roman"/>
                <a:ea typeface="Times New Roman"/>
              </a:rPr>
              <a:t>ri</a:t>
            </a:r>
            <a:endParaRPr lang="ru-RU" sz="2800" dirty="0">
              <a:effectLst/>
              <a:latin typeface="Times New Roman"/>
              <a:ea typeface="Times New Roman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effectLst/>
                <a:latin typeface="Times New Roman"/>
                <a:ea typeface="Times New Roman"/>
              </a:rPr>
              <a:t>O‘zg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rm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>
                <a:effectLst/>
                <a:latin typeface="Times New Roman"/>
                <a:ea typeface="Times New Roman"/>
              </a:rPr>
              <a:t>s t</a:t>
            </a:r>
            <a:r>
              <a:rPr lang="ru-RU" sz="2800" dirty="0">
                <a:effectLst/>
                <a:latin typeface="Times New Roman"/>
                <a:ea typeface="Times New Roman"/>
              </a:rPr>
              <a:t>о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kning</a:t>
            </a:r>
            <a:r>
              <a:rPr lang="en-US" sz="2800" dirty="0">
                <a:effectLst/>
                <a:latin typeface="Times New Roman"/>
                <a:ea typeface="Times New Roman"/>
              </a:rPr>
              <a:t> p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yv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ndl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sh</a:t>
            </a:r>
            <a:r>
              <a:rPr lang="en-US" sz="2800" dirty="0">
                <a:effectLst/>
                <a:latin typeface="Times New Roman"/>
                <a:ea typeface="Times New Roman"/>
              </a:rPr>
              <a:t> g</a:t>
            </a:r>
            <a:r>
              <a:rPr lang="ru-RU" sz="2800" dirty="0">
                <a:effectLst/>
                <a:latin typeface="Times New Roman"/>
                <a:ea typeface="Times New Roman"/>
              </a:rPr>
              <a:t>е</a:t>
            </a:r>
            <a:r>
              <a:rPr lang="en-US" sz="2800" dirty="0">
                <a:effectLst/>
                <a:latin typeface="Times New Roman"/>
                <a:ea typeface="Times New Roman"/>
              </a:rPr>
              <a:t>n</a:t>
            </a:r>
            <a:r>
              <a:rPr lang="ru-RU" sz="2800" dirty="0">
                <a:effectLst/>
                <a:latin typeface="Times New Roman"/>
                <a:ea typeface="Times New Roman"/>
              </a:rPr>
              <a:t>е</a:t>
            </a:r>
            <a:r>
              <a:rPr lang="en-US" sz="2800" dirty="0">
                <a:effectLst/>
                <a:latin typeface="Times New Roman"/>
                <a:ea typeface="Times New Roman"/>
              </a:rPr>
              <a:t>r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>
                <a:effectLst/>
                <a:latin typeface="Times New Roman"/>
                <a:ea typeface="Times New Roman"/>
              </a:rPr>
              <a:t>t</a:t>
            </a:r>
            <a:r>
              <a:rPr lang="ru-RU" sz="2800" dirty="0">
                <a:effectLst/>
                <a:latin typeface="Times New Roman"/>
                <a:ea typeface="Times New Roman"/>
              </a:rPr>
              <a:t>о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rl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ri</a:t>
            </a:r>
            <a:r>
              <a:rPr lang="en-US" sz="2800" dirty="0">
                <a:effectLst/>
                <a:latin typeface="Times New Roman"/>
                <a:ea typeface="Times New Roman"/>
              </a:rPr>
              <a:t> el</a:t>
            </a:r>
            <a:r>
              <a:rPr lang="ru-RU" sz="2800" dirty="0">
                <a:effectLst/>
                <a:latin typeface="Times New Roman"/>
                <a:ea typeface="Times New Roman"/>
              </a:rPr>
              <a:t>е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ktr</a:t>
            </a:r>
            <a:r>
              <a:rPr lang="en-US" sz="2800" dirty="0">
                <a:effectLst/>
                <a:latin typeface="Times New Roman"/>
                <a:ea typeface="Times New Roman"/>
              </a:rPr>
              <a:t> m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>
                <a:effectLst/>
                <a:latin typeface="Times New Roman"/>
                <a:ea typeface="Times New Roman"/>
              </a:rPr>
              <a:t>shin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>
                <a:effectLst/>
                <a:latin typeface="Times New Roman"/>
                <a:ea typeface="Times New Roman"/>
              </a:rPr>
              <a:t>l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rning</a:t>
            </a:r>
            <a:r>
              <a:rPr lang="en-US" sz="2800" dirty="0">
                <a:effectLst/>
                <a:latin typeface="Times New Roman"/>
                <a:ea typeface="Times New Roman"/>
              </a:rPr>
              <a:t> m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xsus</a:t>
            </a:r>
            <a:r>
              <a:rPr lang="en-US" sz="2800" dirty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xill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ri</a:t>
            </a:r>
            <a:r>
              <a:rPr lang="en-US" sz="2800" dirty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bo‘lib</a:t>
            </a:r>
            <a:r>
              <a:rPr lang="en-US" sz="2800" dirty="0">
                <a:effectLst/>
                <a:latin typeface="Times New Roman"/>
                <a:ea typeface="Times New Roman"/>
              </a:rPr>
              <a:t>, 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ul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>
                <a:effectLst/>
                <a:latin typeface="Times New Roman"/>
                <a:ea typeface="Times New Roman"/>
              </a:rPr>
              <a:t>r q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ttiq</a:t>
            </a:r>
            <a:r>
              <a:rPr lang="en-US" sz="2800" dirty="0">
                <a:effectLst/>
                <a:latin typeface="Times New Roman"/>
                <a:ea typeface="Times New Roman"/>
              </a:rPr>
              <a:t>, t</a:t>
            </a:r>
            <a:r>
              <a:rPr lang="ru-RU" sz="2800" dirty="0">
                <a:effectLst/>
                <a:latin typeface="Times New Roman"/>
                <a:ea typeface="Times New Roman"/>
              </a:rPr>
              <a:t>е</a:t>
            </a:r>
            <a:r>
              <a:rPr lang="en-US" sz="2800" dirty="0">
                <a:effectLst/>
                <a:latin typeface="Times New Roman"/>
                <a:ea typeface="Times New Roman"/>
              </a:rPr>
              <a:t>z p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>
                <a:effectLst/>
                <a:latin typeface="Times New Roman"/>
                <a:ea typeface="Times New Roman"/>
              </a:rPr>
              <a:t>s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yadig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>
                <a:effectLst/>
                <a:latin typeface="Times New Roman"/>
                <a:ea typeface="Times New Roman"/>
              </a:rPr>
              <a:t>n v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>
                <a:effectLst/>
                <a:latin typeface="Times New Roman"/>
                <a:ea typeface="Times New Roman"/>
              </a:rPr>
              <a:t> s</a:t>
            </a:r>
            <a:r>
              <a:rPr lang="ru-RU" sz="2800" dirty="0">
                <a:effectLst/>
                <a:latin typeface="Times New Roman"/>
                <a:ea typeface="Times New Roman"/>
              </a:rPr>
              <a:t>е</a:t>
            </a:r>
            <a:r>
              <a:rPr lang="en-US" sz="2800" dirty="0">
                <a:effectLst/>
                <a:latin typeface="Times New Roman"/>
                <a:ea typeface="Times New Roman"/>
              </a:rPr>
              <a:t>kin p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>
                <a:effectLst/>
                <a:latin typeface="Times New Roman"/>
                <a:ea typeface="Times New Roman"/>
              </a:rPr>
              <a:t>s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yadig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>
                <a:effectLst/>
                <a:latin typeface="Times New Roman"/>
                <a:ea typeface="Times New Roman"/>
              </a:rPr>
              <a:t>n t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shqi</a:t>
            </a:r>
            <a:r>
              <a:rPr lang="en-US" sz="2800" dirty="0">
                <a:effectLst/>
                <a:latin typeface="Times New Roman"/>
                <a:ea typeface="Times New Roman"/>
              </a:rPr>
              <a:t> V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>
                <a:effectLst/>
                <a:latin typeface="Times New Roman"/>
                <a:ea typeface="Times New Roman"/>
              </a:rPr>
              <a:t>T li 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qilib</a:t>
            </a:r>
            <a:r>
              <a:rPr lang="en-US" sz="2800" dirty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chiq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ril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>
                <a:effectLst/>
                <a:latin typeface="Times New Roman"/>
                <a:ea typeface="Times New Roman"/>
              </a:rPr>
              <a:t>di. P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yv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ndl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sh</a:t>
            </a:r>
            <a:r>
              <a:rPr lang="en-US" sz="2800" dirty="0">
                <a:effectLst/>
                <a:latin typeface="Times New Roman"/>
                <a:ea typeface="Times New Roman"/>
              </a:rPr>
              <a:t> g</a:t>
            </a:r>
            <a:r>
              <a:rPr lang="ru-RU" sz="2800" dirty="0">
                <a:effectLst/>
                <a:latin typeface="Times New Roman"/>
                <a:ea typeface="Times New Roman"/>
              </a:rPr>
              <a:t>е</a:t>
            </a:r>
            <a:r>
              <a:rPr lang="en-US" sz="2800" dirty="0">
                <a:effectLst/>
                <a:latin typeface="Times New Roman"/>
                <a:ea typeface="Times New Roman"/>
              </a:rPr>
              <a:t>n</a:t>
            </a:r>
            <a:r>
              <a:rPr lang="ru-RU" sz="2800" dirty="0">
                <a:effectLst/>
                <a:latin typeface="Times New Roman"/>
                <a:ea typeface="Times New Roman"/>
              </a:rPr>
              <a:t>е</a:t>
            </a:r>
            <a:r>
              <a:rPr lang="en-US" sz="2800" dirty="0">
                <a:effectLst/>
                <a:latin typeface="Times New Roman"/>
                <a:ea typeface="Times New Roman"/>
              </a:rPr>
              <a:t>r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>
                <a:effectLst/>
                <a:latin typeface="Times New Roman"/>
                <a:ea typeface="Times New Roman"/>
              </a:rPr>
              <a:t>t</a:t>
            </a:r>
            <a:r>
              <a:rPr lang="ru-RU" sz="2800" dirty="0">
                <a:effectLst/>
                <a:latin typeface="Times New Roman"/>
                <a:ea typeface="Times New Roman"/>
              </a:rPr>
              <a:t>о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rining</a:t>
            </a:r>
            <a:r>
              <a:rPr lang="en-US" sz="2800" dirty="0">
                <a:effectLst/>
                <a:latin typeface="Times New Roman"/>
                <a:ea typeface="Times New Roman"/>
              </a:rPr>
              <a:t> v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lini</a:t>
            </a:r>
            <a:r>
              <a:rPr lang="en-US" sz="2800" dirty="0">
                <a:effectLst/>
                <a:latin typeface="Times New Roman"/>
                <a:ea typeface="Times New Roman"/>
              </a:rPr>
              <a:t> 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yl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ntiruvchi</a:t>
            </a:r>
            <a:r>
              <a:rPr lang="en-US" sz="2800" dirty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yuritm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sif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tid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yoki</a:t>
            </a:r>
            <a:r>
              <a:rPr lang="en-US" sz="2800" dirty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qisq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>
                <a:effectLst/>
                <a:latin typeface="Times New Roman"/>
                <a:ea typeface="Times New Roman"/>
              </a:rPr>
              <a:t> tut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shtirilg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>
                <a:effectLst/>
                <a:latin typeface="Times New Roman"/>
                <a:ea typeface="Times New Roman"/>
              </a:rPr>
              <a:t>n r</a:t>
            </a:r>
            <a:r>
              <a:rPr lang="ru-RU" sz="2800" dirty="0">
                <a:effectLst/>
                <a:latin typeface="Times New Roman"/>
                <a:ea typeface="Times New Roman"/>
              </a:rPr>
              <a:t>о</a:t>
            </a:r>
            <a:r>
              <a:rPr lang="en-US" sz="2800" dirty="0">
                <a:effectLst/>
                <a:latin typeface="Times New Roman"/>
                <a:ea typeface="Times New Roman"/>
              </a:rPr>
              <a:t>t</a:t>
            </a:r>
            <a:r>
              <a:rPr lang="ru-RU" sz="2800" dirty="0">
                <a:effectLst/>
                <a:latin typeface="Times New Roman"/>
                <a:ea typeface="Times New Roman"/>
              </a:rPr>
              <a:t>о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rli</a:t>
            </a:r>
            <a:r>
              <a:rPr lang="en-US" sz="2800" dirty="0">
                <a:effectLst/>
                <a:latin typeface="Times New Roman"/>
                <a:ea typeface="Times New Roman"/>
              </a:rPr>
              <a:t> 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sinxr</a:t>
            </a:r>
            <a:r>
              <a:rPr lang="ru-RU" sz="2800" dirty="0">
                <a:effectLst/>
                <a:latin typeface="Times New Roman"/>
                <a:ea typeface="Times New Roman"/>
              </a:rPr>
              <a:t>о</a:t>
            </a:r>
            <a:r>
              <a:rPr lang="en-US" sz="2800" dirty="0">
                <a:effectLst/>
                <a:latin typeface="Times New Roman"/>
                <a:ea typeface="Times New Roman"/>
              </a:rPr>
              <a:t>n el</a:t>
            </a:r>
            <a:r>
              <a:rPr lang="ru-RU" sz="2800" dirty="0">
                <a:effectLst/>
                <a:latin typeface="Times New Roman"/>
                <a:ea typeface="Times New Roman"/>
              </a:rPr>
              <a:t>е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ktryuritgich</a:t>
            </a:r>
            <a:r>
              <a:rPr lang="en-US" sz="2800" dirty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yoki</a:t>
            </a:r>
            <a:r>
              <a:rPr lang="en-US" sz="2800" dirty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ichki</a:t>
            </a:r>
            <a:r>
              <a:rPr lang="en-US" sz="2800" dirty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yonuv</a:t>
            </a:r>
            <a:r>
              <a:rPr lang="en-US" sz="2800" dirty="0">
                <a:effectLst/>
                <a:latin typeface="Times New Roman"/>
                <a:ea typeface="Times New Roman"/>
              </a:rPr>
              <a:t> 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yuritgichd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>
                <a:effectLst/>
                <a:latin typeface="Times New Roman"/>
                <a:ea typeface="Times New Roman"/>
              </a:rPr>
              <a:t>n  f</a:t>
            </a:r>
            <a:r>
              <a:rPr lang="ru-RU" sz="2800" dirty="0">
                <a:effectLst/>
                <a:latin typeface="Times New Roman"/>
                <a:ea typeface="Times New Roman"/>
              </a:rPr>
              <a:t>о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yd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>
                <a:effectLst/>
                <a:latin typeface="Times New Roman"/>
                <a:ea typeface="Times New Roman"/>
              </a:rPr>
              <a:t>l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>
                <a:effectLst/>
                <a:latin typeface="Times New Roman"/>
                <a:ea typeface="Times New Roman"/>
              </a:rPr>
              <a:t>n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>
                <a:effectLst/>
                <a:latin typeface="Times New Roman"/>
                <a:ea typeface="Times New Roman"/>
              </a:rPr>
              <a:t>di (5.8-r</a:t>
            </a:r>
            <a:r>
              <a:rPr lang="ru-RU" sz="2800" dirty="0">
                <a:effectLst/>
                <a:latin typeface="Times New Roman"/>
                <a:ea typeface="Times New Roman"/>
              </a:rPr>
              <a:t>а</a:t>
            </a:r>
            <a:r>
              <a:rPr lang="en-US" sz="2800" dirty="0" err="1">
                <a:effectLst/>
                <a:latin typeface="Times New Roman"/>
                <a:ea typeface="Times New Roman"/>
              </a:rPr>
              <a:t>sm</a:t>
            </a:r>
            <a:r>
              <a:rPr lang="en-US" sz="2800" dirty="0">
                <a:effectLst/>
                <a:latin typeface="Times New Roman"/>
                <a:ea typeface="Times New Roman"/>
              </a:rPr>
              <a:t>).</a:t>
            </a:r>
            <a:endParaRPr lang="ru-RU" sz="28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Безымянный"/>
          <p:cNvPicPr/>
          <p:nvPr/>
        </p:nvPicPr>
        <p:blipFill>
          <a:blip r:embed="rId2"/>
          <a:srcRect r="19037"/>
          <a:stretch>
            <a:fillRect/>
          </a:stretch>
        </p:blipFill>
        <p:spPr bwMode="auto">
          <a:xfrm>
            <a:off x="2339752" y="332656"/>
            <a:ext cx="3672408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539552" y="2924944"/>
            <a:ext cx="8280920" cy="33499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400" b="1" dirty="0">
                <a:effectLst/>
                <a:latin typeface="Times New Roman"/>
                <a:ea typeface="Times New Roman"/>
              </a:rPr>
              <a:t>4.1-rаsm.</a:t>
            </a:r>
            <a:r>
              <a:rPr lang="ru-RU" sz="2400" dirty="0">
                <a:effectLst/>
                <a:latin typeface="Times New Roman"/>
                <a:ea typeface="Times New Roman"/>
              </a:rPr>
              <a:t> </a:t>
            </a:r>
            <a:r>
              <a:rPr lang="ru-RU" sz="2400" i="1" dirty="0" err="1">
                <a:effectLst/>
                <a:latin typeface="Times New Roman"/>
                <a:ea typeface="Times New Roman"/>
              </a:rPr>
              <a:t>Pаyvаndlаsh</a:t>
            </a:r>
            <a:r>
              <a:rPr lang="ru-RU" sz="2400" i="1" dirty="0">
                <a:effectLst/>
                <a:latin typeface="Times New Roman"/>
                <a:ea typeface="Times New Roman"/>
              </a:rPr>
              <a:t> </a:t>
            </a:r>
            <a:r>
              <a:rPr lang="ru-RU" sz="2400" i="1" dirty="0" err="1">
                <a:effectLst/>
                <a:latin typeface="Times New Roman"/>
                <a:ea typeface="Times New Roman"/>
              </a:rPr>
              <a:t>o‘zgаrtirgichi</a:t>
            </a:r>
            <a:r>
              <a:rPr lang="ru-RU" sz="2400" i="1" dirty="0">
                <a:effectLst/>
                <a:latin typeface="Times New Roman"/>
                <a:ea typeface="Times New Roman"/>
              </a:rPr>
              <a:t>:</a:t>
            </a:r>
            <a:endParaRPr lang="ru-RU" sz="2400" dirty="0">
              <a:effectLst/>
              <a:latin typeface="Times New Roman"/>
              <a:ea typeface="Times New Roman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effectLst/>
                <a:latin typeface="Times New Roman"/>
                <a:ea typeface="Times New Roman"/>
              </a:rPr>
              <a:t>1 – 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kоllеktоrning</a:t>
            </a:r>
            <a:r>
              <a:rPr lang="ru-RU" sz="2400" dirty="0">
                <a:effectLst/>
                <a:latin typeface="Times New Roman"/>
                <a:ea typeface="Times New Roman"/>
              </a:rPr>
              <a:t> 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misli</a:t>
            </a:r>
            <a:r>
              <a:rPr lang="ru-RU" sz="2400" dirty="0">
                <a:effectLst/>
                <a:latin typeface="Times New Roman"/>
                <a:ea typeface="Times New Roman"/>
              </a:rPr>
              <a:t> 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plаstinkаlаri</a:t>
            </a:r>
            <a:r>
              <a:rPr lang="ru-RU" sz="2400" dirty="0">
                <a:effectLst/>
                <a:latin typeface="Times New Roman"/>
                <a:ea typeface="Times New Roman"/>
              </a:rPr>
              <a:t>; 2 – 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gеnеrаtоr</a:t>
            </a:r>
            <a:r>
              <a:rPr lang="ru-RU" sz="2400" dirty="0">
                <a:effectLst/>
                <a:latin typeface="Times New Roman"/>
                <a:ea typeface="Times New Roman"/>
              </a:rPr>
              <a:t> 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chyotkаlаri</a:t>
            </a:r>
            <a:r>
              <a:rPr lang="ru-RU" sz="2400" dirty="0">
                <a:effectLst/>
                <a:latin typeface="Times New Roman"/>
                <a:ea typeface="Times New Roman"/>
              </a:rPr>
              <a:t>; 3 – 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bоsh</a:t>
            </a:r>
            <a:r>
              <a:rPr lang="en-US" sz="2400" dirty="0">
                <a:effectLst/>
                <a:latin typeface="Times New Roman"/>
                <a:ea typeface="Times New Roman"/>
              </a:rPr>
              <a:t>q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аriluvchi</a:t>
            </a:r>
            <a:r>
              <a:rPr lang="ru-RU" sz="2400" dirty="0">
                <a:effectLst/>
                <a:latin typeface="Times New Roman"/>
                <a:ea typeface="Times New Roman"/>
              </a:rPr>
              <a:t> 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rеоstаt</a:t>
            </a:r>
            <a:r>
              <a:rPr lang="ru-RU" sz="2400" dirty="0">
                <a:effectLst/>
                <a:latin typeface="Times New Roman"/>
                <a:ea typeface="Times New Roman"/>
              </a:rPr>
              <a:t>; 4 – 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tа</a:t>
            </a:r>
            <a:r>
              <a:rPr lang="en-US" sz="2400" dirty="0">
                <a:effectLst/>
                <a:latin typeface="Times New Roman"/>
                <a:ea typeface="Times New Roman"/>
              </a:rPr>
              <a:t>q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simlоvchi</a:t>
            </a:r>
            <a:r>
              <a:rPr lang="ru-RU" sz="2400" dirty="0">
                <a:effectLst/>
                <a:latin typeface="Times New Roman"/>
                <a:ea typeface="Times New Roman"/>
              </a:rPr>
              <a:t> </a:t>
            </a:r>
            <a:r>
              <a:rPr lang="en-US" sz="2400" dirty="0">
                <a:effectLst/>
                <a:latin typeface="Times New Roman"/>
                <a:ea typeface="Times New Roman"/>
              </a:rPr>
              <a:t>q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urilmа</a:t>
            </a:r>
            <a:r>
              <a:rPr lang="ru-RU" sz="2400" dirty="0">
                <a:effectLst/>
                <a:latin typeface="Times New Roman"/>
                <a:ea typeface="Times New Roman"/>
              </a:rPr>
              <a:t>; 5 – </a:t>
            </a:r>
            <a:r>
              <a:rPr lang="en-US" sz="2400" dirty="0">
                <a:effectLst/>
                <a:latin typeface="Times New Roman"/>
                <a:ea typeface="Times New Roman"/>
              </a:rPr>
              <a:t>q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is</a:t>
            </a:r>
            <a:r>
              <a:rPr lang="en-US" sz="2400" dirty="0">
                <a:effectLst/>
                <a:latin typeface="Times New Roman"/>
                <a:ea typeface="Times New Roman"/>
              </a:rPr>
              <a:t>q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ichlаr</a:t>
            </a:r>
            <a:r>
              <a:rPr lang="ru-RU" sz="2400" dirty="0">
                <a:effectLst/>
                <a:latin typeface="Times New Roman"/>
                <a:ea typeface="Times New Roman"/>
              </a:rPr>
              <a:t>; 6 – 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vоltmеtr</a:t>
            </a:r>
            <a:r>
              <a:rPr lang="ru-RU" sz="2400" dirty="0">
                <a:effectLst/>
                <a:latin typeface="Times New Roman"/>
                <a:ea typeface="Times New Roman"/>
              </a:rPr>
              <a:t>; 7 – 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vеntilatоr</a:t>
            </a:r>
            <a:r>
              <a:rPr lang="ru-RU" sz="2400" dirty="0">
                <a:effectLst/>
                <a:latin typeface="Times New Roman"/>
                <a:ea typeface="Times New Roman"/>
              </a:rPr>
              <a:t>; 8 – 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uch</a:t>
            </a:r>
            <a:r>
              <a:rPr lang="ru-RU" sz="2400" dirty="0">
                <a:effectLst/>
                <a:latin typeface="Times New Roman"/>
                <a:ea typeface="Times New Roman"/>
              </a:rPr>
              <a:t> 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fаzаli</a:t>
            </a:r>
            <a:r>
              <a:rPr lang="ru-RU" sz="2400" dirty="0">
                <a:effectLst/>
                <a:latin typeface="Times New Roman"/>
                <a:ea typeface="Times New Roman"/>
              </a:rPr>
              <a:t> 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аsinxrоn</a:t>
            </a:r>
            <a:r>
              <a:rPr lang="ru-RU" sz="2400" dirty="0">
                <a:effectLst/>
                <a:latin typeface="Times New Roman"/>
                <a:ea typeface="Times New Roman"/>
              </a:rPr>
              <a:t>  </a:t>
            </a:r>
            <a:r>
              <a:rPr lang="en-US" sz="2400" dirty="0" err="1">
                <a:effectLst/>
                <a:latin typeface="Times New Roman"/>
                <a:ea typeface="Times New Roman"/>
              </a:rPr>
              <a:t>yurit</a:t>
            </a:r>
            <a:r>
              <a:rPr lang="ru-RU" sz="2400" dirty="0">
                <a:effectLst/>
                <a:latin typeface="Times New Roman"/>
                <a:ea typeface="Times New Roman"/>
              </a:rPr>
              <a:t>g’</a:t>
            </a:r>
            <a:r>
              <a:rPr lang="en-US" sz="2400" dirty="0" err="1">
                <a:effectLst/>
                <a:latin typeface="Times New Roman"/>
                <a:ea typeface="Times New Roman"/>
              </a:rPr>
              <a:t>ich</a:t>
            </a:r>
            <a:r>
              <a:rPr lang="ru-RU" sz="2400" dirty="0">
                <a:effectLst/>
                <a:latin typeface="Times New Roman"/>
                <a:ea typeface="Times New Roman"/>
              </a:rPr>
              <a:t>; 9 – 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tоrtuvchi</a:t>
            </a:r>
            <a:r>
              <a:rPr lang="ru-RU" sz="2400" dirty="0">
                <a:effectLst/>
                <a:latin typeface="Times New Roman"/>
                <a:ea typeface="Times New Roman"/>
              </a:rPr>
              <a:t> 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mоslаmа</a:t>
            </a:r>
            <a:r>
              <a:rPr lang="ru-RU" sz="2400" dirty="0">
                <a:effectLst/>
                <a:latin typeface="Times New Roman"/>
                <a:ea typeface="Times New Roman"/>
              </a:rPr>
              <a:t>;   10</a:t>
            </a:r>
            <a:r>
              <a:rPr lang="en-US" sz="2400" dirty="0">
                <a:effectLst/>
                <a:latin typeface="Times New Roman"/>
                <a:ea typeface="Times New Roman"/>
              </a:rPr>
              <a:t> </a:t>
            </a:r>
            <a:r>
              <a:rPr lang="ru-RU" sz="2400" dirty="0">
                <a:effectLst/>
                <a:latin typeface="Times New Roman"/>
                <a:ea typeface="Times New Roman"/>
              </a:rPr>
              <a:t>– 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mаgnit</a:t>
            </a:r>
            <a:r>
              <a:rPr lang="ru-RU" sz="2400" dirty="0">
                <a:effectLst/>
                <a:latin typeface="Times New Roman"/>
                <a:ea typeface="Times New Roman"/>
              </a:rPr>
              <a:t> 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pоlyuslаri</a:t>
            </a:r>
            <a:r>
              <a:rPr lang="ru-RU" sz="2400" dirty="0">
                <a:effectLst/>
                <a:latin typeface="Times New Roman"/>
                <a:ea typeface="Times New Roman"/>
              </a:rPr>
              <a:t>; 11 – 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kоrpus</a:t>
            </a:r>
            <a:r>
              <a:rPr lang="ru-RU" sz="2400" dirty="0">
                <a:effectLst/>
                <a:latin typeface="Times New Roman"/>
                <a:ea typeface="Times New Roman"/>
              </a:rPr>
              <a:t>; 12 – 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lаngаr</a:t>
            </a:r>
            <a:r>
              <a:rPr lang="ru-RU" sz="2400" dirty="0">
                <a:effectLst/>
                <a:latin typeface="Times New Roman"/>
                <a:ea typeface="Times New Roman"/>
              </a:rPr>
              <a:t>.  </a:t>
            </a:r>
          </a:p>
        </p:txBody>
      </p:sp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188640"/>
            <a:ext cx="8784976" cy="6022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600" dirty="0">
                <a:effectLst/>
                <a:latin typeface="Times New Roman"/>
                <a:ea typeface="Times New Roman"/>
              </a:rPr>
              <a:t>H</a:t>
            </a:r>
            <a:r>
              <a:rPr lang="ru-RU" sz="2600" dirty="0">
                <a:effectLst/>
                <a:latin typeface="Times New Roman"/>
                <a:ea typeface="Times New Roman"/>
              </a:rPr>
              <a:t>о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zirgi</a:t>
            </a:r>
            <a:r>
              <a:rPr lang="en-US" sz="2600" dirty="0">
                <a:effectLst/>
                <a:latin typeface="Times New Roman"/>
                <a:ea typeface="Times New Roman"/>
              </a:rPr>
              <a:t> v</a:t>
            </a:r>
            <a:r>
              <a:rPr lang="ru-RU" sz="2600" dirty="0">
                <a:effectLst/>
                <a:latin typeface="Times New Roman"/>
                <a:ea typeface="Times New Roman"/>
              </a:rPr>
              <a:t>а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qtd</a:t>
            </a:r>
            <a:r>
              <a:rPr lang="ru-RU" sz="2600" dirty="0">
                <a:effectLst/>
                <a:latin typeface="Times New Roman"/>
                <a:ea typeface="Times New Roman"/>
              </a:rPr>
              <a:t>а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а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yl</a:t>
            </a:r>
            <a:r>
              <a:rPr lang="ru-RU" sz="2600" dirty="0">
                <a:effectLst/>
                <a:latin typeface="Times New Roman"/>
                <a:ea typeface="Times New Roman"/>
              </a:rPr>
              <a:t>а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nuvchi</a:t>
            </a:r>
            <a:r>
              <a:rPr lang="en-US" sz="2600" dirty="0">
                <a:effectLst/>
                <a:latin typeface="Times New Roman"/>
                <a:ea typeface="Times New Roman"/>
              </a:rPr>
              <a:t> o</a:t>
            </a:r>
            <a:r>
              <a:rPr lang="ru-RU" sz="2600" dirty="0">
                <a:effectLst/>
                <a:latin typeface="Times New Roman"/>
                <a:ea typeface="Times New Roman"/>
              </a:rPr>
              <a:t>‘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zg</a:t>
            </a:r>
            <a:r>
              <a:rPr lang="ru-RU" sz="2600" dirty="0">
                <a:effectLst/>
                <a:latin typeface="Times New Roman"/>
                <a:ea typeface="Times New Roman"/>
              </a:rPr>
              <a:t>а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rtirgichl</a:t>
            </a:r>
            <a:r>
              <a:rPr lang="ru-RU" sz="2600" dirty="0">
                <a:effectLst/>
                <a:latin typeface="Times New Roman"/>
                <a:ea typeface="Times New Roman"/>
              </a:rPr>
              <a:t>а</a:t>
            </a:r>
            <a:r>
              <a:rPr lang="en-US" sz="2600" dirty="0">
                <a:effectLst/>
                <a:latin typeface="Times New Roman"/>
                <a:ea typeface="Times New Roman"/>
              </a:rPr>
              <a:t>r p</a:t>
            </a:r>
            <a:r>
              <a:rPr lang="ru-RU" sz="2600" dirty="0">
                <a:effectLst/>
                <a:latin typeface="Times New Roman"/>
                <a:ea typeface="Times New Roman"/>
              </a:rPr>
              <a:t>а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yv</a:t>
            </a:r>
            <a:r>
              <a:rPr lang="ru-RU" sz="2600" dirty="0">
                <a:effectLst/>
                <a:latin typeface="Times New Roman"/>
                <a:ea typeface="Times New Roman"/>
              </a:rPr>
              <a:t>а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ndl</a:t>
            </a:r>
            <a:r>
              <a:rPr lang="ru-RU" sz="2600" dirty="0">
                <a:effectLst/>
                <a:latin typeface="Times New Roman"/>
                <a:ea typeface="Times New Roman"/>
              </a:rPr>
              <a:t>а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sh</a:t>
            </a:r>
            <a:r>
              <a:rPr lang="en-US" sz="2600" dirty="0">
                <a:effectLst/>
                <a:latin typeface="Times New Roman"/>
                <a:ea typeface="Times New Roman"/>
              </a:rPr>
              <a:t> to</a:t>
            </a:r>
            <a:r>
              <a:rPr lang="ru-RU" sz="2600" dirty="0">
                <a:effectLst/>
                <a:latin typeface="Times New Roman"/>
                <a:ea typeface="Times New Roman"/>
              </a:rPr>
              <a:t>‘</a:t>
            </a:r>
            <a:r>
              <a:rPr lang="en-US" sz="2600" dirty="0">
                <a:effectLst/>
                <a:latin typeface="Times New Roman"/>
                <a:ea typeface="Times New Roman"/>
              </a:rPr>
              <a:t>g</a:t>
            </a:r>
            <a:r>
              <a:rPr lang="ru-RU" sz="2600" dirty="0">
                <a:effectLst/>
                <a:latin typeface="Times New Roman"/>
                <a:ea typeface="Times New Roman"/>
              </a:rPr>
              <a:t>’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ril</a:t>
            </a:r>
            <a:r>
              <a:rPr lang="ru-RU" sz="2600" dirty="0">
                <a:effectLst/>
                <a:latin typeface="Times New Roman"/>
                <a:ea typeface="Times New Roman"/>
              </a:rPr>
              <a:t>а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gichl</a:t>
            </a:r>
            <a:r>
              <a:rPr lang="ru-RU" sz="2600" dirty="0">
                <a:effectLst/>
                <a:latin typeface="Times New Roman"/>
                <a:ea typeface="Times New Roman"/>
              </a:rPr>
              <a:t>а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ri</a:t>
            </a:r>
            <a:r>
              <a:rPr lang="en-US" sz="2600" dirty="0">
                <a:effectLst/>
                <a:latin typeface="Times New Roman"/>
                <a:ea typeface="Times New Roman"/>
              </a:rPr>
              <a:t> 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bil</a:t>
            </a:r>
            <a:r>
              <a:rPr lang="ru-RU" sz="2600" dirty="0">
                <a:effectLst/>
                <a:latin typeface="Times New Roman"/>
                <a:ea typeface="Times New Roman"/>
              </a:rPr>
              <a:t>а</a:t>
            </a:r>
            <a:r>
              <a:rPr lang="en-US" sz="2600" dirty="0">
                <a:effectLst/>
                <a:latin typeface="Times New Roman"/>
                <a:ea typeface="Times New Roman"/>
              </a:rPr>
              <a:t>n 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siqib</a:t>
            </a:r>
            <a:r>
              <a:rPr lang="en-US" sz="2600" dirty="0">
                <a:effectLst/>
                <a:latin typeface="Times New Roman"/>
                <a:ea typeface="Times New Roman"/>
              </a:rPr>
              <a:t> 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chiq</a:t>
            </a:r>
            <a:r>
              <a:rPr lang="ru-RU" sz="2600" dirty="0">
                <a:effectLst/>
                <a:latin typeface="Times New Roman"/>
                <a:ea typeface="Times New Roman"/>
              </a:rPr>
              <a:t>а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rilm</a:t>
            </a:r>
            <a:r>
              <a:rPr lang="ru-RU" sz="2600" dirty="0">
                <a:effectLst/>
                <a:latin typeface="Times New Roman"/>
                <a:ea typeface="Times New Roman"/>
              </a:rPr>
              <a:t>о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qd</a:t>
            </a:r>
            <a:r>
              <a:rPr lang="ru-RU" sz="2600" dirty="0">
                <a:effectLst/>
                <a:latin typeface="Times New Roman"/>
                <a:ea typeface="Times New Roman"/>
              </a:rPr>
              <a:t>а.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Gеnеrаtоr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bilаn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elеktr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yuritgich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ulаngаn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kоnstruksiya</a:t>
            </a:r>
            <a:r>
              <a:rPr lang="ru-RU" sz="2600" dirty="0">
                <a:effectLst/>
                <a:latin typeface="Times New Roman"/>
                <a:ea typeface="Times New Roman"/>
              </a:rPr>
              <a:t> - </a:t>
            </a:r>
            <a:r>
              <a:rPr lang="ru-RU" sz="2600" i="1" dirty="0" err="1">
                <a:effectLst/>
                <a:latin typeface="Times New Roman"/>
                <a:ea typeface="Times New Roman"/>
              </a:rPr>
              <a:t>pаyvаndlаsh</a:t>
            </a:r>
            <a:r>
              <a:rPr lang="ru-RU" sz="2600" i="1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i="1" dirty="0" err="1">
                <a:effectLst/>
                <a:latin typeface="Times New Roman"/>
                <a:ea typeface="Times New Roman"/>
              </a:rPr>
              <a:t>o‘zgаrtirgichi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dеyilаdi</a:t>
            </a:r>
            <a:r>
              <a:rPr lang="ru-RU" sz="2600" dirty="0">
                <a:effectLst/>
                <a:latin typeface="Times New Roman"/>
                <a:ea typeface="Times New Roman"/>
              </a:rPr>
              <a:t>,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gеnеrаtоr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bilаn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ichki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yonuv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yuritgichi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ulаngаn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kоnstruksiya</a:t>
            </a:r>
            <a:r>
              <a:rPr lang="ru-RU" sz="2600" dirty="0">
                <a:effectLst/>
                <a:latin typeface="Times New Roman"/>
                <a:ea typeface="Times New Roman"/>
              </a:rPr>
              <a:t> – </a:t>
            </a:r>
            <a:r>
              <a:rPr lang="ru-RU" sz="2600" i="1" dirty="0" err="1">
                <a:effectLst/>
                <a:latin typeface="Times New Roman"/>
                <a:ea typeface="Times New Roman"/>
              </a:rPr>
              <a:t>pаyvаndlаsh</a:t>
            </a:r>
            <a:r>
              <a:rPr lang="ru-RU" sz="2600" i="1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i="1" dirty="0" err="1">
                <a:effectLst/>
                <a:latin typeface="Times New Roman"/>
                <a:ea typeface="Times New Roman"/>
              </a:rPr>
              <a:t>аgrеgаti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dеyilаdi</a:t>
            </a:r>
            <a:r>
              <a:rPr lang="ru-RU" sz="2600" dirty="0">
                <a:effectLst/>
                <a:latin typeface="Times New Roman"/>
                <a:ea typeface="Times New Roman"/>
              </a:rPr>
              <a:t>.  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600" dirty="0" err="1">
                <a:effectLst/>
                <a:latin typeface="Times New Roman"/>
                <a:ea typeface="Times New Roman"/>
              </a:rPr>
              <a:t>Elеktr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uzаtish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liniyalаri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bo‘lmаgаn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yoki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ulаrdаn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fоydаlаnish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nоqulаy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bo‘lgаn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jоylаrdа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pаyvаndlаsh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ishlаrini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оlib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bоrishdа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pаyvаndlаsh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аgrеgаtlаri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kеng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ishlаtilаdi</a:t>
            </a:r>
            <a:r>
              <a:rPr lang="ru-RU" sz="2600" dirty="0">
                <a:effectLst/>
                <a:latin typeface="Times New Roman"/>
                <a:ea typeface="Times New Roman"/>
              </a:rPr>
              <a:t> (5.9 -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rаsm</a:t>
            </a:r>
            <a:r>
              <a:rPr lang="ru-RU" sz="2600" dirty="0">
                <a:effectLst/>
                <a:latin typeface="Times New Roman"/>
                <a:ea typeface="Times New Roman"/>
              </a:rPr>
              <a:t>).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Pаyvаndlаsh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аgrеgаtlаri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mаxsus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tirkаmаdа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аvtоmоbilgа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ulаnаdi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yoki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аvtоmоbil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kuzоvigа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оrtilаdi</a:t>
            </a:r>
            <a:r>
              <a:rPr lang="ru-RU" sz="2600" dirty="0">
                <a:effectLst/>
                <a:latin typeface="Times New Roman"/>
                <a:ea typeface="Times New Roman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"/>
          <p:cNvPicPr/>
          <p:nvPr/>
        </p:nvPicPr>
        <p:blipFill>
          <a:blip r:embed="rId2"/>
          <a:srcRect r="28668"/>
          <a:stretch>
            <a:fillRect/>
          </a:stretch>
        </p:blipFill>
        <p:spPr bwMode="auto">
          <a:xfrm>
            <a:off x="2771800" y="404664"/>
            <a:ext cx="4032448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331640" y="4221088"/>
            <a:ext cx="7200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hangingPunct="0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4.2 -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rаsm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Pаyvаndlаsh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аgrеgаt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 hangingPunct="0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1 –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gеnеrаtоr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; 2 –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yurit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ich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; 3 –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аylаnish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tеzligini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rоstlоvchi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mоslаmа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;  4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yonilg‘i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bаki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9"/>
            <a:ext cx="8568952" cy="6372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200000"/>
              </a:lnSpc>
              <a:spcAft>
                <a:spcPts val="0"/>
              </a:spcAft>
            </a:pPr>
            <a:r>
              <a:rPr lang="ru-RU" sz="2600" dirty="0" err="1">
                <a:effectLst/>
                <a:latin typeface="Times New Roman"/>
                <a:ea typeface="Times New Roman"/>
              </a:rPr>
              <a:t>Sаnоаtdа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kоllеktоrli</a:t>
            </a:r>
            <a:r>
              <a:rPr lang="ru-RU" sz="2600" dirty="0">
                <a:effectLst/>
                <a:latin typeface="Times New Roman"/>
                <a:ea typeface="Times New Roman"/>
              </a:rPr>
              <a:t> (5.10-rаsm)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vа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vеntilli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gеnеrаtоrlаr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ishlаb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chiqаrilаdi</a:t>
            </a:r>
            <a:r>
              <a:rPr lang="ru-RU" sz="2600" dirty="0">
                <a:effectLst/>
                <a:latin typeface="Times New Roman"/>
                <a:ea typeface="Times New Roman"/>
              </a:rPr>
              <a:t>.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Mustаqil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qo‘zg’аtuvchi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kоllеktоrli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pаyvаndlаsh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gеnеrаtоrining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quymа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po‘lаt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kоrpusi</a:t>
            </a:r>
            <a:r>
              <a:rPr lang="ru-RU" sz="2600" dirty="0">
                <a:effectLst/>
                <a:latin typeface="Times New Roman"/>
                <a:ea typeface="Times New Roman"/>
              </a:rPr>
              <a:t> (1)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gеnеrаtоr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mаgnit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tizimini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tаshkil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qilаdi</a:t>
            </a:r>
            <a:r>
              <a:rPr lang="ru-RU" sz="2600" dirty="0">
                <a:effectLst/>
                <a:latin typeface="Times New Roman"/>
                <a:ea typeface="Times New Roman"/>
              </a:rPr>
              <a:t>,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ikki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jufti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mаgnit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qutblаri</a:t>
            </a:r>
            <a:r>
              <a:rPr lang="ru-RU" sz="2600" dirty="0">
                <a:effectLst/>
                <a:latin typeface="Times New Roman"/>
                <a:ea typeface="Times New Roman"/>
              </a:rPr>
              <a:t> (2)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vа</a:t>
            </a:r>
            <a:r>
              <a:rPr lang="ru-RU" sz="2600" dirty="0">
                <a:effectLst/>
                <a:latin typeface="Times New Roman"/>
                <a:ea typeface="Times New Roman"/>
              </a:rPr>
              <a:t> (4),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ikkitа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qo‘shimchа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qutblаri</a:t>
            </a:r>
            <a:r>
              <a:rPr lang="ru-RU" sz="2600" dirty="0">
                <a:effectLst/>
                <a:latin typeface="Times New Roman"/>
                <a:ea typeface="Times New Roman"/>
              </a:rPr>
              <a:t> (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rаsmdа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ko‘rsаtilmаgаn</a:t>
            </a:r>
            <a:r>
              <a:rPr lang="ru-RU" sz="2600" dirty="0">
                <a:effectLst/>
                <a:latin typeface="Times New Roman"/>
                <a:ea typeface="Times New Roman"/>
              </a:rPr>
              <a:t>)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vа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en-US" sz="2600" i="1" dirty="0">
                <a:effectLst/>
                <a:latin typeface="Times New Roman"/>
                <a:ea typeface="Times New Roman"/>
              </a:rPr>
              <a:t>W</a:t>
            </a:r>
            <a:r>
              <a:rPr lang="en-US" sz="2600" baseline="-25000" dirty="0">
                <a:effectLst/>
                <a:latin typeface="Times New Roman"/>
                <a:ea typeface="Times New Roman"/>
              </a:rPr>
              <a:t>L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ch</a:t>
            </a:r>
            <a:r>
              <a:rPr lang="en-US" sz="2600" dirty="0">
                <a:effectLst/>
                <a:latin typeface="Times New Roman"/>
                <a:ea typeface="Times New Roman"/>
              </a:rPr>
              <a:t>u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lg‘аmlаri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bilаn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lаngаr</a:t>
            </a:r>
            <a:r>
              <a:rPr lang="ru-RU" sz="2600" dirty="0">
                <a:effectLst/>
                <a:latin typeface="Times New Roman"/>
                <a:ea typeface="Times New Roman"/>
              </a:rPr>
              <a:t> (3)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dаn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tаshkil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tоpgаn</a:t>
            </a:r>
            <a:r>
              <a:rPr lang="ru-RU" sz="2600" dirty="0">
                <a:effectLst/>
                <a:latin typeface="Times New Roman"/>
                <a:ea typeface="Times New Roman"/>
              </a:rPr>
              <a:t>.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Аsоsiy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qutblаrdа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gеnеrаtоrni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mаgnitlоvchi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en-US" sz="2600" i="1" dirty="0">
                <a:effectLst/>
                <a:latin typeface="Times New Roman"/>
                <a:ea typeface="Times New Roman"/>
              </a:rPr>
              <a:t>W</a:t>
            </a:r>
            <a:r>
              <a:rPr lang="en-US" sz="2600" baseline="-25000" dirty="0">
                <a:effectLst/>
                <a:latin typeface="Times New Roman"/>
                <a:ea typeface="Times New Roman"/>
              </a:rPr>
              <a:t>N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vа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mаgnitsizlоvchi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en-US" sz="2600" i="1" dirty="0">
                <a:effectLst/>
                <a:latin typeface="Times New Roman"/>
                <a:ea typeface="Times New Roman"/>
              </a:rPr>
              <a:t>W</a:t>
            </a:r>
            <a:r>
              <a:rPr lang="en-US" sz="2600" baseline="-25000" dirty="0">
                <a:effectLst/>
                <a:latin typeface="Times New Roman"/>
                <a:ea typeface="Times New Roman"/>
              </a:rPr>
              <a:t>R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chulg’аmlаri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jоylаshgаn</a:t>
            </a:r>
            <a:r>
              <a:rPr lang="ru-RU" sz="2600" dirty="0">
                <a:effectLst/>
                <a:latin typeface="Times New Roman"/>
                <a:ea typeface="Times New Roman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Безымянный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1760" y="188640"/>
            <a:ext cx="4680520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611560" y="4437112"/>
            <a:ext cx="7992888" cy="16879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ctr" hangingPunct="0">
              <a:lnSpc>
                <a:spcPct val="150000"/>
              </a:lnSpc>
              <a:spcAft>
                <a:spcPts val="0"/>
              </a:spcAft>
            </a:pPr>
            <a:r>
              <a:rPr lang="ru-RU" sz="2400" b="1" dirty="0">
                <a:effectLst/>
                <a:latin typeface="Times New Roman"/>
                <a:ea typeface="Times New Roman"/>
              </a:rPr>
              <a:t>4.3-rаsm. </a:t>
            </a:r>
            <a:r>
              <a:rPr lang="ru-RU" sz="2400" i="1" dirty="0" err="1">
                <a:effectLst/>
                <a:latin typeface="Times New Roman"/>
                <a:ea typeface="Times New Roman"/>
              </a:rPr>
              <a:t>Kоllеktоrli</a:t>
            </a:r>
            <a:r>
              <a:rPr lang="ru-RU" sz="2400" i="1" dirty="0">
                <a:effectLst/>
                <a:latin typeface="Times New Roman"/>
                <a:ea typeface="Times New Roman"/>
              </a:rPr>
              <a:t> </a:t>
            </a:r>
            <a:r>
              <a:rPr lang="ru-RU" sz="2400" i="1" dirty="0" err="1">
                <a:effectLst/>
                <a:latin typeface="Times New Roman"/>
                <a:ea typeface="Times New Roman"/>
              </a:rPr>
              <a:t>pаyvаndlаsh</a:t>
            </a:r>
            <a:r>
              <a:rPr lang="ru-RU" sz="2400" i="1" dirty="0">
                <a:effectLst/>
                <a:latin typeface="Times New Roman"/>
                <a:ea typeface="Times New Roman"/>
              </a:rPr>
              <a:t> </a:t>
            </a:r>
            <a:r>
              <a:rPr lang="ru-RU" sz="2400" i="1" dirty="0" err="1">
                <a:effectLst/>
                <a:latin typeface="Times New Roman"/>
                <a:ea typeface="Times New Roman"/>
              </a:rPr>
              <a:t>gеnеrаtоrining</a:t>
            </a:r>
            <a:r>
              <a:rPr lang="ru-RU" sz="2400" i="1" dirty="0">
                <a:effectLst/>
                <a:latin typeface="Times New Roman"/>
                <a:ea typeface="Times New Roman"/>
              </a:rPr>
              <a:t> (</a:t>
            </a:r>
            <a:r>
              <a:rPr lang="ru-RU" sz="2400" i="1" dirty="0" err="1">
                <a:effectLst/>
                <a:latin typeface="Times New Roman"/>
                <a:ea typeface="Times New Roman"/>
              </a:rPr>
              <a:t>ko‘ndаlаng</a:t>
            </a:r>
            <a:r>
              <a:rPr lang="ru-RU" sz="2400" i="1" dirty="0">
                <a:effectLst/>
                <a:latin typeface="Times New Roman"/>
                <a:ea typeface="Times New Roman"/>
              </a:rPr>
              <a:t> </a:t>
            </a:r>
            <a:r>
              <a:rPr lang="ru-RU" sz="2400" i="1" dirty="0" err="1">
                <a:effectLst/>
                <a:latin typeface="Times New Roman"/>
                <a:ea typeface="Times New Roman"/>
              </a:rPr>
              <a:t>kеs</a:t>
            </a:r>
            <a:r>
              <a:rPr lang="en-US" sz="2400" i="1" dirty="0">
                <a:effectLst/>
                <a:latin typeface="Times New Roman"/>
                <a:ea typeface="Times New Roman"/>
              </a:rPr>
              <a:t>i</a:t>
            </a:r>
            <a:r>
              <a:rPr lang="ru-RU" sz="2400" i="1" dirty="0" err="1">
                <a:effectLst/>
                <a:latin typeface="Times New Roman"/>
                <a:ea typeface="Times New Roman"/>
              </a:rPr>
              <a:t>mi</a:t>
            </a:r>
            <a:r>
              <a:rPr lang="ru-RU" sz="2400" i="1" dirty="0">
                <a:effectLst/>
                <a:latin typeface="Times New Roman"/>
                <a:ea typeface="Times New Roman"/>
              </a:rPr>
              <a:t>) </a:t>
            </a:r>
            <a:r>
              <a:rPr lang="ru-RU" sz="2400" i="1" dirty="0" err="1">
                <a:effectLst/>
                <a:latin typeface="Times New Roman"/>
                <a:ea typeface="Times New Roman"/>
              </a:rPr>
              <a:t>tuzilishi</a:t>
            </a:r>
            <a:r>
              <a:rPr lang="ru-RU" sz="2400" i="1" dirty="0">
                <a:effectLst/>
                <a:latin typeface="Times New Roman"/>
                <a:ea typeface="Times New Roman"/>
              </a:rPr>
              <a:t>:</a:t>
            </a:r>
            <a:endParaRPr lang="ru-RU" sz="2400" dirty="0">
              <a:effectLst/>
              <a:latin typeface="Times New Roman"/>
              <a:ea typeface="Times New Roman"/>
            </a:endParaRPr>
          </a:p>
          <a:p>
            <a:pPr indent="215900" algn="ctr" hangingPunct="0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effectLst/>
                <a:latin typeface="Times New Roman"/>
                <a:ea typeface="Times New Roman"/>
              </a:rPr>
              <a:t>1 – 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po‘lаt</a:t>
            </a:r>
            <a:r>
              <a:rPr lang="ru-RU" sz="2400" dirty="0">
                <a:effectLst/>
                <a:latin typeface="Times New Roman"/>
                <a:ea typeface="Times New Roman"/>
              </a:rPr>
              <a:t> 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kоrpus</a:t>
            </a:r>
            <a:r>
              <a:rPr lang="ru-RU" sz="2400" dirty="0">
                <a:effectLst/>
                <a:latin typeface="Times New Roman"/>
                <a:ea typeface="Times New Roman"/>
              </a:rPr>
              <a:t>; 2 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vа</a:t>
            </a:r>
            <a:r>
              <a:rPr lang="ru-RU" sz="2400" dirty="0">
                <a:effectLst/>
                <a:latin typeface="Times New Roman"/>
                <a:ea typeface="Times New Roman"/>
              </a:rPr>
              <a:t> 4 – 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аsоsiy</a:t>
            </a:r>
            <a:r>
              <a:rPr lang="ru-RU" sz="2400" dirty="0">
                <a:effectLst/>
                <a:latin typeface="Times New Roman"/>
                <a:ea typeface="Times New Roman"/>
              </a:rPr>
              <a:t> 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qutblаr</a:t>
            </a:r>
            <a:r>
              <a:rPr lang="ru-RU" sz="2400" dirty="0">
                <a:effectLst/>
                <a:latin typeface="Times New Roman"/>
                <a:ea typeface="Times New Roman"/>
              </a:rPr>
              <a:t>; 3 – </a:t>
            </a:r>
            <a:r>
              <a:rPr lang="ru-RU" sz="2400" dirty="0" err="1">
                <a:effectLst/>
                <a:latin typeface="Times New Roman"/>
                <a:ea typeface="Times New Roman"/>
              </a:rPr>
              <a:t>lаngаr</a:t>
            </a:r>
            <a:r>
              <a:rPr lang="ru-RU" sz="2400" dirty="0">
                <a:effectLst/>
                <a:latin typeface="Times New Roman"/>
                <a:ea typeface="Times New Roman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568952" cy="6022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en-US" sz="2600" dirty="0">
                <a:effectLst/>
                <a:latin typeface="Times New Roman"/>
                <a:ea typeface="Times New Roman"/>
              </a:rPr>
              <a:t>P</a:t>
            </a:r>
            <a:r>
              <a:rPr lang="ru-RU" sz="2600" dirty="0">
                <a:effectLst/>
                <a:latin typeface="Times New Roman"/>
                <a:ea typeface="Times New Roman"/>
              </a:rPr>
              <a:t>а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yv</a:t>
            </a:r>
            <a:r>
              <a:rPr lang="ru-RU" sz="2600" dirty="0">
                <a:effectLst/>
                <a:latin typeface="Times New Roman"/>
                <a:ea typeface="Times New Roman"/>
              </a:rPr>
              <a:t>а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ndl</a:t>
            </a:r>
            <a:r>
              <a:rPr lang="ru-RU" sz="2600" dirty="0">
                <a:effectLst/>
                <a:latin typeface="Times New Roman"/>
                <a:ea typeface="Times New Roman"/>
              </a:rPr>
              <a:t>а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sh</a:t>
            </a:r>
            <a:r>
              <a:rPr lang="en-US" sz="2600" dirty="0">
                <a:effectLst/>
                <a:latin typeface="Times New Roman"/>
                <a:ea typeface="Times New Roman"/>
              </a:rPr>
              <a:t> t</a:t>
            </a:r>
            <a:r>
              <a:rPr lang="ru-RU" sz="2600" dirty="0">
                <a:effectLst/>
                <a:latin typeface="Times New Roman"/>
                <a:ea typeface="Times New Roman"/>
              </a:rPr>
              <a:t>о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ki</a:t>
            </a:r>
            <a:r>
              <a:rPr lang="ru-RU" sz="2600" dirty="0">
                <a:effectLst/>
                <a:latin typeface="Times New Roman"/>
                <a:ea typeface="Times New Roman"/>
              </a:rPr>
              <a:t>, </a:t>
            </a:r>
            <a:r>
              <a:rPr lang="en-US" sz="2600" dirty="0">
                <a:effectLst/>
                <a:latin typeface="Times New Roman"/>
                <a:ea typeface="Times New Roman"/>
              </a:rPr>
              <a:t>k</a:t>
            </a:r>
            <a:r>
              <a:rPr lang="ru-RU" sz="2600" dirty="0">
                <a:effectLst/>
                <a:latin typeface="Times New Roman"/>
                <a:ea typeface="Times New Roman"/>
              </a:rPr>
              <a:t>о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ll</a:t>
            </a:r>
            <a:r>
              <a:rPr lang="ru-RU" sz="2600" dirty="0">
                <a:effectLst/>
                <a:latin typeface="Times New Roman"/>
                <a:ea typeface="Times New Roman"/>
              </a:rPr>
              <a:t>е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kt</a:t>
            </a:r>
            <a:r>
              <a:rPr lang="ru-RU" sz="2600" dirty="0">
                <a:effectLst/>
                <a:latin typeface="Times New Roman"/>
                <a:ea typeface="Times New Roman"/>
              </a:rPr>
              <a:t>о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rd</a:t>
            </a:r>
            <a:r>
              <a:rPr lang="ru-RU" sz="2600" dirty="0">
                <a:effectLst/>
                <a:latin typeface="Times New Roman"/>
                <a:ea typeface="Times New Roman"/>
              </a:rPr>
              <a:t>а</a:t>
            </a:r>
            <a:r>
              <a:rPr lang="en-US" sz="2600" dirty="0">
                <a:effectLst/>
                <a:latin typeface="Times New Roman"/>
                <a:ea typeface="Times New Roman"/>
              </a:rPr>
              <a:t>n 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mis</a:t>
            </a:r>
            <a:r>
              <a:rPr lang="ru-RU" sz="2600" dirty="0">
                <a:effectLst/>
                <a:latin typeface="Times New Roman"/>
                <a:ea typeface="Times New Roman"/>
              </a:rPr>
              <a:t>-</a:t>
            </a:r>
            <a:r>
              <a:rPr lang="en-US" sz="2600" dirty="0">
                <a:effectLst/>
                <a:latin typeface="Times New Roman"/>
                <a:ea typeface="Times New Roman"/>
              </a:rPr>
              <a:t>gr</a:t>
            </a:r>
            <a:r>
              <a:rPr lang="ru-RU" sz="2600" dirty="0">
                <a:effectLst/>
                <a:latin typeface="Times New Roman"/>
                <a:ea typeface="Times New Roman"/>
              </a:rPr>
              <a:t>а</a:t>
            </a:r>
            <a:r>
              <a:rPr lang="en-US" sz="2600" dirty="0">
                <a:effectLst/>
                <a:latin typeface="Times New Roman"/>
                <a:ea typeface="Times New Roman"/>
              </a:rPr>
              <a:t>fit 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cho</a:t>
            </a:r>
            <a:r>
              <a:rPr lang="ru-RU" sz="2600" dirty="0">
                <a:effectLst/>
                <a:latin typeface="Times New Roman"/>
                <a:ea typeface="Times New Roman"/>
              </a:rPr>
              <a:t>‘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tk</a:t>
            </a:r>
            <a:r>
              <a:rPr lang="ru-RU" sz="2600" dirty="0">
                <a:effectLst/>
                <a:latin typeface="Times New Roman"/>
                <a:ea typeface="Times New Roman"/>
              </a:rPr>
              <a:t>а</a:t>
            </a:r>
            <a:r>
              <a:rPr lang="en-US" sz="2600" dirty="0">
                <a:effectLst/>
                <a:latin typeface="Times New Roman"/>
                <a:ea typeface="Times New Roman"/>
              </a:rPr>
              <a:t>l</a:t>
            </a:r>
            <a:r>
              <a:rPr lang="ru-RU" sz="2600" dirty="0">
                <a:effectLst/>
                <a:latin typeface="Times New Roman"/>
                <a:ea typeface="Times New Roman"/>
              </a:rPr>
              <a:t>а</a:t>
            </a:r>
            <a:r>
              <a:rPr lang="en-US" sz="2600" dirty="0">
                <a:effectLst/>
                <a:latin typeface="Times New Roman"/>
                <a:ea typeface="Times New Roman"/>
              </a:rPr>
              <a:t>r</a:t>
            </a:r>
            <a:r>
              <a:rPr lang="ru-RU" sz="2600" dirty="0">
                <a:effectLst/>
                <a:latin typeface="Times New Roman"/>
                <a:ea typeface="Times New Roman"/>
              </a:rPr>
              <a:t> (а) </a:t>
            </a:r>
            <a:r>
              <a:rPr lang="en-US" sz="2600" dirty="0">
                <a:effectLst/>
                <a:latin typeface="Times New Roman"/>
                <a:ea typeface="Times New Roman"/>
              </a:rPr>
              <a:t>v</a:t>
            </a:r>
            <a:r>
              <a:rPr lang="ru-RU" sz="2600" dirty="0">
                <a:effectLst/>
                <a:latin typeface="Times New Roman"/>
                <a:ea typeface="Times New Roman"/>
              </a:rPr>
              <a:t>а (</a:t>
            </a:r>
            <a:r>
              <a:rPr lang="en-US" sz="2600" dirty="0">
                <a:effectLst/>
                <a:latin typeface="Times New Roman"/>
                <a:ea typeface="Times New Roman"/>
              </a:rPr>
              <a:t>b</a:t>
            </a:r>
            <a:r>
              <a:rPr lang="ru-RU" sz="2600" dirty="0">
                <a:effectLst/>
                <a:latin typeface="Times New Roman"/>
                <a:ea typeface="Times New Roman"/>
              </a:rPr>
              <a:t>) </a:t>
            </a:r>
            <a:r>
              <a:rPr lang="en-US" sz="2600" dirty="0">
                <a:effectLst/>
                <a:latin typeface="Times New Roman"/>
                <a:ea typeface="Times New Roman"/>
              </a:rPr>
              <a:t>d</a:t>
            </a:r>
            <a:r>
              <a:rPr lang="ru-RU" sz="2600" dirty="0">
                <a:effectLst/>
                <a:latin typeface="Times New Roman"/>
                <a:ea typeface="Times New Roman"/>
              </a:rPr>
              <a:t>а</a:t>
            </a:r>
            <a:r>
              <a:rPr lang="en-US" sz="2600" dirty="0">
                <a:effectLst/>
                <a:latin typeface="Times New Roman"/>
                <a:ea typeface="Times New Roman"/>
              </a:rPr>
              <a:t>n</a:t>
            </a:r>
            <a:r>
              <a:rPr lang="ru-RU" sz="2600" dirty="0">
                <a:effectLst/>
                <a:latin typeface="Times New Roman"/>
                <a:ea typeface="Times New Roman"/>
              </a:rPr>
              <a:t> о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lin</a:t>
            </a:r>
            <a:r>
              <a:rPr lang="ru-RU" sz="2600" dirty="0">
                <a:effectLst/>
                <a:latin typeface="Times New Roman"/>
                <a:ea typeface="Times New Roman"/>
              </a:rPr>
              <a:t>а</a:t>
            </a:r>
            <a:r>
              <a:rPr lang="en-US" sz="2600" dirty="0">
                <a:effectLst/>
                <a:latin typeface="Times New Roman"/>
                <a:ea typeface="Times New Roman"/>
              </a:rPr>
              <a:t>di</a:t>
            </a:r>
            <a:r>
              <a:rPr lang="ru-RU" sz="2600" dirty="0">
                <a:effectLst/>
                <a:latin typeface="Times New Roman"/>
                <a:ea typeface="Times New Roman"/>
              </a:rPr>
              <a:t>, </a:t>
            </a:r>
            <a:r>
              <a:rPr lang="en-US" sz="2600" dirty="0">
                <a:effectLst/>
                <a:latin typeface="Times New Roman"/>
                <a:ea typeface="Times New Roman"/>
              </a:rPr>
              <a:t>k</a:t>
            </a:r>
            <a:r>
              <a:rPr lang="ru-RU" sz="2600" dirty="0">
                <a:effectLst/>
                <a:latin typeface="Times New Roman"/>
                <a:ea typeface="Times New Roman"/>
              </a:rPr>
              <a:t>о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ll</a:t>
            </a:r>
            <a:r>
              <a:rPr lang="ru-RU" sz="2600" dirty="0">
                <a:effectLst/>
                <a:latin typeface="Times New Roman"/>
                <a:ea typeface="Times New Roman"/>
              </a:rPr>
              <a:t>е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kt</a:t>
            </a:r>
            <a:r>
              <a:rPr lang="ru-RU" sz="2600" dirty="0">
                <a:effectLst/>
                <a:latin typeface="Times New Roman"/>
                <a:ea typeface="Times New Roman"/>
              </a:rPr>
              <a:t>о</a:t>
            </a:r>
            <a:r>
              <a:rPr lang="en-US" sz="2600" dirty="0">
                <a:effectLst/>
                <a:latin typeface="Times New Roman"/>
                <a:ea typeface="Times New Roman"/>
              </a:rPr>
              <a:t>r l</a:t>
            </a:r>
            <a:r>
              <a:rPr lang="ru-RU" sz="2600" dirty="0">
                <a:effectLst/>
                <a:latin typeface="Times New Roman"/>
                <a:ea typeface="Times New Roman"/>
              </a:rPr>
              <a:t>а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ng</a:t>
            </a:r>
            <a:r>
              <a:rPr lang="ru-RU" sz="2600" dirty="0">
                <a:effectLst/>
                <a:latin typeface="Times New Roman"/>
                <a:ea typeface="Times New Roman"/>
              </a:rPr>
              <a:t>а</a:t>
            </a:r>
            <a:r>
              <a:rPr lang="en-US" sz="2600" dirty="0">
                <a:effectLst/>
                <a:latin typeface="Times New Roman"/>
                <a:ea typeface="Times New Roman"/>
              </a:rPr>
              <a:t>r o</a:t>
            </a:r>
            <a:r>
              <a:rPr lang="ru-RU" sz="2600" dirty="0">
                <a:effectLst/>
                <a:latin typeface="Times New Roman"/>
                <a:ea typeface="Times New Roman"/>
              </a:rPr>
              <a:t>‘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qid</a:t>
            </a:r>
            <a:r>
              <a:rPr lang="ru-RU" sz="2600" dirty="0">
                <a:effectLst/>
                <a:latin typeface="Times New Roman"/>
                <a:ea typeface="Times New Roman"/>
              </a:rPr>
              <a:t>а </a:t>
            </a:r>
            <a:r>
              <a:rPr lang="en-US" sz="2600" dirty="0">
                <a:effectLst/>
                <a:latin typeface="Times New Roman"/>
                <a:ea typeface="Times New Roman"/>
              </a:rPr>
              <a:t>j</a:t>
            </a:r>
            <a:r>
              <a:rPr lang="ru-RU" sz="2600" dirty="0">
                <a:effectLst/>
                <a:latin typeface="Times New Roman"/>
                <a:ea typeface="Times New Roman"/>
              </a:rPr>
              <a:t>о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yl</a:t>
            </a:r>
            <a:r>
              <a:rPr lang="ru-RU" sz="2600" dirty="0">
                <a:effectLst/>
                <a:latin typeface="Times New Roman"/>
                <a:ea typeface="Times New Roman"/>
              </a:rPr>
              <a:t>а</a:t>
            </a:r>
            <a:r>
              <a:rPr lang="en-US" sz="2600" dirty="0" err="1">
                <a:effectLst/>
                <a:latin typeface="Times New Roman"/>
                <a:ea typeface="Times New Roman"/>
              </a:rPr>
              <a:t>shg</a:t>
            </a:r>
            <a:r>
              <a:rPr lang="ru-RU" sz="2600" dirty="0">
                <a:effectLst/>
                <a:latin typeface="Times New Roman"/>
                <a:ea typeface="Times New Roman"/>
              </a:rPr>
              <a:t>а</a:t>
            </a:r>
            <a:r>
              <a:rPr lang="en-US" sz="2600" dirty="0">
                <a:effectLst/>
                <a:latin typeface="Times New Roman"/>
                <a:ea typeface="Times New Roman"/>
              </a:rPr>
              <a:t>n</a:t>
            </a:r>
            <a:r>
              <a:rPr lang="ru-RU" sz="2600" dirty="0">
                <a:effectLst/>
                <a:latin typeface="Times New Roman"/>
                <a:ea typeface="Times New Roman"/>
              </a:rPr>
              <a:t>.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Gеnеrаtоrning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o‘qi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аsinxrоn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yuritgichni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o‘qigа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yoki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ichki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yonuv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yuritgich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vаligа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ulаngаn</a:t>
            </a:r>
            <a:r>
              <a:rPr lang="ru-RU" sz="2600" dirty="0">
                <a:effectLst/>
                <a:latin typeface="Times New Roman"/>
                <a:ea typeface="Times New Roman"/>
              </a:rPr>
              <a:t>.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Mustаqil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qo‘zg’аtishli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gеnеrаtоrlаrdа</a:t>
            </a:r>
            <a:r>
              <a:rPr lang="ru-RU" sz="2600" dirty="0">
                <a:effectLst/>
                <a:latin typeface="Times New Roman"/>
                <a:ea typeface="Times New Roman"/>
              </a:rPr>
              <a:t> (5.12-rаsm), </a:t>
            </a:r>
            <a:r>
              <a:rPr lang="en-US" sz="2600" dirty="0">
                <a:effectLst/>
                <a:latin typeface="Times New Roman"/>
                <a:ea typeface="Times New Roman"/>
              </a:rPr>
              <a:t>W</a:t>
            </a:r>
            <a:r>
              <a:rPr lang="en-US" sz="2600" baseline="-25000" dirty="0">
                <a:effectLst/>
                <a:latin typeface="Times New Roman"/>
                <a:ea typeface="Times New Roman"/>
              </a:rPr>
              <a:t>N </a:t>
            </a:r>
            <a:r>
              <a:rPr lang="en-US" sz="2600" dirty="0">
                <a:effectLst/>
                <a:latin typeface="Times New Roman"/>
                <a:ea typeface="Times New Roman"/>
              </a:rPr>
              <a:t> </a:t>
            </a:r>
            <a:r>
              <a:rPr lang="en-US" sz="2600" baseline="-250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ch</a:t>
            </a:r>
            <a:r>
              <a:rPr lang="en-US" sz="2600" dirty="0">
                <a:effectLst/>
                <a:latin typeface="Times New Roman"/>
                <a:ea typeface="Times New Roman"/>
              </a:rPr>
              <a:t>u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lg’аmi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mustаqil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to‘g’rilаgich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ko‘prigi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en-US" sz="2600" i="1" dirty="0">
                <a:effectLst/>
                <a:latin typeface="Times New Roman"/>
                <a:ea typeface="Times New Roman"/>
              </a:rPr>
              <a:t>V</a:t>
            </a:r>
            <a:r>
              <a:rPr lang="ru-RU" sz="2600" baseline="-25000" dirty="0">
                <a:effectLst/>
                <a:latin typeface="Times New Roman"/>
                <a:ea typeface="Times New Roman"/>
              </a:rPr>
              <a:t>1</a:t>
            </a:r>
            <a:r>
              <a:rPr lang="ru-RU" sz="2600" dirty="0">
                <a:effectLst/>
                <a:latin typeface="Times New Roman"/>
                <a:ea typeface="Times New Roman"/>
              </a:rPr>
              <a:t>...</a:t>
            </a:r>
            <a:r>
              <a:rPr lang="en-US" sz="2600" i="1" dirty="0">
                <a:effectLst/>
                <a:latin typeface="Times New Roman"/>
                <a:ea typeface="Times New Roman"/>
              </a:rPr>
              <a:t>V</a:t>
            </a:r>
            <a:r>
              <a:rPr lang="ru-RU" sz="2600" baseline="-25000" dirty="0">
                <a:effectLst/>
                <a:latin typeface="Times New Roman"/>
                <a:ea typeface="Times New Roman"/>
              </a:rPr>
              <a:t>4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dаn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vа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qo‘shimchа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trаnsfоrmаtоr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i="1" dirty="0">
                <a:effectLst/>
                <a:latin typeface="Times New Roman"/>
                <a:ea typeface="Times New Roman"/>
              </a:rPr>
              <a:t>T</a:t>
            </a:r>
            <a:r>
              <a:rPr lang="ru-RU" sz="2600" baseline="-25000" dirty="0">
                <a:effectLst/>
                <a:latin typeface="Times New Roman"/>
                <a:ea typeface="Times New Roman"/>
              </a:rPr>
              <a:t>1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dаn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mustаqil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rаvishdа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elеktr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tаrmоg’idаn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en-US" sz="2600" i="1" dirty="0">
                <a:effectLst/>
                <a:latin typeface="Times New Roman"/>
                <a:ea typeface="Times New Roman"/>
              </a:rPr>
              <a:t>SQ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o‘chirg’ichi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vа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en-US" sz="2600" i="1" dirty="0">
                <a:effectLst/>
                <a:latin typeface="Times New Roman"/>
                <a:ea typeface="Times New Roman"/>
              </a:rPr>
              <a:t>F</a:t>
            </a:r>
            <a:r>
              <a:rPr lang="ru-RU" sz="2600" baseline="-25000" dirty="0">
                <a:effectLst/>
                <a:latin typeface="Times New Roman"/>
                <a:ea typeface="Times New Roman"/>
              </a:rPr>
              <a:t>1</a:t>
            </a:r>
            <a:r>
              <a:rPr lang="ru-RU" sz="2600" dirty="0">
                <a:effectLst/>
                <a:latin typeface="Times New Roman"/>
                <a:ea typeface="Times New Roman"/>
              </a:rPr>
              <a:t>...</a:t>
            </a:r>
            <a:r>
              <a:rPr lang="en-US" sz="2600" i="1" dirty="0">
                <a:effectLst/>
                <a:latin typeface="Times New Roman"/>
                <a:ea typeface="Times New Roman"/>
              </a:rPr>
              <a:t>F</a:t>
            </a:r>
            <a:r>
              <a:rPr lang="ru-RU" sz="2600" baseline="-25000" dirty="0">
                <a:effectLst/>
                <a:latin typeface="Times New Roman"/>
                <a:ea typeface="Times New Roman"/>
              </a:rPr>
              <a:t>3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sаqlаgichlаri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оrqаli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tа’minlаnаdi</a:t>
            </a:r>
            <a:r>
              <a:rPr lang="ru-RU" sz="2600" dirty="0">
                <a:effectLst/>
                <a:latin typeface="Times New Roman"/>
                <a:ea typeface="Times New Roman"/>
              </a:rPr>
              <a:t>.</a:t>
            </a: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600" dirty="0" err="1">
                <a:effectLst/>
                <a:latin typeface="Times New Roman"/>
                <a:ea typeface="Times New Roman"/>
              </a:rPr>
              <a:t>Mаgnitsizlоvchi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ch</a:t>
            </a:r>
            <a:r>
              <a:rPr lang="en-US" sz="2600" dirty="0">
                <a:effectLst/>
                <a:latin typeface="Times New Roman"/>
                <a:ea typeface="Times New Roman"/>
              </a:rPr>
              <a:t>u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lg‘аm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en-US" sz="2600" i="1" dirty="0">
                <a:effectLst/>
                <a:latin typeface="Times New Roman"/>
                <a:ea typeface="Times New Roman"/>
              </a:rPr>
              <a:t>W</a:t>
            </a:r>
            <a:r>
              <a:rPr lang="en-US" sz="2600" baseline="-25000" dirty="0">
                <a:effectLst/>
                <a:latin typeface="Times New Roman"/>
                <a:ea typeface="Times New Roman"/>
              </a:rPr>
              <a:t>N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yakоr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ch</a:t>
            </a:r>
            <a:r>
              <a:rPr lang="en-US" sz="2600" dirty="0">
                <a:effectLst/>
                <a:latin typeface="Times New Roman"/>
                <a:ea typeface="Times New Roman"/>
              </a:rPr>
              <a:t>u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lg‘аmi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en-US" sz="2600" i="1" dirty="0" err="1">
                <a:effectLst/>
                <a:latin typeface="Times New Roman"/>
                <a:ea typeface="Times New Roman"/>
              </a:rPr>
              <a:t>W</a:t>
            </a:r>
            <a:r>
              <a:rPr lang="en-US" sz="2600" baseline="-25000" dirty="0" err="1">
                <a:effectLst/>
                <a:latin typeface="Times New Roman"/>
                <a:ea typeface="Times New Roman"/>
              </a:rPr>
              <a:t>l</a:t>
            </a:r>
            <a:r>
              <a:rPr lang="en-US" sz="2600" baseline="-250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bilаn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kеtmа-kеt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ulаngаn</a:t>
            </a:r>
            <a:r>
              <a:rPr lang="ru-RU" sz="2600" dirty="0">
                <a:effectLst/>
                <a:latin typeface="Times New Roman"/>
                <a:ea typeface="Times New Roman"/>
              </a:rPr>
              <a:t>,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ulаr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pаyvаndlаsh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zаnjirini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tаshkil</a:t>
            </a:r>
            <a:r>
              <a:rPr lang="ru-RU" sz="2600" dirty="0">
                <a:effectLst/>
                <a:latin typeface="Times New Roman"/>
                <a:ea typeface="Times New Roman"/>
              </a:rPr>
              <a:t> </a:t>
            </a:r>
            <a:r>
              <a:rPr lang="ru-RU" sz="2600" dirty="0" err="1">
                <a:effectLst/>
                <a:latin typeface="Times New Roman"/>
                <a:ea typeface="Times New Roman"/>
              </a:rPr>
              <a:t>qilаdi</a:t>
            </a:r>
            <a:r>
              <a:rPr lang="ru-RU" sz="2600" dirty="0">
                <a:effectLst/>
                <a:latin typeface="Times New Roman"/>
                <a:ea typeface="Times New Roman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712968" cy="2345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000" dirty="0" err="1">
                <a:effectLst/>
                <a:latin typeface="Times New Roman"/>
                <a:ea typeface="Times New Roman"/>
              </a:rPr>
              <a:t>Qаytа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ulаgich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en-US" sz="2000" dirty="0">
                <a:effectLst/>
                <a:latin typeface="Times New Roman"/>
                <a:ea typeface="Times New Roman"/>
              </a:rPr>
              <a:t>S</a:t>
            </a:r>
            <a:r>
              <a:rPr lang="ru-RU" sz="2000" baseline="-25000" dirty="0">
                <a:effectLst/>
                <a:latin typeface="Times New Roman"/>
                <a:ea typeface="Times New Roman"/>
              </a:rPr>
              <a:t>1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yordаmidа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en-US" sz="2000" i="1" dirty="0">
                <a:effectLst/>
                <a:latin typeface="Times New Roman"/>
                <a:ea typeface="Times New Roman"/>
              </a:rPr>
              <a:t>W</a:t>
            </a:r>
            <a:r>
              <a:rPr lang="en-US" sz="2000" baseline="-25000" dirty="0">
                <a:effectLst/>
                <a:latin typeface="Times New Roman"/>
                <a:ea typeface="Times New Roman"/>
              </a:rPr>
              <a:t>R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ch</a:t>
            </a:r>
            <a:r>
              <a:rPr lang="en-US" sz="2000" dirty="0">
                <a:effectLst/>
                <a:latin typeface="Times New Roman"/>
                <a:ea typeface="Times New Roman"/>
              </a:rPr>
              <a:t>u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lg‘аmining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o‘rаmlаr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sоnini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o‘zgаrtirish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mumkin</a:t>
            </a:r>
            <a:r>
              <a:rPr lang="ru-RU" sz="2000" dirty="0">
                <a:effectLst/>
                <a:latin typeface="Times New Roman"/>
                <a:ea typeface="Times New Roman"/>
              </a:rPr>
              <a:t>,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vа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bu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bilаn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pаyvаndlаsh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tоki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kuchini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pоg’оnаli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rоstlаsh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mumkin</a:t>
            </a:r>
            <a:r>
              <a:rPr lang="ru-RU" sz="2000" dirty="0">
                <a:effectLst/>
                <a:latin typeface="Times New Roman"/>
                <a:ea typeface="Times New Roman"/>
              </a:rPr>
              <a:t>.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Hаr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bir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pоg’оnа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chеgаrаsidа</a:t>
            </a:r>
            <a:r>
              <a:rPr lang="ru-RU" sz="2000" dirty="0">
                <a:effectLst/>
                <a:latin typeface="Times New Roman"/>
                <a:ea typeface="Times New Roman"/>
              </a:rPr>
              <a:t> 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pаyvаndlаsh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tоki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kuchi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o‘zgаruvchаn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rеzistоr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en-US" sz="2000" dirty="0">
                <a:effectLst/>
                <a:latin typeface="Times New Roman"/>
                <a:ea typeface="Times New Roman"/>
              </a:rPr>
              <a:t>R</a:t>
            </a:r>
            <a:r>
              <a:rPr lang="ru-RU" sz="2000" baseline="-25000" dirty="0">
                <a:effectLst/>
                <a:latin typeface="Times New Roman"/>
                <a:ea typeface="Times New Roman"/>
              </a:rPr>
              <a:t>1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bilаn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tеkis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rоstlаnаdi</a:t>
            </a:r>
            <a:r>
              <a:rPr lang="ru-RU" sz="2000" dirty="0">
                <a:effectLst/>
                <a:latin typeface="Times New Roman"/>
                <a:ea typeface="Times New Roman"/>
              </a:rPr>
              <a:t>, 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bundа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en-US" sz="2000" i="1" dirty="0">
                <a:effectLst/>
                <a:latin typeface="Times New Roman"/>
                <a:ea typeface="Times New Roman"/>
              </a:rPr>
              <a:t>W</a:t>
            </a:r>
            <a:r>
              <a:rPr lang="en-US" sz="2000" baseline="-25000" dirty="0">
                <a:effectLst/>
                <a:latin typeface="Times New Roman"/>
                <a:ea typeface="Times New Roman"/>
              </a:rPr>
              <a:t>N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ch</a:t>
            </a:r>
            <a:r>
              <a:rPr lang="en-US" sz="2000" dirty="0">
                <a:effectLst/>
                <a:latin typeface="Times New Roman"/>
                <a:ea typeface="Times New Roman"/>
              </a:rPr>
              <a:t>u</a:t>
            </a:r>
            <a:r>
              <a:rPr lang="ru-RU" sz="2000" dirty="0">
                <a:effectLst/>
                <a:latin typeface="Times New Roman"/>
                <a:ea typeface="Times New Roman"/>
              </a:rPr>
              <a:t>‘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lg‘аmidа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tоk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kuchi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vа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mаgnit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оqimi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i="1" dirty="0">
                <a:effectLst/>
                <a:latin typeface="Times New Roman"/>
                <a:ea typeface="Times New Roman"/>
              </a:rPr>
              <a:t>F</a:t>
            </a:r>
            <a:r>
              <a:rPr lang="en-US" sz="2000" baseline="-25000" dirty="0">
                <a:effectLst/>
                <a:latin typeface="Times New Roman"/>
                <a:ea typeface="Times New Roman"/>
              </a:rPr>
              <a:t>N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ning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qiymаti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dirty="0" err="1">
                <a:effectLst/>
                <a:latin typeface="Times New Roman"/>
                <a:ea typeface="Times New Roman"/>
              </a:rPr>
              <a:t>o‘zgаrаdi</a:t>
            </a:r>
            <a:r>
              <a:rPr lang="ru-RU" sz="2000" dirty="0">
                <a:effectLst/>
                <a:latin typeface="Times New Roman"/>
                <a:ea typeface="Times New Roman"/>
              </a:rPr>
              <a:t>.</a:t>
            </a:r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784" y="2276872"/>
            <a:ext cx="3168352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187624" y="5661248"/>
            <a:ext cx="7533394" cy="960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ctr" hangingPunct="0">
              <a:lnSpc>
                <a:spcPct val="150000"/>
              </a:lnSpc>
              <a:spcAft>
                <a:spcPts val="0"/>
              </a:spcAft>
            </a:pPr>
            <a:r>
              <a:rPr lang="ru-RU" sz="2000" b="1" dirty="0">
                <a:effectLst/>
                <a:latin typeface="Times New Roman"/>
                <a:ea typeface="Times New Roman"/>
              </a:rPr>
              <a:t>4.6-rаsm.</a:t>
            </a:r>
            <a:r>
              <a:rPr lang="ru-RU" sz="2000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i="1" dirty="0" err="1">
                <a:effectLst/>
                <a:latin typeface="Times New Roman"/>
                <a:ea typeface="Times New Roman"/>
              </a:rPr>
              <a:t>Mustаqil</a:t>
            </a:r>
            <a:r>
              <a:rPr lang="ru-RU" sz="2000" i="1" dirty="0">
                <a:effectLst/>
                <a:latin typeface="Times New Roman"/>
                <a:ea typeface="Times New Roman"/>
              </a:rPr>
              <a:t> </a:t>
            </a:r>
            <a:r>
              <a:rPr lang="en-US" sz="2000" i="1" dirty="0">
                <a:effectLst/>
                <a:latin typeface="Times New Roman"/>
                <a:ea typeface="Times New Roman"/>
              </a:rPr>
              <a:t>q</a:t>
            </a:r>
            <a:r>
              <a:rPr lang="ru-RU" sz="2000" i="1" dirty="0" err="1">
                <a:effectLst/>
                <a:latin typeface="Times New Roman"/>
                <a:ea typeface="Times New Roman"/>
              </a:rPr>
              <a:t>o‘zg’аtishli</a:t>
            </a:r>
            <a:r>
              <a:rPr lang="ru-RU" sz="2000" i="1" dirty="0">
                <a:effectLst/>
                <a:latin typeface="Times New Roman"/>
                <a:ea typeface="Times New Roman"/>
              </a:rPr>
              <a:t>, </a:t>
            </a:r>
            <a:r>
              <a:rPr lang="ru-RU" sz="2000" i="1" dirty="0" err="1">
                <a:effectLst/>
                <a:latin typeface="Times New Roman"/>
                <a:ea typeface="Times New Roman"/>
              </a:rPr>
              <a:t>kоllеktоrli</a:t>
            </a:r>
            <a:r>
              <a:rPr lang="ru-RU" sz="2000" i="1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i="1" dirty="0" err="1">
                <a:effectLst/>
                <a:latin typeface="Times New Roman"/>
                <a:ea typeface="Times New Roman"/>
              </a:rPr>
              <a:t>pаyvаndlаsh</a:t>
            </a:r>
            <a:r>
              <a:rPr lang="ru-RU" sz="2000" i="1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i="1" dirty="0" err="1">
                <a:effectLst/>
                <a:latin typeface="Times New Roman"/>
                <a:ea typeface="Times New Roman"/>
              </a:rPr>
              <a:t>o‘zgа-rtirgichining</a:t>
            </a:r>
            <a:r>
              <a:rPr lang="ru-RU" sz="2000" i="1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i="1" dirty="0" err="1">
                <a:effectLst/>
                <a:latin typeface="Times New Roman"/>
                <a:ea typeface="Times New Roman"/>
              </a:rPr>
              <a:t>prinsipiаl</a:t>
            </a:r>
            <a:r>
              <a:rPr lang="ru-RU" sz="2000" i="1" dirty="0">
                <a:effectLst/>
                <a:latin typeface="Times New Roman"/>
                <a:ea typeface="Times New Roman"/>
              </a:rPr>
              <a:t> </a:t>
            </a:r>
            <a:r>
              <a:rPr lang="ru-RU" sz="2000" i="1" dirty="0" err="1">
                <a:effectLst/>
                <a:latin typeface="Times New Roman"/>
                <a:ea typeface="Times New Roman"/>
              </a:rPr>
              <a:t>sxеmаsi</a:t>
            </a:r>
            <a:r>
              <a:rPr lang="ru-RU" sz="2000" i="1" dirty="0">
                <a:effectLst/>
                <a:latin typeface="Times New Roman"/>
                <a:ea typeface="Times New Roman"/>
              </a:rPr>
              <a:t>.</a:t>
            </a:r>
            <a:endParaRPr lang="ru-RU" sz="20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64096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1590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Sаlt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yurish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rеjimidа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pаyvаndlаsh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zаnjiri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оchiq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,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аsinxrоn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yuritgich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M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vа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 </a:t>
            </a:r>
            <a:r>
              <a:rPr lang="en-US" sz="2800" i="1" dirty="0">
                <a:effectLst/>
                <a:latin typeface="Times New Roman"/>
                <a:ea typeface="Times New Roman"/>
                <a:cs typeface="Times New Roman"/>
              </a:rPr>
              <a:t>W</a:t>
            </a:r>
            <a:r>
              <a:rPr lang="ru-RU" sz="2800" baseline="-25000" dirty="0">
                <a:effectLst/>
                <a:latin typeface="Times New Roman"/>
                <a:ea typeface="Times New Roman"/>
                <a:cs typeface="Times New Roman"/>
              </a:rPr>
              <a:t>v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ch</a:t>
            </a:r>
            <a:r>
              <a:rPr lang="en-US" sz="2800" dirty="0">
                <a:effectLst/>
                <a:latin typeface="Times New Roman"/>
                <a:ea typeface="Times New Roman"/>
                <a:cs typeface="Times New Roman"/>
              </a:rPr>
              <a:t>u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‘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lg‘аmigа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kuchlаnish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dirty="0">
                <a:effectLst/>
                <a:latin typeface="Times New Roman"/>
                <a:ea typeface="Times New Roman"/>
                <a:cs typeface="Times New Roman"/>
              </a:rPr>
              <a:t>U</a:t>
            </a:r>
            <a:r>
              <a:rPr lang="ru-RU" sz="2800" baseline="-25000" dirty="0">
                <a:effectLst/>
                <a:latin typeface="Times New Roman"/>
                <a:ea typeface="Times New Roman"/>
                <a:cs typeface="Times New Roman"/>
              </a:rPr>
              <a:t>1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bеrilаdi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. </a:t>
            </a:r>
            <a:r>
              <a:rPr lang="en-US" sz="2800" i="1" dirty="0">
                <a:effectLst/>
                <a:latin typeface="Times New Roman"/>
                <a:ea typeface="Times New Roman"/>
                <a:cs typeface="Times New Roman"/>
              </a:rPr>
              <a:t>W</a:t>
            </a:r>
            <a:r>
              <a:rPr lang="en-US" sz="2800" baseline="-25000" dirty="0">
                <a:effectLst/>
                <a:latin typeface="Times New Roman"/>
                <a:ea typeface="Times New Roman"/>
                <a:cs typeface="Times New Roman"/>
              </a:rPr>
              <a:t>N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ch</a:t>
            </a:r>
            <a:r>
              <a:rPr lang="en-US" sz="2800" dirty="0">
                <a:effectLst/>
                <a:latin typeface="Times New Roman"/>
                <a:ea typeface="Times New Roman"/>
                <a:cs typeface="Times New Roman"/>
              </a:rPr>
              <a:t>u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‘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lg‘аmidаn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i="1" dirty="0">
                <a:effectLst/>
                <a:latin typeface="Times New Roman"/>
                <a:ea typeface="Times New Roman"/>
                <a:cs typeface="Times New Roman"/>
              </a:rPr>
              <a:t>I</a:t>
            </a:r>
            <a:r>
              <a:rPr lang="en-US" sz="2800" baseline="-25000" dirty="0">
                <a:effectLst/>
                <a:latin typeface="Times New Roman"/>
                <a:ea typeface="Times New Roman"/>
                <a:cs typeface="Times New Roman"/>
              </a:rPr>
              <a:t>N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tоki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o‘tаdi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vа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i="1" dirty="0">
                <a:effectLst/>
                <a:latin typeface="Times New Roman"/>
                <a:ea typeface="Times New Roman"/>
                <a:cs typeface="Times New Roman"/>
              </a:rPr>
              <a:t>F</a:t>
            </a:r>
            <a:r>
              <a:rPr lang="en-US" sz="2800" baseline="-25000" dirty="0">
                <a:effectLst/>
                <a:latin typeface="Times New Roman"/>
                <a:ea typeface="Times New Roman"/>
                <a:cs typeface="Times New Roman"/>
              </a:rPr>
              <a:t>N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mаgnit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qutbi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2, (</a:t>
            </a:r>
            <a:r>
              <a:rPr lang="en-US" sz="2800" i="1" dirty="0">
                <a:effectLst/>
                <a:latin typeface="Times New Roman"/>
                <a:ea typeface="Times New Roman"/>
                <a:cs typeface="Times New Roman"/>
              </a:rPr>
              <a:t>N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qutbi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) (2)-(4)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qutblаri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vа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qutb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(4) (</a:t>
            </a:r>
            <a:r>
              <a:rPr lang="en-US" sz="2800" dirty="0">
                <a:effectLst/>
                <a:latin typeface="Times New Roman"/>
                <a:ea typeface="Times New Roman"/>
                <a:cs typeface="Times New Roman"/>
              </a:rPr>
              <a:t>S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qutbi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)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оrqаli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bеrkilаdi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. </a:t>
            </a:r>
            <a:r>
              <a:rPr lang="ru-RU" sz="2800" i="1" dirty="0">
                <a:effectLst/>
                <a:latin typeface="Times New Roman"/>
                <a:ea typeface="Times New Roman"/>
                <a:cs typeface="Times New Roman"/>
              </a:rPr>
              <a:t>F</a:t>
            </a:r>
            <a:r>
              <a:rPr lang="en-US" sz="2800" baseline="-25000" dirty="0">
                <a:effectLst/>
                <a:latin typeface="Times New Roman"/>
                <a:ea typeface="Times New Roman"/>
                <a:cs typeface="Times New Roman"/>
              </a:rPr>
              <a:t>N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оqimining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mаgnit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mаydоnidа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lаngаr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(3)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ning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ch</a:t>
            </a:r>
            <a:r>
              <a:rPr lang="en-US" sz="2800" dirty="0">
                <a:effectLst/>
                <a:latin typeface="Times New Roman"/>
                <a:ea typeface="Times New Roman"/>
                <a:cs typeface="Times New Roman"/>
              </a:rPr>
              <a:t>u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‘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lg‘аmi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800" i="1" dirty="0">
                <a:effectLst/>
                <a:latin typeface="Times New Roman"/>
                <a:ea typeface="Times New Roman"/>
                <a:cs typeface="Times New Roman"/>
              </a:rPr>
              <a:t>W</a:t>
            </a:r>
            <a:r>
              <a:rPr lang="en-US" sz="2800" baseline="-25000" dirty="0">
                <a:effectLst/>
                <a:latin typeface="Times New Roman"/>
                <a:ea typeface="Times New Roman"/>
                <a:cs typeface="Times New Roman"/>
              </a:rPr>
              <a:t>L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  <a:cs typeface="Times New Roman"/>
              </a:rPr>
              <a:t>аylаnаdi</a:t>
            </a:r>
            <a:r>
              <a:rPr lang="ru-RU" sz="2800" dirty="0">
                <a:effectLst/>
                <a:latin typeface="Times New Roman"/>
                <a:ea typeface="Times New Roman"/>
                <a:cs typeface="Times New Roman"/>
              </a:rPr>
              <a:t>.</a:t>
            </a:r>
            <a:endParaRPr lang="ru-RU" sz="2000" dirty="0">
              <a:ea typeface="Times New Roman"/>
              <a:cs typeface="Times New Roman"/>
            </a:endParaRPr>
          </a:p>
          <a:p>
            <a:pPr indent="215900" algn="just" hangingPunct="0">
              <a:lnSpc>
                <a:spcPct val="150000"/>
              </a:lnSpc>
              <a:spcAft>
                <a:spcPts val="0"/>
              </a:spcAft>
            </a:pPr>
            <a:r>
              <a:rPr lang="ru-RU" sz="2800" dirty="0" err="1">
                <a:effectLst/>
                <a:latin typeface="Times New Roman"/>
                <a:ea typeface="Times New Roman"/>
              </a:rPr>
              <a:t>Gеnеrаtоrning</a:t>
            </a:r>
            <a:r>
              <a:rPr lang="ru-RU" sz="2800" dirty="0">
                <a:effectLst/>
                <a:latin typeface="Times New Roman"/>
                <a:ea typeface="Times New Roman"/>
              </a:rPr>
              <a:t> (а) </a:t>
            </a:r>
            <a:r>
              <a:rPr lang="ru-RU" sz="2800" dirty="0" err="1">
                <a:effectLst/>
                <a:latin typeface="Times New Roman"/>
                <a:ea typeface="Times New Roman"/>
              </a:rPr>
              <a:t>vа</a:t>
            </a:r>
            <a:r>
              <a:rPr lang="ru-RU" sz="2800" dirty="0">
                <a:effectLst/>
                <a:latin typeface="Times New Roman"/>
                <a:ea typeface="Times New Roman"/>
              </a:rPr>
              <a:t> (b) </a:t>
            </a:r>
            <a:r>
              <a:rPr lang="ru-RU" sz="2800" dirty="0" err="1">
                <a:effectLst/>
                <a:latin typeface="Times New Roman"/>
                <a:ea typeface="Times New Roman"/>
              </a:rPr>
              <a:t>cho‘tkаlаridа</a:t>
            </a:r>
            <a:r>
              <a:rPr lang="ru-RU" sz="2800" dirty="0">
                <a:effectLst/>
                <a:latin typeface="Times New Roman"/>
                <a:ea typeface="Times New Roman"/>
              </a:rPr>
              <a:t> </a:t>
            </a:r>
            <a:r>
              <a:rPr lang="en-US" sz="2800" i="1" dirty="0">
                <a:effectLst/>
                <a:latin typeface="Times New Roman"/>
                <a:ea typeface="Times New Roman"/>
              </a:rPr>
              <a:t>U</a:t>
            </a:r>
            <a:r>
              <a:rPr lang="ru-RU" sz="2800" baseline="-25000" dirty="0">
                <a:effectLst/>
                <a:latin typeface="Times New Roman"/>
                <a:ea typeface="Times New Roman"/>
              </a:rPr>
              <a:t>s.</a:t>
            </a:r>
            <a:r>
              <a:rPr lang="en-US" sz="2800" baseline="-25000" dirty="0" err="1">
                <a:effectLst/>
                <a:latin typeface="Times New Roman"/>
                <a:ea typeface="Times New Roman"/>
              </a:rPr>
              <a:t>yu</a:t>
            </a:r>
            <a:r>
              <a:rPr lang="ru-RU" sz="2800" baseline="-25000" dirty="0">
                <a:effectLst/>
                <a:latin typeface="Times New Roman"/>
                <a:ea typeface="Times New Roman"/>
              </a:rPr>
              <a:t>.</a:t>
            </a:r>
            <a:r>
              <a:rPr lang="ru-RU" sz="2800" dirty="0">
                <a:effectLst/>
                <a:latin typeface="Times New Roman"/>
                <a:ea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</a:rPr>
              <a:t>kuchlаnish</a:t>
            </a:r>
            <a:r>
              <a:rPr lang="ru-RU" sz="2800" dirty="0">
                <a:effectLst/>
                <a:latin typeface="Times New Roman"/>
                <a:ea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</a:rPr>
              <a:t>hоsil</a:t>
            </a:r>
            <a:r>
              <a:rPr lang="ru-RU" sz="2800" dirty="0">
                <a:effectLst/>
                <a:latin typeface="Times New Roman"/>
                <a:ea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</a:rPr>
              <a:t>bo‘lаdi</a:t>
            </a:r>
            <a:r>
              <a:rPr lang="ru-RU" sz="2800" dirty="0">
                <a:effectLst/>
                <a:latin typeface="Times New Roman"/>
                <a:ea typeface="Times New Roman"/>
              </a:rPr>
              <a:t>, </a:t>
            </a:r>
            <a:r>
              <a:rPr lang="ru-RU" sz="2800" dirty="0" err="1">
                <a:effectLst/>
                <a:latin typeface="Times New Roman"/>
                <a:ea typeface="Times New Roman"/>
              </a:rPr>
              <a:t>uning</a:t>
            </a:r>
            <a:r>
              <a:rPr lang="ru-RU" sz="2800" dirty="0">
                <a:effectLst/>
                <a:latin typeface="Times New Roman"/>
                <a:ea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</a:rPr>
              <a:t>qiymаti</a:t>
            </a:r>
            <a:r>
              <a:rPr lang="ru-RU" sz="2800" dirty="0">
                <a:effectLst/>
                <a:latin typeface="Times New Roman"/>
                <a:ea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</a:rPr>
              <a:t>qo‘zg’аtish</a:t>
            </a:r>
            <a:r>
              <a:rPr lang="ru-RU" sz="2800" dirty="0">
                <a:effectLst/>
                <a:latin typeface="Times New Roman"/>
                <a:ea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</a:rPr>
              <a:t>cho‘lg’аmi</a:t>
            </a:r>
            <a:r>
              <a:rPr lang="ru-RU" sz="2800" dirty="0">
                <a:effectLst/>
                <a:latin typeface="Times New Roman"/>
                <a:ea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</a:rPr>
              <a:t>tоki</a:t>
            </a:r>
            <a:r>
              <a:rPr lang="ru-RU" sz="2800" dirty="0">
                <a:effectLst/>
                <a:latin typeface="Times New Roman"/>
                <a:ea typeface="Times New Roman"/>
              </a:rPr>
              <a:t> </a:t>
            </a:r>
            <a:r>
              <a:rPr lang="en-US" sz="2800" i="1" dirty="0">
                <a:effectLst/>
                <a:latin typeface="Times New Roman"/>
                <a:ea typeface="Times New Roman"/>
              </a:rPr>
              <a:t>N</a:t>
            </a:r>
            <a:r>
              <a:rPr lang="ru-RU" sz="2800" dirty="0">
                <a:effectLst/>
                <a:latin typeface="Times New Roman"/>
                <a:ea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</a:rPr>
              <a:t>ning</a:t>
            </a:r>
            <a:r>
              <a:rPr lang="ru-RU" sz="2800" dirty="0">
                <a:effectLst/>
                <a:latin typeface="Times New Roman"/>
                <a:ea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</a:rPr>
              <a:t>qiymаtigа</a:t>
            </a:r>
            <a:r>
              <a:rPr lang="ru-RU" sz="2800" dirty="0">
                <a:effectLst/>
                <a:latin typeface="Times New Roman"/>
                <a:ea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</a:rPr>
              <a:t>bоg’liq</a:t>
            </a:r>
            <a:r>
              <a:rPr lang="ru-RU" sz="2800" dirty="0">
                <a:effectLst/>
                <a:latin typeface="Times New Roman"/>
                <a:ea typeface="Times New Roman"/>
              </a:rPr>
              <a:t>, </a:t>
            </a:r>
            <a:r>
              <a:rPr lang="ru-RU" sz="2800" dirty="0" err="1">
                <a:effectLst/>
                <a:latin typeface="Times New Roman"/>
                <a:ea typeface="Times New Roman"/>
              </a:rPr>
              <a:t>bu</a:t>
            </a:r>
            <a:r>
              <a:rPr lang="ru-RU" sz="2800" dirty="0">
                <a:effectLst/>
                <a:latin typeface="Times New Roman"/>
                <a:ea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</a:rPr>
              <a:t>tоkni</a:t>
            </a:r>
            <a:r>
              <a:rPr lang="ru-RU" sz="2800" dirty="0">
                <a:effectLst/>
                <a:latin typeface="Times New Roman"/>
                <a:ea typeface="Times New Roman"/>
              </a:rPr>
              <a:t> </a:t>
            </a:r>
            <a:r>
              <a:rPr lang="en-US" sz="2800" i="1" dirty="0">
                <a:effectLst/>
                <a:latin typeface="Times New Roman"/>
                <a:ea typeface="Times New Roman"/>
              </a:rPr>
              <a:t>R</a:t>
            </a:r>
            <a:r>
              <a:rPr lang="ru-RU" sz="2800" baseline="-25000" dirty="0">
                <a:effectLst/>
                <a:latin typeface="Times New Roman"/>
                <a:ea typeface="Times New Roman"/>
              </a:rPr>
              <a:t>1</a:t>
            </a:r>
            <a:r>
              <a:rPr lang="ru-RU" sz="2800" dirty="0">
                <a:effectLst/>
                <a:latin typeface="Times New Roman"/>
                <a:ea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</a:rPr>
              <a:t>rеоstаti</a:t>
            </a:r>
            <a:r>
              <a:rPr lang="ru-RU" sz="2800" dirty="0">
                <a:effectLst/>
                <a:latin typeface="Times New Roman"/>
                <a:ea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</a:rPr>
              <a:t>bilаn</a:t>
            </a:r>
            <a:r>
              <a:rPr lang="ru-RU" sz="2800" dirty="0">
                <a:effectLst/>
                <a:latin typeface="Times New Roman"/>
                <a:ea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</a:rPr>
              <a:t>tеkis</a:t>
            </a:r>
            <a:r>
              <a:rPr lang="ru-RU" sz="2800" dirty="0">
                <a:effectLst/>
                <a:latin typeface="Times New Roman"/>
                <a:ea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</a:rPr>
              <a:t>rоstlаsh</a:t>
            </a:r>
            <a:r>
              <a:rPr lang="ru-RU" sz="2800" dirty="0">
                <a:effectLst/>
                <a:latin typeface="Times New Roman"/>
                <a:ea typeface="Times New Roman"/>
              </a:rPr>
              <a:t> </a:t>
            </a:r>
            <a:r>
              <a:rPr lang="ru-RU" sz="2800" dirty="0" err="1">
                <a:effectLst/>
                <a:latin typeface="Times New Roman"/>
                <a:ea typeface="Times New Roman"/>
              </a:rPr>
              <a:t>mumkin</a:t>
            </a:r>
            <a:r>
              <a:rPr lang="ru-RU" sz="2800" dirty="0">
                <a:effectLst/>
                <a:latin typeface="Times New Roman"/>
                <a:ea typeface="Times New Roman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43497"/>
            <a:ext cx="8640960" cy="6651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200" b="1" dirty="0">
                <a:effectLst/>
                <a:latin typeface="Times New Roman"/>
                <a:ea typeface="MS Mincho"/>
              </a:rPr>
              <a:t>2.  </a:t>
            </a:r>
            <a:r>
              <a:rPr lang="en-US" sz="2200" b="1" dirty="0" err="1">
                <a:effectLst/>
                <a:latin typeface="Times New Roman"/>
                <a:ea typeface="MS Mincho"/>
              </a:rPr>
              <a:t>Payvandlash</a:t>
            </a:r>
            <a:r>
              <a:rPr lang="en-US" sz="2200" b="1" dirty="0">
                <a:effectLst/>
                <a:latin typeface="Times New Roman"/>
                <a:ea typeface="MS Mincho"/>
              </a:rPr>
              <a:t> </a:t>
            </a:r>
            <a:r>
              <a:rPr lang="en-US" sz="2200" b="1" dirty="0" err="1">
                <a:effectLst/>
                <a:latin typeface="Times New Roman"/>
                <a:ea typeface="MS Mincho"/>
              </a:rPr>
              <a:t>transformatorining</a:t>
            </a:r>
            <a:r>
              <a:rPr lang="en-US" sz="2200" b="1" dirty="0">
                <a:effectLst/>
                <a:latin typeface="Times New Roman"/>
                <a:ea typeface="MS Mincho"/>
              </a:rPr>
              <a:t> </a:t>
            </a:r>
            <a:r>
              <a:rPr lang="en-US" sz="2200" b="1" dirty="0" err="1">
                <a:effectLst/>
                <a:latin typeface="Times New Roman"/>
                <a:ea typeface="MS Mincho"/>
              </a:rPr>
              <a:t>tuzilishi</a:t>
            </a:r>
            <a:endParaRPr lang="ru-RU" sz="2200" dirty="0">
              <a:effectLst/>
              <a:latin typeface="Courier New"/>
              <a:ea typeface="Times New Roman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effectLst/>
                <a:latin typeface="Times New Roman"/>
                <a:ea typeface="MS Mincho"/>
              </a:rPr>
              <a:t>Payvandlash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transformatori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kontaktli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payvandlash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mashinasining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asosiy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qismi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bo‘lib</a:t>
            </a:r>
            <a:r>
              <a:rPr lang="en-US" sz="2200" dirty="0">
                <a:effectLst/>
                <a:latin typeface="Times New Roman"/>
                <a:ea typeface="MS Mincho"/>
              </a:rPr>
              <a:t>,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uning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tavsifi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mashinaning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parametrlarini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belgilab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beradi</a:t>
            </a:r>
            <a:r>
              <a:rPr lang="en-US" sz="2200" dirty="0">
                <a:effectLst/>
                <a:latin typeface="Times New Roman"/>
                <a:ea typeface="MS Mincho"/>
              </a:rPr>
              <a:t>.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Kontaktli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payvandlash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uchun</a:t>
            </a:r>
            <a:r>
              <a:rPr lang="en-US" sz="2200" dirty="0">
                <a:effectLst/>
                <a:latin typeface="Times New Roman"/>
                <a:ea typeface="MS Mincho"/>
              </a:rPr>
              <a:t> 250 kA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gacha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toklar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talab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qilinadi</a:t>
            </a:r>
            <a:r>
              <a:rPr lang="en-US" sz="2200" dirty="0">
                <a:effectLst/>
                <a:latin typeface="Times New Roman"/>
                <a:ea typeface="MS Mincho"/>
              </a:rPr>
              <a:t>.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Bunday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toklarni</a:t>
            </a:r>
            <a:r>
              <a:rPr lang="en-US" sz="2200" dirty="0">
                <a:effectLst/>
                <a:latin typeface="Times New Roman"/>
                <a:ea typeface="MS Mincho"/>
              </a:rPr>
              <a:t> past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kuchlanishda</a:t>
            </a:r>
            <a:r>
              <a:rPr lang="en-US" sz="2200" dirty="0">
                <a:effectLst/>
                <a:latin typeface="Times New Roman"/>
                <a:ea typeface="MS Mincho"/>
              </a:rPr>
              <a:t> (12 V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gacha</a:t>
            </a:r>
            <a:r>
              <a:rPr lang="en-US" sz="2200" dirty="0">
                <a:effectLst/>
                <a:latin typeface="Times New Roman"/>
                <a:ea typeface="MS Mincho"/>
              </a:rPr>
              <a:t>,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kamdan-kam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hollarda</a:t>
            </a:r>
            <a:r>
              <a:rPr lang="en-US" sz="2200" dirty="0">
                <a:effectLst/>
                <a:latin typeface="Times New Roman"/>
                <a:ea typeface="MS Mincho"/>
              </a:rPr>
              <a:t> 25 V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gacha</a:t>
            </a:r>
            <a:r>
              <a:rPr lang="en-US" sz="2200" dirty="0">
                <a:effectLst/>
                <a:latin typeface="Times New Roman"/>
                <a:ea typeface="MS Mincho"/>
              </a:rPr>
              <a:t>)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olish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mumkin</a:t>
            </a:r>
            <a:r>
              <a:rPr lang="en-US" sz="2200" dirty="0">
                <a:effectLst/>
                <a:latin typeface="Times New Roman"/>
                <a:ea typeface="MS Mincho"/>
              </a:rPr>
              <a:t>,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chunki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payvandlash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transformatorining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ikkilamchi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konturidagi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qarshilik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nisbatan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uncha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katta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emas</a:t>
            </a:r>
            <a:r>
              <a:rPr lang="en-US" sz="2200" dirty="0">
                <a:effectLst/>
                <a:latin typeface="Times New Roman"/>
                <a:ea typeface="MS Mincho"/>
              </a:rPr>
              <a:t>.</a:t>
            </a:r>
            <a:endParaRPr lang="ru-RU" sz="2200" dirty="0">
              <a:effectLst/>
              <a:latin typeface="Courier New"/>
              <a:ea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effectLst/>
                <a:latin typeface="Times New Roman"/>
                <a:ea typeface="MS Mincho"/>
              </a:rPr>
              <a:t>Barcha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payvandlash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transformatorlari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pasaytiruvchidir</a:t>
            </a:r>
            <a:r>
              <a:rPr lang="en-US" sz="2200" dirty="0">
                <a:effectLst/>
                <a:latin typeface="Times New Roman"/>
                <a:ea typeface="MS Mincho"/>
              </a:rPr>
              <a:t>.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Bir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fazali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o‘zgapyvchan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tok</a:t>
            </a:r>
            <a:r>
              <a:rPr lang="en-US" sz="2200" dirty="0">
                <a:effectLst/>
                <a:latin typeface="Times New Roman"/>
                <a:ea typeface="MS Mincho"/>
              </a:rPr>
              <a:t> (50 Hz)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mashinalari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va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uch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fazali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o‘zgarmas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tok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mashinalarining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transformatorlari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to‘g‘ridan-to‘g‘ri</a:t>
            </a:r>
            <a:r>
              <a:rPr lang="en-US" sz="2200" dirty="0">
                <a:effectLst/>
                <a:latin typeface="Times New Roman"/>
                <a:ea typeface="MS Mincho"/>
              </a:rPr>
              <a:t> 380 V (</a:t>
            </a:r>
            <a:r>
              <a:rPr lang="en-US" sz="2200" dirty="0" err="1">
                <a:effectLst/>
                <a:latin typeface="Times New Roman"/>
                <a:ea typeface="MS Mincho"/>
              </a:rPr>
              <a:t>kamdankam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hollarda</a:t>
            </a:r>
            <a:r>
              <a:rPr lang="en-US" sz="2200" dirty="0">
                <a:effectLst/>
                <a:latin typeface="Times New Roman"/>
                <a:ea typeface="MS Mincho"/>
              </a:rPr>
              <a:t> 220 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va</a:t>
            </a:r>
            <a:r>
              <a:rPr lang="en-US" sz="2200" dirty="0">
                <a:effectLst/>
                <a:latin typeface="Times New Roman"/>
                <a:ea typeface="MS Mincho"/>
              </a:rPr>
              <a:t>  660 V)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kuchlanishli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sanoat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tarmog‘i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ga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ulanadi</a:t>
            </a:r>
            <a:r>
              <a:rPr lang="en-US" sz="2200" dirty="0">
                <a:effectLst/>
                <a:latin typeface="Times New Roman"/>
                <a:ea typeface="MS Mincho"/>
              </a:rPr>
              <a:t>.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Ayrim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hollarda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transformatorlar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oshirilgan</a:t>
            </a:r>
            <a:r>
              <a:rPr lang="en-US" sz="2200" dirty="0">
                <a:effectLst/>
                <a:latin typeface="Times New Roman"/>
                <a:ea typeface="MS Mincho"/>
              </a:rPr>
              <a:t> (100–800 Hz)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yoki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yuqori</a:t>
            </a:r>
            <a:r>
              <a:rPr lang="en-US" sz="2200" dirty="0">
                <a:effectLst/>
                <a:latin typeface="Times New Roman"/>
                <a:ea typeface="MS Mincho"/>
              </a:rPr>
              <a:t> (450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kGs</a:t>
            </a:r>
            <a:r>
              <a:rPr lang="en-US" sz="2200" dirty="0">
                <a:effectLst/>
                <a:latin typeface="Times New Roman"/>
                <a:ea typeface="MS Mincho"/>
              </a:rPr>
              <a:t> 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gacha</a:t>
            </a:r>
            <a:r>
              <a:rPr lang="en-US" sz="2200" dirty="0">
                <a:effectLst/>
                <a:latin typeface="Times New Roman"/>
                <a:ea typeface="MS Mincho"/>
              </a:rPr>
              <a:t>)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chastotali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tok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bilan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ta’minlanadi</a:t>
            </a:r>
            <a:r>
              <a:rPr lang="en-US" sz="2200" dirty="0">
                <a:effectLst/>
                <a:latin typeface="Times New Roman"/>
                <a:ea typeface="MS Mincho"/>
              </a:rPr>
              <a:t>. </a:t>
            </a:r>
            <a:endParaRPr lang="ru-RU" sz="2200" dirty="0">
              <a:effectLst/>
              <a:latin typeface="Courier New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58847"/>
            <a:ext cx="871296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effectLst/>
                <a:latin typeface="Times New Roman"/>
                <a:ea typeface="MS Mincho"/>
              </a:rPr>
              <a:t>Transformator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ikkilamchi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chulg‘amining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zarur</a:t>
            </a:r>
            <a:r>
              <a:rPr lang="en-US" sz="2400" dirty="0">
                <a:effectLst/>
                <a:latin typeface="Times New Roman"/>
                <a:ea typeface="MS Mincho"/>
              </a:rPr>
              <a:t> salt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yurish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kuchlanish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ikkilamchi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konturning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o‘lchamlari</a:t>
            </a:r>
            <a:r>
              <a:rPr lang="en-US" sz="2400" dirty="0">
                <a:effectLst/>
                <a:latin typeface="Times New Roman"/>
                <a:ea typeface="MS Mincho"/>
              </a:rPr>
              <a:t>,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payvandlanadigan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materialning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fizik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xossalari</a:t>
            </a:r>
            <a:r>
              <a:rPr lang="en-US" sz="2400" dirty="0">
                <a:effectLst/>
                <a:latin typeface="Times New Roman"/>
                <a:ea typeface="MS Mincho"/>
              </a:rPr>
              <a:t>,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payvand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birikmaning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o‘lchamlari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va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hokazolarga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qarab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aniqlanadi</a:t>
            </a:r>
            <a:r>
              <a:rPr lang="en-US" sz="2400" dirty="0">
                <a:effectLst/>
                <a:latin typeface="Times New Roman"/>
                <a:ea typeface="MS Mincho"/>
              </a:rPr>
              <a:t>.</a:t>
            </a:r>
            <a:endParaRPr lang="ru-RU" sz="1400" dirty="0">
              <a:effectLst/>
              <a:latin typeface="Courier New"/>
              <a:ea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effectLst/>
                <a:latin typeface="Times New Roman"/>
                <a:ea typeface="MS Mincho"/>
              </a:rPr>
              <a:t>Kontaktli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payvandlash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mashinalari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transformatorlarining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o‘ziga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xos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xususiyati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ikkilamchi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chulg‘amlar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soni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kamligidadir</a:t>
            </a:r>
            <a:r>
              <a:rPr lang="en-US" sz="2400" dirty="0">
                <a:effectLst/>
                <a:latin typeface="Times New Roman"/>
                <a:ea typeface="MS Mincho"/>
              </a:rPr>
              <a:t> (</a:t>
            </a:r>
            <a:r>
              <a:rPr lang="en-US" sz="2400" dirty="0" err="1">
                <a:effectLst/>
                <a:latin typeface="Times New Roman"/>
                <a:ea typeface="MS Mincho"/>
              </a:rPr>
              <a:t>bitta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yoki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ikkita</a:t>
            </a:r>
            <a:r>
              <a:rPr lang="en-US" sz="2400" dirty="0">
                <a:effectLst/>
                <a:latin typeface="Times New Roman"/>
                <a:ea typeface="MS Mincho"/>
              </a:rPr>
              <a:t>).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Har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bir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transformatorda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birlamchi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chulg‘am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i="1" dirty="0">
                <a:effectLst/>
                <a:latin typeface="Times New Roman"/>
                <a:ea typeface="MS Mincho"/>
              </a:rPr>
              <a:t>w</a:t>
            </a:r>
            <a:r>
              <a:rPr lang="en-US" sz="2400" baseline="-25000" dirty="0">
                <a:effectLst/>
                <a:latin typeface="Times New Roman"/>
                <a:ea typeface="MS Mincho"/>
              </a:rPr>
              <a:t>1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o‘ramlarining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turli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sonini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ulash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uchun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bir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necha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bosqichlar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bo‘ladi</a:t>
            </a:r>
            <a:r>
              <a:rPr lang="en-US" sz="2400" dirty="0">
                <a:effectLst/>
                <a:latin typeface="Times New Roman"/>
                <a:ea typeface="MS Mincho"/>
              </a:rPr>
              <a:t>,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shu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tufayli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i="1" dirty="0">
                <a:effectLst/>
                <a:latin typeface="Times New Roman"/>
                <a:ea typeface="MS Mincho"/>
              </a:rPr>
              <a:t>U</a:t>
            </a:r>
            <a:r>
              <a:rPr lang="en-US" sz="2400" baseline="-25000" dirty="0">
                <a:effectLst/>
                <a:latin typeface="Times New Roman"/>
                <a:ea typeface="MS Mincho"/>
              </a:rPr>
              <a:t>20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o‘zgaradi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va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payvandlash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tokini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rostlashga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erishiladi</a:t>
            </a:r>
            <a:r>
              <a:rPr lang="en-US" sz="2400" dirty="0">
                <a:effectLst/>
                <a:latin typeface="Times New Roman"/>
                <a:ea typeface="MS Mincho"/>
              </a:rPr>
              <a:t>. </a:t>
            </a:r>
            <a:r>
              <a:rPr lang="en-US" sz="2400" i="1" dirty="0">
                <a:effectLst/>
                <a:latin typeface="Times New Roman"/>
                <a:ea typeface="MS Mincho"/>
              </a:rPr>
              <a:t>w</a:t>
            </a:r>
            <a:r>
              <a:rPr lang="en-US" sz="2400" baseline="-25000" dirty="0">
                <a:effectLst/>
                <a:latin typeface="Times New Roman"/>
                <a:ea typeface="MS Mincho"/>
              </a:rPr>
              <a:t>1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ko‘payganda</a:t>
            </a:r>
            <a:r>
              <a:rPr lang="en-US" sz="2400" dirty="0">
                <a:effectLst/>
                <a:latin typeface="Times New Roman"/>
                <a:ea typeface="MS Mincho"/>
              </a:rPr>
              <a:t> 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transformatsiya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koeffitsienti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kattalashagi</a:t>
            </a:r>
            <a:r>
              <a:rPr lang="en-US" sz="2400" dirty="0">
                <a:effectLst/>
                <a:latin typeface="Times New Roman"/>
                <a:ea typeface="MS Mincho"/>
              </a:rPr>
              <a:t>,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bu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esa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tarmoq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kuchlanishi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i="1" dirty="0">
                <a:effectLst/>
                <a:latin typeface="Times New Roman"/>
                <a:ea typeface="MS Mincho"/>
              </a:rPr>
              <a:t>U</a:t>
            </a:r>
            <a:r>
              <a:rPr lang="en-US" sz="2400" baseline="-25000" dirty="0">
                <a:effectLst/>
                <a:latin typeface="Times New Roman"/>
                <a:ea typeface="MS Mincho"/>
              </a:rPr>
              <a:t>1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o‘zgarmagani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holda</a:t>
            </a:r>
            <a:r>
              <a:rPr lang="en-US" sz="2400" dirty="0">
                <a:effectLst/>
                <a:latin typeface="Times New Roman"/>
                <a:ea typeface="MS Mincho"/>
              </a:rPr>
              <a:t>     </a:t>
            </a:r>
            <a:r>
              <a:rPr lang="en-US" sz="2400" i="1" dirty="0">
                <a:effectLst/>
                <a:latin typeface="Times New Roman"/>
                <a:ea typeface="MS Mincho"/>
              </a:rPr>
              <a:t>U</a:t>
            </a:r>
            <a:r>
              <a:rPr lang="en-US" sz="2400" baseline="-25000" dirty="0">
                <a:effectLst/>
                <a:latin typeface="Times New Roman"/>
                <a:ea typeface="MS Mincho"/>
              </a:rPr>
              <a:t>20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ning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pasayishi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va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i="1" dirty="0">
                <a:effectLst/>
                <a:latin typeface="Times New Roman"/>
                <a:ea typeface="MS Mincho"/>
              </a:rPr>
              <a:t>I</a:t>
            </a:r>
            <a:r>
              <a:rPr lang="en-US" sz="2400" baseline="-25000" dirty="0">
                <a:effectLst/>
                <a:latin typeface="Times New Roman"/>
                <a:ea typeface="MS Mincho"/>
              </a:rPr>
              <a:t>2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ning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kichiklashuviga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olib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keladi</a:t>
            </a:r>
            <a:r>
              <a:rPr lang="en-US" sz="2400" dirty="0">
                <a:effectLst/>
                <a:latin typeface="Times New Roman"/>
                <a:ea typeface="MS Mincho"/>
              </a:rPr>
              <a:t>.</a:t>
            </a:r>
            <a:endParaRPr lang="ru-RU" sz="1400" dirty="0">
              <a:effectLst/>
              <a:latin typeface="Courier New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720" y="188640"/>
            <a:ext cx="5563820" cy="3161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467544" y="3861048"/>
            <a:ext cx="835292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dirty="0">
                <a:effectLst/>
                <a:latin typeface="Times New Roman"/>
                <a:ea typeface="MS Mincho"/>
              </a:rPr>
              <a:t>4.4-rasm.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i="1" dirty="0" err="1">
                <a:effectLst/>
                <a:latin typeface="Times New Roman"/>
                <a:ea typeface="MS Mincho"/>
              </a:rPr>
              <a:t>Kontaktli</a:t>
            </a:r>
            <a:r>
              <a:rPr lang="en-US" sz="2000" i="1" dirty="0">
                <a:effectLst/>
                <a:latin typeface="Times New Roman"/>
                <a:ea typeface="MS Mincho"/>
              </a:rPr>
              <a:t> </a:t>
            </a:r>
            <a:r>
              <a:rPr lang="en-US" sz="2000" i="1" dirty="0" err="1">
                <a:effectLst/>
                <a:latin typeface="Times New Roman"/>
                <a:ea typeface="MS Mincho"/>
              </a:rPr>
              <a:t>payvandlash</a:t>
            </a:r>
            <a:r>
              <a:rPr lang="en-US" sz="2000" i="1" dirty="0">
                <a:effectLst/>
                <a:latin typeface="Times New Roman"/>
                <a:ea typeface="MS Mincho"/>
              </a:rPr>
              <a:t> </a:t>
            </a:r>
            <a:r>
              <a:rPr lang="en-US" sz="2000" i="1" dirty="0" err="1">
                <a:effectLst/>
                <a:latin typeface="Times New Roman"/>
                <a:ea typeface="MS Mincho"/>
              </a:rPr>
              <a:t>mashinalari</a:t>
            </a:r>
            <a:r>
              <a:rPr lang="en-US" sz="2000" i="1" dirty="0">
                <a:effectLst/>
                <a:latin typeface="Times New Roman"/>
                <a:ea typeface="MS Mincho"/>
              </a:rPr>
              <a:t> </a:t>
            </a:r>
            <a:r>
              <a:rPr lang="en-US" sz="2000" i="1" dirty="0" err="1">
                <a:effectLst/>
                <a:latin typeface="Times New Roman"/>
                <a:ea typeface="MS Mincho"/>
              </a:rPr>
              <a:t>payvandlash</a:t>
            </a:r>
            <a:r>
              <a:rPr lang="en-US" sz="2000" i="1" dirty="0">
                <a:effectLst/>
                <a:latin typeface="Times New Roman"/>
                <a:ea typeface="MS Mincho"/>
              </a:rPr>
              <a:t> </a:t>
            </a:r>
            <a:r>
              <a:rPr lang="en-US" sz="2000" i="1" dirty="0" err="1">
                <a:effectLst/>
                <a:latin typeface="Times New Roman"/>
                <a:ea typeface="MS Mincho"/>
              </a:rPr>
              <a:t>transformatorlarining</a:t>
            </a:r>
            <a:r>
              <a:rPr lang="en-US" sz="2000" i="1" dirty="0">
                <a:effectLst/>
                <a:latin typeface="Times New Roman"/>
                <a:ea typeface="MS Mincho"/>
              </a:rPr>
              <a:t> </a:t>
            </a:r>
            <a:r>
              <a:rPr lang="en-US" sz="2000" i="1" dirty="0" err="1">
                <a:effectLst/>
                <a:latin typeface="Times New Roman"/>
                <a:ea typeface="MS Mincho"/>
              </a:rPr>
              <a:t>asosiy</a:t>
            </a:r>
            <a:r>
              <a:rPr lang="en-US" sz="2000" i="1" dirty="0">
                <a:effectLst/>
                <a:latin typeface="Times New Roman"/>
                <a:ea typeface="MS Mincho"/>
              </a:rPr>
              <a:t> </a:t>
            </a:r>
            <a:r>
              <a:rPr lang="en-US" sz="2000" i="1" dirty="0" err="1">
                <a:effectLst/>
                <a:latin typeface="Times New Roman"/>
                <a:ea typeface="MS Mincho"/>
              </a:rPr>
              <a:t>turlari</a:t>
            </a:r>
            <a:r>
              <a:rPr lang="en-US" sz="2000" i="1" dirty="0">
                <a:effectLst/>
                <a:latin typeface="Times New Roman"/>
                <a:ea typeface="MS Mincho"/>
              </a:rPr>
              <a:t> </a:t>
            </a:r>
            <a:r>
              <a:rPr lang="en-US" sz="2000" i="1" dirty="0" err="1">
                <a:effectLst/>
                <a:latin typeface="Times New Roman"/>
                <a:ea typeface="MS Mincho"/>
              </a:rPr>
              <a:t>va</a:t>
            </a:r>
            <a:r>
              <a:rPr lang="en-US" sz="2000" i="1" dirty="0">
                <a:effectLst/>
                <a:latin typeface="Times New Roman"/>
                <a:ea typeface="MS Mincho"/>
              </a:rPr>
              <a:t> </a:t>
            </a:r>
            <a:r>
              <a:rPr lang="en-US" sz="2000" i="1" dirty="0" err="1">
                <a:effectLst/>
                <a:latin typeface="Times New Roman"/>
                <a:ea typeface="MS Mincho"/>
              </a:rPr>
              <a:t>ularning</a:t>
            </a:r>
            <a:r>
              <a:rPr lang="en-US" sz="2000" i="1" dirty="0">
                <a:effectLst/>
                <a:latin typeface="Times New Roman"/>
                <a:ea typeface="MS Mincho"/>
              </a:rPr>
              <a:t> </a:t>
            </a:r>
            <a:r>
              <a:rPr lang="en-US" sz="2000" i="1" dirty="0" err="1">
                <a:effectLst/>
                <a:latin typeface="Times New Roman"/>
                <a:ea typeface="MS Mincho"/>
              </a:rPr>
              <a:t>qismlari</a:t>
            </a:r>
            <a:r>
              <a:rPr lang="en-US" sz="2000" i="1" dirty="0">
                <a:effectLst/>
                <a:latin typeface="Times New Roman"/>
                <a:ea typeface="MS Mincho"/>
              </a:rPr>
              <a:t>: </a:t>
            </a:r>
            <a:endParaRPr lang="ru-RU" sz="1200" dirty="0">
              <a:effectLst/>
              <a:latin typeface="Courier New"/>
              <a:ea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effectLst/>
                <a:latin typeface="Times New Roman"/>
                <a:ea typeface="MS Mincho"/>
              </a:rPr>
              <a:t>a –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sterjenli</a:t>
            </a:r>
            <a:r>
              <a:rPr lang="en-US" sz="2000" dirty="0">
                <a:effectLst/>
                <a:latin typeface="Times New Roman"/>
                <a:ea typeface="MS Mincho"/>
              </a:rPr>
              <a:t>; b –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zirxli</a:t>
            </a:r>
            <a:r>
              <a:rPr lang="en-US" sz="2000" dirty="0">
                <a:effectLst/>
                <a:latin typeface="Times New Roman"/>
                <a:ea typeface="MS Mincho"/>
              </a:rPr>
              <a:t>; d –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halqasimon</a:t>
            </a:r>
            <a:r>
              <a:rPr lang="en-US" sz="2000" dirty="0">
                <a:effectLst/>
                <a:latin typeface="Times New Roman"/>
                <a:ea typeface="MS Mincho"/>
              </a:rPr>
              <a:t>;</a:t>
            </a:r>
            <a:endParaRPr lang="ru-RU" sz="1200" dirty="0">
              <a:effectLst/>
              <a:latin typeface="Courier New"/>
              <a:ea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effectLst/>
                <a:latin typeface="Times New Roman"/>
                <a:ea typeface="MS Mincho"/>
              </a:rPr>
              <a:t>1–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magnit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o‘tkazgich</a:t>
            </a:r>
            <a:r>
              <a:rPr lang="en-US" sz="2000" dirty="0">
                <a:effectLst/>
                <a:latin typeface="Times New Roman"/>
                <a:ea typeface="MS Mincho"/>
              </a:rPr>
              <a:t>; 2 –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birlamchi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chulg‘am</a:t>
            </a:r>
            <a:r>
              <a:rPr lang="en-US" sz="2000" dirty="0">
                <a:effectLst/>
                <a:latin typeface="Times New Roman"/>
                <a:ea typeface="MS Mincho"/>
              </a:rPr>
              <a:t>; 3 –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ikkilamchi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chulg‘am</a:t>
            </a:r>
            <a:r>
              <a:rPr lang="en-US" sz="2000" dirty="0">
                <a:effectLst/>
                <a:latin typeface="Times New Roman"/>
                <a:ea typeface="MS Mincho"/>
              </a:rPr>
              <a:t>.</a:t>
            </a:r>
            <a:endParaRPr lang="ru-RU" sz="1200" dirty="0">
              <a:effectLst/>
              <a:latin typeface="Courier New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8983"/>
            <a:ext cx="8640960" cy="6693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effectLst/>
                <a:latin typeface="Times New Roman"/>
                <a:ea typeface="MS Mincho"/>
              </a:rPr>
              <a:t>Transformator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uchta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asosiy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uzel</a:t>
            </a:r>
            <a:r>
              <a:rPr lang="en-US" sz="2400" dirty="0">
                <a:effectLst/>
                <a:latin typeface="Times New Roman"/>
                <a:ea typeface="MS Mincho"/>
              </a:rPr>
              <a:t>: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magnitli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uzak</a:t>
            </a:r>
            <a:r>
              <a:rPr lang="en-US" sz="2400" dirty="0">
                <a:effectLst/>
                <a:latin typeface="Times New Roman"/>
                <a:ea typeface="MS Mincho"/>
              </a:rPr>
              <a:t> (</a:t>
            </a:r>
            <a:r>
              <a:rPr lang="en-US" sz="2400" dirty="0" err="1">
                <a:effectLst/>
                <a:latin typeface="Times New Roman"/>
                <a:ea typeface="MS Mincho"/>
              </a:rPr>
              <a:t>magnit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o‘tkazgich</a:t>
            </a:r>
            <a:r>
              <a:rPr lang="en-US" sz="2400" dirty="0">
                <a:effectLst/>
                <a:latin typeface="Times New Roman"/>
                <a:ea typeface="MS Mincho"/>
              </a:rPr>
              <a:t>),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birlamchi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va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ikkilamchi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chulg‘amlardan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tuzilgan</a:t>
            </a:r>
            <a:r>
              <a:rPr lang="en-US" sz="2400" dirty="0">
                <a:effectLst/>
                <a:latin typeface="Times New Roman"/>
                <a:ea typeface="MS Mincho"/>
              </a:rPr>
              <a:t>.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O‘zagining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tuzilishiga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qarab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transformatorlar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sterjen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o‘zakli</a:t>
            </a:r>
            <a:r>
              <a:rPr lang="en-US" sz="2400" dirty="0">
                <a:effectLst/>
                <a:latin typeface="Times New Roman"/>
                <a:ea typeface="MS Mincho"/>
              </a:rPr>
              <a:t>,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zirx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o‘zakli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va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halqasimon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o‘zakli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xillarga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ajratiladi</a:t>
            </a:r>
            <a:r>
              <a:rPr lang="en-US" sz="2400" dirty="0">
                <a:effectLst/>
                <a:latin typeface="Times New Roman"/>
                <a:ea typeface="MS Mincho"/>
              </a:rPr>
              <a:t>.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Transformatorning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sterjenli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magnit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o‘tkazgichi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tayyorlanishiga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ko‘ra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sodda</a:t>
            </a:r>
            <a:r>
              <a:rPr lang="en-US" sz="2400" dirty="0">
                <a:effectLst/>
                <a:latin typeface="Times New Roman"/>
                <a:ea typeface="MS Mincho"/>
              </a:rPr>
              <a:t>, ammo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tarqalish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oqimlari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kattaligi</a:t>
            </a:r>
            <a:r>
              <a:rPr lang="en-US" sz="2400" dirty="0">
                <a:effectLst/>
                <a:latin typeface="Times New Roman"/>
                <a:ea typeface="MS Mincho"/>
              </a:rPr>
              <a:t>, 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transformator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po‘lat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ancha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ko‘p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sarflanishi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va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chulg‘amlarni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mexanik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tarzda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mahkamlash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qiyinligi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tufayli</a:t>
            </a:r>
            <a:r>
              <a:rPr lang="en-US" sz="2400" dirty="0">
                <a:effectLst/>
                <a:latin typeface="Times New Roman"/>
                <a:ea typeface="MS Mincho"/>
              </a:rPr>
              <a:t> u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kam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qo‘llaniladi</a:t>
            </a:r>
            <a:r>
              <a:rPr lang="en-US" sz="2400" dirty="0">
                <a:effectLst/>
                <a:latin typeface="Times New Roman"/>
                <a:ea typeface="MS Mincho"/>
              </a:rPr>
              <a:t>.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Transformatorning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zirxli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magnit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o‘tkazgichi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tayyorlashda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po‘latni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tejash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va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chulg‘amlarni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magnit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o‘tkazgichga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nisbatan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ishonchliroq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mahkamlash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imkonini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beradi</a:t>
            </a:r>
            <a:r>
              <a:rPr lang="en-US" sz="2400" dirty="0">
                <a:effectLst/>
                <a:latin typeface="Times New Roman"/>
                <a:ea typeface="MS Mincho"/>
              </a:rPr>
              <a:t>,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shuningdek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tarqalish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oqimlarini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kamaytiradi</a:t>
            </a:r>
            <a:r>
              <a:rPr lang="en-US" sz="2400" dirty="0">
                <a:effectLst/>
                <a:latin typeface="Times New Roman"/>
                <a:ea typeface="MS Mincho"/>
              </a:rPr>
              <a:t>.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Halqasimon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magnit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o‘tkazgichli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transformatorlar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asosan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quvurlarni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payvandlashga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muljallangan</a:t>
            </a:r>
            <a:r>
              <a:rPr lang="en-US" sz="2400" dirty="0">
                <a:effectLst/>
                <a:latin typeface="Times New Roman"/>
                <a:ea typeface="MS Mincho"/>
              </a:rPr>
              <a:t>.</a:t>
            </a:r>
            <a:endParaRPr lang="ru-RU" sz="1400" dirty="0">
              <a:effectLst/>
              <a:latin typeface="Courier New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568952" cy="6500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effectLst/>
                <a:latin typeface="Times New Roman"/>
                <a:ea typeface="MS Mincho"/>
              </a:rPr>
              <a:t>Transformatorlarning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magnit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o‘tkazgichlari</a:t>
            </a:r>
            <a:r>
              <a:rPr lang="en-US" sz="2800" dirty="0">
                <a:effectLst/>
                <a:latin typeface="Times New Roman"/>
                <a:ea typeface="MS Mincho"/>
              </a:rPr>
              <a:t> 1211, 1212, 1511, 1512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markali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issiq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holatda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yoyilgan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elektrotexnika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po‘lati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yoki</a:t>
            </a:r>
            <a:r>
              <a:rPr lang="en-US" sz="2800" dirty="0">
                <a:effectLst/>
                <a:latin typeface="Times New Roman"/>
                <a:ea typeface="MS Mincho"/>
              </a:rPr>
              <a:t> 3412, 3414 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markali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sovuq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holatda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yoyilgan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elektrotexnika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po‘latining</a:t>
            </a:r>
            <a:r>
              <a:rPr lang="en-US" sz="2800" dirty="0">
                <a:effectLst/>
                <a:latin typeface="Times New Roman"/>
                <a:ea typeface="MS Mincho"/>
              </a:rPr>
              <a:t> 0,5mm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qalinliklagi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to‘rtburchak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ru-RU" sz="2800" dirty="0">
                <a:effectLst/>
                <a:latin typeface="Times New Roman"/>
                <a:ea typeface="MS Mincho"/>
              </a:rPr>
              <a:t>П</a:t>
            </a:r>
            <a:r>
              <a:rPr lang="en-US" sz="2800" dirty="0">
                <a:effectLst/>
                <a:latin typeface="Times New Roman"/>
                <a:ea typeface="MS Mincho"/>
              </a:rPr>
              <a:t>-, </a:t>
            </a:r>
            <a:r>
              <a:rPr lang="ru-RU" sz="2800" dirty="0">
                <a:effectLst/>
                <a:latin typeface="Times New Roman"/>
                <a:ea typeface="MS Mincho"/>
              </a:rPr>
              <a:t>Ш</a:t>
            </a:r>
            <a:r>
              <a:rPr lang="en-US" sz="2800" dirty="0">
                <a:effectLst/>
                <a:latin typeface="Times New Roman"/>
                <a:ea typeface="MS Mincho"/>
              </a:rPr>
              <a:t>-</a:t>
            </a:r>
            <a:r>
              <a:rPr lang="en-US" sz="2800" dirty="0" err="1">
                <a:effectLst/>
                <a:latin typeface="Times New Roman"/>
                <a:ea typeface="MS Mincho"/>
              </a:rPr>
              <a:t>simon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yoki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halqasimon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shakldagi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plastinalaridan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yig‘iladi</a:t>
            </a:r>
            <a:r>
              <a:rPr lang="en-US" sz="2800" dirty="0">
                <a:effectLst/>
                <a:latin typeface="Times New Roman"/>
                <a:ea typeface="MS Mincho"/>
              </a:rPr>
              <a:t>.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Uyurma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toklar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tufayli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yuqotishlarni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kamaytirish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maqsadida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plastinalarning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ikki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tomoni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lok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bilan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qoplanadi</a:t>
            </a:r>
            <a:r>
              <a:rPr lang="en-US" sz="2800" dirty="0">
                <a:effectLst/>
                <a:latin typeface="Times New Roman"/>
                <a:ea typeface="MS Mincho"/>
              </a:rPr>
              <a:t>.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Sovuq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holatda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yoyilgan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o‘ralgan</a:t>
            </a:r>
            <a:r>
              <a:rPr lang="en-US" sz="2800" dirty="0">
                <a:effectLst/>
                <a:latin typeface="Times New Roman"/>
                <a:ea typeface="MS Mincho"/>
              </a:rPr>
              <a:t> (</a:t>
            </a:r>
            <a:r>
              <a:rPr lang="en-US" sz="2800" dirty="0" err="1">
                <a:effectLst/>
                <a:latin typeface="Times New Roman"/>
                <a:ea typeface="MS Mincho"/>
              </a:rPr>
              <a:t>rulon</a:t>
            </a:r>
            <a:r>
              <a:rPr lang="en-US" sz="2800" dirty="0">
                <a:effectLst/>
                <a:latin typeface="Times New Roman"/>
                <a:ea typeface="MS Mincho"/>
              </a:rPr>
              <a:t>)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yoki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tasmasimon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po‘latdan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o‘zaklar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eshilib</a:t>
            </a:r>
            <a:r>
              <a:rPr lang="en-US" sz="2800" dirty="0">
                <a:effectLst/>
                <a:latin typeface="Times New Roman"/>
                <a:ea typeface="MS Mincho"/>
              </a:rPr>
              <a:t>,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qatlamlari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suyuk</a:t>
            </a:r>
            <a:r>
              <a:rPr lang="en-US" sz="2800" dirty="0">
                <a:effectLst/>
                <a:latin typeface="Times New Roman"/>
                <a:ea typeface="MS Mincho"/>
              </a:rPr>
              <a:t> shisha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va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kaolindan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iborat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tarkib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bilan</a:t>
            </a:r>
            <a:r>
              <a:rPr lang="en-US" sz="2800" dirty="0">
                <a:effectLst/>
                <a:latin typeface="Times New Roman"/>
                <a:ea typeface="MS Mincho"/>
              </a:rPr>
              <a:t> </a:t>
            </a:r>
            <a:r>
              <a:rPr lang="en-US" sz="2800" dirty="0" err="1">
                <a:effectLst/>
                <a:latin typeface="Times New Roman"/>
                <a:ea typeface="MS Mincho"/>
              </a:rPr>
              <a:t>izolyatsiyalanadi</a:t>
            </a:r>
            <a:r>
              <a:rPr lang="en-US" sz="2800" dirty="0">
                <a:effectLst/>
                <a:latin typeface="Times New Roman"/>
                <a:ea typeface="MS Mincho"/>
              </a:rPr>
              <a:t>.</a:t>
            </a:r>
            <a:endParaRPr lang="ru-RU" sz="1600" dirty="0">
              <a:effectLst/>
              <a:latin typeface="Courier New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16632"/>
            <a:ext cx="8712968" cy="6139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effectLst/>
                <a:latin typeface="Times New Roman"/>
                <a:ea typeface="MS Mincho"/>
              </a:rPr>
              <a:t>Birlamchi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chulg‘amlar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ikki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turda</a:t>
            </a:r>
            <a:r>
              <a:rPr lang="en-US" sz="2400" dirty="0">
                <a:effectLst/>
                <a:latin typeface="Times New Roman"/>
                <a:ea typeface="MS Mincho"/>
              </a:rPr>
              <a:t> –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silindrsimon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va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disksimon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qilib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tayyorlanadi</a:t>
            </a:r>
            <a:r>
              <a:rPr lang="en-US" sz="2400" dirty="0">
                <a:effectLst/>
                <a:latin typeface="Times New Roman"/>
                <a:ea typeface="MS Mincho"/>
              </a:rPr>
              <a:t>.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Silindrsimon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chulg‘am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asosan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quvvati</a:t>
            </a:r>
            <a:r>
              <a:rPr lang="en-US" sz="2400" dirty="0">
                <a:effectLst/>
                <a:latin typeface="Times New Roman"/>
                <a:ea typeface="MS Mincho"/>
              </a:rPr>
              <a:t> 25 kVA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dan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oshmaydigan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sterjenli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transformatorlarda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qo‘llanilib</a:t>
            </a:r>
            <a:r>
              <a:rPr lang="en-US" sz="2400" dirty="0">
                <a:effectLst/>
                <a:latin typeface="Times New Roman"/>
                <a:ea typeface="MS Mincho"/>
              </a:rPr>
              <a:t>,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bitta</a:t>
            </a:r>
            <a:r>
              <a:rPr lang="en-US" sz="2400" dirty="0">
                <a:effectLst/>
                <a:latin typeface="Times New Roman"/>
                <a:ea typeface="MS Mincho"/>
              </a:rPr>
              <a:t>,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kamdan-kam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hollarda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ikkita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g‘altakdan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iborat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bo‘ladi</a:t>
            </a:r>
            <a:r>
              <a:rPr lang="en-US" sz="2400" dirty="0">
                <a:effectLst/>
                <a:latin typeface="Times New Roman"/>
                <a:ea typeface="MS Mincho"/>
              </a:rPr>
              <a:t>,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g‘altaklar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dumaloq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yoki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to‘rtburchak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kesimli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izolyatsiyalangan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chulg‘ambop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simdan</a:t>
            </a:r>
            <a:r>
              <a:rPr lang="en-US" sz="2400" dirty="0">
                <a:effectLst/>
                <a:latin typeface="Times New Roman"/>
                <a:ea typeface="MS Mincho"/>
              </a:rPr>
              <a:t> (</a:t>
            </a:r>
            <a:r>
              <a:rPr lang="ru-RU" sz="2400" dirty="0">
                <a:effectLst/>
                <a:latin typeface="Times New Roman"/>
                <a:ea typeface="MS Mincho"/>
              </a:rPr>
              <a:t>ПСД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markali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mis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yoxud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aluminiydan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ishlangan</a:t>
            </a:r>
            <a:r>
              <a:rPr lang="en-US" sz="2400" dirty="0">
                <a:effectLst/>
                <a:latin typeface="Times New Roman"/>
                <a:ea typeface="MS Mincho"/>
              </a:rPr>
              <a:t>)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balandligi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bo‘yicha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bir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necha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qator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va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eni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bo‘yicha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bir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necha</a:t>
            </a:r>
            <a:r>
              <a:rPr lang="en-US" sz="2400" dirty="0">
                <a:effectLst/>
                <a:latin typeface="Times New Roman"/>
                <a:ea typeface="MS Mincho"/>
              </a:rPr>
              <a:t> 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qavat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qilib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o‘raladi</a:t>
            </a:r>
            <a:r>
              <a:rPr lang="en-US" sz="2400" dirty="0">
                <a:effectLst/>
                <a:latin typeface="Times New Roman"/>
                <a:ea typeface="MS Mincho"/>
              </a:rPr>
              <a:t>.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Qatlamlar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orasidagi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qistirmalar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uchun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ru-RU" sz="2400" dirty="0">
                <a:effectLst/>
                <a:latin typeface="Times New Roman"/>
                <a:ea typeface="MS Mincho"/>
              </a:rPr>
              <a:t>В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sinfidagi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izolyatsiyalovchi</a:t>
            </a:r>
            <a:r>
              <a:rPr lang="en-US" sz="2400" dirty="0">
                <a:effectLst/>
                <a:latin typeface="Times New Roman"/>
                <a:ea typeface="MS Mincho"/>
              </a:rPr>
              <a:t> material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ishlatiladi</a:t>
            </a:r>
            <a:r>
              <a:rPr lang="en-US" sz="2400" dirty="0">
                <a:effectLst/>
                <a:latin typeface="Times New Roman"/>
                <a:ea typeface="MS Mincho"/>
              </a:rPr>
              <a:t>,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bu</a:t>
            </a:r>
            <a:r>
              <a:rPr lang="en-US" sz="2400" dirty="0">
                <a:effectLst/>
                <a:latin typeface="Times New Roman"/>
                <a:ea typeface="MS Mincho"/>
              </a:rPr>
              <a:t> material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qizishga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chidamlilik</a:t>
            </a:r>
            <a:r>
              <a:rPr lang="en-US" sz="2400" dirty="0">
                <a:effectLst/>
                <a:latin typeface="Times New Roman"/>
                <a:ea typeface="MS Mincho"/>
              </a:rPr>
              <a:t> (125°C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gacha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qizdirilganda</a:t>
            </a:r>
            <a:r>
              <a:rPr lang="en-US" sz="2400" dirty="0">
                <a:effectLst/>
                <a:latin typeface="Times New Roman"/>
                <a:ea typeface="MS Mincho"/>
              </a:rPr>
              <a:t>)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va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namga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chidamlilik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yetarli</a:t>
            </a:r>
            <a:r>
              <a:rPr lang="en-US" sz="2400" dirty="0">
                <a:effectLst/>
                <a:latin typeface="Times New Roman"/>
                <a:ea typeface="MS Mincho"/>
              </a:rPr>
              <a:t> 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darajada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bo‘lishini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ta’minlaydi</a:t>
            </a:r>
            <a:r>
              <a:rPr lang="en-US" sz="2400" dirty="0">
                <a:effectLst/>
                <a:latin typeface="Times New Roman"/>
                <a:ea typeface="MS Mincho"/>
              </a:rPr>
              <a:t>.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Chulg‘am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havo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yoki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suv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bilan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sovitiladi</a:t>
            </a:r>
            <a:r>
              <a:rPr lang="en-US" sz="2400" dirty="0">
                <a:effectLst/>
                <a:latin typeface="Times New Roman"/>
                <a:ea typeface="MS Mincho"/>
              </a:rPr>
              <a:t>.</a:t>
            </a:r>
            <a:endParaRPr lang="ru-RU" sz="1400" dirty="0">
              <a:effectLst/>
              <a:latin typeface="Courier New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260648"/>
            <a:ext cx="8496944" cy="6681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effectLst/>
                <a:latin typeface="Times New Roman"/>
                <a:ea typeface="MS Mincho"/>
              </a:rPr>
              <a:t>Disksimon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chulg‘amlar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to‘rtburchak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chulg‘ambop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misdan</a:t>
            </a:r>
            <a:r>
              <a:rPr lang="en-US" sz="2400" dirty="0">
                <a:effectLst/>
                <a:latin typeface="Times New Roman"/>
                <a:ea typeface="MS Mincho"/>
              </a:rPr>
              <a:t> (</a:t>
            </a:r>
            <a:r>
              <a:rPr lang="en-US" sz="2400" dirty="0" err="1">
                <a:effectLst/>
                <a:latin typeface="Times New Roman"/>
                <a:ea typeface="MS Mincho"/>
              </a:rPr>
              <a:t>eni</a:t>
            </a:r>
            <a:r>
              <a:rPr lang="en-US" sz="2400" dirty="0">
                <a:effectLst/>
                <a:latin typeface="Times New Roman"/>
                <a:ea typeface="MS Mincho"/>
              </a:rPr>
              <a:t> 5,1–14,5 mm</a:t>
            </a:r>
            <a:r>
              <a:rPr lang="ru-RU" sz="2400" dirty="0">
                <a:effectLst/>
                <a:latin typeface="Times New Roman"/>
                <a:ea typeface="MS Mincho"/>
              </a:rPr>
              <a:t>ПВД</a:t>
            </a:r>
            <a:r>
              <a:rPr lang="en-US" sz="2400" dirty="0">
                <a:effectLst/>
                <a:latin typeface="Times New Roman"/>
                <a:ea typeface="MS Mincho"/>
              </a:rPr>
              <a:t>, </a:t>
            </a:r>
            <a:r>
              <a:rPr lang="ru-RU" sz="2400" dirty="0">
                <a:effectLst/>
                <a:latin typeface="Times New Roman"/>
                <a:ea typeface="MS Mincho"/>
              </a:rPr>
              <a:t>ПСД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markali</a:t>
            </a:r>
            <a:r>
              <a:rPr lang="en-US" sz="2400" dirty="0">
                <a:effectLst/>
                <a:latin typeface="Times New Roman"/>
                <a:ea typeface="MS Mincho"/>
              </a:rPr>
              <a:t>)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yoki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aluminiydan</a:t>
            </a:r>
            <a:r>
              <a:rPr lang="en-US" sz="2400" dirty="0">
                <a:effectLst/>
                <a:latin typeface="Times New Roman"/>
                <a:ea typeface="MS Mincho"/>
              </a:rPr>
              <a:t> (</a:t>
            </a:r>
            <a:r>
              <a:rPr lang="en-US" sz="2400" dirty="0" err="1">
                <a:effectLst/>
                <a:latin typeface="Times New Roman"/>
                <a:ea typeface="MS Mincho"/>
              </a:rPr>
              <a:t>eni</a:t>
            </a:r>
            <a:r>
              <a:rPr lang="en-US" sz="2400" dirty="0">
                <a:effectLst/>
                <a:latin typeface="Times New Roman"/>
                <a:ea typeface="MS Mincho"/>
              </a:rPr>
              <a:t> 4,7–19,5 mm, A</a:t>
            </a:r>
            <a:r>
              <a:rPr lang="ru-RU" sz="2400" dirty="0">
                <a:effectLst/>
                <a:latin typeface="Times New Roman"/>
                <a:ea typeface="MS Mincho"/>
              </a:rPr>
              <a:t>ПСД</a:t>
            </a:r>
            <a:r>
              <a:rPr lang="en-US" sz="2400" dirty="0">
                <a:effectLst/>
                <a:latin typeface="Times New Roman"/>
                <a:ea typeface="MS Mincho"/>
              </a:rPr>
              <a:t>, A</a:t>
            </a:r>
            <a:r>
              <a:rPr lang="ru-RU" sz="2400" dirty="0">
                <a:effectLst/>
                <a:latin typeface="Times New Roman"/>
                <a:ea typeface="MS Mincho"/>
              </a:rPr>
              <a:t>ПВД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markali</a:t>
            </a:r>
            <a:r>
              <a:rPr lang="en-US" sz="2400" dirty="0">
                <a:effectLst/>
                <a:latin typeface="Times New Roman"/>
                <a:ea typeface="MS Mincho"/>
              </a:rPr>
              <a:t>)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tayyorlanadi</a:t>
            </a:r>
            <a:r>
              <a:rPr lang="en-US" sz="2400" dirty="0">
                <a:effectLst/>
                <a:latin typeface="Times New Roman"/>
                <a:ea typeface="MS Mincho"/>
              </a:rPr>
              <a:t>. </a:t>
            </a:r>
            <a:r>
              <a:rPr lang="ru-RU" sz="2400" dirty="0">
                <a:effectLst/>
                <a:latin typeface="Times New Roman"/>
                <a:ea typeface="MS Mincho"/>
              </a:rPr>
              <a:t>О</a:t>
            </a:r>
            <a:r>
              <a:rPr lang="en-US" sz="2400" dirty="0">
                <a:effectLst/>
                <a:latin typeface="Times New Roman"/>
                <a:ea typeface="MS Mincho"/>
              </a:rPr>
              <a:t>‘</a:t>
            </a:r>
            <a:r>
              <a:rPr lang="en-US" sz="2400" dirty="0" err="1">
                <a:effectLst/>
                <a:latin typeface="Times New Roman"/>
                <a:ea typeface="MS Mincho"/>
              </a:rPr>
              <a:t>ramlar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bir-biridan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va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transformatorning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boshqa</a:t>
            </a:r>
            <a:r>
              <a:rPr lang="en-US" sz="2400" dirty="0">
                <a:effectLst/>
                <a:latin typeface="Times New Roman"/>
                <a:ea typeface="MS Mincho"/>
              </a:rPr>
              <a:t> 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qismlaridan</a:t>
            </a:r>
            <a:r>
              <a:rPr lang="en-US" sz="2400" dirty="0">
                <a:effectLst/>
                <a:latin typeface="Times New Roman"/>
                <a:ea typeface="MS Mincho"/>
              </a:rPr>
              <a:t> 0,2–0,3 mm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qalinlikdagi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elektr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kartoni</a:t>
            </a:r>
            <a:r>
              <a:rPr lang="en-US" sz="2400" dirty="0">
                <a:effectLst/>
                <a:latin typeface="Times New Roman"/>
                <a:ea typeface="MS Mincho"/>
              </a:rPr>
              <a:t>, 0,2–0,3 mm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qalinlikdagi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slyudinit</a:t>
            </a:r>
            <a:r>
              <a:rPr lang="en-US" sz="2400" dirty="0">
                <a:effectLst/>
                <a:latin typeface="Times New Roman"/>
                <a:ea typeface="MS Mincho"/>
              </a:rPr>
              <a:t>, 0,17 mm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qalinlikdagi</a:t>
            </a:r>
            <a:r>
              <a:rPr lang="en-US" sz="2400" dirty="0">
                <a:effectLst/>
                <a:latin typeface="Times New Roman"/>
                <a:ea typeface="MS Mincho"/>
              </a:rPr>
              <a:t> shisha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eskapon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vasitasida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ajratiladi</a:t>
            </a:r>
            <a:r>
              <a:rPr lang="en-US" sz="2400" dirty="0">
                <a:effectLst/>
                <a:latin typeface="Times New Roman"/>
                <a:ea typeface="MS Mincho"/>
              </a:rPr>
              <a:t> (</a:t>
            </a:r>
            <a:r>
              <a:rPr lang="en-US" sz="2400" dirty="0" err="1">
                <a:effectLst/>
                <a:latin typeface="Times New Roman"/>
                <a:ea typeface="MS Mincho"/>
              </a:rPr>
              <a:t>izolyatsiyalanadi</a:t>
            </a:r>
            <a:r>
              <a:rPr lang="en-US" sz="2400" dirty="0">
                <a:effectLst/>
                <a:latin typeface="Times New Roman"/>
                <a:ea typeface="MS Mincho"/>
              </a:rPr>
              <a:t>)</a:t>
            </a:r>
            <a:endParaRPr lang="ru-RU" sz="1400" dirty="0">
              <a:effectLst/>
              <a:latin typeface="Courier New"/>
              <a:ea typeface="Times New Roman"/>
            </a:endParaRPr>
          </a:p>
          <a:p>
            <a:pPr>
              <a:lnSpc>
                <a:spcPct val="150000"/>
              </a:lnSpc>
            </a:pPr>
            <a:r>
              <a:rPr lang="en-US" sz="2400" dirty="0" err="1">
                <a:effectLst/>
                <a:latin typeface="Times New Roman"/>
                <a:ea typeface="MS Mincho"/>
              </a:rPr>
              <a:t>Tayyor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bo‘lgan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g‘altaklar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tortib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joyga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to‘planadi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va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butun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yuzasi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kiper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tasmasi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yoki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eskaponli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loklangan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latta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bilan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izolyatsiyalanib</a:t>
            </a:r>
            <a:r>
              <a:rPr lang="en-US" sz="2400" dirty="0">
                <a:effectLst/>
                <a:latin typeface="Times New Roman"/>
                <a:ea typeface="MS Mincho"/>
              </a:rPr>
              <a:t>,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lok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shimdiriladi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hamda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chamasi</a:t>
            </a:r>
            <a:r>
              <a:rPr lang="en-US" sz="2400" dirty="0">
                <a:effectLst/>
                <a:latin typeface="Times New Roman"/>
                <a:ea typeface="MS Mincho"/>
              </a:rPr>
              <a:t> 100°C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haroratda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quritiladi</a:t>
            </a:r>
            <a:r>
              <a:rPr lang="en-US" sz="2400" dirty="0">
                <a:effectLst/>
                <a:latin typeface="Times New Roman"/>
                <a:ea typeface="MS Mincho"/>
              </a:rPr>
              <a:t>.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Transformatorning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birlamchi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chulgami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alohida-alohida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disksimon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g‘altaklardan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yigilib</a:t>
            </a:r>
            <a:r>
              <a:rPr lang="en-US" sz="2400" dirty="0">
                <a:effectLst/>
                <a:latin typeface="Times New Roman"/>
                <a:ea typeface="MS Mincho"/>
              </a:rPr>
              <a:t>,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g‘altaklar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o‘zaro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ketma-ket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yoki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ketma-ket-parrallel</a:t>
            </a:r>
            <a:r>
              <a:rPr lang="en-US" sz="2400" dirty="0">
                <a:effectLst/>
                <a:latin typeface="Times New Roman"/>
                <a:ea typeface="MS Mincho"/>
              </a:rPr>
              <a:t> </a:t>
            </a:r>
            <a:r>
              <a:rPr lang="en-US" sz="2400" dirty="0" err="1">
                <a:effectLst/>
                <a:latin typeface="Times New Roman"/>
                <a:ea typeface="MS Mincho"/>
              </a:rPr>
              <a:t>ulanadi</a:t>
            </a:r>
            <a:r>
              <a:rPr lang="en-US" sz="2400" dirty="0">
                <a:effectLst/>
                <a:latin typeface="Times New Roman"/>
                <a:ea typeface="MS Mincho"/>
              </a:rPr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16632"/>
            <a:ext cx="8784976" cy="2361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effectLst/>
                <a:latin typeface="Times New Roman"/>
                <a:ea typeface="MS Mincho"/>
              </a:rPr>
              <a:t>G‘altaklar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ikkilamchi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chulg‘amning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alohida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disklari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bilan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navbatlashib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keladi</a:t>
            </a:r>
            <a:r>
              <a:rPr lang="en-US" sz="2000" dirty="0">
                <a:effectLst/>
                <a:latin typeface="Times New Roman"/>
                <a:ea typeface="MS Mincho"/>
              </a:rPr>
              <a:t>,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bu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bilan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transformator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magnit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oqimining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tarqalishi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kamayishiga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erishiladi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va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ayni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paytda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issiqlik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ikkilamchi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chulg‘amning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suv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bilan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sovitiladigan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diskiga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o‘tib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ketishi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xisobiga</a:t>
            </a:r>
            <a:r>
              <a:rPr lang="en-US" sz="2000" dirty="0">
                <a:effectLst/>
                <a:latin typeface="Times New Roman"/>
                <a:ea typeface="MS Mincho"/>
              </a:rPr>
              <a:t> 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birlamchi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chulg‘amning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sovishi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yaxshilanadi</a:t>
            </a:r>
            <a:r>
              <a:rPr lang="en-US" sz="2000" dirty="0">
                <a:effectLst/>
                <a:latin typeface="Times New Roman"/>
                <a:ea typeface="MS Mincho"/>
              </a:rPr>
              <a:t>.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G‘altak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ishdan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chiqqanda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butun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birlamchi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chulg‘amni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qayta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o‘ramasdan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yangisi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bilan</a:t>
            </a:r>
            <a:r>
              <a:rPr lang="en-US" sz="2000" dirty="0">
                <a:effectLst/>
                <a:latin typeface="Times New Roman"/>
                <a:ea typeface="MS Mincho"/>
              </a:rPr>
              <a:t> </a:t>
            </a:r>
            <a:r>
              <a:rPr lang="en-US" sz="2000" dirty="0" err="1">
                <a:effectLst/>
                <a:latin typeface="Times New Roman"/>
                <a:ea typeface="MS Mincho"/>
              </a:rPr>
              <a:t>almashtiriladi</a:t>
            </a:r>
            <a:r>
              <a:rPr lang="en-US" sz="2000" dirty="0">
                <a:effectLst/>
                <a:latin typeface="Times New Roman"/>
                <a:ea typeface="MS Mincho"/>
              </a:rPr>
              <a:t>. </a:t>
            </a:r>
            <a:endParaRPr lang="ru-RU" sz="1200" dirty="0">
              <a:effectLst/>
              <a:latin typeface="Courier New"/>
              <a:ea typeface="Times New Roman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1760" y="2708920"/>
            <a:ext cx="388366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611560" y="4869160"/>
            <a:ext cx="8136904" cy="9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b="1" dirty="0">
                <a:effectLst/>
                <a:latin typeface="Times New Roman"/>
                <a:ea typeface="Times New Roman"/>
              </a:rPr>
              <a:t>4.5-rasm.</a:t>
            </a:r>
            <a:r>
              <a:rPr lang="en-US" sz="2000" dirty="0">
                <a:effectLst/>
                <a:latin typeface="Times New Roman"/>
                <a:ea typeface="Times New Roman"/>
              </a:rPr>
              <a:t> </a:t>
            </a:r>
            <a:r>
              <a:rPr lang="en-US" sz="2000" i="1" dirty="0" err="1">
                <a:effectLst/>
                <a:latin typeface="Times New Roman"/>
                <a:ea typeface="Times New Roman"/>
              </a:rPr>
              <a:t>Payvandlash</a:t>
            </a:r>
            <a:r>
              <a:rPr lang="en-US" sz="2000" i="1" dirty="0">
                <a:effectLst/>
                <a:latin typeface="Times New Roman"/>
                <a:ea typeface="Times New Roman"/>
              </a:rPr>
              <a:t> </a:t>
            </a:r>
            <a:r>
              <a:rPr lang="en-US" sz="2000" i="1" dirty="0" err="1">
                <a:effectLst/>
                <a:latin typeface="Times New Roman"/>
                <a:ea typeface="Times New Roman"/>
              </a:rPr>
              <a:t>transformatorlarining</a:t>
            </a:r>
            <a:r>
              <a:rPr lang="en-US" sz="2000" i="1" dirty="0">
                <a:effectLst/>
                <a:latin typeface="Times New Roman"/>
                <a:ea typeface="Times New Roman"/>
              </a:rPr>
              <a:t> </a:t>
            </a:r>
            <a:r>
              <a:rPr lang="en-US" sz="2000" i="1" dirty="0" err="1">
                <a:effectLst/>
                <a:latin typeface="Times New Roman"/>
                <a:ea typeface="Times New Roman"/>
              </a:rPr>
              <a:t>birlamchi</a:t>
            </a:r>
            <a:r>
              <a:rPr lang="en-US" sz="2000" i="1" dirty="0">
                <a:effectLst/>
                <a:latin typeface="Times New Roman"/>
                <a:ea typeface="Times New Roman"/>
              </a:rPr>
              <a:t> </a:t>
            </a:r>
            <a:r>
              <a:rPr lang="en-US" sz="2000" i="1" dirty="0" err="1">
                <a:effectLst/>
                <a:latin typeface="Times New Roman"/>
                <a:ea typeface="Times New Roman"/>
              </a:rPr>
              <a:t>chulg‘amlari</a:t>
            </a:r>
            <a:r>
              <a:rPr lang="en-US" sz="2000" i="1" dirty="0">
                <a:effectLst/>
                <a:latin typeface="Times New Roman"/>
                <a:ea typeface="Times New Roman"/>
              </a:rPr>
              <a:t>: </a:t>
            </a:r>
            <a:endParaRPr lang="ru-RU" sz="1200" dirty="0">
              <a:effectLst/>
              <a:latin typeface="Courier New"/>
              <a:ea typeface="Times New Roman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effectLst/>
                <a:latin typeface="Times New Roman"/>
                <a:ea typeface="Times New Roman"/>
              </a:rPr>
              <a:t>a </a:t>
            </a:r>
            <a:r>
              <a:rPr lang="en-US" sz="2000" dirty="0">
                <a:effectLst/>
                <a:latin typeface="Times New Roman"/>
                <a:ea typeface="MS Mincho"/>
              </a:rPr>
              <a:t>–</a:t>
            </a:r>
            <a:r>
              <a:rPr lang="en-US" sz="2000" dirty="0">
                <a:effectLst/>
                <a:latin typeface="Times New Roman"/>
                <a:ea typeface="Times New Roman"/>
              </a:rPr>
              <a:t> </a:t>
            </a:r>
            <a:r>
              <a:rPr lang="en-US" sz="2000" dirty="0" err="1">
                <a:effectLst/>
                <a:latin typeface="Times New Roman"/>
                <a:ea typeface="Times New Roman"/>
              </a:rPr>
              <a:t>silindrsimon</a:t>
            </a:r>
            <a:r>
              <a:rPr lang="en-US" sz="2000" dirty="0">
                <a:effectLst/>
                <a:latin typeface="Times New Roman"/>
                <a:ea typeface="Times New Roman"/>
              </a:rPr>
              <a:t>; b </a:t>
            </a:r>
            <a:r>
              <a:rPr lang="en-US" sz="2000" dirty="0">
                <a:effectLst/>
                <a:latin typeface="Times New Roman"/>
                <a:ea typeface="MS Mincho"/>
              </a:rPr>
              <a:t>–</a:t>
            </a:r>
            <a:r>
              <a:rPr lang="en-US" sz="2000" dirty="0">
                <a:effectLst/>
                <a:latin typeface="Times New Roman"/>
                <a:ea typeface="Times New Roman"/>
              </a:rPr>
              <a:t> </a:t>
            </a:r>
            <a:r>
              <a:rPr lang="en-US" sz="2000" dirty="0" err="1">
                <a:effectLst/>
                <a:latin typeface="Times New Roman"/>
                <a:ea typeface="Times New Roman"/>
              </a:rPr>
              <a:t>disksimon</a:t>
            </a:r>
            <a:r>
              <a:rPr lang="en-US" dirty="0">
                <a:effectLst/>
                <a:latin typeface="Times New Roman"/>
                <a:ea typeface="Times New Roman"/>
              </a:rPr>
              <a:t>.</a:t>
            </a:r>
            <a:endParaRPr lang="ru-RU" sz="1100" dirty="0">
              <a:effectLst/>
              <a:latin typeface="Courier New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584606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9854" y="43497"/>
            <a:ext cx="8568952" cy="6651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effectLst/>
                <a:latin typeface="Times New Roman"/>
                <a:ea typeface="MS Mincho"/>
              </a:rPr>
              <a:t>Payvandlash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transformatori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ulanganda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uning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o‘zagi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va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chulg‘amlarida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ancha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katta</a:t>
            </a:r>
            <a:r>
              <a:rPr lang="en-US" sz="2200" dirty="0">
                <a:effectLst/>
                <a:latin typeface="Times New Roman"/>
                <a:ea typeface="MS Mincho"/>
              </a:rPr>
              <a:t> 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elektrodinamik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kuchlar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yuzaga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keladi</a:t>
            </a:r>
            <a:r>
              <a:rPr lang="en-US" sz="2200" dirty="0">
                <a:effectLst/>
                <a:latin typeface="Times New Roman"/>
                <a:ea typeface="MS Mincho"/>
              </a:rPr>
              <a:t>. Agar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chulg‘amlar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puxta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maxkamlanmagan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bo‘lsa</a:t>
            </a:r>
            <a:r>
              <a:rPr lang="en-US" sz="2200" dirty="0">
                <a:effectLst/>
                <a:latin typeface="Times New Roman"/>
                <a:ea typeface="MS Mincho"/>
              </a:rPr>
              <a:t>,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izolyatsiya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buzilishi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va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transformator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ishdan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chikishi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mumkin</a:t>
            </a:r>
            <a:r>
              <a:rPr lang="en-US" sz="2200" dirty="0">
                <a:effectLst/>
                <a:latin typeface="Times New Roman"/>
                <a:ea typeface="MS Mincho"/>
              </a:rPr>
              <a:t>.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Shuning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uchun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o‘zak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qattiq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ramkalar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yordamida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boltlar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bilan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qotirib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qo‘yiladi</a:t>
            </a:r>
            <a:r>
              <a:rPr lang="en-US" sz="2200" dirty="0">
                <a:effectLst/>
                <a:latin typeface="Times New Roman"/>
                <a:ea typeface="MS Mincho"/>
              </a:rPr>
              <a:t>.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Chulg‘amlar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qisuvchi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boltlar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yoki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ponalar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vositasida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ishonchli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maxkamlab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quyiladi</a:t>
            </a:r>
            <a:r>
              <a:rPr lang="en-US" sz="2200" dirty="0">
                <a:effectLst/>
                <a:latin typeface="Times New Roman"/>
                <a:ea typeface="MS Mincho"/>
              </a:rPr>
              <a:t>. </a:t>
            </a:r>
            <a:endParaRPr lang="ru-RU" sz="2200" dirty="0">
              <a:effectLst/>
              <a:latin typeface="Courier New"/>
              <a:ea typeface="Times New Roman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effectLst/>
                <a:latin typeface="Times New Roman"/>
                <a:ea typeface="MS Mincho"/>
              </a:rPr>
              <a:t>Yig‘ib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bo‘lingan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transformatorning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birlamchi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g‘altaklari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ikkilamchi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chulgamlaridan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getinaks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yoki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slyudinit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qistirmalar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vositasida</a:t>
            </a:r>
            <a:r>
              <a:rPr lang="en-US" sz="2200" dirty="0">
                <a:effectLst/>
                <a:latin typeface="Times New Roman"/>
                <a:ea typeface="MS Mincho"/>
              </a:rPr>
              <a:t>,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o‘zakdan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esa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elektr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kartoni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slyuda</a:t>
            </a:r>
            <a:r>
              <a:rPr lang="en-US" sz="2200" dirty="0">
                <a:effectLst/>
                <a:latin typeface="Times New Roman"/>
                <a:ea typeface="MS Mincho"/>
              </a:rPr>
              <a:t> 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yoxud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ularning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o‘rnini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bosuvchi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materiallardan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qilingan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qistirmalar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vositasida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ajratib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qo‘yiladi</a:t>
            </a:r>
            <a:r>
              <a:rPr lang="en-US" sz="2200" dirty="0">
                <a:effectLst/>
                <a:latin typeface="Times New Roman"/>
                <a:ea typeface="MS Mincho"/>
              </a:rPr>
              <a:t> (</a:t>
            </a:r>
            <a:r>
              <a:rPr lang="en-US" sz="2200" dirty="0" err="1">
                <a:effectLst/>
                <a:latin typeface="Times New Roman"/>
                <a:ea typeface="MS Mincho"/>
              </a:rPr>
              <a:t>izolyatsiyalanadi</a:t>
            </a:r>
            <a:r>
              <a:rPr lang="en-US" sz="2200" dirty="0">
                <a:effectLst/>
                <a:latin typeface="Times New Roman"/>
                <a:ea typeface="MS Mincho"/>
              </a:rPr>
              <a:t>),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yo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bo‘lmasa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epoksid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kompaundi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eritib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quyilali</a:t>
            </a:r>
            <a:r>
              <a:rPr lang="en-US" sz="2200" dirty="0">
                <a:effectLst/>
                <a:latin typeface="Times New Roman"/>
                <a:ea typeface="MS Mincho"/>
              </a:rPr>
              <a:t>.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Keyingi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holda</a:t>
            </a:r>
            <a:r>
              <a:rPr lang="en-US" sz="2200" dirty="0">
                <a:effectLst/>
                <a:latin typeface="Times New Roman"/>
                <a:ea typeface="MS Mincho"/>
              </a:rPr>
              <a:t> 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chulg‘amlar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namlik</a:t>
            </a:r>
            <a:r>
              <a:rPr lang="en-US" sz="2200" dirty="0">
                <a:effectLst/>
                <a:latin typeface="Times New Roman"/>
                <a:ea typeface="MS Mincho"/>
              </a:rPr>
              <a:t>,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ifloslanishdan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yaxshi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himoyalanadi</a:t>
            </a:r>
            <a:r>
              <a:rPr lang="en-US" sz="2200" dirty="0">
                <a:effectLst/>
                <a:latin typeface="Times New Roman"/>
                <a:ea typeface="MS Mincho"/>
              </a:rPr>
              <a:t>,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mexanik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va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elektr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mustahkamligi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yuqori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bo‘ladi</a:t>
            </a:r>
            <a:r>
              <a:rPr lang="en-US" sz="2200" dirty="0">
                <a:effectLst/>
                <a:latin typeface="Times New Roman"/>
                <a:ea typeface="MS Mincho"/>
              </a:rPr>
              <a:t>. </a:t>
            </a:r>
            <a:endParaRPr lang="ru-RU" sz="2200" dirty="0">
              <a:effectLst/>
              <a:latin typeface="Courier New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640960" cy="35929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200" b="1" dirty="0" err="1">
                <a:effectLst/>
                <a:latin typeface="Times New Roman"/>
                <a:ea typeface="MS Mincho"/>
              </a:rPr>
              <a:t>Payvandlash</a:t>
            </a:r>
            <a:r>
              <a:rPr lang="en-US" sz="2200" b="1" dirty="0">
                <a:effectLst/>
                <a:latin typeface="Times New Roman"/>
                <a:ea typeface="MS Mincho"/>
              </a:rPr>
              <a:t> </a:t>
            </a:r>
            <a:r>
              <a:rPr lang="en-US" sz="2200" b="1" dirty="0" err="1">
                <a:effectLst/>
                <a:latin typeface="Times New Roman"/>
                <a:ea typeface="MS Mincho"/>
              </a:rPr>
              <a:t>transformatorlaridagi</a:t>
            </a:r>
            <a:r>
              <a:rPr lang="en-US" sz="2200" b="1" dirty="0">
                <a:effectLst/>
                <a:latin typeface="Times New Roman"/>
                <a:ea typeface="MS Mincho"/>
              </a:rPr>
              <a:t> </a:t>
            </a:r>
            <a:r>
              <a:rPr lang="en-US" sz="2200" b="1" dirty="0" err="1">
                <a:effectLst/>
                <a:latin typeface="Times New Roman"/>
                <a:ea typeface="MS Mincho"/>
              </a:rPr>
              <a:t>payvandlash</a:t>
            </a:r>
            <a:r>
              <a:rPr lang="en-US" sz="2200" b="1" dirty="0">
                <a:effectLst/>
                <a:latin typeface="Times New Roman"/>
                <a:ea typeface="MS Mincho"/>
              </a:rPr>
              <a:t> </a:t>
            </a:r>
            <a:r>
              <a:rPr lang="en-US" sz="2200" b="1" dirty="0" err="1">
                <a:effectLst/>
                <a:latin typeface="Times New Roman"/>
                <a:ea typeface="MS Mincho"/>
              </a:rPr>
              <a:t>tokini</a:t>
            </a:r>
            <a:r>
              <a:rPr lang="en-US" sz="2200" b="1" dirty="0">
                <a:effectLst/>
                <a:latin typeface="Times New Roman"/>
                <a:ea typeface="MS Mincho"/>
              </a:rPr>
              <a:t> </a:t>
            </a:r>
            <a:r>
              <a:rPr lang="en-US" sz="2200" b="1" dirty="0" err="1">
                <a:effectLst/>
                <a:latin typeface="Times New Roman"/>
                <a:ea typeface="MS Mincho"/>
              </a:rPr>
              <a:t>rostlash</a:t>
            </a:r>
            <a:endParaRPr lang="ru-RU" sz="2200" dirty="0">
              <a:effectLst/>
              <a:latin typeface="Courier New"/>
              <a:ea typeface="Times New Roman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effectLst/>
                <a:latin typeface="Times New Roman"/>
                <a:ea typeface="MS Mincho"/>
              </a:rPr>
              <a:t>Payvandlash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toki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ikkilamchi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kuchlanish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i="1" dirty="0">
                <a:effectLst/>
                <a:latin typeface="Times New Roman"/>
                <a:ea typeface="MS Mincho"/>
              </a:rPr>
              <a:t>U</a:t>
            </a:r>
            <a:r>
              <a:rPr lang="en-US" sz="2200" baseline="-25000" dirty="0">
                <a:effectLst/>
                <a:latin typeface="Times New Roman"/>
                <a:ea typeface="MS Mincho"/>
              </a:rPr>
              <a:t>20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ni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o‘zgartirish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yo‘li</a:t>
            </a:r>
            <a:r>
              <a:rPr lang="en-US" sz="2200" dirty="0">
                <a:effectLst/>
                <a:latin typeface="Times New Roman"/>
                <a:ea typeface="MS Mincho"/>
              </a:rPr>
              <a:t> 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bilan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rostlanadi</a:t>
            </a:r>
            <a:r>
              <a:rPr lang="en-US" sz="2200" dirty="0">
                <a:effectLst/>
                <a:latin typeface="Times New Roman"/>
                <a:ea typeface="MS Mincho"/>
              </a:rPr>
              <a:t>. 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Ikkilamchi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kuchlanishni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rostlash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bosqichlari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soni</a:t>
            </a:r>
            <a:r>
              <a:rPr lang="en-US" sz="2200" dirty="0">
                <a:effectLst/>
                <a:latin typeface="Times New Roman"/>
                <a:ea typeface="MS Mincho"/>
              </a:rPr>
              <a:t> 4–16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doirasida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tanlanadi</a:t>
            </a:r>
            <a:r>
              <a:rPr lang="en-US" sz="2200" dirty="0">
                <a:effectLst/>
                <a:latin typeface="Times New Roman"/>
                <a:ea typeface="MS Mincho"/>
              </a:rPr>
              <a:t>.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Oxirgidan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oldingi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bosqich</a:t>
            </a:r>
            <a:r>
              <a:rPr lang="en-US" sz="2200" dirty="0">
                <a:effectLst/>
                <a:latin typeface="Times New Roman"/>
                <a:ea typeface="MS Mincho"/>
              </a:rPr>
              <a:t> nominal (,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istalgan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bosqichda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rostlash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koeffitsienti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kuyidagicha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bo‘lsin</a:t>
            </a:r>
            <a:r>
              <a:rPr lang="en-US" sz="2200" dirty="0">
                <a:effectLst/>
                <a:latin typeface="Times New Roman"/>
                <a:ea typeface="MS Mincho"/>
              </a:rPr>
              <a:t>:</a:t>
            </a:r>
            <a:endParaRPr lang="ru-RU" sz="2200" dirty="0">
              <a:effectLst/>
              <a:latin typeface="Courier New"/>
              <a:ea typeface="Times New Roman"/>
            </a:endParaRPr>
          </a:p>
          <a:p>
            <a:pPr>
              <a:lnSpc>
                <a:spcPct val="150000"/>
              </a:lnSpc>
            </a:pPr>
            <a:r>
              <a:rPr lang="en-US" sz="2200" dirty="0" err="1">
                <a:effectLst/>
                <a:latin typeface="Times New Roman"/>
                <a:ea typeface="MS Mincho"/>
              </a:rPr>
              <a:t>hisoblab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aniqlangan</a:t>
            </a:r>
            <a:r>
              <a:rPr lang="en-US" sz="2200" dirty="0">
                <a:effectLst/>
                <a:latin typeface="Times New Roman"/>
                <a:ea typeface="MS Mincho"/>
              </a:rPr>
              <a:t>)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bosqichdir</a:t>
            </a:r>
            <a:r>
              <a:rPr lang="en-US" sz="2200" dirty="0">
                <a:effectLst/>
                <a:latin typeface="Times New Roman"/>
                <a:ea typeface="MS Mincho"/>
              </a:rPr>
              <a:t>.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Chulg‘am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sxemasi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shunday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bajarilmogi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r>
              <a:rPr lang="en-US" sz="2200" dirty="0" err="1">
                <a:effectLst/>
                <a:latin typeface="Times New Roman"/>
                <a:ea typeface="MS Mincho"/>
              </a:rPr>
              <a:t>kerakki</a:t>
            </a:r>
            <a:r>
              <a:rPr lang="en-US" sz="2200" dirty="0">
                <a:effectLst/>
                <a:latin typeface="Times New Roman"/>
                <a:ea typeface="MS Mincho"/>
              </a:rPr>
              <a:t> </a:t>
            </a:r>
            <a:endParaRPr lang="ru-RU" sz="2200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5804721"/>
              </p:ext>
            </p:extLst>
          </p:nvPr>
        </p:nvGraphicFramePr>
        <p:xfrm>
          <a:off x="2843808" y="3781547"/>
          <a:ext cx="2736304" cy="10007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Формула" r:id="rId3" imgW="1257300" imgH="457200" progId="Equation.3">
                  <p:embed/>
                </p:oleObj>
              </mc:Choice>
              <mc:Fallback>
                <p:oleObj name="Формула" r:id="rId3" imgW="1257300" imgH="4572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43808" y="3781547"/>
                        <a:ext cx="2736304" cy="100077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827584" y="5013176"/>
            <a:ext cx="7920880" cy="10649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/>
                <a:ea typeface="MS Mincho"/>
              </a:rPr>
              <a:t>bunda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i="1" dirty="0">
                <a:latin typeface="Times New Roman"/>
                <a:ea typeface="MS Mincho"/>
              </a:rPr>
              <a:t>U</a:t>
            </a:r>
            <a:r>
              <a:rPr lang="en-US" sz="2200" baseline="-25000" dirty="0">
                <a:latin typeface="Times New Roman"/>
                <a:ea typeface="MS Mincho"/>
              </a:rPr>
              <a:t>2max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va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i="1" dirty="0">
                <a:latin typeface="Times New Roman"/>
                <a:ea typeface="MS Mincho"/>
              </a:rPr>
              <a:t>U</a:t>
            </a:r>
            <a:r>
              <a:rPr lang="en-US" sz="2200" baseline="-25000" dirty="0">
                <a:latin typeface="Times New Roman"/>
                <a:ea typeface="MS Mincho"/>
              </a:rPr>
              <a:t>2,1</a:t>
            </a:r>
            <a:r>
              <a:rPr lang="en-US" sz="2200" dirty="0">
                <a:latin typeface="Times New Roman"/>
                <a:ea typeface="MS Mincho"/>
              </a:rPr>
              <a:t> – </a:t>
            </a:r>
            <a:r>
              <a:rPr lang="en-US" sz="2200" dirty="0" err="1">
                <a:latin typeface="Times New Roman"/>
                <a:ea typeface="MS Mincho"/>
              </a:rPr>
              <a:t>eng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katta</a:t>
            </a:r>
            <a:r>
              <a:rPr lang="en-US" sz="2200" dirty="0">
                <a:latin typeface="Times New Roman"/>
                <a:ea typeface="MS Mincho"/>
              </a:rPr>
              <a:t>  (</a:t>
            </a:r>
            <a:r>
              <a:rPr lang="en-US" sz="2200" dirty="0" err="1">
                <a:latin typeface="Times New Roman"/>
                <a:ea typeface="MS Mincho"/>
              </a:rPr>
              <a:t>maksimal</a:t>
            </a:r>
            <a:r>
              <a:rPr lang="en-US" sz="2200" dirty="0">
                <a:latin typeface="Times New Roman"/>
                <a:ea typeface="MS Mincho"/>
              </a:rPr>
              <a:t>) </a:t>
            </a:r>
            <a:r>
              <a:rPr lang="en-US" sz="2200" dirty="0" err="1">
                <a:latin typeface="Times New Roman"/>
                <a:ea typeface="MS Mincho"/>
              </a:rPr>
              <a:t>hamda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eng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kichik</a:t>
            </a:r>
            <a:r>
              <a:rPr lang="en-US" sz="2200" dirty="0">
                <a:latin typeface="Times New Roman"/>
                <a:ea typeface="MS Mincho"/>
              </a:rPr>
              <a:t> (minimal) </a:t>
            </a:r>
            <a:r>
              <a:rPr lang="en-US" sz="2200" dirty="0" err="1">
                <a:latin typeface="Times New Roman"/>
                <a:ea typeface="MS Mincho"/>
              </a:rPr>
              <a:t>ikkilamchi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kuchlanishlar</a:t>
            </a:r>
            <a:r>
              <a:rPr lang="en-US" sz="2200" dirty="0">
                <a:latin typeface="Times New Roman"/>
                <a:ea typeface="MS Mincho"/>
              </a:rPr>
              <a:t>.</a:t>
            </a:r>
            <a:endParaRPr lang="ru-RU" sz="2200" dirty="0">
              <a:effectLst/>
              <a:latin typeface="Courier New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17846" y="794321"/>
            <a:ext cx="4667016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971600" y="4653136"/>
            <a:ext cx="7776864" cy="1153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400" b="1" dirty="0">
                <a:latin typeface="Times New Roman"/>
                <a:ea typeface="MS Mincho"/>
              </a:rPr>
              <a:t>4.7-rasm.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i="1" dirty="0" err="1">
                <a:latin typeface="Times New Roman"/>
                <a:ea typeface="MS Mincho"/>
              </a:rPr>
              <a:t>Transformatorning</a:t>
            </a:r>
            <a:r>
              <a:rPr lang="en-US" sz="2400" i="1" dirty="0">
                <a:latin typeface="Times New Roman"/>
                <a:ea typeface="MS Mincho"/>
              </a:rPr>
              <a:t> </a:t>
            </a:r>
            <a:r>
              <a:rPr lang="en-US" sz="2400" i="1" dirty="0" err="1">
                <a:latin typeface="Times New Roman"/>
                <a:ea typeface="MS Mincho"/>
              </a:rPr>
              <a:t>ikkilamchi</a:t>
            </a:r>
            <a:r>
              <a:rPr lang="en-US" sz="2400" i="1" dirty="0">
                <a:latin typeface="Times New Roman"/>
                <a:ea typeface="MS Mincho"/>
              </a:rPr>
              <a:t> </a:t>
            </a:r>
            <a:r>
              <a:rPr lang="en-US" sz="2400" i="1" dirty="0" err="1">
                <a:latin typeface="Times New Roman"/>
                <a:ea typeface="MS Mincho"/>
              </a:rPr>
              <a:t>kuchlanishini</a:t>
            </a:r>
            <a:r>
              <a:rPr lang="en-US" sz="2400" i="1" dirty="0">
                <a:latin typeface="Times New Roman"/>
                <a:ea typeface="MS Mincho"/>
              </a:rPr>
              <a:t> </a:t>
            </a:r>
            <a:r>
              <a:rPr lang="en-US" sz="2400" i="1" dirty="0" err="1">
                <a:latin typeface="Times New Roman"/>
                <a:ea typeface="MS Mincho"/>
              </a:rPr>
              <a:t>rostlash</a:t>
            </a:r>
            <a:r>
              <a:rPr lang="en-US" sz="2400" i="1" dirty="0">
                <a:latin typeface="Times New Roman"/>
                <a:ea typeface="MS Mincho"/>
              </a:rPr>
              <a:t> </a:t>
            </a:r>
            <a:r>
              <a:rPr lang="en-US" sz="2400" i="1" dirty="0" err="1">
                <a:latin typeface="Times New Roman"/>
                <a:ea typeface="MS Mincho"/>
              </a:rPr>
              <a:t>sxemasi</a:t>
            </a:r>
            <a:r>
              <a:rPr lang="en-US" sz="2400" i="1" dirty="0">
                <a:latin typeface="Times New Roman"/>
                <a:ea typeface="MS Mincho"/>
              </a:rPr>
              <a:t>.</a:t>
            </a:r>
            <a:endParaRPr lang="ru-RU" sz="1400" dirty="0">
              <a:effectLst/>
              <a:latin typeface="Courier New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640960" cy="66510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/>
                <a:ea typeface="MS Mincho"/>
              </a:rPr>
              <a:t>Kuchlanishning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bosqichlar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bo‘yicha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o‘zgarishi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mumkin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qadar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bir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tekis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bo‘lishi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zarur</a:t>
            </a:r>
            <a:r>
              <a:rPr lang="en-US" sz="2200" dirty="0">
                <a:latin typeface="Times New Roman"/>
                <a:ea typeface="MS Mincho"/>
              </a:rPr>
              <a:t>. </a:t>
            </a:r>
            <a:r>
              <a:rPr lang="en-US" sz="2200" dirty="0" err="1">
                <a:latin typeface="Times New Roman"/>
                <a:ea typeface="MS Mincho"/>
              </a:rPr>
              <a:t>Chulg‘amning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hammasi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magnit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o‘tkazgichda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simmetrik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joylashtirish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mumkin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bo‘lgan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juft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sonli</a:t>
            </a:r>
            <a:r>
              <a:rPr lang="en-US" sz="2200" dirty="0">
                <a:latin typeface="Times New Roman"/>
                <a:ea typeface="MS Mincho"/>
              </a:rPr>
              <a:t>  </a:t>
            </a:r>
            <a:r>
              <a:rPr lang="en-US" sz="2200" dirty="0" err="1">
                <a:latin typeface="Times New Roman"/>
                <a:ea typeface="MS Mincho"/>
              </a:rPr>
              <a:t>g‘altaklarda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joylashtirilmogi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darkor</a:t>
            </a:r>
            <a:r>
              <a:rPr lang="en-US" sz="2200" dirty="0">
                <a:latin typeface="Times New Roman"/>
                <a:ea typeface="MS Mincho"/>
              </a:rPr>
              <a:t>.</a:t>
            </a:r>
            <a:endParaRPr lang="ru-RU" sz="2200" dirty="0">
              <a:latin typeface="Courier New"/>
              <a:ea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/>
                <a:ea typeface="MS Mincho"/>
              </a:rPr>
              <a:t>Faqat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kichik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quvvatli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mashinalar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uchun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qo‘llaniladigan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o‘ramlar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soni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i="1" dirty="0">
                <a:latin typeface="Times New Roman"/>
                <a:ea typeface="MS Mincho"/>
              </a:rPr>
              <a:t>w</a:t>
            </a:r>
            <a:r>
              <a:rPr lang="en-US" sz="2200" baseline="-25000" dirty="0">
                <a:latin typeface="Times New Roman"/>
                <a:ea typeface="MS Mincho"/>
              </a:rPr>
              <a:t>1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ni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uzgartirishning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eng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sodda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sxemasi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transformatorning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birlamchi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chulg‘ami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uning</a:t>
            </a:r>
            <a:r>
              <a:rPr lang="en-US" sz="2200" dirty="0">
                <a:latin typeface="Times New Roman"/>
                <a:ea typeface="MS Mincho"/>
              </a:rPr>
              <a:t> 1–7 </a:t>
            </a:r>
            <a:r>
              <a:rPr lang="en-US" sz="2200" dirty="0" err="1">
                <a:latin typeface="Times New Roman"/>
                <a:ea typeface="MS Mincho"/>
              </a:rPr>
              <a:t>tarmoqlarini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bo‘lma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almashlab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ulagichi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i="1" dirty="0">
                <a:latin typeface="Times New Roman"/>
                <a:ea typeface="MS Mincho"/>
              </a:rPr>
              <a:t>A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ning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klemmalariga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ulash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orqali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bo‘lmalarga</a:t>
            </a:r>
            <a:r>
              <a:rPr lang="en-US" sz="2200" dirty="0">
                <a:latin typeface="Times New Roman"/>
                <a:ea typeface="MS Mincho"/>
              </a:rPr>
              <a:t> (</a:t>
            </a:r>
            <a:r>
              <a:rPr lang="en-US" sz="2200" dirty="0" err="1">
                <a:latin typeface="Times New Roman"/>
                <a:ea typeface="MS Mincho"/>
              </a:rPr>
              <a:t>seksiyalarga</a:t>
            </a:r>
            <a:r>
              <a:rPr lang="en-US" sz="2200" dirty="0">
                <a:latin typeface="Times New Roman"/>
                <a:ea typeface="MS Mincho"/>
              </a:rPr>
              <a:t>) </a:t>
            </a:r>
            <a:r>
              <a:rPr lang="en-US" sz="2200" dirty="0" err="1">
                <a:latin typeface="Times New Roman"/>
                <a:ea typeface="MS Mincho"/>
              </a:rPr>
              <a:t>ajratilganda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hosil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bo‘ladi</a:t>
            </a:r>
            <a:r>
              <a:rPr lang="en-US" sz="2200" dirty="0">
                <a:latin typeface="Times New Roman"/>
                <a:ea typeface="MS Mincho"/>
              </a:rPr>
              <a:t>.</a:t>
            </a:r>
            <a:endParaRPr lang="ru-RU" sz="2200" dirty="0">
              <a:latin typeface="Courier New"/>
              <a:ea typeface="Times New Roman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200" dirty="0" err="1">
                <a:latin typeface="Times New Roman"/>
                <a:ea typeface="MS Mincho"/>
              </a:rPr>
              <a:t>Sxemada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ikkita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almashlab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ulagich</a:t>
            </a:r>
            <a:r>
              <a:rPr lang="en-US" sz="2200" dirty="0">
                <a:latin typeface="Times New Roman"/>
                <a:ea typeface="MS Mincho"/>
              </a:rPr>
              <a:t>: </a:t>
            </a:r>
            <a:r>
              <a:rPr lang="en-US" sz="2200" i="1" dirty="0">
                <a:latin typeface="Times New Roman"/>
                <a:ea typeface="MS Mincho"/>
              </a:rPr>
              <a:t>A1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va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i="1" dirty="0">
                <a:latin typeface="Times New Roman"/>
                <a:ea typeface="MS Mincho"/>
              </a:rPr>
              <a:t>A2</a:t>
            </a:r>
            <a:r>
              <a:rPr lang="en-US" sz="2200" dirty="0">
                <a:latin typeface="Times New Roman"/>
                <a:ea typeface="MS Mincho"/>
              </a:rPr>
              <a:t> bor. </a:t>
            </a:r>
            <a:r>
              <a:rPr lang="en-US" sz="2200" dirty="0" err="1">
                <a:latin typeface="Times New Roman"/>
                <a:ea typeface="MS Mincho"/>
              </a:rPr>
              <a:t>Ular</a:t>
            </a:r>
            <a:r>
              <a:rPr lang="en-US" sz="2200" dirty="0">
                <a:latin typeface="Times New Roman"/>
                <a:ea typeface="MS Mincho"/>
              </a:rPr>
              <a:t> (1) </a:t>
            </a:r>
            <a:r>
              <a:rPr lang="en-US" sz="2200" dirty="0" err="1">
                <a:latin typeface="Times New Roman"/>
                <a:ea typeface="MS Mincho"/>
              </a:rPr>
              <a:t>holatga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o‘rnatilganda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birlamchi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chulgam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batamom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uzilgan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bo‘ladi</a:t>
            </a:r>
            <a:r>
              <a:rPr lang="en-US" sz="2200" dirty="0">
                <a:latin typeface="Times New Roman"/>
                <a:ea typeface="MS Mincho"/>
              </a:rPr>
              <a:t>. Agar </a:t>
            </a:r>
            <a:r>
              <a:rPr lang="en-US" sz="2200" dirty="0" err="1">
                <a:latin typeface="Times New Roman"/>
                <a:ea typeface="MS Mincho"/>
              </a:rPr>
              <a:t>bunda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almashlab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ulagich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i="1" dirty="0">
                <a:latin typeface="Times New Roman"/>
                <a:ea typeface="MS Mincho"/>
              </a:rPr>
              <a:t>A2</a:t>
            </a:r>
            <a:r>
              <a:rPr lang="en-US" sz="2200" dirty="0">
                <a:latin typeface="Times New Roman"/>
                <a:ea typeface="MS Mincho"/>
              </a:rPr>
              <a:t>  (4) </a:t>
            </a:r>
            <a:r>
              <a:rPr lang="en-US" sz="2200" dirty="0" err="1">
                <a:latin typeface="Times New Roman"/>
                <a:ea typeface="MS Mincho"/>
              </a:rPr>
              <a:t>holatga</a:t>
            </a:r>
            <a:r>
              <a:rPr lang="en-US" sz="2200" dirty="0">
                <a:latin typeface="Times New Roman"/>
                <a:ea typeface="MS Mincho"/>
              </a:rPr>
              <a:t> (</a:t>
            </a:r>
            <a:r>
              <a:rPr lang="en-US" sz="2200" dirty="0" err="1">
                <a:latin typeface="Times New Roman"/>
                <a:ea typeface="MS Mincho"/>
              </a:rPr>
              <a:t>yukori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bosqich</a:t>
            </a:r>
            <a:r>
              <a:rPr lang="en-US" sz="2200" dirty="0">
                <a:latin typeface="Times New Roman"/>
                <a:ea typeface="MS Mincho"/>
              </a:rPr>
              <a:t>) </a:t>
            </a:r>
            <a:r>
              <a:rPr lang="en-US" sz="2200" dirty="0" err="1">
                <a:latin typeface="Times New Roman"/>
                <a:ea typeface="MS Mincho"/>
              </a:rPr>
              <a:t>o‘rnatilgan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bo‘lsa</a:t>
            </a:r>
            <a:r>
              <a:rPr lang="en-US" sz="2200" dirty="0">
                <a:latin typeface="Times New Roman"/>
                <a:ea typeface="MS Mincho"/>
              </a:rPr>
              <a:t>, </a:t>
            </a:r>
            <a:r>
              <a:rPr lang="en-US" sz="2200" dirty="0" err="1">
                <a:latin typeface="Times New Roman"/>
                <a:ea typeface="MS Mincho"/>
              </a:rPr>
              <a:t>o‘ramlarning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eng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kam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soni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ulanadi</a:t>
            </a:r>
            <a:r>
              <a:rPr lang="en-US" sz="2200" dirty="0">
                <a:latin typeface="Times New Roman"/>
                <a:ea typeface="MS Mincho"/>
              </a:rPr>
              <a:t>. </a:t>
            </a:r>
            <a:r>
              <a:rPr lang="en-US" sz="2200" dirty="0" err="1">
                <a:latin typeface="Times New Roman"/>
                <a:ea typeface="MS Mincho"/>
              </a:rPr>
              <a:t>Sxema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o‘rtacha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quvvatli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mashinalar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uchun</a:t>
            </a:r>
            <a:r>
              <a:rPr lang="en-US" sz="2200" dirty="0">
                <a:latin typeface="Times New Roman"/>
                <a:ea typeface="MS Mincho"/>
              </a:rPr>
              <a:t> </a:t>
            </a:r>
            <a:r>
              <a:rPr lang="en-US" sz="2200" dirty="0" err="1">
                <a:latin typeface="Times New Roman"/>
                <a:ea typeface="MS Mincho"/>
              </a:rPr>
              <a:t>qo‘llaniladi</a:t>
            </a:r>
            <a:r>
              <a:rPr lang="en-US" sz="2200" dirty="0">
                <a:latin typeface="Times New Roman"/>
                <a:ea typeface="MS Mincho"/>
              </a:rPr>
              <a:t>.</a:t>
            </a:r>
            <a:endParaRPr lang="ru-RU" sz="2200" dirty="0">
              <a:effectLst/>
              <a:latin typeface="Courier New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548680"/>
            <a:ext cx="8424936" cy="4431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200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MS Mincho"/>
              </a:rPr>
              <a:t>Birlamchi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chulgam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o‘ramlari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ketma</a:t>
            </a:r>
            <a:r>
              <a:rPr lang="en-US" sz="2400" dirty="0">
                <a:latin typeface="Times New Roman"/>
                <a:ea typeface="MS Mincho"/>
              </a:rPr>
              <a:t>-</a:t>
            </a:r>
            <a:r>
              <a:rPr lang="en-US" sz="2400" dirty="0" err="1">
                <a:latin typeface="Times New Roman"/>
                <a:ea typeface="MS Mincho"/>
              </a:rPr>
              <a:t>ket</a:t>
            </a:r>
            <a:r>
              <a:rPr lang="en-US" sz="2400" dirty="0">
                <a:latin typeface="Times New Roman"/>
                <a:ea typeface="MS Mincho"/>
              </a:rPr>
              <a:t>-parallel </a:t>
            </a:r>
            <a:r>
              <a:rPr lang="en-US" sz="2400" dirty="0" err="1">
                <a:latin typeface="Times New Roman"/>
                <a:ea typeface="MS Mincho"/>
              </a:rPr>
              <a:t>ulangan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sxemada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istalgan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bosqichda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hamma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o‘ramlarda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tok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oqadi</a:t>
            </a:r>
            <a:r>
              <a:rPr lang="en-US" sz="2400" dirty="0">
                <a:latin typeface="Times New Roman"/>
                <a:ea typeface="MS Mincho"/>
              </a:rPr>
              <a:t>. </a:t>
            </a:r>
            <a:r>
              <a:rPr lang="en-US" sz="2400" dirty="0" err="1">
                <a:latin typeface="Times New Roman"/>
                <a:ea typeface="MS Mincho"/>
              </a:rPr>
              <a:t>O‘ramlar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soni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ularni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uzib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qo‘yish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bilan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emas</a:t>
            </a:r>
            <a:r>
              <a:rPr lang="en-US" sz="2400" dirty="0">
                <a:latin typeface="Times New Roman"/>
                <a:ea typeface="MS Mincho"/>
              </a:rPr>
              <a:t>, </a:t>
            </a:r>
            <a:r>
              <a:rPr lang="en-US" sz="2400" dirty="0" err="1">
                <a:latin typeface="Times New Roman"/>
                <a:ea typeface="MS Mincho"/>
              </a:rPr>
              <a:t>balki</a:t>
            </a:r>
            <a:r>
              <a:rPr lang="en-US" sz="2400" dirty="0">
                <a:latin typeface="Times New Roman"/>
                <a:ea typeface="MS Mincho"/>
              </a:rPr>
              <a:t> parallel </a:t>
            </a:r>
            <a:r>
              <a:rPr lang="en-US" sz="2400" dirty="0" err="1">
                <a:latin typeface="Times New Roman"/>
                <a:ea typeface="MS Mincho"/>
              </a:rPr>
              <a:t>ulash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bilan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o‘zgartiriladi</a:t>
            </a:r>
            <a:r>
              <a:rPr lang="en-US" sz="2400" dirty="0">
                <a:latin typeface="Times New Roman"/>
                <a:ea typeface="MS Mincho"/>
              </a:rPr>
              <a:t>. </a:t>
            </a:r>
            <a:r>
              <a:rPr lang="en-US" sz="2400" dirty="0" err="1">
                <a:latin typeface="Times New Roman"/>
                <a:ea typeface="MS Mincho"/>
              </a:rPr>
              <a:t>Bunday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sxemani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almashlab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ulash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uchun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uchta</a:t>
            </a:r>
            <a:r>
              <a:rPr lang="en-US" sz="2400" dirty="0">
                <a:latin typeface="Times New Roman"/>
                <a:ea typeface="MS Mincho"/>
              </a:rPr>
              <a:t>  </a:t>
            </a:r>
            <a:r>
              <a:rPr lang="en-US" sz="2400" dirty="0" err="1">
                <a:latin typeface="Times New Roman"/>
                <a:ea typeface="MS Mincho"/>
              </a:rPr>
              <a:t>almashlab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ulagich</a:t>
            </a:r>
            <a:r>
              <a:rPr lang="en-US" sz="2400" dirty="0">
                <a:latin typeface="Times New Roman"/>
                <a:ea typeface="MS Mincho"/>
              </a:rPr>
              <a:t> (</a:t>
            </a:r>
            <a:r>
              <a:rPr lang="en-US" sz="2400" i="1" dirty="0">
                <a:latin typeface="Times New Roman"/>
                <a:ea typeface="MS Mincho"/>
              </a:rPr>
              <a:t>A1</a:t>
            </a:r>
            <a:r>
              <a:rPr lang="en-US" sz="2400" dirty="0">
                <a:latin typeface="Times New Roman"/>
                <a:ea typeface="MS Mincho"/>
              </a:rPr>
              <a:t>, </a:t>
            </a:r>
            <a:r>
              <a:rPr lang="en-US" sz="2400" i="1" dirty="0">
                <a:latin typeface="Times New Roman"/>
                <a:ea typeface="MS Mincho"/>
              </a:rPr>
              <a:t>A2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va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i="1" dirty="0">
                <a:latin typeface="Times New Roman"/>
                <a:ea typeface="MS Mincho"/>
              </a:rPr>
              <a:t>A3</a:t>
            </a:r>
            <a:r>
              <a:rPr lang="en-US" sz="2400" dirty="0">
                <a:latin typeface="Times New Roman"/>
                <a:ea typeface="MS Mincho"/>
              </a:rPr>
              <a:t>) </a:t>
            </a:r>
            <a:r>
              <a:rPr lang="en-US" sz="2400" dirty="0" err="1">
                <a:latin typeface="Times New Roman"/>
                <a:ea typeface="MS Mincho"/>
              </a:rPr>
              <a:t>talab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etiladi</a:t>
            </a:r>
            <a:r>
              <a:rPr lang="en-US" sz="2400" dirty="0">
                <a:latin typeface="Times New Roman"/>
                <a:ea typeface="MS Mincho"/>
              </a:rPr>
              <a:t>. </a:t>
            </a:r>
            <a:r>
              <a:rPr lang="en-US" sz="2400" dirty="0" err="1">
                <a:latin typeface="Times New Roman"/>
                <a:ea typeface="MS Mincho"/>
              </a:rPr>
              <a:t>Mazkur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sxema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o‘rtacha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va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katta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quvvatli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mashinalarda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qo‘llaniladi</a:t>
            </a:r>
            <a:r>
              <a:rPr lang="en-US" sz="2400" dirty="0">
                <a:latin typeface="Times New Roman"/>
                <a:ea typeface="MS Mincho"/>
              </a:rPr>
              <a:t>.</a:t>
            </a:r>
            <a:endParaRPr lang="ru-RU" sz="1400" dirty="0">
              <a:effectLst/>
              <a:latin typeface="Courier New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736" y="188640"/>
            <a:ext cx="4753505" cy="4363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683568" y="4551754"/>
            <a:ext cx="79928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b="1" dirty="0">
                <a:latin typeface="Times New Roman"/>
                <a:ea typeface="MS Mincho"/>
              </a:rPr>
              <a:t>4.8-rasm.</a:t>
            </a:r>
            <a:r>
              <a:rPr lang="en-US" sz="2000" dirty="0">
                <a:latin typeface="Times New Roman"/>
                <a:ea typeface="MS Mincho"/>
              </a:rPr>
              <a:t> </a:t>
            </a:r>
            <a:r>
              <a:rPr lang="en-US" sz="2000" i="1" dirty="0" err="1">
                <a:latin typeface="Times New Roman"/>
                <a:ea typeface="MS Mincho"/>
              </a:rPr>
              <a:t>Payvandlash</a:t>
            </a:r>
            <a:r>
              <a:rPr lang="en-US" sz="2000" i="1" dirty="0">
                <a:latin typeface="Times New Roman"/>
                <a:ea typeface="MS Mincho"/>
              </a:rPr>
              <a:t> </a:t>
            </a:r>
            <a:r>
              <a:rPr lang="en-US" sz="2000" i="1" dirty="0" err="1">
                <a:latin typeface="Times New Roman"/>
                <a:ea typeface="MS Mincho"/>
              </a:rPr>
              <a:t>transformatorining</a:t>
            </a:r>
            <a:r>
              <a:rPr lang="en-US" sz="2000" i="1" dirty="0">
                <a:latin typeface="Times New Roman"/>
                <a:ea typeface="MS Mincho"/>
              </a:rPr>
              <a:t> </a:t>
            </a:r>
            <a:r>
              <a:rPr lang="en-US" sz="2000" i="1" dirty="0" err="1">
                <a:latin typeface="Times New Roman"/>
                <a:ea typeface="MS Mincho"/>
              </a:rPr>
              <a:t>bosqichlarini</a:t>
            </a:r>
            <a:r>
              <a:rPr lang="en-US" sz="2000" i="1" dirty="0">
                <a:latin typeface="Times New Roman"/>
                <a:ea typeface="MS Mincho"/>
              </a:rPr>
              <a:t> </a:t>
            </a:r>
            <a:r>
              <a:rPr lang="en-US" sz="2000" i="1" dirty="0" err="1">
                <a:latin typeface="Times New Roman"/>
                <a:ea typeface="MS Mincho"/>
              </a:rPr>
              <a:t>almashlab</a:t>
            </a:r>
            <a:r>
              <a:rPr lang="en-US" sz="2000" i="1" dirty="0">
                <a:latin typeface="Times New Roman"/>
                <a:ea typeface="MS Mincho"/>
              </a:rPr>
              <a:t> </a:t>
            </a:r>
            <a:r>
              <a:rPr lang="en-US" sz="2000" i="1" dirty="0" err="1">
                <a:latin typeface="Times New Roman"/>
                <a:ea typeface="MS Mincho"/>
              </a:rPr>
              <a:t>ulagichlar</a:t>
            </a:r>
            <a:r>
              <a:rPr lang="en-US" sz="2000" i="1" dirty="0">
                <a:latin typeface="Times New Roman"/>
                <a:ea typeface="MS Mincho"/>
              </a:rPr>
              <a:t>: </a:t>
            </a:r>
            <a:endParaRPr lang="ru-RU" sz="1200" dirty="0">
              <a:latin typeface="Courier New"/>
              <a:ea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/>
                <a:ea typeface="MS Mincho"/>
              </a:rPr>
              <a:t>a – </a:t>
            </a:r>
            <a:r>
              <a:rPr lang="en-US" sz="2000" dirty="0" err="1">
                <a:latin typeface="Times New Roman"/>
                <a:ea typeface="MS Mincho"/>
              </a:rPr>
              <a:t>shtepsel</a:t>
            </a:r>
            <a:r>
              <a:rPr lang="en-US" sz="2000" dirty="0">
                <a:latin typeface="Times New Roman"/>
                <a:ea typeface="MS Mincho"/>
              </a:rPr>
              <a:t> </a:t>
            </a:r>
            <a:r>
              <a:rPr lang="en-US" sz="2000" dirty="0" err="1">
                <a:latin typeface="Times New Roman"/>
                <a:ea typeface="MS Mincho"/>
              </a:rPr>
              <a:t>orqali</a:t>
            </a:r>
            <a:r>
              <a:rPr lang="en-US" sz="2000" dirty="0">
                <a:latin typeface="Times New Roman"/>
                <a:ea typeface="MS Mincho"/>
              </a:rPr>
              <a:t> </a:t>
            </a:r>
            <a:r>
              <a:rPr lang="en-US" sz="2000" dirty="0" err="1">
                <a:latin typeface="Times New Roman"/>
                <a:ea typeface="MS Mincho"/>
              </a:rPr>
              <a:t>ulunadigan</a:t>
            </a:r>
            <a:r>
              <a:rPr lang="en-US" sz="2000" dirty="0">
                <a:latin typeface="Times New Roman"/>
                <a:ea typeface="MS Mincho"/>
              </a:rPr>
              <a:t>; b – </a:t>
            </a:r>
            <a:r>
              <a:rPr lang="en-US" sz="2000" dirty="0" err="1">
                <a:latin typeface="Times New Roman"/>
                <a:ea typeface="MS Mincho"/>
              </a:rPr>
              <a:t>plastinali</a:t>
            </a:r>
            <a:r>
              <a:rPr lang="en-US" sz="2000" dirty="0">
                <a:latin typeface="Times New Roman"/>
                <a:ea typeface="MS Mincho"/>
              </a:rPr>
              <a:t>; d – </a:t>
            </a:r>
            <a:r>
              <a:rPr lang="en-US" sz="2000" dirty="0" err="1">
                <a:latin typeface="Times New Roman"/>
                <a:ea typeface="MS Mincho"/>
              </a:rPr>
              <a:t>barabanli</a:t>
            </a:r>
            <a:r>
              <a:rPr lang="en-US" sz="2000" dirty="0">
                <a:latin typeface="Times New Roman"/>
                <a:ea typeface="MS Mincho"/>
              </a:rPr>
              <a:t>; e – </a:t>
            </a:r>
            <a:r>
              <a:rPr lang="en-US" sz="2000" dirty="0" err="1">
                <a:latin typeface="Times New Roman"/>
                <a:ea typeface="MS Mincho"/>
              </a:rPr>
              <a:t>pichokli</a:t>
            </a:r>
            <a:r>
              <a:rPr lang="en-US" sz="2000" dirty="0">
                <a:latin typeface="Times New Roman"/>
                <a:ea typeface="MS Mincho"/>
              </a:rPr>
              <a:t>.</a:t>
            </a:r>
            <a:endParaRPr lang="ru-RU" sz="1200" dirty="0">
              <a:effectLst/>
              <a:latin typeface="Courier New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16630"/>
            <a:ext cx="8568952" cy="63529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100" dirty="0" err="1">
                <a:latin typeface="Times New Roman"/>
                <a:ea typeface="MS Mincho"/>
              </a:rPr>
              <a:t>Bosqich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almashlab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ulash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uchun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bir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necha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xil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almashlab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ulagichlardan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foydalaniladi</a:t>
            </a:r>
            <a:r>
              <a:rPr lang="en-US" sz="2100" dirty="0">
                <a:latin typeface="Times New Roman"/>
                <a:ea typeface="MS Mincho"/>
              </a:rPr>
              <a:t>:</a:t>
            </a:r>
            <a:endParaRPr lang="ru-RU" sz="2100" dirty="0">
              <a:latin typeface="Courier New"/>
              <a:ea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100" dirty="0" err="1">
                <a:latin typeface="Times New Roman"/>
                <a:ea typeface="MS Mincho"/>
              </a:rPr>
              <a:t>kichik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quvvatli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mashinalarda</a:t>
            </a:r>
            <a:r>
              <a:rPr lang="en-US" sz="2100" dirty="0">
                <a:latin typeface="Times New Roman"/>
                <a:ea typeface="MS Mincho"/>
              </a:rPr>
              <a:t> – </a:t>
            </a:r>
            <a:r>
              <a:rPr lang="en-US" sz="2100" dirty="0" err="1">
                <a:latin typeface="Times New Roman"/>
                <a:ea typeface="MS Mincho"/>
              </a:rPr>
              <a:t>qisqa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tutashtirilgan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vilkadan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iborat</a:t>
            </a:r>
            <a:r>
              <a:rPr lang="en-US" sz="2100" dirty="0">
                <a:latin typeface="Times New Roman"/>
                <a:ea typeface="MS Mincho"/>
              </a:rPr>
              <a:t>, </a:t>
            </a:r>
            <a:r>
              <a:rPr lang="en-US" sz="2100" dirty="0" err="1">
                <a:latin typeface="Times New Roman"/>
                <a:ea typeface="MS Mincho"/>
              </a:rPr>
              <a:t>shtepsel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orqali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almashlab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ulagich</a:t>
            </a:r>
            <a:r>
              <a:rPr lang="en-US" sz="2100" dirty="0">
                <a:latin typeface="Times New Roman"/>
                <a:ea typeface="MS Mincho"/>
              </a:rPr>
              <a:t>;</a:t>
            </a:r>
            <a:endParaRPr lang="ru-RU" sz="2100" dirty="0">
              <a:latin typeface="Courier New"/>
              <a:ea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100" dirty="0" err="1">
                <a:latin typeface="Times New Roman"/>
                <a:ea typeface="MS Mincho"/>
              </a:rPr>
              <a:t>quvvatli</a:t>
            </a:r>
            <a:r>
              <a:rPr lang="en-US" sz="2100" dirty="0">
                <a:latin typeface="Times New Roman"/>
                <a:ea typeface="MS Mincho"/>
              </a:rPr>
              <a:t> 300 kV </a:t>
            </a:r>
            <a:r>
              <a:rPr lang="en-US" sz="2100" dirty="0" err="1">
                <a:latin typeface="Times New Roman"/>
                <a:ea typeface="MS Mincho"/>
              </a:rPr>
              <a:t>gacha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bo‘lgan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mashinalarda</a:t>
            </a:r>
            <a:r>
              <a:rPr lang="en-US" sz="2100" dirty="0">
                <a:latin typeface="Times New Roman"/>
                <a:ea typeface="MS Mincho"/>
              </a:rPr>
              <a:t> – </a:t>
            </a:r>
            <a:r>
              <a:rPr lang="en-US" sz="2100" dirty="0" err="1">
                <a:latin typeface="Times New Roman"/>
                <a:ea typeface="MS Mincho"/>
              </a:rPr>
              <a:t>pichoqli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almashlab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ulagichlar</a:t>
            </a:r>
            <a:r>
              <a:rPr lang="en-US" sz="2100" dirty="0">
                <a:latin typeface="Times New Roman"/>
                <a:ea typeface="MS Mincho"/>
              </a:rPr>
              <a:t>, </a:t>
            </a:r>
            <a:r>
              <a:rPr lang="en-US" sz="2100" dirty="0" err="1">
                <a:latin typeface="Times New Roman"/>
                <a:ea typeface="MS Mincho"/>
              </a:rPr>
              <a:t>ularda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mis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pichoq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plastinalarning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prujinalanuvchi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kontaktlari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orasiga</a:t>
            </a:r>
            <a:r>
              <a:rPr lang="en-US" sz="2100" dirty="0">
                <a:latin typeface="Times New Roman"/>
                <a:ea typeface="MS Mincho"/>
              </a:rPr>
              <a:t>  </a:t>
            </a:r>
            <a:r>
              <a:rPr lang="en-US" sz="2100" dirty="0" err="1">
                <a:latin typeface="Times New Roman"/>
                <a:ea typeface="MS Mincho"/>
              </a:rPr>
              <a:t>kirgiziladi</a:t>
            </a:r>
            <a:r>
              <a:rPr lang="en-US" sz="2100" dirty="0">
                <a:latin typeface="Times New Roman"/>
                <a:ea typeface="MS Mincho"/>
              </a:rPr>
              <a:t>;</a:t>
            </a:r>
            <a:endParaRPr lang="ru-RU" sz="2100" dirty="0">
              <a:latin typeface="Courier New"/>
              <a:ea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100" dirty="0" err="1">
                <a:latin typeface="Times New Roman"/>
                <a:ea typeface="MS Mincho"/>
              </a:rPr>
              <a:t>plastinali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almashlab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ulagichlar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katta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quvvatli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mashinalarda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ishlatiladi</a:t>
            </a:r>
            <a:r>
              <a:rPr lang="en-US" sz="2100" dirty="0">
                <a:latin typeface="Times New Roman"/>
                <a:ea typeface="MS Mincho"/>
              </a:rPr>
              <a:t>; </a:t>
            </a:r>
            <a:r>
              <a:rPr lang="en-US" sz="2100" dirty="0" err="1">
                <a:latin typeface="Times New Roman"/>
                <a:ea typeface="MS Mincho"/>
              </a:rPr>
              <a:t>bunda</a:t>
            </a:r>
            <a:r>
              <a:rPr lang="en-US" sz="2100" dirty="0">
                <a:latin typeface="Times New Roman"/>
                <a:ea typeface="MS Mincho"/>
              </a:rPr>
              <a:t>  </a:t>
            </a:r>
            <a:r>
              <a:rPr lang="en-US" sz="2100" dirty="0" err="1">
                <a:latin typeface="Times New Roman"/>
                <a:ea typeface="MS Mincho"/>
              </a:rPr>
              <a:t>bosqichlar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shpilkalarda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gayka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bilan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maxkamlangan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tok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keltiruvchi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plastinalar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holatini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o‘zgartirish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orqali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almashlab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ulanadi</a:t>
            </a:r>
            <a:r>
              <a:rPr lang="en-US" sz="2100" dirty="0">
                <a:latin typeface="Times New Roman"/>
                <a:ea typeface="MS Mincho"/>
              </a:rPr>
              <a:t>;</a:t>
            </a:r>
            <a:endParaRPr lang="ru-RU" sz="2100" dirty="0">
              <a:latin typeface="Courier New"/>
              <a:ea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100" dirty="0" err="1">
                <a:latin typeface="Times New Roman"/>
                <a:ea typeface="MS Mincho"/>
              </a:rPr>
              <a:t>barabanli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almashlab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ulagichlarda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sirpanuvchi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kontaktlar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bo‘lib</a:t>
            </a:r>
            <a:r>
              <a:rPr lang="en-US" sz="2100" dirty="0">
                <a:latin typeface="Times New Roman"/>
                <a:ea typeface="MS Mincho"/>
              </a:rPr>
              <a:t>, </a:t>
            </a:r>
            <a:r>
              <a:rPr lang="en-US" sz="2100" dirty="0" err="1">
                <a:latin typeface="Times New Roman"/>
                <a:ea typeface="MS Mincho"/>
              </a:rPr>
              <a:t>ular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baraban</a:t>
            </a:r>
            <a:r>
              <a:rPr lang="en-US" sz="2100" dirty="0">
                <a:latin typeface="Times New Roman"/>
                <a:ea typeface="MS Mincho"/>
              </a:rPr>
              <a:t> (2) </a:t>
            </a:r>
            <a:r>
              <a:rPr lang="en-US" sz="2100" dirty="0" err="1">
                <a:latin typeface="Times New Roman"/>
                <a:ea typeface="MS Mincho"/>
              </a:rPr>
              <a:t>ichiga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o‘rnatilgan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kontakt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lamellari</a:t>
            </a:r>
            <a:r>
              <a:rPr lang="en-US" sz="2100" dirty="0">
                <a:latin typeface="Times New Roman"/>
                <a:ea typeface="MS Mincho"/>
              </a:rPr>
              <a:t> (3) </a:t>
            </a:r>
            <a:r>
              <a:rPr lang="en-US" sz="2100" dirty="0" err="1">
                <a:latin typeface="Times New Roman"/>
                <a:ea typeface="MS Mincho"/>
              </a:rPr>
              <a:t>ga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kisiladi</a:t>
            </a:r>
            <a:r>
              <a:rPr lang="en-US" sz="2100" dirty="0">
                <a:latin typeface="Times New Roman"/>
                <a:ea typeface="MS Mincho"/>
              </a:rPr>
              <a:t>. </a:t>
            </a:r>
            <a:r>
              <a:rPr lang="en-US" sz="2100" dirty="0" err="1">
                <a:latin typeface="Times New Roman"/>
                <a:ea typeface="MS Mincho"/>
              </a:rPr>
              <a:t>Baraban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izolyatsiyalangan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dasta</a:t>
            </a:r>
            <a:r>
              <a:rPr lang="en-US" sz="2100" dirty="0">
                <a:latin typeface="Times New Roman"/>
                <a:ea typeface="MS Mincho"/>
              </a:rPr>
              <a:t> (1) </a:t>
            </a:r>
            <a:r>
              <a:rPr lang="en-US" sz="2100" dirty="0" err="1">
                <a:latin typeface="Times New Roman"/>
                <a:ea typeface="MS Mincho"/>
              </a:rPr>
              <a:t>burilganda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bilan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chulg‘amlar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almashlab</a:t>
            </a:r>
            <a:r>
              <a:rPr lang="en-US" sz="2100" dirty="0">
                <a:latin typeface="Times New Roman"/>
                <a:ea typeface="MS Mincho"/>
              </a:rPr>
              <a:t> </a:t>
            </a:r>
            <a:r>
              <a:rPr lang="en-US" sz="2100" dirty="0" err="1">
                <a:latin typeface="Times New Roman"/>
                <a:ea typeface="MS Mincho"/>
              </a:rPr>
              <a:t>ulanadi</a:t>
            </a:r>
            <a:r>
              <a:rPr lang="en-US" sz="2100" dirty="0">
                <a:latin typeface="Times New Roman"/>
                <a:ea typeface="MS Mincho"/>
              </a:rPr>
              <a:t>.</a:t>
            </a:r>
            <a:endParaRPr lang="ru-RU" sz="2100" dirty="0">
              <a:effectLst/>
              <a:latin typeface="Courier New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6633"/>
            <a:ext cx="8496944" cy="66338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1900" b="1" dirty="0" err="1">
                <a:latin typeface="Times New Roman"/>
                <a:ea typeface="MS Mincho"/>
              </a:rPr>
              <a:t>Uyga</a:t>
            </a:r>
            <a:r>
              <a:rPr lang="en-US" sz="1900" b="1" dirty="0">
                <a:latin typeface="Times New Roman"/>
                <a:ea typeface="MS Mincho"/>
              </a:rPr>
              <a:t> </a:t>
            </a:r>
            <a:r>
              <a:rPr lang="en-US" sz="1900" b="1" dirty="0" err="1">
                <a:latin typeface="Times New Roman"/>
                <a:ea typeface="MS Mincho"/>
              </a:rPr>
              <a:t>topshiriq</a:t>
            </a:r>
            <a:r>
              <a:rPr lang="en-US" sz="1900" b="1" dirty="0">
                <a:latin typeface="Times New Roman"/>
                <a:ea typeface="MS Mincho"/>
              </a:rPr>
              <a:t>: </a:t>
            </a:r>
            <a:r>
              <a:rPr lang="en-US" sz="1900" i="1" dirty="0" err="1">
                <a:latin typeface="Times New Roman"/>
                <a:ea typeface="MS Mincho"/>
              </a:rPr>
              <a:t>Payvandlash</a:t>
            </a:r>
            <a:r>
              <a:rPr lang="en-US" sz="1900" i="1" dirty="0">
                <a:latin typeface="Times New Roman"/>
                <a:ea typeface="MS Mincho"/>
              </a:rPr>
              <a:t> </a:t>
            </a:r>
            <a:r>
              <a:rPr lang="en-US" sz="1900" i="1" dirty="0" err="1">
                <a:latin typeface="Times New Roman"/>
                <a:ea typeface="MS Mincho"/>
              </a:rPr>
              <a:t>transformatorini</a:t>
            </a:r>
            <a:r>
              <a:rPr lang="en-US" sz="1900" i="1" dirty="0">
                <a:latin typeface="Times New Roman"/>
                <a:ea typeface="MS Mincho"/>
              </a:rPr>
              <a:t> </a:t>
            </a:r>
            <a:r>
              <a:rPr lang="en-US" sz="1900" i="1" dirty="0" err="1">
                <a:latin typeface="Times New Roman"/>
                <a:ea typeface="MS Mincho"/>
              </a:rPr>
              <a:t>hisoblash</a:t>
            </a:r>
            <a:endParaRPr lang="ru-RU" sz="1900" dirty="0">
              <a:latin typeface="Courier New"/>
              <a:ea typeface="Times New Roman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1900" dirty="0">
                <a:latin typeface="Times New Roman"/>
                <a:ea typeface="MS Mincho"/>
              </a:rPr>
              <a:t> </a:t>
            </a:r>
            <a:r>
              <a:rPr lang="en-US" sz="1900" dirty="0" err="1">
                <a:latin typeface="Times New Roman"/>
                <a:ea typeface="MS Mincho"/>
              </a:rPr>
              <a:t>Bir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fazali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o‘zgaruvchan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tok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transformatorini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hisoblash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uchun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boshlang‘ich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ma’lumotlar</a:t>
            </a:r>
            <a:r>
              <a:rPr lang="en-US" sz="1900" dirty="0">
                <a:latin typeface="Times New Roman"/>
                <a:ea typeface="MS Mincho"/>
              </a:rPr>
              <a:t>:</a:t>
            </a:r>
            <a:endParaRPr lang="ru-RU" sz="1900" dirty="0">
              <a:latin typeface="Courier New"/>
              <a:ea typeface="Times New Roman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1900" dirty="0">
                <a:latin typeface="Times New Roman"/>
                <a:ea typeface="MS Mincho"/>
              </a:rPr>
              <a:t>1) nominal </a:t>
            </a:r>
            <a:r>
              <a:rPr lang="en-US" sz="1900" dirty="0" err="1">
                <a:latin typeface="Times New Roman"/>
                <a:ea typeface="MS Mincho"/>
              </a:rPr>
              <a:t>payvandlash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toki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i="1" dirty="0">
                <a:latin typeface="Times New Roman"/>
                <a:ea typeface="MS Mincho"/>
              </a:rPr>
              <a:t>I</a:t>
            </a:r>
            <a:r>
              <a:rPr lang="en-US" sz="1900" baseline="-25000" dirty="0">
                <a:latin typeface="Times New Roman"/>
                <a:ea typeface="MS Mincho"/>
              </a:rPr>
              <a:t>2n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yoki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uzoq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muddatli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ikkilamchi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tok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i="1" dirty="0">
                <a:latin typeface="Times New Roman"/>
                <a:ea typeface="MS Mincho"/>
              </a:rPr>
              <a:t>I</a:t>
            </a:r>
            <a:r>
              <a:rPr lang="en-US" sz="1900" baseline="-25000" dirty="0">
                <a:latin typeface="Times New Roman"/>
                <a:ea typeface="MS Mincho"/>
              </a:rPr>
              <a:t>2u.m</a:t>
            </a:r>
            <a:r>
              <a:rPr lang="en-US" sz="1900" dirty="0">
                <a:latin typeface="Times New Roman"/>
                <a:ea typeface="MS Mincho"/>
              </a:rPr>
              <a:t> (A);</a:t>
            </a:r>
            <a:endParaRPr lang="ru-RU" sz="1900" dirty="0">
              <a:latin typeface="Courier New"/>
              <a:ea typeface="Times New Roman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1900" dirty="0">
                <a:latin typeface="Times New Roman"/>
                <a:ea typeface="MS Mincho"/>
              </a:rPr>
              <a:t>2) </a:t>
            </a:r>
            <a:r>
              <a:rPr lang="en-US" sz="1900" dirty="0" err="1">
                <a:latin typeface="Times New Roman"/>
                <a:ea typeface="MS Mincho"/>
              </a:rPr>
              <a:t>birlamchi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kuchlanish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i="1" dirty="0">
                <a:latin typeface="Times New Roman"/>
                <a:ea typeface="MS Mincho"/>
              </a:rPr>
              <a:t>U</a:t>
            </a:r>
            <a:r>
              <a:rPr lang="en-US" sz="1900" baseline="-25000" dirty="0">
                <a:latin typeface="Times New Roman"/>
                <a:ea typeface="MS Mincho"/>
              </a:rPr>
              <a:t>1</a:t>
            </a:r>
            <a:r>
              <a:rPr lang="en-US" sz="1900" dirty="0">
                <a:latin typeface="Times New Roman"/>
                <a:ea typeface="MS Mincho"/>
              </a:rPr>
              <a:t> (V) </a:t>
            </a:r>
            <a:r>
              <a:rPr lang="en-US" sz="1900" dirty="0" err="1">
                <a:latin typeface="Times New Roman"/>
                <a:ea typeface="MS Mincho"/>
              </a:rPr>
              <a:t>va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tok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chastotasi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i="1" dirty="0">
                <a:latin typeface="Times New Roman"/>
                <a:ea typeface="MS Mincho"/>
              </a:rPr>
              <a:t>f</a:t>
            </a:r>
            <a:r>
              <a:rPr lang="en-US" sz="1900" dirty="0">
                <a:latin typeface="Times New Roman"/>
                <a:ea typeface="MS Mincho"/>
              </a:rPr>
              <a:t> (Hz);</a:t>
            </a:r>
            <a:endParaRPr lang="ru-RU" sz="1900" dirty="0">
              <a:latin typeface="Courier New"/>
              <a:ea typeface="Times New Roman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1900" dirty="0">
                <a:latin typeface="Times New Roman"/>
                <a:ea typeface="MS Mincho"/>
              </a:rPr>
              <a:t>3) salt </a:t>
            </a:r>
            <a:r>
              <a:rPr lang="en-US" sz="1900" dirty="0" err="1">
                <a:latin typeface="Times New Roman"/>
                <a:ea typeface="MS Mincho"/>
              </a:rPr>
              <a:t>yurish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ikkilamchi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kuchlanishi</a:t>
            </a:r>
            <a:r>
              <a:rPr lang="en-US" sz="1900" dirty="0">
                <a:latin typeface="Times New Roman"/>
                <a:ea typeface="MS Mincho"/>
              </a:rPr>
              <a:t>: nominal, </a:t>
            </a:r>
            <a:r>
              <a:rPr lang="en-US" sz="1900" dirty="0" err="1">
                <a:latin typeface="Times New Roman"/>
                <a:ea typeface="MS Mincho"/>
              </a:rPr>
              <a:t>eng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kichik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va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eng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katta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i="1" dirty="0">
                <a:latin typeface="Times New Roman"/>
                <a:ea typeface="MS Mincho"/>
              </a:rPr>
              <a:t>U</a:t>
            </a:r>
            <a:r>
              <a:rPr lang="en-US" sz="1900" baseline="-25000" dirty="0">
                <a:latin typeface="Times New Roman"/>
                <a:ea typeface="MS Mincho"/>
              </a:rPr>
              <a:t>20n</a:t>
            </a:r>
            <a:r>
              <a:rPr lang="en-US" sz="1900" dirty="0">
                <a:latin typeface="Times New Roman"/>
                <a:ea typeface="MS Mincho"/>
              </a:rPr>
              <a:t>, </a:t>
            </a:r>
            <a:r>
              <a:rPr lang="en-US" sz="1900" i="1" dirty="0">
                <a:latin typeface="Times New Roman"/>
                <a:ea typeface="MS Mincho"/>
              </a:rPr>
              <a:t>U</a:t>
            </a:r>
            <a:r>
              <a:rPr lang="en-US" sz="1900" baseline="-25000" dirty="0">
                <a:latin typeface="Times New Roman"/>
                <a:ea typeface="MS Mincho"/>
              </a:rPr>
              <a:t>20min </a:t>
            </a:r>
            <a:r>
              <a:rPr lang="en-US" sz="1900" dirty="0" err="1">
                <a:latin typeface="Times New Roman"/>
                <a:ea typeface="MS Mincho"/>
              </a:rPr>
              <a:t>va</a:t>
            </a:r>
            <a:r>
              <a:rPr lang="en-US" sz="1900" dirty="0">
                <a:latin typeface="Times New Roman"/>
                <a:ea typeface="MS Mincho"/>
              </a:rPr>
              <a:t> U</a:t>
            </a:r>
            <a:r>
              <a:rPr lang="en-US" sz="1900" baseline="-25000" dirty="0">
                <a:latin typeface="Times New Roman"/>
                <a:ea typeface="MS Mincho"/>
              </a:rPr>
              <a:t>20max</a:t>
            </a:r>
            <a:r>
              <a:rPr lang="en-US" sz="1900" dirty="0">
                <a:latin typeface="Times New Roman"/>
                <a:ea typeface="MS Mincho"/>
              </a:rPr>
              <a:t> (V);</a:t>
            </a:r>
            <a:endParaRPr lang="ru-RU" sz="1900" dirty="0">
              <a:latin typeface="Courier New"/>
              <a:ea typeface="Times New Roman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1900" dirty="0">
                <a:latin typeface="Times New Roman"/>
                <a:ea typeface="MS Mincho"/>
              </a:rPr>
              <a:t>4) </a:t>
            </a:r>
            <a:r>
              <a:rPr lang="en-US" sz="1900" dirty="0" err="1">
                <a:latin typeface="Times New Roman"/>
                <a:ea typeface="MS Mincho"/>
              </a:rPr>
              <a:t>ikkilamchi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kuchlanishni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rostlash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bosqich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soni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i="1" dirty="0">
                <a:latin typeface="Times New Roman"/>
                <a:ea typeface="MS Mincho"/>
              </a:rPr>
              <a:t>n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va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chegaralari</a:t>
            </a:r>
            <a:r>
              <a:rPr lang="en-US" sz="1900" dirty="0">
                <a:latin typeface="Times New Roman"/>
                <a:ea typeface="MS Mincho"/>
              </a:rPr>
              <a:t>;</a:t>
            </a:r>
            <a:endParaRPr lang="ru-RU" sz="1900" dirty="0">
              <a:latin typeface="Courier New"/>
              <a:ea typeface="Times New Roman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1900" dirty="0">
                <a:latin typeface="Times New Roman"/>
                <a:ea typeface="MS Mincho"/>
              </a:rPr>
              <a:t>5) </a:t>
            </a:r>
            <a:r>
              <a:rPr lang="en-US" sz="1900" dirty="0" err="1">
                <a:latin typeface="Times New Roman"/>
                <a:ea typeface="MS Mincho"/>
              </a:rPr>
              <a:t>ulanish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muddati</a:t>
            </a:r>
            <a:r>
              <a:rPr lang="en-US" sz="1900" dirty="0">
                <a:latin typeface="Times New Roman"/>
                <a:ea typeface="MS Mincho"/>
              </a:rPr>
              <a:t> UM (%);</a:t>
            </a:r>
            <a:endParaRPr lang="ru-RU" sz="1900" dirty="0">
              <a:latin typeface="Courier New"/>
              <a:ea typeface="Times New Roman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1900" dirty="0">
                <a:latin typeface="Times New Roman"/>
                <a:ea typeface="MS Mincho"/>
              </a:rPr>
              <a:t>6) </a:t>
            </a:r>
            <a:r>
              <a:rPr lang="en-US" sz="1900" dirty="0" err="1">
                <a:latin typeface="Times New Roman"/>
                <a:ea typeface="MS Mincho"/>
              </a:rPr>
              <a:t>transformatorning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turi</a:t>
            </a:r>
            <a:r>
              <a:rPr lang="en-US" sz="1900" dirty="0">
                <a:latin typeface="Times New Roman"/>
                <a:ea typeface="MS Mincho"/>
              </a:rPr>
              <a:t> (</a:t>
            </a:r>
            <a:r>
              <a:rPr lang="en-US" sz="1900" dirty="0" err="1">
                <a:latin typeface="Times New Roman"/>
                <a:ea typeface="MS Mincho"/>
              </a:rPr>
              <a:t>sterjenli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yoki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zirxli</a:t>
            </a:r>
            <a:r>
              <a:rPr lang="en-US" sz="1900" dirty="0">
                <a:latin typeface="Times New Roman"/>
                <a:ea typeface="MS Mincho"/>
              </a:rPr>
              <a:t>); </a:t>
            </a:r>
            <a:endParaRPr lang="ru-RU" sz="1900" dirty="0">
              <a:latin typeface="Courier New"/>
              <a:ea typeface="Times New Roman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1900" dirty="0">
                <a:latin typeface="Times New Roman"/>
                <a:ea typeface="MS Mincho"/>
              </a:rPr>
              <a:t>7) </a:t>
            </a:r>
            <a:r>
              <a:rPr lang="en-US" sz="1900" dirty="0" err="1">
                <a:latin typeface="Times New Roman"/>
                <a:ea typeface="MS Mincho"/>
              </a:rPr>
              <a:t>magnit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o‘tkazgichning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materiali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va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tuzilishi</a:t>
            </a:r>
            <a:r>
              <a:rPr lang="en-US" sz="1900" dirty="0">
                <a:latin typeface="Times New Roman"/>
                <a:ea typeface="MS Mincho"/>
              </a:rPr>
              <a:t>; </a:t>
            </a:r>
            <a:endParaRPr lang="ru-RU" sz="1900" dirty="0">
              <a:latin typeface="Courier New"/>
              <a:ea typeface="Times New Roman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1900" dirty="0">
                <a:latin typeface="Times New Roman"/>
                <a:ea typeface="MS Mincho"/>
              </a:rPr>
              <a:t>8) </a:t>
            </a:r>
            <a:r>
              <a:rPr lang="en-US" sz="1900" dirty="0" err="1">
                <a:latin typeface="Times New Roman"/>
                <a:ea typeface="MS Mincho"/>
              </a:rPr>
              <a:t>chulg‘amlarning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ishlanish</a:t>
            </a:r>
            <a:r>
              <a:rPr lang="en-US" sz="1900" dirty="0">
                <a:latin typeface="Times New Roman"/>
                <a:ea typeface="MS Mincho"/>
              </a:rPr>
              <a:t> (</a:t>
            </a:r>
            <a:r>
              <a:rPr lang="en-US" sz="1900" dirty="0" err="1">
                <a:latin typeface="Times New Roman"/>
                <a:ea typeface="MS Mincho"/>
              </a:rPr>
              <a:t>lok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shimdirilgan</a:t>
            </a:r>
            <a:r>
              <a:rPr lang="en-US" sz="1900" dirty="0">
                <a:latin typeface="Times New Roman"/>
                <a:ea typeface="MS Mincho"/>
              </a:rPr>
              <a:t>, </a:t>
            </a:r>
            <a:r>
              <a:rPr lang="en-US" sz="1900" dirty="0" err="1">
                <a:latin typeface="Times New Roman"/>
                <a:ea typeface="MS Mincho"/>
              </a:rPr>
              <a:t>emal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qoplangan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yoki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epoksid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kompaundi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eritib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kuyilgan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disksimon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yoxud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silindrsimon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galtaklar</a:t>
            </a:r>
            <a:r>
              <a:rPr lang="en-US" sz="1900" dirty="0">
                <a:latin typeface="Times New Roman"/>
                <a:ea typeface="MS Mincho"/>
              </a:rPr>
              <a:t>);</a:t>
            </a:r>
            <a:endParaRPr lang="ru-RU" sz="1900" dirty="0">
              <a:latin typeface="Courier New"/>
              <a:ea typeface="Times New Roman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1900" dirty="0">
                <a:latin typeface="Times New Roman"/>
                <a:ea typeface="MS Mincho"/>
              </a:rPr>
              <a:t>9) </a:t>
            </a:r>
            <a:r>
              <a:rPr lang="en-US" sz="1900" dirty="0" err="1">
                <a:latin typeface="Times New Roman"/>
                <a:ea typeface="MS Mincho"/>
              </a:rPr>
              <a:t>chulg‘amlar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izolyatsiyasining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qizishga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chidamlilik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sinfi</a:t>
            </a:r>
            <a:r>
              <a:rPr lang="en-US" sz="1900" dirty="0">
                <a:latin typeface="Times New Roman"/>
                <a:ea typeface="MS Mincho"/>
              </a:rPr>
              <a:t>;</a:t>
            </a:r>
            <a:endParaRPr lang="ru-RU" sz="1900" dirty="0">
              <a:latin typeface="Courier New"/>
              <a:ea typeface="Times New Roman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1900" dirty="0">
                <a:latin typeface="Times New Roman"/>
                <a:ea typeface="MS Mincho"/>
              </a:rPr>
              <a:t>10) </a:t>
            </a:r>
            <a:r>
              <a:rPr lang="en-US" sz="1900" dirty="0" err="1">
                <a:latin typeface="Times New Roman"/>
                <a:ea typeface="MS Mincho"/>
              </a:rPr>
              <a:t>chulg‘amlar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va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magnit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o‘tkazgichning</a:t>
            </a:r>
            <a:r>
              <a:rPr lang="en-US" sz="1900" dirty="0">
                <a:latin typeface="Times New Roman"/>
                <a:ea typeface="MS Mincho"/>
              </a:rPr>
              <a:t> </a:t>
            </a:r>
            <a:r>
              <a:rPr lang="en-US" sz="1900" dirty="0" err="1">
                <a:latin typeface="Times New Roman"/>
                <a:ea typeface="MS Mincho"/>
              </a:rPr>
              <a:t>sovitilishi</a:t>
            </a:r>
            <a:r>
              <a:rPr lang="en-US" sz="1900" dirty="0">
                <a:latin typeface="Times New Roman"/>
                <a:ea typeface="MS Mincho"/>
              </a:rPr>
              <a:t>.</a:t>
            </a:r>
            <a:endParaRPr lang="ru-RU" sz="1900" dirty="0">
              <a:effectLst/>
              <a:latin typeface="Courier New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8640960" cy="64087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/>
                <a:ea typeface="MS Mincho"/>
              </a:rPr>
              <a:t>Transformator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ulashning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oxiridan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oldingi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bosqichida</a:t>
            </a:r>
            <a:r>
              <a:rPr lang="en-US" dirty="0">
                <a:latin typeface="Times New Roman"/>
                <a:ea typeface="MS Mincho"/>
              </a:rPr>
              <a:t> nominal </a:t>
            </a:r>
            <a:r>
              <a:rPr lang="en-US" dirty="0" err="1">
                <a:latin typeface="Times New Roman"/>
                <a:ea typeface="MS Mincho"/>
              </a:rPr>
              <a:t>quvvatni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hosil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qilmogi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zarur</a:t>
            </a:r>
            <a:r>
              <a:rPr lang="en-US" dirty="0">
                <a:latin typeface="Times New Roman"/>
                <a:ea typeface="MS Mincho"/>
              </a:rPr>
              <a:t>. </a:t>
            </a:r>
            <a:r>
              <a:rPr lang="en-US" dirty="0" err="1">
                <a:latin typeface="Times New Roman"/>
                <a:ea typeface="MS Mincho"/>
              </a:rPr>
              <a:t>Oxirgi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bochqich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zaxira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bosqich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hisoblanadi</a:t>
            </a:r>
            <a:r>
              <a:rPr lang="en-US" dirty="0">
                <a:latin typeface="Times New Roman"/>
                <a:ea typeface="MS Mincho"/>
              </a:rPr>
              <a:t>, u nominal </a:t>
            </a:r>
            <a:r>
              <a:rPr lang="en-US" dirty="0" err="1">
                <a:latin typeface="Times New Roman"/>
                <a:ea typeface="MS Mincho"/>
              </a:rPr>
              <a:t>quvvatdan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katta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quvatda</a:t>
            </a:r>
            <a:r>
              <a:rPr lang="en-US" dirty="0">
                <a:latin typeface="Times New Roman"/>
                <a:ea typeface="MS Mincho"/>
              </a:rPr>
              <a:t>, </a:t>
            </a:r>
            <a:r>
              <a:rPr lang="en-US" dirty="0" err="1">
                <a:latin typeface="Times New Roman"/>
                <a:ea typeface="MS Mincho"/>
              </a:rPr>
              <a:t>lekin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kichik</a:t>
            </a:r>
            <a:r>
              <a:rPr lang="en-US" dirty="0">
                <a:latin typeface="Times New Roman"/>
                <a:ea typeface="MS Mincho"/>
              </a:rPr>
              <a:t> UM da </a:t>
            </a:r>
            <a:r>
              <a:rPr lang="en-US" dirty="0" err="1">
                <a:latin typeface="Times New Roman"/>
                <a:ea typeface="MS Mincho"/>
              </a:rPr>
              <a:t>ishlashga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imkon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beradi</a:t>
            </a:r>
            <a:r>
              <a:rPr lang="en-US" dirty="0">
                <a:latin typeface="Times New Roman"/>
                <a:ea typeface="MS Mincho"/>
              </a:rPr>
              <a:t>.</a:t>
            </a:r>
            <a:endParaRPr lang="ru-RU" sz="1100" dirty="0">
              <a:latin typeface="Courier New"/>
              <a:ea typeface="Times New Roman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/>
                <a:ea typeface="MS Mincho"/>
              </a:rPr>
              <a:t>Boshlang‘ich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ma’lumotlarga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ega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bo‘lgach</a:t>
            </a:r>
            <a:r>
              <a:rPr lang="en-US" dirty="0">
                <a:latin typeface="Times New Roman"/>
                <a:ea typeface="MS Mincho"/>
              </a:rPr>
              <a:t>, </a:t>
            </a:r>
            <a:r>
              <a:rPr lang="en-US" dirty="0" err="1">
                <a:latin typeface="Times New Roman"/>
                <a:ea typeface="MS Mincho"/>
              </a:rPr>
              <a:t>transformatorning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turi</a:t>
            </a:r>
            <a:r>
              <a:rPr lang="en-US" dirty="0">
                <a:latin typeface="Times New Roman"/>
                <a:ea typeface="MS Mincho"/>
              </a:rPr>
              <a:t>, </a:t>
            </a:r>
            <a:r>
              <a:rPr lang="en-US" dirty="0" err="1">
                <a:latin typeface="Times New Roman"/>
                <a:ea typeface="MS Mincho"/>
              </a:rPr>
              <a:t>bosqichlarni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almashlab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ulagich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turi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va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uning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chulg‘amlarini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sovitish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usuli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tanlanadi</a:t>
            </a:r>
            <a:r>
              <a:rPr lang="en-US" dirty="0">
                <a:latin typeface="Times New Roman"/>
                <a:ea typeface="MS Mincho"/>
              </a:rPr>
              <a:t>. </a:t>
            </a:r>
            <a:endParaRPr lang="ru-RU" sz="1100" dirty="0">
              <a:latin typeface="Courier New"/>
              <a:ea typeface="Times New Roman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/>
                <a:ea typeface="MS Mincho"/>
              </a:rPr>
              <a:t>Birlamchi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chulg‘amlarning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qismlariga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keltiriluvchi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hisoblab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topiladigan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kuchlanish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i="1" dirty="0">
                <a:latin typeface="Times New Roman"/>
                <a:ea typeface="MS Mincho"/>
              </a:rPr>
              <a:t>U</a:t>
            </a:r>
            <a:r>
              <a:rPr lang="en-US" baseline="-25000" dirty="0">
                <a:latin typeface="Times New Roman"/>
                <a:ea typeface="MS Mincho"/>
              </a:rPr>
              <a:t>1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ulovchi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qurilmaning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turiga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bog‘liq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bo‘lib</a:t>
            </a:r>
            <a:r>
              <a:rPr lang="en-US" dirty="0">
                <a:latin typeface="Times New Roman"/>
                <a:ea typeface="MS Mincho"/>
              </a:rPr>
              <a:t>, 330 </a:t>
            </a:r>
            <a:r>
              <a:rPr lang="en-US" dirty="0" err="1">
                <a:latin typeface="Times New Roman"/>
                <a:ea typeface="MS Mincho"/>
              </a:rPr>
              <a:t>dan</a:t>
            </a:r>
            <a:r>
              <a:rPr lang="en-US" dirty="0">
                <a:latin typeface="Times New Roman"/>
                <a:ea typeface="MS Mincho"/>
              </a:rPr>
              <a:t> 380 V </a:t>
            </a:r>
            <a:r>
              <a:rPr lang="en-US" dirty="0" err="1">
                <a:latin typeface="Times New Roman"/>
                <a:ea typeface="MS Mincho"/>
              </a:rPr>
              <a:t>gacha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o‘zgarib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turadi</a:t>
            </a:r>
            <a:r>
              <a:rPr lang="en-US" dirty="0">
                <a:latin typeface="Times New Roman"/>
                <a:ea typeface="MS Mincho"/>
              </a:rPr>
              <a:t>. </a:t>
            </a:r>
            <a:r>
              <a:rPr lang="en-US" dirty="0" err="1">
                <a:latin typeface="Times New Roman"/>
                <a:ea typeface="MS Mincho"/>
              </a:rPr>
              <a:t>Ushbu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kuchlanishning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pasayishi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ignitronlarda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yuz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beradi</a:t>
            </a:r>
            <a:r>
              <a:rPr lang="en-US" dirty="0">
                <a:latin typeface="Times New Roman"/>
                <a:ea typeface="MS Mincho"/>
              </a:rPr>
              <a:t> (20 V </a:t>
            </a:r>
            <a:r>
              <a:rPr lang="en-US" dirty="0" err="1">
                <a:latin typeface="Times New Roman"/>
                <a:ea typeface="MS Mincho"/>
              </a:rPr>
              <a:t>gacha</a:t>
            </a:r>
            <a:r>
              <a:rPr lang="en-US" dirty="0">
                <a:latin typeface="Times New Roman"/>
                <a:ea typeface="MS Mincho"/>
              </a:rPr>
              <a:t>), </a:t>
            </a:r>
            <a:r>
              <a:rPr lang="en-US" dirty="0" err="1">
                <a:latin typeface="Times New Roman"/>
                <a:ea typeface="MS Mincho"/>
              </a:rPr>
              <a:t>bu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pasayish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tokni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ravon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rostlash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va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uning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barqarorlashuvi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uchun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zarurdir</a:t>
            </a:r>
            <a:r>
              <a:rPr lang="en-US" dirty="0">
                <a:latin typeface="Times New Roman"/>
                <a:ea typeface="MS Mincho"/>
              </a:rPr>
              <a:t>.</a:t>
            </a:r>
            <a:endParaRPr lang="ru-RU" sz="1100" dirty="0">
              <a:latin typeface="Courier New"/>
              <a:ea typeface="Times New Roman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latin typeface="Times New Roman"/>
                <a:ea typeface="MS Mincho"/>
              </a:rPr>
              <a:t>Elektrik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hisoblash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birlamchi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chulg‘am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sxemasini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tanlashdan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boshlanadi</a:t>
            </a:r>
            <a:r>
              <a:rPr lang="en-US" dirty="0">
                <a:latin typeface="Times New Roman"/>
                <a:ea typeface="MS Mincho"/>
              </a:rPr>
              <a:t>. </a:t>
            </a:r>
            <a:r>
              <a:rPr lang="en-US" dirty="0" err="1">
                <a:latin typeface="Times New Roman"/>
                <a:ea typeface="MS Mincho"/>
              </a:rPr>
              <a:t>Sxema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tanlab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olingach</a:t>
            </a:r>
            <a:r>
              <a:rPr lang="en-US" dirty="0">
                <a:latin typeface="Times New Roman"/>
                <a:ea typeface="MS Mincho"/>
              </a:rPr>
              <a:t>, </a:t>
            </a:r>
            <a:r>
              <a:rPr lang="en-US" dirty="0" err="1">
                <a:latin typeface="Times New Roman"/>
                <a:ea typeface="MS Mincho"/>
              </a:rPr>
              <a:t>hamma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bosqichlardagi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kuchlanish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aniqlanadi</a:t>
            </a:r>
            <a:r>
              <a:rPr lang="en-US" dirty="0">
                <a:latin typeface="Times New Roman"/>
                <a:ea typeface="MS Mincho"/>
              </a:rPr>
              <a:t>.</a:t>
            </a:r>
            <a:endParaRPr lang="ru-RU" sz="1100" dirty="0">
              <a:latin typeface="Courier New"/>
              <a:ea typeface="Times New Roman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i="1" dirty="0">
                <a:latin typeface="Times New Roman"/>
                <a:ea typeface="MS Mincho"/>
              </a:rPr>
              <a:t>U</a:t>
            </a:r>
            <a:r>
              <a:rPr lang="en-US" baseline="-25000" dirty="0">
                <a:latin typeface="Times New Roman"/>
                <a:ea typeface="MS Mincho"/>
              </a:rPr>
              <a:t>2n</a:t>
            </a:r>
            <a:r>
              <a:rPr lang="en-US" dirty="0">
                <a:latin typeface="Times New Roman"/>
                <a:ea typeface="MS Mincho"/>
              </a:rPr>
              <a:t>/</a:t>
            </a:r>
            <a:r>
              <a:rPr lang="en-US" i="1" dirty="0">
                <a:latin typeface="Times New Roman"/>
                <a:ea typeface="MS Mincho"/>
              </a:rPr>
              <a:t>U</a:t>
            </a:r>
            <a:r>
              <a:rPr lang="en-US" baseline="-25000" dirty="0">
                <a:latin typeface="Times New Roman"/>
                <a:ea typeface="MS Mincho"/>
              </a:rPr>
              <a:t>2(n-1)</a:t>
            </a:r>
            <a:r>
              <a:rPr lang="en-US" dirty="0">
                <a:latin typeface="Times New Roman"/>
                <a:ea typeface="MS Mincho"/>
              </a:rPr>
              <a:t>=</a:t>
            </a:r>
            <a:r>
              <a:rPr lang="en-US" dirty="0" err="1">
                <a:latin typeface="Times New Roman"/>
                <a:ea typeface="MS Mincho"/>
              </a:rPr>
              <a:t>const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nisbat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maqsadga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muvofikdir</a:t>
            </a:r>
            <a:r>
              <a:rPr lang="en-US" dirty="0">
                <a:latin typeface="Times New Roman"/>
                <a:ea typeface="MS Mincho"/>
              </a:rPr>
              <a:t>. </a:t>
            </a:r>
            <a:r>
              <a:rPr lang="en-US" dirty="0" err="1">
                <a:latin typeface="Times New Roman"/>
                <a:ea typeface="MS Mincho"/>
              </a:rPr>
              <a:t>Kuchlanishning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bosqichlar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bo‘yicha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o‘zgarishi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geometrik</a:t>
            </a:r>
            <a:r>
              <a:rPr lang="en-US" dirty="0">
                <a:latin typeface="Times New Roman"/>
                <a:ea typeface="MS Mincho"/>
              </a:rPr>
              <a:t> U</a:t>
            </a:r>
            <a:r>
              <a:rPr lang="en-US" baseline="-25000" dirty="0">
                <a:latin typeface="Times New Roman"/>
                <a:ea typeface="MS Mincho"/>
              </a:rPr>
              <a:t>2(n)</a:t>
            </a:r>
            <a:r>
              <a:rPr lang="en-US" dirty="0">
                <a:latin typeface="Times New Roman"/>
                <a:ea typeface="MS Mincho"/>
              </a:rPr>
              <a:t>=U</a:t>
            </a:r>
            <a:r>
              <a:rPr lang="en-US" baseline="-25000" dirty="0">
                <a:latin typeface="Times New Roman"/>
                <a:ea typeface="MS Mincho"/>
              </a:rPr>
              <a:t>2(1)</a:t>
            </a:r>
            <a:r>
              <a:rPr lang="en-US" dirty="0">
                <a:latin typeface="Times New Roman"/>
                <a:ea typeface="MS Mincho"/>
              </a:rPr>
              <a:t>x</a:t>
            </a:r>
            <a:r>
              <a:rPr lang="en-US" baseline="30000" dirty="0">
                <a:latin typeface="Times New Roman"/>
                <a:ea typeface="MS Mincho"/>
              </a:rPr>
              <a:t>n-1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yoki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arifmetik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i="1" dirty="0">
                <a:latin typeface="Times New Roman"/>
                <a:ea typeface="MS Mincho"/>
              </a:rPr>
              <a:t>U</a:t>
            </a:r>
            <a:r>
              <a:rPr lang="en-US" baseline="-25000" dirty="0">
                <a:latin typeface="Times New Roman"/>
                <a:ea typeface="MS Mincho"/>
              </a:rPr>
              <a:t>2(n)</a:t>
            </a:r>
            <a:r>
              <a:rPr lang="en-US" dirty="0">
                <a:latin typeface="Times New Roman"/>
                <a:ea typeface="MS Mincho"/>
              </a:rPr>
              <a:t>=</a:t>
            </a:r>
            <a:r>
              <a:rPr lang="en-US" i="1" dirty="0">
                <a:latin typeface="Times New Roman"/>
                <a:ea typeface="MS Mincho"/>
              </a:rPr>
              <a:t>U</a:t>
            </a:r>
            <a:r>
              <a:rPr lang="en-US" baseline="-25000" dirty="0">
                <a:latin typeface="Times New Roman"/>
                <a:ea typeface="MS Mincho"/>
              </a:rPr>
              <a:t>2(1)</a:t>
            </a:r>
            <a:r>
              <a:rPr lang="en-US" dirty="0">
                <a:latin typeface="Times New Roman"/>
                <a:ea typeface="MS Mincho"/>
              </a:rPr>
              <a:t>+(n-1)Δ</a:t>
            </a:r>
            <a:r>
              <a:rPr lang="en-US" i="1" dirty="0">
                <a:latin typeface="Times New Roman"/>
                <a:ea typeface="MS Mincho"/>
              </a:rPr>
              <a:t>U</a:t>
            </a:r>
            <a:r>
              <a:rPr lang="en-US" baseline="-25000" dirty="0">
                <a:latin typeface="Times New Roman"/>
                <a:ea typeface="MS Mincho"/>
              </a:rPr>
              <a:t>2</a:t>
            </a:r>
            <a:r>
              <a:rPr lang="en-US" dirty="0">
                <a:latin typeface="Times New Roman"/>
                <a:ea typeface="MS Mincho"/>
              </a:rPr>
              <a:t> progress </a:t>
            </a:r>
            <a:r>
              <a:rPr lang="en-US" dirty="0" err="1">
                <a:latin typeface="Times New Roman"/>
                <a:ea typeface="MS Mincho"/>
              </a:rPr>
              <a:t>bo‘yicha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yuz</a:t>
            </a:r>
            <a:r>
              <a:rPr lang="en-US" dirty="0">
                <a:latin typeface="Times New Roman"/>
                <a:ea typeface="MS Mincho"/>
              </a:rPr>
              <a:t>  </a:t>
            </a:r>
            <a:r>
              <a:rPr lang="en-US" dirty="0" err="1">
                <a:latin typeface="Times New Roman"/>
                <a:ea typeface="MS Mincho"/>
              </a:rPr>
              <a:t>berishi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mumkin</a:t>
            </a:r>
            <a:r>
              <a:rPr lang="en-US" dirty="0">
                <a:latin typeface="Times New Roman"/>
                <a:ea typeface="MS Mincho"/>
              </a:rPr>
              <a:t>. </a:t>
            </a:r>
            <a:r>
              <a:rPr lang="en-US" dirty="0" err="1">
                <a:latin typeface="Times New Roman"/>
                <a:ea typeface="MS Mincho"/>
              </a:rPr>
              <a:t>Ayrim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hollarda</a:t>
            </a:r>
            <a:r>
              <a:rPr lang="en-US" dirty="0">
                <a:latin typeface="Times New Roman"/>
                <a:ea typeface="MS Mincho"/>
              </a:rPr>
              <a:t>  </a:t>
            </a:r>
            <a:r>
              <a:rPr lang="en-US" dirty="0" err="1">
                <a:latin typeface="Times New Roman"/>
                <a:ea typeface="MS Mincho"/>
              </a:rPr>
              <a:t>qatorning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maxraji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almashlab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ulagichning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muayyan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holatlarida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o‘zgarishi</a:t>
            </a:r>
            <a:r>
              <a:rPr lang="en-US" dirty="0">
                <a:latin typeface="Times New Roman"/>
                <a:ea typeface="MS Mincho"/>
              </a:rPr>
              <a:t> </a:t>
            </a:r>
            <a:r>
              <a:rPr lang="en-US" dirty="0" err="1">
                <a:latin typeface="Times New Roman"/>
                <a:ea typeface="MS Mincho"/>
              </a:rPr>
              <a:t>mumkin</a:t>
            </a:r>
            <a:r>
              <a:rPr lang="en-US" dirty="0">
                <a:latin typeface="Times New Roman"/>
                <a:ea typeface="MS Mincho"/>
              </a:rPr>
              <a:t>.</a:t>
            </a:r>
            <a:endParaRPr lang="ru-RU" sz="1100" dirty="0">
              <a:effectLst/>
              <a:latin typeface="Courier New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71296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MS Mincho"/>
              </a:rPr>
              <a:t>Tok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bosqichli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rostlanadigan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mashinalar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uchun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i="1" dirty="0">
                <a:latin typeface="Times New Roman"/>
                <a:ea typeface="MS Mincho"/>
              </a:rPr>
              <a:t>n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raqamli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rostlash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bosqichidan</a:t>
            </a:r>
            <a:r>
              <a:rPr lang="en-US" sz="2400" dirty="0">
                <a:latin typeface="Times New Roman"/>
                <a:ea typeface="MS Mincho"/>
              </a:rPr>
              <a:t> n+1 </a:t>
            </a:r>
            <a:r>
              <a:rPr lang="en-US" sz="2400" dirty="0" err="1">
                <a:latin typeface="Times New Roman"/>
                <a:ea typeface="MS Mincho"/>
              </a:rPr>
              <a:t>raqamli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rostlash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bosqichiga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o‘tilganda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transformatsiya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koeffitsienti</a:t>
            </a:r>
            <a:r>
              <a:rPr lang="en-US" sz="2400" dirty="0">
                <a:latin typeface="Times New Roman"/>
                <a:ea typeface="MS Mincho"/>
              </a:rPr>
              <a:t> 20-30% </a:t>
            </a:r>
            <a:r>
              <a:rPr lang="en-US" sz="2400" dirty="0" err="1">
                <a:latin typeface="Times New Roman"/>
                <a:ea typeface="MS Mincho"/>
              </a:rPr>
              <a:t>dan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ortiq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kamaymasligi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kerak</a:t>
            </a:r>
            <a:r>
              <a:rPr lang="en-US" sz="2400" dirty="0">
                <a:latin typeface="Times New Roman"/>
                <a:ea typeface="MS Mincho"/>
              </a:rPr>
              <a:t>.</a:t>
            </a:r>
            <a:endParaRPr lang="ru-RU" sz="1400" dirty="0">
              <a:latin typeface="Courier New"/>
              <a:ea typeface="Times New Roman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MS Mincho"/>
              </a:rPr>
              <a:t>Bosqichlar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bo‘yicha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kuchlanish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ma’lum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bo‘lgach</a:t>
            </a:r>
            <a:r>
              <a:rPr lang="en-US" sz="2400" dirty="0">
                <a:latin typeface="Times New Roman"/>
                <a:ea typeface="MS Mincho"/>
              </a:rPr>
              <a:t>, </a:t>
            </a:r>
            <a:r>
              <a:rPr lang="en-US" sz="2400" dirty="0" err="1">
                <a:latin typeface="Times New Roman"/>
                <a:ea typeface="MS Mincho"/>
              </a:rPr>
              <a:t>birlamchi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chulg‘am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o‘ramlarining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soni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aiiklanadi</a:t>
            </a:r>
            <a:r>
              <a:rPr lang="en-US" sz="2400" dirty="0">
                <a:latin typeface="Times New Roman"/>
                <a:ea typeface="MS Mincho"/>
              </a:rPr>
              <a:t>. </a:t>
            </a:r>
            <a:r>
              <a:rPr lang="en-US" sz="2400" i="1" dirty="0">
                <a:latin typeface="Times New Roman"/>
                <a:ea typeface="MS Mincho"/>
              </a:rPr>
              <a:t>w</a:t>
            </a:r>
            <a:r>
              <a:rPr lang="en-US" sz="2400" baseline="-25000" dirty="0">
                <a:latin typeface="Times New Roman"/>
                <a:ea typeface="MS Mincho"/>
              </a:rPr>
              <a:t>2</a:t>
            </a:r>
            <a:r>
              <a:rPr lang="en-US" sz="2400" dirty="0">
                <a:latin typeface="Times New Roman"/>
                <a:ea typeface="MS Mincho"/>
              </a:rPr>
              <a:t>=1 </a:t>
            </a:r>
            <a:r>
              <a:rPr lang="en-US" sz="2400" dirty="0" err="1">
                <a:latin typeface="Times New Roman"/>
                <a:ea typeface="MS Mincho"/>
              </a:rPr>
              <a:t>bo‘lganda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eng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yakin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yaxlit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songacha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yaxlitlash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va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i="1" dirty="0">
                <a:latin typeface="Times New Roman"/>
                <a:ea typeface="MS Mincho"/>
              </a:rPr>
              <a:t>U</a:t>
            </a:r>
            <a:r>
              <a:rPr lang="en-US" sz="2400" baseline="-25000" dirty="0">
                <a:latin typeface="Times New Roman"/>
                <a:ea typeface="MS Mincho"/>
              </a:rPr>
              <a:t>2n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tegishlicha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tuzatishlar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kiritish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bilan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i="1" dirty="0" err="1">
                <a:latin typeface="Times New Roman"/>
                <a:ea typeface="MS Mincho"/>
              </a:rPr>
              <a:t>w</a:t>
            </a:r>
            <a:r>
              <a:rPr lang="en-US" sz="2400" baseline="-25000" dirty="0" err="1">
                <a:latin typeface="Times New Roman"/>
                <a:ea typeface="MS Mincho"/>
              </a:rPr>
              <a:t>n</a:t>
            </a:r>
            <a:r>
              <a:rPr lang="en-US" sz="2400" dirty="0">
                <a:latin typeface="Times New Roman"/>
                <a:ea typeface="MS Mincho"/>
              </a:rPr>
              <a:t>=U</a:t>
            </a:r>
            <a:r>
              <a:rPr lang="en-US" sz="2400" baseline="-25000" dirty="0">
                <a:latin typeface="Times New Roman"/>
                <a:ea typeface="MS Mincho"/>
              </a:rPr>
              <a:t>1</a:t>
            </a:r>
            <a:r>
              <a:rPr lang="en-US" sz="2400" dirty="0">
                <a:latin typeface="Times New Roman"/>
                <a:ea typeface="MS Mincho"/>
              </a:rPr>
              <a:t>/U</a:t>
            </a:r>
            <a:r>
              <a:rPr lang="en-US" sz="2400" baseline="-25000" dirty="0">
                <a:latin typeface="Times New Roman"/>
                <a:ea typeface="MS Mincho"/>
              </a:rPr>
              <a:t>2n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bo‘ladi</a:t>
            </a:r>
            <a:r>
              <a:rPr lang="en-US" sz="2400" dirty="0">
                <a:latin typeface="Times New Roman"/>
                <a:ea typeface="MS Mincho"/>
              </a:rPr>
              <a:t>. </a:t>
            </a:r>
            <a:r>
              <a:rPr lang="en-US" sz="2400" dirty="0" err="1">
                <a:latin typeface="Times New Roman"/>
                <a:ea typeface="MS Mincho"/>
              </a:rPr>
              <a:t>Olingan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o‘ramlar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soni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va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hisoblangan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ikkilamchi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kuchlanishlar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jadvalda</a:t>
            </a:r>
            <a:r>
              <a:rPr lang="en-US" sz="2400" dirty="0">
                <a:latin typeface="Times New Roman"/>
                <a:ea typeface="MS Mincho"/>
              </a:rPr>
              <a:t>  </a:t>
            </a:r>
            <a:r>
              <a:rPr lang="en-US" sz="2400" dirty="0" err="1">
                <a:latin typeface="Times New Roman"/>
                <a:ea typeface="MS Mincho"/>
              </a:rPr>
              <a:t>jamlanadi</a:t>
            </a:r>
            <a:r>
              <a:rPr lang="en-US" sz="2400" dirty="0">
                <a:latin typeface="Times New Roman"/>
                <a:ea typeface="MS Mincho"/>
              </a:rPr>
              <a:t>.</a:t>
            </a:r>
            <a:endParaRPr lang="ru-RU" sz="1400" dirty="0">
              <a:latin typeface="Courier New"/>
              <a:ea typeface="Times New Roman"/>
            </a:endParaRPr>
          </a:p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/>
                <a:ea typeface="MS Mincho"/>
              </a:rPr>
              <a:t>Birlamchi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va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ikkilamchi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o‘ramlarning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kesimlari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uzoq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muddatli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toklar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bo‘yicha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hisoblanadi</a:t>
            </a:r>
            <a:r>
              <a:rPr lang="en-US" sz="2400" dirty="0">
                <a:latin typeface="Times New Roman"/>
                <a:ea typeface="MS Mincho"/>
              </a:rPr>
              <a:t>. </a:t>
            </a:r>
            <a:r>
              <a:rPr lang="en-US" sz="2400" dirty="0" err="1">
                <a:latin typeface="Times New Roman"/>
                <a:ea typeface="MS Mincho"/>
              </a:rPr>
              <a:t>Ularning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eng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katta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qiymatlari</a:t>
            </a:r>
            <a:r>
              <a:rPr lang="en-US" sz="2400" dirty="0">
                <a:latin typeface="Times New Roman"/>
                <a:ea typeface="MS Mincho"/>
              </a:rPr>
              <a:t> nominal </a:t>
            </a:r>
            <a:r>
              <a:rPr lang="en-US" sz="2400" dirty="0" err="1">
                <a:latin typeface="Times New Roman"/>
                <a:ea typeface="MS Mincho"/>
              </a:rPr>
              <a:t>bosqich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bo‘yicha</a:t>
            </a:r>
            <a:r>
              <a:rPr lang="en-US" sz="2400" dirty="0">
                <a:latin typeface="Times New Roman"/>
                <a:ea typeface="MS Mincho"/>
              </a:rPr>
              <a:t>  </a:t>
            </a:r>
            <a:r>
              <a:rPr lang="en-US" sz="2400" dirty="0" err="1">
                <a:latin typeface="Times New Roman"/>
                <a:ea typeface="MS Mincho"/>
              </a:rPr>
              <a:t>qabul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qilinadi</a:t>
            </a:r>
            <a:r>
              <a:rPr lang="en-US" sz="2400" dirty="0">
                <a:latin typeface="Times New Roman"/>
                <a:ea typeface="MS Mincho"/>
              </a:rPr>
              <a:t>.</a:t>
            </a:r>
            <a:endParaRPr lang="ru-RU" sz="1400" dirty="0">
              <a:effectLst/>
              <a:latin typeface="Courier New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82" y="332656"/>
            <a:ext cx="8546782" cy="6062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18829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5284"/>
            <a:ext cx="8136904" cy="632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289180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81387"/>
            <a:ext cx="8280920" cy="6578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662460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3107"/>
            <a:ext cx="7992888" cy="6632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66246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822" y="332656"/>
            <a:ext cx="8569678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032920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07" y="404664"/>
            <a:ext cx="8586065" cy="5993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90968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64096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latin typeface="Times New Roman"/>
                <a:ea typeface="MS Mincho"/>
              </a:rPr>
              <a:t>Tekshirish</a:t>
            </a:r>
            <a:r>
              <a:rPr lang="en-US" sz="2400" b="1" dirty="0">
                <a:latin typeface="Times New Roman"/>
                <a:ea typeface="MS Mincho"/>
              </a:rPr>
              <a:t> </a:t>
            </a:r>
            <a:r>
              <a:rPr lang="en-US" sz="2400" b="1" dirty="0" err="1">
                <a:latin typeface="Times New Roman"/>
                <a:ea typeface="MS Mincho"/>
              </a:rPr>
              <a:t>uchun</a:t>
            </a:r>
            <a:r>
              <a:rPr lang="en-US" sz="2400" b="1" dirty="0">
                <a:latin typeface="Times New Roman"/>
                <a:ea typeface="MS Mincho"/>
              </a:rPr>
              <a:t> </a:t>
            </a:r>
            <a:r>
              <a:rPr lang="en-US" sz="2400" b="1" dirty="0" err="1">
                <a:latin typeface="Times New Roman"/>
                <a:ea typeface="MS Mincho"/>
              </a:rPr>
              <a:t>savollar</a:t>
            </a:r>
            <a:endParaRPr lang="ru-RU" sz="1400" dirty="0">
              <a:latin typeface="Courier New"/>
              <a:ea typeface="Times New Roman"/>
            </a:endParaRPr>
          </a:p>
          <a:p>
            <a:pPr indent="215900" algn="ctr" hangingPunct="0">
              <a:spcAft>
                <a:spcPts val="0"/>
              </a:spcAft>
            </a:pPr>
            <a:r>
              <a:rPr lang="ru-RU" sz="2000" b="1" dirty="0">
                <a:latin typeface="Times New Roman"/>
                <a:ea typeface="Times New Roman"/>
              </a:rPr>
              <a:t> </a:t>
            </a:r>
            <a:endParaRPr lang="ru-RU" sz="2400" dirty="0">
              <a:latin typeface="Times New Roman"/>
              <a:ea typeface="Times New Roman"/>
            </a:endParaRPr>
          </a:p>
          <a:p>
            <a:pPr marL="180340" hangingPunct="0">
              <a:spcAft>
                <a:spcPts val="0"/>
              </a:spcAft>
            </a:pPr>
            <a:r>
              <a:rPr lang="en-US" sz="2400" dirty="0">
                <a:latin typeface="Times New Roman"/>
                <a:ea typeface="Times New Roman"/>
              </a:rPr>
              <a:t>1</a:t>
            </a:r>
            <a:r>
              <a:rPr lang="ru-RU" sz="2400" dirty="0">
                <a:latin typeface="Times New Roman"/>
                <a:ea typeface="Times New Roman"/>
              </a:rPr>
              <a:t>.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ru-RU" sz="2400" dirty="0">
                <a:latin typeface="Times New Roman"/>
                <a:ea typeface="Times New Roman"/>
              </a:rPr>
              <a:t> </a:t>
            </a:r>
            <a:r>
              <a:rPr lang="en-US" sz="2400" dirty="0">
                <a:latin typeface="Times New Roman"/>
                <a:ea typeface="Times New Roman"/>
              </a:rPr>
              <a:t>C</a:t>
            </a:r>
            <a:r>
              <a:rPr lang="ru-RU" sz="2400" dirty="0">
                <a:latin typeface="Times New Roman"/>
                <a:ea typeface="Times New Roman"/>
              </a:rPr>
              <a:t>h</a:t>
            </a:r>
            <a:r>
              <a:rPr lang="en-US" sz="2400" dirty="0">
                <a:latin typeface="Times New Roman"/>
                <a:ea typeface="Times New Roman"/>
              </a:rPr>
              <a:t>u</a:t>
            </a:r>
            <a:r>
              <a:rPr lang="ru-RU" sz="2400" dirty="0" err="1">
                <a:latin typeface="Times New Roman"/>
                <a:ea typeface="Times New Roman"/>
              </a:rPr>
              <a:t>lg‘аm</a:t>
            </a:r>
            <a:r>
              <a:rPr lang="en-US" sz="2400" dirty="0">
                <a:latin typeface="Times New Roman"/>
                <a:ea typeface="Times New Roman"/>
              </a:rPr>
              <a:t>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ri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suril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dig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n </a:t>
            </a:r>
            <a:r>
              <a:rPr lang="en-US" sz="2400" dirty="0" err="1">
                <a:latin typeface="Times New Roman"/>
                <a:ea typeface="Times New Roman"/>
              </a:rPr>
              <a:t>tr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nsf</a:t>
            </a:r>
            <a:r>
              <a:rPr lang="ru-RU" sz="2400" dirty="0">
                <a:latin typeface="Times New Roman"/>
                <a:ea typeface="Times New Roman"/>
              </a:rPr>
              <a:t>о</a:t>
            </a:r>
            <a:r>
              <a:rPr lang="en-US" sz="2400" dirty="0" err="1">
                <a:latin typeface="Times New Roman"/>
                <a:ea typeface="Times New Roman"/>
              </a:rPr>
              <a:t>rm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t</a:t>
            </a:r>
            <a:r>
              <a:rPr lang="ru-RU" sz="2400" dirty="0">
                <a:latin typeface="Times New Roman"/>
                <a:ea typeface="Times New Roman"/>
              </a:rPr>
              <a:t>о</a:t>
            </a:r>
            <a:r>
              <a:rPr lang="en-US" sz="2400" dirty="0" err="1">
                <a:latin typeface="Times New Roman"/>
                <a:ea typeface="Times New Roman"/>
              </a:rPr>
              <a:t>rd</a:t>
            </a:r>
            <a:r>
              <a:rPr lang="ru-RU" sz="2400" dirty="0">
                <a:latin typeface="Times New Roman"/>
                <a:ea typeface="Times New Roman"/>
              </a:rPr>
              <a:t>а </a:t>
            </a:r>
            <a:r>
              <a:rPr lang="en-US" sz="2400" dirty="0">
                <a:latin typeface="Times New Roman"/>
                <a:ea typeface="Times New Roman"/>
              </a:rPr>
              <a:t>p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yv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nd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sh</a:t>
            </a:r>
            <a:r>
              <a:rPr lang="en-US" sz="2400" dirty="0">
                <a:latin typeface="Times New Roman"/>
                <a:ea typeface="Times New Roman"/>
              </a:rPr>
              <a:t> t</a:t>
            </a:r>
            <a:r>
              <a:rPr lang="ru-RU" sz="2400" dirty="0">
                <a:latin typeface="Times New Roman"/>
                <a:ea typeface="Times New Roman"/>
              </a:rPr>
              <a:t>о</a:t>
            </a:r>
            <a:r>
              <a:rPr lang="en-US" sz="2400" dirty="0" err="1">
                <a:latin typeface="Times New Roman"/>
                <a:ea typeface="Times New Roman"/>
              </a:rPr>
              <a:t>ki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kuchi</a:t>
            </a:r>
            <a:r>
              <a:rPr lang="en-US" sz="2400" dirty="0">
                <a:latin typeface="Times New Roman"/>
                <a:ea typeface="Times New Roman"/>
              </a:rPr>
              <a:t> q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nd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y r</a:t>
            </a:r>
            <a:r>
              <a:rPr lang="ru-RU" sz="2400" dirty="0">
                <a:latin typeface="Times New Roman"/>
                <a:ea typeface="Times New Roman"/>
              </a:rPr>
              <a:t>о</a:t>
            </a:r>
            <a:r>
              <a:rPr lang="en-US" sz="2400" dirty="0" err="1">
                <a:latin typeface="Times New Roman"/>
                <a:ea typeface="Times New Roman"/>
              </a:rPr>
              <a:t>stl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n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di</a:t>
            </a:r>
            <a:r>
              <a:rPr lang="ru-RU" sz="2400" dirty="0">
                <a:latin typeface="Times New Roman"/>
                <a:ea typeface="Times New Roman"/>
              </a:rPr>
              <a:t>?</a:t>
            </a:r>
          </a:p>
          <a:p>
            <a:pPr lvl="0" hangingPunct="0">
              <a:spcAft>
                <a:spcPts val="0"/>
              </a:spcAft>
            </a:pPr>
            <a:r>
              <a:rPr lang="en-US" sz="2400" dirty="0">
                <a:latin typeface="Times New Roman"/>
                <a:ea typeface="Times New Roman"/>
              </a:rPr>
              <a:t>2. </a:t>
            </a:r>
            <a:r>
              <a:rPr lang="en-US" sz="2400" dirty="0" err="1">
                <a:latin typeface="Times New Roman"/>
                <a:ea typeface="Times New Roman"/>
              </a:rPr>
              <a:t>Yoy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bil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n d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st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kli</a:t>
            </a:r>
            <a:r>
              <a:rPr lang="en-US" sz="2400" dirty="0">
                <a:latin typeface="Times New Roman"/>
                <a:ea typeface="Times New Roman"/>
              </a:rPr>
              <a:t> p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yv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ndl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sh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uchun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bir</a:t>
            </a:r>
            <a:r>
              <a:rPr lang="en-US" sz="2400" dirty="0">
                <a:latin typeface="Times New Roman"/>
                <a:ea typeface="Times New Roman"/>
              </a:rPr>
              <a:t> p</a:t>
            </a:r>
            <a:r>
              <a:rPr lang="ru-RU" sz="2400" dirty="0">
                <a:latin typeface="Times New Roman"/>
                <a:ea typeface="Times New Roman"/>
              </a:rPr>
              <a:t>о</a:t>
            </a:r>
            <a:r>
              <a:rPr lang="en-US" sz="2400" dirty="0" err="1">
                <a:latin typeface="Times New Roman"/>
                <a:ea typeface="Times New Roman"/>
              </a:rPr>
              <a:t>stli</a:t>
            </a:r>
            <a:r>
              <a:rPr lang="en-US" sz="2400" dirty="0">
                <a:latin typeface="Times New Roman"/>
                <a:ea typeface="Times New Roman"/>
              </a:rPr>
              <a:t> to</a:t>
            </a:r>
            <a:r>
              <a:rPr lang="ru-RU" sz="2400" dirty="0">
                <a:latin typeface="Times New Roman"/>
                <a:ea typeface="Times New Roman"/>
              </a:rPr>
              <a:t>‘</a:t>
            </a:r>
            <a:r>
              <a:rPr lang="en-US" sz="2400" dirty="0">
                <a:latin typeface="Times New Roman"/>
                <a:ea typeface="Times New Roman"/>
              </a:rPr>
              <a:t>g</a:t>
            </a:r>
            <a:r>
              <a:rPr lang="ru-RU" sz="2400" dirty="0">
                <a:latin typeface="Times New Roman"/>
                <a:ea typeface="Times New Roman"/>
              </a:rPr>
              <a:t>’</a:t>
            </a:r>
            <a:r>
              <a:rPr lang="en-US" sz="2400" dirty="0" err="1">
                <a:latin typeface="Times New Roman"/>
                <a:ea typeface="Times New Roman"/>
              </a:rPr>
              <a:t>ril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gichl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r q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nd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y</a:t>
            </a:r>
            <a:r>
              <a:rPr lang="ru-RU" sz="2400" dirty="0">
                <a:latin typeface="Times New Roman"/>
                <a:ea typeface="Times New Roman"/>
              </a:rPr>
              <a:t> а</a:t>
            </a:r>
            <a:r>
              <a:rPr lang="en-US" sz="2400" dirty="0">
                <a:latin typeface="Times New Roman"/>
                <a:ea typeface="Times New Roman"/>
              </a:rPr>
              <a:t>s</a:t>
            </a:r>
            <a:r>
              <a:rPr lang="ru-RU" sz="2400" dirty="0">
                <a:latin typeface="Times New Roman"/>
                <a:ea typeface="Times New Roman"/>
              </a:rPr>
              <a:t>о</a:t>
            </a:r>
            <a:r>
              <a:rPr lang="en-US" sz="2400" dirty="0" err="1">
                <a:latin typeface="Times New Roman"/>
                <a:ea typeface="Times New Roman"/>
              </a:rPr>
              <a:t>siy</a:t>
            </a:r>
            <a:r>
              <a:rPr lang="en-US" sz="2400" dirty="0">
                <a:latin typeface="Times New Roman"/>
                <a:ea typeface="Times New Roman"/>
              </a:rPr>
              <a:t> </a:t>
            </a:r>
            <a:r>
              <a:rPr lang="en-US" sz="2400" dirty="0" err="1">
                <a:latin typeface="Times New Roman"/>
                <a:ea typeface="Times New Roman"/>
              </a:rPr>
              <a:t>uz</a:t>
            </a:r>
            <a:r>
              <a:rPr lang="ru-RU" sz="2400" dirty="0">
                <a:latin typeface="Times New Roman"/>
                <a:ea typeface="Times New Roman"/>
              </a:rPr>
              <a:t>е</a:t>
            </a:r>
            <a:r>
              <a:rPr lang="en-US" sz="2400" dirty="0" err="1">
                <a:latin typeface="Times New Roman"/>
                <a:ea typeface="Times New Roman"/>
              </a:rPr>
              <a:t>ll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 err="1">
                <a:latin typeface="Times New Roman"/>
                <a:ea typeface="Times New Roman"/>
              </a:rPr>
              <a:t>rd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n </a:t>
            </a:r>
            <a:r>
              <a:rPr lang="en-US" sz="2400" dirty="0" err="1">
                <a:latin typeface="Times New Roman"/>
                <a:ea typeface="Times New Roman"/>
              </a:rPr>
              <a:t>tuzilg</a:t>
            </a:r>
            <a:r>
              <a:rPr lang="ru-RU" sz="2400" dirty="0">
                <a:latin typeface="Times New Roman"/>
                <a:ea typeface="Times New Roman"/>
              </a:rPr>
              <a:t>а</a:t>
            </a:r>
            <a:r>
              <a:rPr lang="en-US" sz="2400" dirty="0">
                <a:latin typeface="Times New Roman"/>
                <a:ea typeface="Times New Roman"/>
              </a:rPr>
              <a:t>n</a:t>
            </a:r>
            <a:r>
              <a:rPr lang="ru-RU" sz="2400" dirty="0">
                <a:latin typeface="Times New Roman"/>
                <a:ea typeface="Times New Roman"/>
              </a:rPr>
              <a:t>? </a:t>
            </a: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MS Mincho"/>
              </a:rPr>
              <a:t>3. </a:t>
            </a:r>
            <a:r>
              <a:rPr lang="en-US" sz="2400" dirty="0" err="1">
                <a:latin typeface="Times New Roman"/>
                <a:ea typeface="MS Mincho"/>
              </a:rPr>
              <a:t>Payvandlash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transformatori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qanday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vazifani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bajaradi</a:t>
            </a:r>
            <a:r>
              <a:rPr lang="en-US" sz="2400" dirty="0">
                <a:latin typeface="Times New Roman"/>
                <a:ea typeface="MS Mincho"/>
              </a:rPr>
              <a:t>?</a:t>
            </a:r>
            <a:endParaRPr lang="ru-RU" sz="1400" dirty="0">
              <a:latin typeface="Courier New"/>
              <a:ea typeface="Times New Roman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MS Mincho"/>
              </a:rPr>
              <a:t>4. </a:t>
            </a:r>
            <a:r>
              <a:rPr lang="en-US" sz="2400" dirty="0" err="1">
                <a:latin typeface="Times New Roman"/>
                <a:ea typeface="MS Mincho"/>
              </a:rPr>
              <a:t>Payvandlash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transformatori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qanday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asosiy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uzellardan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tuzilgan</a:t>
            </a:r>
            <a:r>
              <a:rPr lang="en-US" sz="2400" dirty="0">
                <a:latin typeface="Times New Roman"/>
                <a:ea typeface="MS Mincho"/>
              </a:rPr>
              <a:t>?</a:t>
            </a:r>
            <a:endParaRPr lang="ru-RU" sz="1400" dirty="0">
              <a:latin typeface="Courier New"/>
              <a:ea typeface="Times New Roman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MS Mincho"/>
              </a:rPr>
              <a:t>5. </a:t>
            </a:r>
            <a:r>
              <a:rPr lang="en-US" sz="2400" dirty="0" err="1">
                <a:latin typeface="Times New Roman"/>
                <a:ea typeface="MS Mincho"/>
              </a:rPr>
              <a:t>Payvandlash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transformatorlarida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magnit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o‘tkazgichlarning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qaysi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turlari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qo‘llaniladi</a:t>
            </a:r>
            <a:r>
              <a:rPr lang="en-US" sz="2400" dirty="0">
                <a:latin typeface="Times New Roman"/>
                <a:ea typeface="MS Mincho"/>
              </a:rPr>
              <a:t>?</a:t>
            </a:r>
            <a:endParaRPr lang="ru-RU" sz="1400" dirty="0">
              <a:latin typeface="Courier New"/>
              <a:ea typeface="Times New Roman"/>
            </a:endParaRPr>
          </a:p>
          <a:p>
            <a:pPr lvl="0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/>
                <a:ea typeface="MS Mincho"/>
              </a:rPr>
              <a:t>6. </a:t>
            </a:r>
            <a:r>
              <a:rPr lang="en-US" sz="2400" dirty="0" err="1">
                <a:latin typeface="Times New Roman"/>
                <a:ea typeface="MS Mincho"/>
              </a:rPr>
              <a:t>Payvandlash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transformatorlarida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birlamchi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chulg‘amning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qaysi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turlari</a:t>
            </a:r>
            <a:r>
              <a:rPr lang="en-US" sz="2400" dirty="0">
                <a:latin typeface="Times New Roman"/>
                <a:ea typeface="MS Mincho"/>
              </a:rPr>
              <a:t> </a:t>
            </a:r>
            <a:r>
              <a:rPr lang="en-US" sz="2400" dirty="0" err="1">
                <a:latin typeface="Times New Roman"/>
                <a:ea typeface="MS Mincho"/>
              </a:rPr>
              <a:t>ishlatiladi</a:t>
            </a:r>
            <a:r>
              <a:rPr lang="en-US" sz="2400" dirty="0">
                <a:latin typeface="Times New Roman"/>
                <a:ea typeface="MS Mincho"/>
              </a:rPr>
              <a:t>?</a:t>
            </a:r>
            <a:endParaRPr lang="ru-RU" sz="1400" dirty="0">
              <a:effectLst/>
              <a:latin typeface="Courier New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85909684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2564904"/>
            <a:ext cx="82089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E’tiboringiz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4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800" b="1" dirty="0" err="1">
                <a:latin typeface="Times New Roman" pitchFamily="18" charset="0"/>
                <a:cs typeface="Times New Roman" pitchFamily="18" charset="0"/>
              </a:rPr>
              <a:t>rahmat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909684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2432</Words>
  <Application>Microsoft Office PowerPoint</Application>
  <PresentationFormat>Экран (4:3)</PresentationFormat>
  <Paragraphs>86</Paragraphs>
  <Slides>37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44" baseType="lpstr">
      <vt:lpstr>MS Mincho</vt:lpstr>
      <vt:lpstr>Arial</vt:lpstr>
      <vt:lpstr>Calibri</vt:lpstr>
      <vt:lpstr>Courier New</vt:lpstr>
      <vt:lpstr>Times New Roman</vt:lpstr>
      <vt:lpstr>Тема Office</vt:lpstr>
      <vt:lpstr>Формула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uuu</dc:creator>
  <cp:lastModifiedBy>Qudrat</cp:lastModifiedBy>
  <cp:revision>8</cp:revision>
  <dcterms:created xsi:type="dcterms:W3CDTF">2012-01-27T05:48:39Z</dcterms:created>
  <dcterms:modified xsi:type="dcterms:W3CDTF">2018-10-09T11:09:51Z</dcterms:modified>
</cp:coreProperties>
</file>