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7"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93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03.10.2018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500" b="1" dirty="0" smtClean="0">
                <a:latin typeface="Times New Roman" pitchFamily="18" charset="0"/>
                <a:cs typeface="Times New Roman" pitchFamily="18" charset="0"/>
              </a:rPr>
              <a:t>Unit 6</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r>
              <a:rPr lang="en-US" sz="2500" b="1" dirty="0" err="1" smtClean="0">
                <a:latin typeface="Times New Roman" pitchFamily="18" charset="0"/>
                <a:cs typeface="Times New Roman" pitchFamily="18" charset="0"/>
              </a:rPr>
              <a:t>Mavzu</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Ikki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Konturli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payvandlash</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manbalari</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ctr">
              <a:lnSpc>
                <a:spcPct val="150000"/>
              </a:lnSpc>
              <a:buNone/>
            </a:pPr>
            <a:r>
              <a:rPr lang="en-US" sz="2500" b="1" dirty="0" err="1" smtClean="0">
                <a:latin typeface="Times New Roman" pitchFamily="18" charset="0"/>
                <a:cs typeface="Times New Roman" pitchFamily="18" charset="0"/>
              </a:rPr>
              <a:t>Reja</a:t>
            </a:r>
            <a:r>
              <a:rPr lang="en-US" sz="2500" b="1" dirty="0" smtClean="0">
                <a:latin typeface="Times New Roman" pitchFamily="18" charset="0"/>
                <a:cs typeface="Times New Roman" pitchFamily="18" charset="0"/>
              </a:rPr>
              <a:t>:</a:t>
            </a:r>
            <a:endParaRPr lang="en-US" sz="2500" b="1" dirty="0" smtClean="0">
              <a:latin typeface="Times New Roman" pitchFamily="18" charset="0"/>
              <a:cs typeface="Times New Roman" pitchFamily="18" charset="0"/>
            </a:endParaRPr>
          </a:p>
          <a:p>
            <a:pPr algn="just">
              <a:lnSpc>
                <a:spcPct val="150000"/>
              </a:lnSpc>
              <a:buNone/>
            </a:pPr>
            <a:r>
              <a:rPr lang="en-US" sz="2500" dirty="0" smtClean="0">
                <a:latin typeface="Times New Roman" pitchFamily="18" charset="0"/>
                <a:cs typeface="Times New Roman" pitchFamily="18" charset="0"/>
              </a:rPr>
              <a:t>6.1</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Kontaktli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payvandlash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mashinalarining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elektr</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zanjirlari</a:t>
            </a:r>
            <a:endParaRPr lang="ru-RU" sz="2500" dirty="0" smtClean="0">
              <a:latin typeface="Times New Roman" pitchFamily="18" charset="0"/>
              <a:cs typeface="Times New Roman" pitchFamily="18" charset="0"/>
            </a:endParaRPr>
          </a:p>
          <a:p>
            <a:pPr algn="just">
              <a:lnSpc>
                <a:spcPct val="150000"/>
              </a:lnSpc>
              <a:buNone/>
            </a:pPr>
            <a:r>
              <a:rPr lang="en-US" sz="2500" dirty="0" smtClean="0">
                <a:latin typeface="Times New Roman" pitchFamily="18" charset="0"/>
                <a:cs typeface="Times New Roman" pitchFamily="18" charset="0"/>
              </a:rPr>
              <a:t>6.2. </a:t>
            </a:r>
            <a:r>
              <a:rPr lang="en-US" sz="2500" dirty="0" err="1" smtClean="0">
                <a:latin typeface="Times New Roman" pitchFamily="18" charset="0"/>
                <a:cs typeface="Times New Roman" pitchFamily="18" charset="0"/>
              </a:rPr>
              <a:t>Kontaktli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payvandlash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mashinalarining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ikkilamchi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konturini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hisoblash</a:t>
            </a:r>
            <a:endParaRPr lang="ru-RU" sz="2500" dirty="0" smtClean="0">
              <a:latin typeface="Times New Roman" pitchFamily="18" charset="0"/>
              <a:cs typeface="Times New Roman" pitchFamily="18" charset="0"/>
            </a:endParaRP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290"/>
            <a:ext cx="8229600" cy="868346"/>
          </a:xfrm>
        </p:spPr>
        <p:txBody>
          <a:bodyPr>
            <a:noAutofit/>
          </a:bodyPr>
          <a:lstStyle/>
          <a:p>
            <a:r>
              <a:rPr lang="en-US" sz="2500" b="1" dirty="0" smtClean="0">
                <a:latin typeface="Times New Roman" pitchFamily="18" charset="0"/>
                <a:cs typeface="Times New Roman" pitchFamily="18" charset="0"/>
              </a:rPr>
              <a:t/>
            </a:r>
            <a:br>
              <a:rPr lang="en-US" sz="2500" b="1" dirty="0" smtClean="0">
                <a:latin typeface="Times New Roman" pitchFamily="18" charset="0"/>
                <a:cs typeface="Times New Roman" pitchFamily="18" charset="0"/>
              </a:rPr>
            </a:br>
            <a:r>
              <a:rPr lang="en-US" sz="2500" b="1" dirty="0" smtClean="0">
                <a:latin typeface="Times New Roman" pitchFamily="18" charset="0"/>
                <a:cs typeface="Times New Roman" pitchFamily="18" charset="0"/>
              </a:rPr>
              <a:t>6.1</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Kontaktli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payvandlash</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mashinalarining</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elektr</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zanjirlari</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357298"/>
            <a:ext cx="8229600" cy="5214974"/>
          </a:xfrm>
        </p:spPr>
        <p:txBody>
          <a:bodyPr>
            <a:normAutofit/>
          </a:bodyPr>
          <a:lstStyle/>
          <a:p>
            <a:pPr algn="just">
              <a:lnSpc>
                <a:spcPct val="150000"/>
              </a:lnSpc>
              <a:buNone/>
            </a:pPr>
            <a:r>
              <a:rPr lang="en-US" sz="2000" dirty="0" smtClean="0">
                <a:latin typeface="Times New Roman" pitchFamily="18" charset="0"/>
                <a:cs typeface="Times New Roman" pitchFamily="18" charset="0"/>
              </a:rPr>
              <a:t>   		1</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o‘zgaruvchan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PTr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kontaktor-uzgich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keyin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paydo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bosqich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almashlab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ulagich</a:t>
            </a:r>
            <a:r>
              <a:rPr lang="en-US" sz="2000" dirty="0" smtClean="0">
                <a:latin typeface="Times New Roman" pitchFamily="18" charset="0"/>
                <a:cs typeface="Times New Roman" pitchFamily="18" charset="0"/>
              </a:rPr>
              <a:t> BA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rostlanadi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vaqti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boshkarish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apparatlari</a:t>
            </a:r>
            <a:r>
              <a:rPr lang="en-US" sz="2000" dirty="0" smtClean="0">
                <a:latin typeface="Times New Roman" pitchFamily="18" charset="0"/>
                <a:cs typeface="Times New Roman" pitchFamily="18" charset="0"/>
              </a:rPr>
              <a:t> BA </a:t>
            </a:r>
            <a:r>
              <a:rPr lang="en-US" sz="2000" dirty="0" err="1" smtClean="0">
                <a:latin typeface="Times New Roman" pitchFamily="18" charset="0"/>
                <a:cs typeface="Times New Roman" pitchFamily="18" charset="0"/>
              </a:rPr>
              <a:t>vositasida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rostdanadi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o‘zgaruvchan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afzalliklari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tarmoqning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elektr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energiyasini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o‘zgartiruvchi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qurilma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sodda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tuzilgan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davomliligiga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turlicha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hosil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imkoniyati</a:t>
            </a:r>
            <a:r>
              <a:rPr lang="en-US" sz="2000" dirty="0" smtClean="0">
                <a:latin typeface="Times New Roman" pitchFamily="18" charset="0"/>
                <a:cs typeface="Times New Roman" pitchFamily="18" charset="0"/>
              </a:rPr>
              <a:t> bor. </a:t>
            </a:r>
            <a:r>
              <a:rPr lang="en-US" sz="2000" dirty="0" err="1" smtClean="0">
                <a:latin typeface="Times New Roman" pitchFamily="18" charset="0"/>
                <a:cs typeface="Times New Roman" pitchFamily="18" charset="0"/>
              </a:rPr>
              <a:t>Kamchiliklariga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tarmog‘i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notekis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yuklanishi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katta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quvvatli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ulaganda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katta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quvvat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koeffitsienti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cosφ</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kichikligi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kiradi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buNone/>
            </a:pPr>
            <a:endParaRPr lang="ru-RU"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714884"/>
            <a:ext cx="8229600" cy="1500190"/>
          </a:xfrm>
        </p:spPr>
        <p:txBody>
          <a:bodyPr>
            <a:noAutofit/>
          </a:bodyPr>
          <a:lstStyle/>
          <a:p>
            <a:pPr>
              <a:lnSpc>
                <a:spcPct val="150000"/>
              </a:lnSpc>
            </a:pPr>
            <a:r>
              <a:rPr lang="en-US" sz="2500" b="1" dirty="0" smtClean="0">
                <a:latin typeface="Times New Roman" pitchFamily="18" charset="0"/>
                <a:cs typeface="Times New Roman" pitchFamily="18" charset="0"/>
              </a:rPr>
              <a:t>6.1-rasm.</a:t>
            </a:r>
            <a:r>
              <a:rPr lang="en-US" sz="2500"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Bir</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fazali</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o‘zgaruvchan</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tok</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mshainasi</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kuch</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qismining</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prinsipial</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sxemasi</a:t>
            </a:r>
            <a:r>
              <a:rPr lang="en-US" sz="2500" i="1" dirty="0" smtClean="0">
                <a:latin typeface="Times New Roman" pitchFamily="18" charset="0"/>
                <a:cs typeface="Times New Roman" pitchFamily="18" charset="0"/>
              </a:rPr>
              <a:t>.</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a:stretch>
            <a:fillRect/>
          </a:stretch>
        </p:blipFill>
        <p:spPr bwMode="auto">
          <a:xfrm>
            <a:off x="1571604" y="428604"/>
            <a:ext cx="6000792" cy="421484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72230"/>
          </a:xfrm>
        </p:spPr>
        <p:txBody>
          <a:bodyPr>
            <a:normAutofit fontScale="92500" lnSpcReduction="10000"/>
          </a:bodyPr>
          <a:lstStyle/>
          <a:p>
            <a:pPr algn="just">
              <a:lnSpc>
                <a:spcPct val="150000"/>
              </a:lnSpc>
            </a:pP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past </a:t>
            </a:r>
            <a:r>
              <a:rPr lang="en-US" sz="2000" dirty="0" err="1" smtClean="0">
                <a:latin typeface="Times New Roman" pitchFamily="18" charset="0"/>
                <a:cs typeface="Times New Roman" pitchFamily="18" charset="0"/>
              </a:rPr>
              <a:t>chastotali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sanoat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chastotasidagi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ko‘prik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sxema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bo‘yicha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yiq‘ilgan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to‘g‘rilagichida</a:t>
            </a:r>
            <a:r>
              <a:rPr lang="en-US" sz="2000" dirty="0" smtClean="0">
                <a:latin typeface="Times New Roman" pitchFamily="18" charset="0"/>
                <a:cs typeface="Times New Roman" pitchFamily="18" charset="0"/>
              </a:rPr>
              <a:t> 5–10 Hz </a:t>
            </a:r>
            <a:r>
              <a:rPr lang="en-US" sz="2000" dirty="0" err="1" smtClean="0">
                <a:latin typeface="Times New Roman" pitchFamily="18" charset="0"/>
                <a:cs typeface="Times New Roman" pitchFamily="18" charset="0"/>
              </a:rPr>
              <a:t>chastotali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aylantiriladi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PTr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g‘amiga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U </a:t>
            </a:r>
            <a:r>
              <a:rPr lang="en-US" sz="2000" dirty="0" err="1" smtClean="0">
                <a:latin typeface="Times New Roman" pitchFamily="18" charset="0"/>
                <a:cs typeface="Times New Roman" pitchFamily="18" charset="0"/>
              </a:rPr>
              <a:t>qisqa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muddatli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PTr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a:t>
            </a:r>
            <a:r>
              <a:rPr lang="en-US" sz="2000" dirty="0" smtClean="0">
                <a:latin typeface="Times New Roman" pitchFamily="18" charset="0"/>
                <a:cs typeface="Times New Roman" pitchFamily="18" charset="0"/>
              </a:rPr>
              <a:t> IT </a:t>
            </a:r>
            <a:r>
              <a:rPr lang="en-US" sz="2000" dirty="0" err="1" smtClean="0">
                <a:latin typeface="Times New Roman" pitchFamily="18" charset="0"/>
                <a:cs typeface="Times New Roman" pitchFamily="18" charset="0"/>
              </a:rPr>
              <a:t>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qutbli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elektromagnitli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kontaktor</a:t>
            </a:r>
            <a:r>
              <a:rPr lang="en-US" sz="2000" dirty="0" smtClean="0">
                <a:latin typeface="Times New Roman" pitchFamily="18" charset="0"/>
                <a:cs typeface="Times New Roman" pitchFamily="18" charset="0"/>
              </a:rPr>
              <a:t> PP </a:t>
            </a:r>
            <a:r>
              <a:rPr lang="en-US" sz="2000" dirty="0" err="1" smtClean="0">
                <a:latin typeface="Times New Roman" pitchFamily="18" charset="0"/>
                <a:cs typeface="Times New Roman" pitchFamily="18" charset="0"/>
              </a:rPr>
              <a:t>orqali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Kontaktor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oralig‘idagi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to‘xtamlar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pauzalar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vaqtida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uzatilayotgan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qutbini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navbati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o‘zgartiradi</a:t>
            </a:r>
            <a:r>
              <a:rPr lang="en-US" sz="2000" dirty="0" smtClean="0">
                <a:latin typeface="Times New Roman" pitchFamily="18" charset="0"/>
                <a:cs typeface="Times New Roman" pitchFamily="18" charset="0"/>
              </a:rPr>
              <a:t>. Bu </a:t>
            </a:r>
            <a:r>
              <a:rPr lang="en-US" sz="2000" dirty="0" err="1" smtClean="0">
                <a:latin typeface="Times New Roman" pitchFamily="18" charset="0"/>
                <a:cs typeface="Times New Roman" pitchFamily="18" charset="0"/>
              </a:rPr>
              <a:t>esa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o‘tkazgich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to‘yinishining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oldini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pPr>
            <a:r>
              <a:rPr lang="en-US" sz="2000" dirty="0" smtClean="0"/>
              <a:t>Past </a:t>
            </a:r>
            <a:r>
              <a:rPr lang="en-US" sz="2000" dirty="0" err="1" smtClean="0"/>
              <a:t>chastotali</a:t>
            </a:r>
            <a:r>
              <a:rPr lang="en-US" sz="2000" dirty="0" smtClean="0"/>
              <a:t> </a:t>
            </a:r>
            <a:r>
              <a:rPr lang="en-US" sz="2000" dirty="0" err="1" smtClean="0"/>
              <a:t>mashinadi</a:t>
            </a:r>
            <a:r>
              <a:rPr lang="en-US" sz="2000" dirty="0" smtClean="0"/>
              <a:t> </a:t>
            </a:r>
            <a:r>
              <a:rPr lang="en-US" sz="2000" dirty="0" err="1" smtClean="0"/>
              <a:t>tok</a:t>
            </a:r>
            <a:r>
              <a:rPr lang="en-US" sz="2000" dirty="0" smtClean="0"/>
              <a:t> </a:t>
            </a:r>
            <a:r>
              <a:rPr lang="en-US" sz="2000" dirty="0" err="1" smtClean="0"/>
              <a:t>kommutatsiyasi</a:t>
            </a:r>
            <a:r>
              <a:rPr lang="en-US" sz="2000" dirty="0" smtClean="0"/>
              <a:t> </a:t>
            </a:r>
            <a:r>
              <a:rPr lang="en-US" sz="2000" dirty="0" err="1" smtClean="0"/>
              <a:t>shunday</a:t>
            </a:r>
            <a:r>
              <a:rPr lang="en-US" sz="2000" dirty="0" smtClean="0"/>
              <a:t> </a:t>
            </a:r>
            <a:r>
              <a:rPr lang="en-US" sz="2000" dirty="0" err="1" smtClean="0"/>
              <a:t>amalga</a:t>
            </a:r>
            <a:r>
              <a:rPr lang="en-US" sz="2000" dirty="0" smtClean="0"/>
              <a:t> </a:t>
            </a:r>
            <a:r>
              <a:rPr lang="en-US" sz="2000" dirty="0" err="1" smtClean="0"/>
              <a:t>oshadiki</a:t>
            </a:r>
            <a:r>
              <a:rPr lang="en-US" sz="2000" dirty="0" smtClean="0"/>
              <a:t>, </a:t>
            </a:r>
            <a:r>
              <a:rPr lang="en-US" sz="2000" dirty="0" err="1" smtClean="0"/>
              <a:t>payvanlash</a:t>
            </a:r>
            <a:r>
              <a:rPr lang="en-US" sz="2000" dirty="0" smtClean="0"/>
              <a:t> </a:t>
            </a:r>
            <a:r>
              <a:rPr lang="en-US" sz="2000" dirty="0" err="1" smtClean="0"/>
              <a:t>transformatorining</a:t>
            </a:r>
            <a:r>
              <a:rPr lang="en-US" sz="2000" dirty="0" smtClean="0"/>
              <a:t> </a:t>
            </a:r>
            <a:r>
              <a:rPr lang="en-US" sz="2000" dirty="0" err="1" smtClean="0"/>
              <a:t>birlamchi</a:t>
            </a:r>
            <a:r>
              <a:rPr lang="en-US" sz="2000" dirty="0" smtClean="0"/>
              <a:t> </a:t>
            </a:r>
            <a:r>
              <a:rPr lang="en-US" sz="2000" dirty="0" err="1" smtClean="0"/>
              <a:t>chulg‘amiga</a:t>
            </a:r>
            <a:r>
              <a:rPr lang="en-US" sz="2000" dirty="0" smtClean="0"/>
              <a:t> </a:t>
            </a:r>
            <a:r>
              <a:rPr lang="en-US" sz="2000" dirty="0" err="1" smtClean="0"/>
              <a:t>uzaatilayotgan</a:t>
            </a:r>
            <a:r>
              <a:rPr lang="en-US" sz="2000" dirty="0" smtClean="0"/>
              <a:t> </a:t>
            </a:r>
            <a:r>
              <a:rPr lang="en-US" sz="2000" dirty="0" err="1" smtClean="0"/>
              <a:t>o‘zgarmas</a:t>
            </a:r>
            <a:r>
              <a:rPr lang="en-US" sz="2000" dirty="0" smtClean="0"/>
              <a:t> </a:t>
            </a:r>
            <a:r>
              <a:rPr lang="en-US" sz="2000" dirty="0" err="1" smtClean="0"/>
              <a:t>kuchlanishining</a:t>
            </a:r>
            <a:r>
              <a:rPr lang="en-US" sz="2000" dirty="0" smtClean="0"/>
              <a:t> </a:t>
            </a:r>
            <a:r>
              <a:rPr lang="en-US" sz="2000" dirty="0" err="1" smtClean="0"/>
              <a:t>ayrim</a:t>
            </a:r>
            <a:r>
              <a:rPr lang="en-US" sz="2000" dirty="0" smtClean="0"/>
              <a:t> </a:t>
            </a:r>
            <a:r>
              <a:rPr lang="en-US" sz="2000" dirty="0" err="1" smtClean="0"/>
              <a:t>impulslar</a:t>
            </a:r>
            <a:r>
              <a:rPr lang="en-US" sz="2000" dirty="0" smtClean="0"/>
              <a:t> </a:t>
            </a:r>
            <a:r>
              <a:rPr lang="en-US" sz="2000" dirty="0" err="1" smtClean="0"/>
              <a:t>unda</a:t>
            </a:r>
            <a:r>
              <a:rPr lang="en-US" sz="2000" dirty="0" smtClean="0"/>
              <a:t> </a:t>
            </a:r>
            <a:r>
              <a:rPr lang="en-US" sz="2000" dirty="0" err="1" smtClean="0"/>
              <a:t>tok</a:t>
            </a:r>
            <a:r>
              <a:rPr lang="en-US" sz="2000" dirty="0" smtClean="0"/>
              <a:t> </a:t>
            </a:r>
            <a:r>
              <a:rPr lang="en-US" sz="2000" dirty="0" err="1" smtClean="0"/>
              <a:t>impulslarini</a:t>
            </a:r>
            <a:r>
              <a:rPr lang="en-US" sz="2000" dirty="0" smtClean="0"/>
              <a:t> </a:t>
            </a:r>
            <a:r>
              <a:rPr lang="en-US" sz="2000" dirty="0" err="1" smtClean="0"/>
              <a:t>uyg‘otib</a:t>
            </a:r>
            <a:r>
              <a:rPr lang="en-US" sz="2000" dirty="0" smtClean="0"/>
              <a:t>, </a:t>
            </a:r>
            <a:r>
              <a:rPr lang="en-US" sz="2000" dirty="0" err="1" smtClean="0"/>
              <a:t>uning</a:t>
            </a:r>
            <a:r>
              <a:rPr lang="en-US" sz="2000" dirty="0" smtClean="0"/>
              <a:t> </a:t>
            </a:r>
            <a:r>
              <a:rPr lang="en-US" sz="2000" dirty="0" err="1" smtClean="0"/>
              <a:t>amplitudalarini</a:t>
            </a:r>
            <a:r>
              <a:rPr lang="en-US" sz="2000" dirty="0" smtClean="0"/>
              <a:t> </a:t>
            </a:r>
            <a:r>
              <a:rPr lang="en-US" sz="2000" dirty="0" err="1" smtClean="0"/>
              <a:t>tobora</a:t>
            </a:r>
            <a:r>
              <a:rPr lang="en-US" sz="2000" dirty="0" smtClean="0"/>
              <a:t> </a:t>
            </a:r>
            <a:r>
              <a:rPr lang="en-US" sz="2000" dirty="0" err="1" smtClean="0"/>
              <a:t>oshirib</a:t>
            </a:r>
            <a:r>
              <a:rPr lang="en-US" sz="2000" dirty="0" smtClean="0"/>
              <a:t> </a:t>
            </a:r>
            <a:r>
              <a:rPr lang="en-US" sz="2000" dirty="0" err="1" smtClean="0"/>
              <a:t>boradi</a:t>
            </a:r>
            <a:r>
              <a:rPr lang="en-US" sz="2000" dirty="0" smtClean="0"/>
              <a:t> (</a:t>
            </a:r>
            <a:r>
              <a:rPr lang="en-US" sz="2000" dirty="0" err="1" smtClean="0"/>
              <a:t>eksponensial</a:t>
            </a:r>
            <a:r>
              <a:rPr lang="en-US" sz="2000" dirty="0" smtClean="0"/>
              <a:t> </a:t>
            </a:r>
            <a:r>
              <a:rPr lang="en-US" sz="2000" dirty="0" err="1" smtClean="0"/>
              <a:t>qonunga</a:t>
            </a:r>
            <a:r>
              <a:rPr lang="en-US" sz="2000" dirty="0" smtClean="0"/>
              <a:t> </a:t>
            </a:r>
            <a:r>
              <a:rPr lang="en-US" sz="2000" dirty="0" err="1" smtClean="0"/>
              <a:t>muvofik</a:t>
            </a:r>
            <a:r>
              <a:rPr lang="en-US" sz="2000" dirty="0" smtClean="0"/>
              <a:t>) </a:t>
            </a:r>
            <a:r>
              <a:rPr lang="en-US" sz="2000" dirty="0" err="1" smtClean="0"/>
              <a:t>va</a:t>
            </a:r>
            <a:r>
              <a:rPr lang="en-US" sz="2000" dirty="0" smtClean="0"/>
              <a:t> </a:t>
            </a:r>
            <a:r>
              <a:rPr lang="en-US" sz="2000" dirty="0" err="1" smtClean="0"/>
              <a:t>tok</a:t>
            </a:r>
            <a:r>
              <a:rPr lang="en-US" sz="2000" dirty="0" smtClean="0"/>
              <a:t> eng </a:t>
            </a:r>
            <a:r>
              <a:rPr lang="en-US" sz="2000" dirty="0" err="1" smtClean="0"/>
              <a:t>katta</a:t>
            </a:r>
            <a:r>
              <a:rPr lang="en-US" sz="2000" dirty="0" smtClean="0"/>
              <a:t> </a:t>
            </a:r>
            <a:r>
              <a:rPr lang="en-US" sz="2000" dirty="0" err="1" smtClean="0"/>
              <a:t>kiymati</a:t>
            </a:r>
            <a:r>
              <a:rPr lang="en-US" sz="2000" dirty="0" smtClean="0"/>
              <a:t> </a:t>
            </a:r>
            <a:r>
              <a:rPr lang="en-US" sz="2000" dirty="0" err="1" smtClean="0"/>
              <a:t>yetganda</a:t>
            </a:r>
            <a:r>
              <a:rPr lang="en-US" sz="2000" dirty="0" smtClean="0"/>
              <a:t> </a:t>
            </a:r>
            <a:r>
              <a:rPr lang="en-US" sz="2000" dirty="0" err="1" smtClean="0"/>
              <a:t>uni</a:t>
            </a:r>
            <a:r>
              <a:rPr lang="en-US" sz="2000" dirty="0" smtClean="0"/>
              <a:t> </a:t>
            </a:r>
            <a:r>
              <a:rPr lang="en-US" sz="2000" dirty="0" err="1" smtClean="0"/>
              <a:t>pasaytira</a:t>
            </a:r>
            <a:r>
              <a:rPr lang="en-US" sz="2000" dirty="0" smtClean="0"/>
              <a:t> </a:t>
            </a:r>
            <a:r>
              <a:rPr lang="en-US" sz="2000" dirty="0" err="1" smtClean="0"/>
              <a:t>boradi</a:t>
            </a:r>
            <a:r>
              <a:rPr lang="en-US" sz="2000" dirty="0" smtClean="0"/>
              <a:t>.</a:t>
            </a:r>
            <a:endParaRPr lang="ru-RU" sz="2000" dirty="0" smtClean="0"/>
          </a:p>
          <a:p>
            <a:pPr algn="just">
              <a:lnSpc>
                <a:spcPct val="150000"/>
              </a:lnSpc>
            </a:pPr>
            <a:endParaRPr lang="ru-RU"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5214950"/>
            <a:ext cx="8229600" cy="1143000"/>
          </a:xfrm>
        </p:spPr>
        <p:txBody>
          <a:bodyPr>
            <a:normAutofit/>
          </a:bodyPr>
          <a:lstStyle/>
          <a:p>
            <a:r>
              <a:rPr lang="en-US" sz="2500" b="1" dirty="0" smtClean="0">
                <a:latin typeface="Times New Roman" pitchFamily="18" charset="0"/>
                <a:cs typeface="Times New Roman" pitchFamily="18" charset="0"/>
              </a:rPr>
              <a:t>6.2-rasm.</a:t>
            </a:r>
            <a:r>
              <a:rPr lang="en-US" sz="2500" dirty="0" smtClean="0">
                <a:latin typeface="Times New Roman" pitchFamily="18" charset="0"/>
                <a:cs typeface="Times New Roman" pitchFamily="18" charset="0"/>
              </a:rPr>
              <a:t> </a:t>
            </a:r>
            <a:r>
              <a:rPr lang="en-US" sz="2500" i="1" dirty="0" smtClean="0">
                <a:latin typeface="Times New Roman" pitchFamily="18" charset="0"/>
                <a:cs typeface="Times New Roman" pitchFamily="18" charset="0"/>
              </a:rPr>
              <a:t>Past </a:t>
            </a:r>
            <a:r>
              <a:rPr lang="en-US" sz="2500" i="1" dirty="0" err="1" smtClean="0">
                <a:latin typeface="Times New Roman" pitchFamily="18" charset="0"/>
                <a:cs typeface="Times New Roman" pitchFamily="18" charset="0"/>
              </a:rPr>
              <a:t>chastotali</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tok</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mashinasi</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kuch</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qismining</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prinsipial</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sxemasi</a:t>
            </a:r>
            <a:r>
              <a:rPr lang="en-US" sz="2500" i="1" dirty="0" smtClean="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a:stretch>
            <a:fillRect/>
          </a:stretch>
        </p:blipFill>
        <p:spPr bwMode="auto">
          <a:xfrm>
            <a:off x="1357290" y="500042"/>
            <a:ext cx="6357982" cy="4143404"/>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428604"/>
            <a:ext cx="8501122" cy="6072230"/>
          </a:xfrm>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Energiyaning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maydonida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sababli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ulanganda</a:t>
            </a:r>
            <a:r>
              <a:rPr lang="en-US" sz="2000" dirty="0" smtClean="0">
                <a:latin typeface="Times New Roman" pitchFamily="18" charset="0"/>
                <a:cs typeface="Times New Roman" pitchFamily="18" charset="0"/>
              </a:rPr>
              <a:t> u </a:t>
            </a:r>
            <a:r>
              <a:rPr lang="en-US" sz="2000" dirty="0" err="1" smtClean="0">
                <a:latin typeface="Times New Roman" pitchFamily="18" charset="0"/>
                <a:cs typeface="Times New Roman" pitchFamily="18" charset="0"/>
              </a:rPr>
              <a:t>nolgacha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asta-sekin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kamayadi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kuchlanishning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qutbi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o‘zgargandan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so‘ng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ulanadigan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shuntlanuvchi</a:t>
            </a:r>
            <a:r>
              <a:rPr lang="en-US" sz="2000" dirty="0" smtClean="0">
                <a:latin typeface="Times New Roman" pitchFamily="18" charset="0"/>
                <a:cs typeface="Times New Roman" pitchFamily="18" charset="0"/>
              </a:rPr>
              <a:t> ignitron SHI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orasida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berishining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oldini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nolgacha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tezrok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pasayadi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chastotasi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rejim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parametrlariga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bog‘liq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ushbu</a:t>
            </a:r>
            <a:r>
              <a:rPr lang="en-US" sz="2000" dirty="0" smtClean="0">
                <a:latin typeface="Times New Roman" pitchFamily="18" charset="0"/>
                <a:cs typeface="Times New Roman" pitchFamily="18" charset="0"/>
              </a:rPr>
              <a:t> formula </a:t>
            </a:r>
            <a:r>
              <a:rPr lang="en-US" sz="2000" dirty="0" err="1" smtClean="0">
                <a:latin typeface="Times New Roman" pitchFamily="18" charset="0"/>
                <a:cs typeface="Times New Roman" pitchFamily="18" charset="0"/>
              </a:rPr>
              <a:t>yordamida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mumkin</a:t>
            </a:r>
            <a:r>
              <a:rPr lang="en-US" sz="2000" dirty="0" smtClean="0">
                <a:latin typeface="Times New Roman" pitchFamily="18" charset="0"/>
                <a:cs typeface="Times New Roman" pitchFamily="18" charset="0"/>
              </a:rPr>
              <a:t>:</a:t>
            </a:r>
          </a:p>
          <a:p>
            <a:pPr algn="just">
              <a:lnSpc>
                <a:spcPct val="150000"/>
              </a:lnSpc>
              <a:buNone/>
            </a:pPr>
            <a:endParaRPr lang="ru-RU" sz="2000" dirty="0" smtClean="0">
              <a:latin typeface="Times New Roman" pitchFamily="18" charset="0"/>
              <a:cs typeface="Times New Roman" pitchFamily="18" charset="0"/>
            </a:endParaRPr>
          </a:p>
          <a:p>
            <a:pPr algn="just">
              <a:lnSpc>
                <a:spcPct val="150000"/>
              </a:lnSpc>
              <a:buNone/>
            </a:pPr>
            <a:endParaRPr lang="ru-RU"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		Past </a:t>
            </a:r>
            <a:r>
              <a:rPr lang="en-US" sz="2000" dirty="0" err="1" smtClean="0">
                <a:latin typeface="Times New Roman" pitchFamily="18" charset="0"/>
                <a:cs typeface="Times New Roman" pitchFamily="18" charset="0"/>
              </a:rPr>
              <a:t>chastotali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afzalliklari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tarmoq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tekis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yuklanadi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quvvat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koeffitsienti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katta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belgilangan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quvvat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pasayadi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nisbatan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qulay</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buNone/>
            </a:pPr>
            <a:endParaRPr lang="ru-RU" sz="2000" dirty="0">
              <a:latin typeface="Times New Roman" pitchFamily="18" charset="0"/>
              <a:cs typeface="Times New Roman" pitchFamily="18" charset="0"/>
            </a:endParaRPr>
          </a:p>
        </p:txBody>
      </p:sp>
      <p:pic>
        <p:nvPicPr>
          <p:cNvPr id="8" name="Picture 2"/>
          <p:cNvPicPr>
            <a:picLocks noChangeAspect="1" noChangeArrowheads="1"/>
          </p:cNvPicPr>
          <p:nvPr/>
        </p:nvPicPr>
        <p:blipFill>
          <a:blip r:embed="rId2"/>
          <a:srcRect/>
          <a:stretch>
            <a:fillRect/>
          </a:stretch>
        </p:blipFill>
        <p:spPr bwMode="auto">
          <a:xfrm>
            <a:off x="3485609" y="4071942"/>
            <a:ext cx="2504795" cy="857256"/>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215106"/>
          </a:xfrm>
        </p:spPr>
        <p:txBody>
          <a:bodyPr>
            <a:normAutofit/>
          </a:bodyPr>
          <a:lstStyle/>
          <a:p>
            <a:pPr algn="just">
              <a:lnSpc>
                <a:spcPct val="110000"/>
              </a:lnSpc>
            </a:pPr>
            <a:r>
              <a:rPr lang="en-US" sz="2000" dirty="0" err="1" smtClean="0">
                <a:latin typeface="Times New Roman" pitchFamily="18" charset="0"/>
                <a:cs typeface="Times New Roman" pitchFamily="18" charset="0"/>
              </a:rPr>
              <a:t>Mashinalarning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kamchiliklariga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o‘lchamlari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og‘irligi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kattaligi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sxemasi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murakkabligi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yetarli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ishonchli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emasligi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to‘g‘rilagichning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vaqti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cheklanganligi</a:t>
            </a:r>
            <a:r>
              <a:rPr lang="en-US" sz="2000" dirty="0" smtClean="0">
                <a:latin typeface="Times New Roman" pitchFamily="18" charset="0"/>
                <a:cs typeface="Times New Roman" pitchFamily="18" charset="0"/>
              </a:rPr>
              <a:t> (0,5 </a:t>
            </a:r>
            <a:r>
              <a:rPr lang="en-US" sz="2000" dirty="0" err="1" smtClean="0">
                <a:latin typeface="Times New Roman" pitchFamily="18" charset="0"/>
                <a:cs typeface="Times New Roman" pitchFamily="18" charset="0"/>
              </a:rPr>
              <a:t>sek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ortiq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emas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o‘zgartirib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bo‘lmasligi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kiradi</a:t>
            </a:r>
            <a:r>
              <a:rPr lang="en-US" sz="2000" dirty="0" smtClean="0">
                <a:latin typeface="Times New Roman" pitchFamily="18" charset="0"/>
                <a:cs typeface="Times New Roman" pitchFamily="18" charset="0"/>
              </a:rPr>
              <a:t>. Bu </a:t>
            </a:r>
            <a:r>
              <a:rPr lang="en-US" sz="2000" dirty="0" err="1" smtClean="0">
                <a:latin typeface="Times New Roman" pitchFamily="18" charset="0"/>
                <a:cs typeface="Times New Roman" pitchFamily="18" charset="0"/>
              </a:rPr>
              <a:t>kamchiliklar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barqarorlashini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avtomatik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apparatlar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yaratilishiga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to‘sqinlik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1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o‘zgarmas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to‘g‘rilanadi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o‘zgaruvchan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tarmog‘i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uchburchak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sxemasi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bo‘yicha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yulduz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sxemasida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Boshqariluvchi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ventillar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tiristorlar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ketma-ket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paytini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ravon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rostlash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chulg‘amlarga</a:t>
            </a:r>
            <a:r>
              <a:rPr lang="en-US" sz="2000" dirty="0" smtClean="0">
                <a:latin typeface="Times New Roman" pitchFamily="18" charset="0"/>
                <a:cs typeface="Times New Roman" pitchFamily="18" charset="0"/>
              </a:rPr>
              <a:t> parallel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yuklash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qarshiliklari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ventillar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yaxshilaydi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ketma-ket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ravishda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boshqarilmaydigan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kremniy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kentillar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diodlar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kuchlanishi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a:t>
            </a:r>
            <a:r>
              <a:rPr lang="en-US" sz="2000" dirty="0" smtClean="0">
                <a:latin typeface="Times New Roman" pitchFamily="18" charset="0"/>
                <a:cs typeface="Times New Roman" pitchFamily="18" charset="0"/>
              </a:rPr>
              <a:t> 1,6–2 V </a:t>
            </a:r>
            <a:r>
              <a:rPr lang="en-US" sz="2000" dirty="0" err="1" smtClean="0">
                <a:latin typeface="Times New Roman" pitchFamily="18" charset="0"/>
                <a:cs typeface="Times New Roman" pitchFamily="18" charset="0"/>
              </a:rPr>
              <a:t>pasayganda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50 V </a:t>
            </a:r>
            <a:r>
              <a:rPr lang="en-US" sz="2000" dirty="0" err="1" smtClean="0">
                <a:latin typeface="Times New Roman" pitchFamily="18" charset="0"/>
                <a:cs typeface="Times New Roman" pitchFamily="18" charset="0"/>
              </a:rPr>
              <a:t>teskari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pasayganda</a:t>
            </a:r>
            <a:r>
              <a:rPr lang="en-US" sz="2000" dirty="0" smtClean="0">
                <a:latin typeface="Times New Roman" pitchFamily="18" charset="0"/>
                <a:cs typeface="Times New Roman" pitchFamily="18" charset="0"/>
              </a:rPr>
              <a:t> 5–6 kA </a:t>
            </a:r>
            <a:r>
              <a:rPr lang="en-US" sz="2000" dirty="0" err="1" smtClean="0">
                <a:latin typeface="Times New Roman" pitchFamily="18" charset="0"/>
                <a:cs typeface="Times New Roman" pitchFamily="18" charset="0"/>
              </a:rPr>
              <a:t>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o‘tkazishga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imkonyat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10000"/>
              </a:lnSpc>
            </a:pPr>
            <a:endParaRPr lang="ru-RU"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857760"/>
            <a:ext cx="8229600" cy="1143000"/>
          </a:xfrm>
        </p:spPr>
        <p:txBody>
          <a:bodyPr>
            <a:noAutofit/>
          </a:bodyPr>
          <a:lstStyle/>
          <a:p>
            <a:r>
              <a:rPr lang="en-US" sz="2500" b="1" dirty="0" smtClean="0">
                <a:latin typeface="Times New Roman" pitchFamily="18" charset="0"/>
                <a:cs typeface="Times New Roman" pitchFamily="18" charset="0"/>
              </a:rPr>
              <a:t>6.3-rasm.</a:t>
            </a:r>
            <a:r>
              <a:rPr lang="en-US" sz="2500"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O‘zgarmas</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tok</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mashinasi</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kuch</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qismining</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prinsipial</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sxemasi</a:t>
            </a:r>
            <a:r>
              <a:rPr lang="en-US" sz="2500" i="1" dirty="0" smtClean="0">
                <a:latin typeface="Times New Roman" pitchFamily="18" charset="0"/>
                <a:cs typeface="Times New Roman" pitchFamily="18" charset="0"/>
              </a:rPr>
              <a:t>.</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a:stretch>
            <a:fillRect/>
          </a:stretch>
        </p:blipFill>
        <p:spPr bwMode="auto">
          <a:xfrm>
            <a:off x="1714480" y="500042"/>
            <a:ext cx="5336245" cy="357190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72230"/>
          </a:xfrm>
        </p:spPr>
        <p:txBody>
          <a:bodyPr>
            <a:normAutofit/>
          </a:bodyPr>
          <a:lstStyle/>
          <a:p>
            <a:pPr algn="just">
              <a:lnSpc>
                <a:spcPct val="150000"/>
              </a:lnSpc>
            </a:pPr>
            <a:r>
              <a:rPr lang="en-US" sz="2000" dirty="0" err="1" smtClean="0">
                <a:latin typeface="Times New Roman" pitchFamily="18" charset="0"/>
                <a:cs typeface="Times New Roman" pitchFamily="18" charset="0"/>
              </a:rPr>
              <a:t>Birilamchi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chulg‘amlarda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uniqutbiy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tarzdaoqishga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qaramay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tizimining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sterjenlaridagi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oqimlari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doimiy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etuvchilarga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emas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chunki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sterjenli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tizimidagi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algebralik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yig‘indisi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nolga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qoldiq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magnitlanish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kuzatilmaydi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manba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istalgan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davomliligida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yaxshi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To‘xtamning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davom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vaqtiga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shuningdek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transformatorining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chulg‘amiga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tiristorlarning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burchagiga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impulslar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bitta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qutbiylik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To‘g‘rilagich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ulanganda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qiymmati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quyidagi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pPr>
            <a:endParaRPr lang="ru-RU" sz="2000" dirty="0">
              <a:latin typeface="Times New Roman" pitchFamily="18" charset="0"/>
              <a:cs typeface="Times New Roman" pitchFamily="18" charset="0"/>
            </a:endParaRPr>
          </a:p>
        </p:txBody>
      </p:sp>
      <p:pic>
        <p:nvPicPr>
          <p:cNvPr id="6" name="Picture 2"/>
          <p:cNvPicPr>
            <a:picLocks noChangeAspect="1" noChangeArrowheads="1"/>
          </p:cNvPicPr>
          <p:nvPr/>
        </p:nvPicPr>
        <p:blipFill>
          <a:blip r:embed="rId2"/>
          <a:srcRect/>
          <a:stretch>
            <a:fillRect/>
          </a:stretch>
        </p:blipFill>
        <p:spPr bwMode="auto">
          <a:xfrm>
            <a:off x="2786050" y="4929198"/>
            <a:ext cx="3230156" cy="100013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357166"/>
            <a:ext cx="8472518" cy="6286544"/>
          </a:xfrm>
        </p:spPr>
        <p:txBody>
          <a:bodyPr>
            <a:noAutofit/>
          </a:bodyPr>
          <a:lstStyle/>
          <a:p>
            <a:pPr algn="just"/>
            <a:r>
              <a:rPr lang="en-US" sz="2200" dirty="0" err="1" smtClean="0">
                <a:latin typeface="Times New Roman" pitchFamily="18" charset="0"/>
                <a:cs typeface="Times New Roman" pitchFamily="18" charset="0"/>
              </a:rPr>
              <a:t>bunda</a:t>
            </a:r>
            <a:r>
              <a:rPr lang="en-US" sz="2200" dirty="0" smtClean="0">
                <a:latin typeface="Times New Roman" pitchFamily="18" charset="0"/>
                <a:cs typeface="Times New Roman" pitchFamily="18" charset="0"/>
              </a:rPr>
              <a:t>: </a:t>
            </a:r>
            <a:r>
              <a:rPr lang="en-US" sz="2200" i="1" dirty="0" smtClean="0">
                <a:latin typeface="Times New Roman" pitchFamily="18" charset="0"/>
                <a:cs typeface="Times New Roman" pitchFamily="18" charset="0"/>
              </a:rPr>
              <a:t>τ</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ekvivalent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vaqt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doimiysi</a:t>
            </a:r>
            <a:r>
              <a:rPr lang="en-US" sz="2200" dirty="0" smtClean="0">
                <a:latin typeface="Times New Roman" pitchFamily="18" charset="0"/>
                <a:cs typeface="Times New Roman" pitchFamily="18" charset="0"/>
              </a:rPr>
              <a:t>, </a:t>
            </a:r>
            <a:r>
              <a:rPr lang="en-US" sz="2200" i="1" dirty="0" smtClean="0">
                <a:latin typeface="Times New Roman" pitchFamily="18" charset="0"/>
                <a:cs typeface="Times New Roman" pitchFamily="18" charset="0"/>
              </a:rPr>
              <a:t>τ</a:t>
            </a:r>
            <a:r>
              <a:rPr lang="en-US" sz="2200" dirty="0" smtClean="0">
                <a:latin typeface="Times New Roman" pitchFamily="18" charset="0"/>
                <a:cs typeface="Times New Roman" pitchFamily="18" charset="0"/>
              </a:rPr>
              <a:t>=</a:t>
            </a:r>
            <a:r>
              <a:rPr lang="en-US" sz="2200" i="1" dirty="0" smtClean="0">
                <a:latin typeface="Times New Roman" pitchFamily="18" charset="0"/>
                <a:cs typeface="Times New Roman" pitchFamily="18" charset="0"/>
              </a:rPr>
              <a:t>L</a:t>
            </a:r>
            <a:r>
              <a:rPr lang="en-US" sz="2200" baseline="-25000" dirty="0" smtClean="0">
                <a:latin typeface="Times New Roman" pitchFamily="18" charset="0"/>
                <a:cs typeface="Times New Roman" pitchFamily="18" charset="0"/>
              </a:rPr>
              <a:t>2</a:t>
            </a:r>
            <a:r>
              <a:rPr lang="en-US" sz="2200" dirty="0" smtClean="0">
                <a:latin typeface="Times New Roman" pitchFamily="18" charset="0"/>
                <a:cs typeface="Times New Roman" pitchFamily="18" charset="0"/>
              </a:rPr>
              <a:t>/</a:t>
            </a:r>
            <a:r>
              <a:rPr lang="en-US" sz="2200" i="1" dirty="0" smtClean="0">
                <a:latin typeface="Times New Roman" pitchFamily="18" charset="0"/>
                <a:cs typeface="Times New Roman" pitchFamily="18" charset="0"/>
              </a:rPr>
              <a:t>R</a:t>
            </a:r>
            <a:r>
              <a:rPr lang="en-US" sz="2200" baseline="-25000" dirty="0" smtClean="0">
                <a:latin typeface="Times New Roman" pitchFamily="18" charset="0"/>
                <a:cs typeface="Times New Roman" pitchFamily="18" charset="0"/>
              </a:rPr>
              <a:t>2</a:t>
            </a:r>
            <a:r>
              <a:rPr lang="en-US" sz="2200" dirty="0" smtClean="0">
                <a:latin typeface="Times New Roman" pitchFamily="18" charset="0"/>
                <a:cs typeface="Times New Roman" pitchFamily="18" charset="0"/>
              </a:rPr>
              <a:t>; U – </a:t>
            </a:r>
            <a:r>
              <a:rPr lang="en-US" sz="2200" dirty="0" err="1" smtClean="0">
                <a:latin typeface="Times New Roman" pitchFamily="18" charset="0"/>
                <a:cs typeface="Times New Roman" pitchFamily="18" charset="0"/>
              </a:rPr>
              <a:t>to‘g‘rilangan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ikkilamchi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kuchlanish</a:t>
            </a:r>
            <a:r>
              <a:rPr lang="en-US" sz="2200" dirty="0" smtClean="0">
                <a:latin typeface="Times New Roman" pitchFamily="18" charset="0"/>
                <a:cs typeface="Times New Roman" pitchFamily="18" charset="0"/>
              </a:rPr>
              <a:t>; </a:t>
            </a:r>
            <a:r>
              <a:rPr lang="en-US" sz="2200" i="1" dirty="0" smtClean="0">
                <a:latin typeface="Times New Roman" pitchFamily="18" charset="0"/>
                <a:cs typeface="Times New Roman" pitchFamily="18" charset="0"/>
              </a:rPr>
              <a:t>R</a:t>
            </a:r>
            <a:r>
              <a:rPr lang="en-US" sz="2200" baseline="-25000" dirty="0" smtClean="0">
                <a:latin typeface="Times New Roman" pitchFamily="18" charset="0"/>
                <a:cs typeface="Times New Roman" pitchFamily="18" charset="0"/>
              </a:rPr>
              <a:t>2</a:t>
            </a:r>
            <a:r>
              <a:rPr lang="en-US" sz="2200" dirty="0" smtClean="0">
                <a:latin typeface="Times New Roman" pitchFamily="18" charset="0"/>
                <a:cs typeface="Times New Roman" pitchFamily="18" charset="0"/>
              </a:rPr>
              <a:t>, </a:t>
            </a:r>
            <a:r>
              <a:rPr lang="en-US" sz="2200" i="1" dirty="0" smtClean="0">
                <a:latin typeface="Times New Roman" pitchFamily="18" charset="0"/>
                <a:cs typeface="Times New Roman" pitchFamily="18" charset="0"/>
              </a:rPr>
              <a:t>L</a:t>
            </a:r>
            <a:r>
              <a:rPr lang="en-US" sz="2200" baseline="-25000" dirty="0" smtClean="0">
                <a:latin typeface="Times New Roman" pitchFamily="18" charset="0"/>
                <a:cs typeface="Times New Roman" pitchFamily="18" charset="0"/>
              </a:rPr>
              <a:t>2</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mashina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ikkilamchi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zanjirining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aktiv</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qarshiligi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induktivligi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borishi</a:t>
            </a:r>
            <a:r>
              <a:rPr lang="en-US" sz="2200" dirty="0" smtClean="0">
                <a:latin typeface="Times New Roman" pitchFamily="18" charset="0"/>
                <a:cs typeface="Times New Roman" pitchFamily="18" charset="0"/>
              </a:rPr>
              <a:t> 0,12–0,14 s </a:t>
            </a:r>
            <a:r>
              <a:rPr lang="en-US" sz="2200" dirty="0" err="1" smtClean="0">
                <a:latin typeface="Times New Roman" pitchFamily="18" charset="0"/>
                <a:cs typeface="Times New Roman" pitchFamily="18" charset="0"/>
              </a:rPr>
              <a:t>davom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etadi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algn="just"/>
            <a:r>
              <a:rPr lang="en-US" sz="2200" dirty="0" err="1" smtClean="0">
                <a:latin typeface="Times New Roman" pitchFamily="18" charset="0"/>
                <a:cs typeface="Times New Roman" pitchFamily="18" charset="0"/>
              </a:rPr>
              <a:t>To‘g‘rilagich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uzilganda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pasayishi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eksponenta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bo‘yicha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boradi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eksponentaning</a:t>
            </a:r>
            <a:r>
              <a:rPr lang="en-US" sz="2200" dirty="0" smtClean="0">
                <a:latin typeface="Times New Roman" pitchFamily="18" charset="0"/>
                <a:cs typeface="Times New Roman" pitchFamily="18" charset="0"/>
              </a:rPr>
              <a:t> ham </a:t>
            </a:r>
            <a:r>
              <a:rPr lang="en-US" sz="2200" dirty="0" err="1" smtClean="0">
                <a:latin typeface="Times New Roman" pitchFamily="18" charset="0"/>
                <a:cs typeface="Times New Roman" pitchFamily="18" charset="0"/>
              </a:rPr>
              <a:t>shakli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qiymatiga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bog‘liq</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algn="just"/>
            <a:r>
              <a:rPr lang="en-US" sz="2200" dirty="0" err="1" smtClean="0">
                <a:latin typeface="Times New Roman" pitchFamily="18" charset="0"/>
                <a:cs typeface="Times New Roman" pitchFamily="18" charset="0"/>
              </a:rPr>
              <a:t>O‘zgarmas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mashinasining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afzallliklari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tarmoq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fazalari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tekis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yuklanadi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quvvat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koeffitsienti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kattaroq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fazali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mashinalarga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nisbatan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impulsining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shakli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qulay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rostlash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imkoniyatlari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payvandlash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payvandlanadigan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detallarning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ferromagnit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massalari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ta’sir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qilmaydi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algn="just"/>
            <a:r>
              <a:rPr lang="en-US" sz="2200" dirty="0" smtClean="0">
                <a:latin typeface="Times New Roman" pitchFamily="18" charset="0"/>
                <a:cs typeface="Times New Roman" pitchFamily="18" charset="0"/>
              </a:rPr>
              <a:t>4) </a:t>
            </a:r>
            <a:r>
              <a:rPr lang="en-US" sz="2200" dirty="0" err="1" smtClean="0">
                <a:latin typeface="Times New Roman" pitchFamily="18" charset="0"/>
                <a:cs typeface="Times New Roman" pitchFamily="18" charset="0"/>
              </a:rPr>
              <a:t>Kondensatorli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mashinalarda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energiya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kondensatorlar</a:t>
            </a:r>
            <a:r>
              <a:rPr lang="en-US" sz="2200" dirty="0" smtClean="0">
                <a:latin typeface="Times New Roman" pitchFamily="18" charset="0"/>
                <a:cs typeface="Times New Roman" pitchFamily="18" charset="0"/>
              </a:rPr>
              <a:t> C </a:t>
            </a:r>
            <a:r>
              <a:rPr lang="en-US" sz="2200" dirty="0" err="1" smtClean="0">
                <a:latin typeface="Times New Roman" pitchFamily="18" charset="0"/>
                <a:cs typeface="Times New Roman" pitchFamily="18" charset="0"/>
              </a:rPr>
              <a:t>bataresida</a:t>
            </a:r>
            <a:r>
              <a:rPr lang="en-US" sz="2200" dirty="0" smtClean="0">
                <a:latin typeface="Times New Roman" pitchFamily="18" charset="0"/>
                <a:cs typeface="Times New Roman" pitchFamily="18" charset="0"/>
              </a:rPr>
              <a:t> t </a:t>
            </a:r>
            <a:r>
              <a:rPr lang="en-US" sz="2200" dirty="0" err="1" smtClean="0">
                <a:latin typeface="Times New Roman" pitchFamily="18" charset="0"/>
                <a:cs typeface="Times New Roman" pitchFamily="18" charset="0"/>
              </a:rPr>
              <a:t>o‘planadi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batareya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to‘g‘rilagich</a:t>
            </a:r>
            <a:r>
              <a:rPr lang="en-US" sz="2200" dirty="0" smtClean="0">
                <a:latin typeface="Times New Roman" pitchFamily="18" charset="0"/>
                <a:cs typeface="Times New Roman" pitchFamily="18" charset="0"/>
              </a:rPr>
              <a:t> 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zaryadlash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qarshiligi</a:t>
            </a:r>
            <a:r>
              <a:rPr lang="en-US"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R</a:t>
            </a:r>
            <a:r>
              <a:rPr lang="en-US" sz="2200" baseline="-25000" dirty="0" err="1" smtClean="0">
                <a:latin typeface="Times New Roman" pitchFamily="18" charset="0"/>
                <a:cs typeface="Times New Roman" pitchFamily="18" charset="0"/>
              </a:rPr>
              <a:t>z</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orqali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tarmoqdan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zaryadlanadi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keyin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esa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payvandlash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transformatori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PTr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birlamchi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chulg‘ami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orqali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zaryadsizlanadi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Kontaktor</a:t>
            </a:r>
            <a:r>
              <a:rPr lang="en-US" sz="2200" dirty="0" smtClean="0">
                <a:latin typeface="Times New Roman" pitchFamily="18" charset="0"/>
                <a:cs typeface="Times New Roman" pitchFamily="18" charset="0"/>
              </a:rPr>
              <a:t> K </a:t>
            </a:r>
            <a:r>
              <a:rPr lang="en-US" sz="2200" dirty="0" err="1" smtClean="0">
                <a:latin typeface="Times New Roman" pitchFamily="18" charset="0"/>
                <a:cs typeface="Times New Roman" pitchFamily="18" charset="0"/>
              </a:rPr>
              <a:t>almashlab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ulanganda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qisqa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muddatli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razryad</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impulsi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yuzaga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o‘zakda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magnit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oqimini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uyg‘otadai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ikkilamchi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chulg‘amda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payvandlash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impulsi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o‘tadi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pPr algn="just"/>
            <a:endParaRPr lang="ru-RU" sz="22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857760"/>
            <a:ext cx="8229600" cy="1571636"/>
          </a:xfrm>
        </p:spPr>
        <p:txBody>
          <a:bodyPr>
            <a:noAutofit/>
          </a:bodyPr>
          <a:lstStyle/>
          <a:p>
            <a:r>
              <a:rPr lang="en-US" sz="2200" b="1" dirty="0" smtClean="0">
                <a:latin typeface="Times New Roman" pitchFamily="18" charset="0"/>
                <a:cs typeface="Times New Roman" pitchFamily="18" charset="0"/>
              </a:rPr>
              <a:t>6.4-rasm.</a:t>
            </a:r>
            <a:r>
              <a:rPr lang="en-US"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Kondensator</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mashina</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kuch</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sxemasining</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prinsipial</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sxemasi</a:t>
            </a:r>
            <a:r>
              <a:rPr lang="en-US" sz="2200" i="1" dirty="0" smtClean="0">
                <a:latin typeface="Times New Roman" pitchFamily="18" charset="0"/>
                <a:cs typeface="Times New Roman" pitchFamily="18" charset="0"/>
              </a:rPr>
              <a:t>:</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en-US" sz="2200" dirty="0" smtClean="0">
                <a:latin typeface="Times New Roman" pitchFamily="18" charset="0"/>
                <a:cs typeface="Times New Roman" pitchFamily="18" charset="0"/>
              </a:rPr>
              <a:t>1 – </a:t>
            </a:r>
            <a:r>
              <a:rPr lang="en-US" sz="2200" dirty="0" err="1" smtClean="0">
                <a:latin typeface="Times New Roman" pitchFamily="18" charset="0"/>
                <a:cs typeface="Times New Roman" pitchFamily="18" charset="0"/>
              </a:rPr>
              <a:t>nodavriy</a:t>
            </a:r>
            <a:r>
              <a:rPr lang="en-US" sz="2200" dirty="0" smtClean="0">
                <a:latin typeface="Times New Roman" pitchFamily="18" charset="0"/>
                <a:cs typeface="Times New Roman" pitchFamily="18" charset="0"/>
              </a:rPr>
              <a:t>; 2 – </a:t>
            </a:r>
            <a:r>
              <a:rPr lang="en-US" sz="2200" dirty="0" err="1" smtClean="0">
                <a:latin typeface="Times New Roman" pitchFamily="18" charset="0"/>
                <a:cs typeface="Times New Roman" pitchFamily="18" charset="0"/>
              </a:rPr>
              <a:t>tebranma</a:t>
            </a:r>
            <a:r>
              <a:rPr lang="en-US" sz="2200" dirty="0" smtClean="0">
                <a:latin typeface="Times New Roman" pitchFamily="18" charset="0"/>
                <a:cs typeface="Times New Roman" pitchFamily="18" charset="0"/>
              </a:rPr>
              <a:t>; </a:t>
            </a:r>
            <a:r>
              <a:rPr lang="en-US" sz="2200" i="1" dirty="0" smtClean="0">
                <a:latin typeface="Times New Roman" pitchFamily="18" charset="0"/>
                <a:cs typeface="Times New Roman" pitchFamily="18" charset="0"/>
              </a:rPr>
              <a:t>t</a:t>
            </a:r>
            <a:r>
              <a:rPr lang="en-US" sz="2200" baseline="-25000" dirty="0" smtClean="0">
                <a:latin typeface="Times New Roman" pitchFamily="18" charset="0"/>
                <a:cs typeface="Times New Roman" pitchFamily="18" charset="0"/>
              </a:rPr>
              <a:t>o‘</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impulsning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o‘sish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vaqti</a:t>
            </a:r>
            <a:r>
              <a:rPr lang="en-US"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I</a:t>
            </a:r>
            <a:r>
              <a:rPr lang="en-US" sz="2200" baseline="-25000" dirty="0" err="1" smtClean="0">
                <a:latin typeface="Times New Roman" pitchFamily="18" charset="0"/>
                <a:cs typeface="Times New Roman" pitchFamily="18" charset="0"/>
              </a:rPr>
              <a:t>a</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payvandlash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tokning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amplituda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qiymati</a:t>
            </a:r>
            <a:r>
              <a:rPr lang="en-US" sz="2200" dirty="0" smtClean="0">
                <a:latin typeface="Times New Roman" pitchFamily="18" charset="0"/>
                <a:cs typeface="Times New Roman" pitchFamily="18" charset="0"/>
              </a:rPr>
              <a:t>.</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endParaRPr lang="ru-RU" sz="22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a:stretch>
            <a:fillRect/>
          </a:stretch>
        </p:blipFill>
        <p:spPr bwMode="auto">
          <a:xfrm>
            <a:off x="571472" y="500042"/>
            <a:ext cx="7858180" cy="378621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srcRect/>
          <a:stretch>
            <a:fillRect/>
          </a:stretch>
        </p:blipFill>
        <p:spPr bwMode="auto">
          <a:xfrm>
            <a:off x="71406" y="214290"/>
            <a:ext cx="8993627" cy="621510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472518" cy="6286544"/>
          </a:xfrm>
        </p:spPr>
        <p:txBody>
          <a:bodyPr>
            <a:noAutofit/>
          </a:bodyPr>
          <a:lstStyle/>
          <a:p>
            <a:pPr algn="just"/>
            <a:r>
              <a:rPr lang="en-US" sz="2100" dirty="0" err="1" smtClean="0">
                <a:latin typeface="Times New Roman" pitchFamily="18" charset="0"/>
                <a:cs typeface="Times New Roman" pitchFamily="18" charset="0"/>
              </a:rPr>
              <a:t>Zanjir</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parametrlarining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nisbatiga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qarab</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zaryadlash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nodavriy</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bo‘lishi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mumkin</a:t>
            </a:r>
            <a:r>
              <a:rPr lang="en-US" sz="2100" dirty="0" smtClean="0">
                <a:latin typeface="Times New Roman" pitchFamily="18" charset="0"/>
                <a:cs typeface="Times New Roman" pitchFamily="18" charset="0"/>
              </a:rPr>
              <a:t> (agar R&gt;2  </a:t>
            </a:r>
            <a:r>
              <a:rPr lang="en-US" sz="2100" dirty="0" err="1" smtClean="0">
                <a:latin typeface="Times New Roman" pitchFamily="18" charset="0"/>
                <a:cs typeface="Times New Roman" pitchFamily="18" charset="0"/>
              </a:rPr>
              <a:t>bo‘lsa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yoki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tebranma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bo‘lib</a:t>
            </a:r>
            <a:r>
              <a:rPr lang="en-US" sz="2100" dirty="0" smtClean="0">
                <a:latin typeface="Times New Roman" pitchFamily="18" charset="0"/>
                <a:cs typeface="Times New Roman" pitchFamily="18" charset="0"/>
              </a:rPr>
              <a:t>, R&lt;2  </a:t>
            </a:r>
            <a:r>
              <a:rPr lang="en-US" sz="2100" dirty="0" err="1" smtClean="0">
                <a:latin typeface="Times New Roman" pitchFamily="18" charset="0"/>
                <a:cs typeface="Times New Roman" pitchFamily="18" charset="0"/>
              </a:rPr>
              <a:t>da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so‘nishi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mumkin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bu</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yerda</a:t>
            </a:r>
            <a:r>
              <a:rPr lang="en-US" sz="2100" dirty="0" smtClean="0">
                <a:latin typeface="Times New Roman" pitchFamily="18" charset="0"/>
                <a:cs typeface="Times New Roman" pitchFamily="18" charset="0"/>
              </a:rPr>
              <a:t> R </a:t>
            </a:r>
            <a:r>
              <a:rPr lang="en-US" sz="2100" dirty="0" err="1" smtClean="0">
                <a:latin typeface="Times New Roman" pitchFamily="18" charset="0"/>
                <a:cs typeface="Times New Roman" pitchFamily="18" charset="0"/>
              </a:rPr>
              <a:t>va</a:t>
            </a:r>
            <a:r>
              <a:rPr lang="en-US" sz="2100" dirty="0" smtClean="0">
                <a:latin typeface="Times New Roman" pitchFamily="18" charset="0"/>
                <a:cs typeface="Times New Roman" pitchFamily="18" charset="0"/>
              </a:rPr>
              <a:t> L – </a:t>
            </a:r>
            <a:r>
              <a:rPr lang="en-US" sz="2100" dirty="0" err="1" smtClean="0">
                <a:latin typeface="Times New Roman" pitchFamily="18" charset="0"/>
                <a:cs typeface="Times New Roman" pitchFamily="18" charset="0"/>
              </a:rPr>
              <a:t>payvandlash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mashinasining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uning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birlamchi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zanjiriga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keltirilgan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ekvivalent</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parametrlari</a:t>
            </a:r>
            <a:r>
              <a:rPr lang="en-US" sz="2100" dirty="0" smtClean="0">
                <a:latin typeface="Times New Roman" pitchFamily="18" charset="0"/>
                <a:cs typeface="Times New Roman" pitchFamily="18" charset="0"/>
              </a:rPr>
              <a:t>.</a:t>
            </a:r>
            <a:endParaRPr lang="ru-RU" sz="2100" dirty="0" smtClean="0">
              <a:latin typeface="Times New Roman" pitchFamily="18" charset="0"/>
              <a:cs typeface="Times New Roman" pitchFamily="18" charset="0"/>
            </a:endParaRPr>
          </a:p>
          <a:p>
            <a:pPr algn="just"/>
            <a:r>
              <a:rPr lang="en-US" sz="2100" dirty="0" err="1" smtClean="0">
                <a:latin typeface="Times New Roman" pitchFamily="18" charset="0"/>
                <a:cs typeface="Times New Roman" pitchFamily="18" charset="0"/>
              </a:rPr>
              <a:t>Impusning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qiymati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va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shakli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zaryadlash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kuchlanishi</a:t>
            </a:r>
            <a:r>
              <a:rPr lang="en-US" sz="2100"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U</a:t>
            </a:r>
            <a:r>
              <a:rPr lang="en-US" sz="2100" baseline="-25000" dirty="0" err="1" smtClean="0">
                <a:latin typeface="Times New Roman" pitchFamily="18" charset="0"/>
                <a:cs typeface="Times New Roman" pitchFamily="18" charset="0"/>
              </a:rPr>
              <a:t>c</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transformatsiya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koeffitsienti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va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kondensatorlar</a:t>
            </a:r>
            <a:r>
              <a:rPr lang="en-US" sz="2100" dirty="0" smtClean="0">
                <a:latin typeface="Times New Roman" pitchFamily="18" charset="0"/>
                <a:cs typeface="Times New Roman" pitchFamily="18" charset="0"/>
              </a:rPr>
              <a:t> C </a:t>
            </a:r>
            <a:r>
              <a:rPr lang="en-US" sz="2100" dirty="0" err="1" smtClean="0">
                <a:latin typeface="Times New Roman" pitchFamily="18" charset="0"/>
                <a:cs typeface="Times New Roman" pitchFamily="18" charset="0"/>
              </a:rPr>
              <a:t>batareyasining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sig‘imini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o‘zgartirib</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rostlanadi</a:t>
            </a:r>
            <a:r>
              <a:rPr lang="en-US" sz="2100" dirty="0" smtClean="0">
                <a:latin typeface="Times New Roman" pitchFamily="18" charset="0"/>
                <a:cs typeface="Times New Roman" pitchFamily="18" charset="0"/>
              </a:rPr>
              <a:t>.</a:t>
            </a:r>
            <a:endParaRPr lang="ru-RU" sz="2100" dirty="0" smtClean="0">
              <a:latin typeface="Times New Roman" pitchFamily="18" charset="0"/>
              <a:cs typeface="Times New Roman" pitchFamily="18" charset="0"/>
            </a:endParaRPr>
          </a:p>
          <a:p>
            <a:pPr algn="just"/>
            <a:r>
              <a:rPr lang="en-US" sz="2100" dirty="0" err="1" smtClean="0">
                <a:latin typeface="Times New Roman" pitchFamily="18" charset="0"/>
                <a:cs typeface="Times New Roman" pitchFamily="18" charset="0"/>
              </a:rPr>
              <a:t>Kondensatorli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mashinalarning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afzalliklari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tarmoqdan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energiyani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bir</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tekis</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oladi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quvvat</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koeffitsienti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katta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qisqa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muddatli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impuls</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hosil</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qilishi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mumkin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Kamchiliklariga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esa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payvandlash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impulsining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oldingi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o‘sish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maydoni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haddan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tashqari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tikligi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payvandlash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jarayonida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tok</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kuchini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o‘zgartirish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mumkin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emasligi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avtomatik</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boshqaruvda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qudratli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mashinalardagi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kondensatorlar</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batareyasining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qo‘polligi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kiradi</a:t>
            </a:r>
            <a:r>
              <a:rPr lang="en-US" sz="2100" dirty="0" smtClean="0">
                <a:latin typeface="Times New Roman" pitchFamily="18" charset="0"/>
                <a:cs typeface="Times New Roman" pitchFamily="18" charset="0"/>
              </a:rPr>
              <a:t>.</a:t>
            </a:r>
            <a:endParaRPr lang="ru-RU" sz="2100" dirty="0" smtClean="0">
              <a:latin typeface="Times New Roman" pitchFamily="18" charset="0"/>
              <a:cs typeface="Times New Roman" pitchFamily="18" charset="0"/>
            </a:endParaRPr>
          </a:p>
          <a:p>
            <a:pPr algn="just"/>
            <a:r>
              <a:rPr lang="en-US" sz="2100" dirty="0" err="1" smtClean="0">
                <a:latin typeface="Times New Roman" pitchFamily="18" charset="0"/>
                <a:cs typeface="Times New Roman" pitchFamily="18" charset="0"/>
              </a:rPr>
              <a:t>Kondensatorli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mashinalar</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qora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va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rangli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metallardan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tayyorlangan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yupqaroq</a:t>
            </a:r>
            <a:r>
              <a:rPr lang="en-US" sz="2100" dirty="0" smtClean="0">
                <a:latin typeface="Times New Roman" pitchFamily="18" charset="0"/>
                <a:cs typeface="Times New Roman" pitchFamily="18" charset="0"/>
              </a:rPr>
              <a:t> (0,7 mm </a:t>
            </a:r>
            <a:r>
              <a:rPr lang="en-US" sz="2100" dirty="0" err="1" smtClean="0">
                <a:latin typeface="Times New Roman" pitchFamily="18" charset="0"/>
                <a:cs typeface="Times New Roman" pitchFamily="18" charset="0"/>
              </a:rPr>
              <a:t>gacha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detallarni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nuqtali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hamda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relyefli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payvandlash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uchun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va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aluminiy</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qotishmalaridan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ishlangan</a:t>
            </a:r>
            <a:r>
              <a:rPr lang="en-US" sz="2100" dirty="0" smtClean="0">
                <a:latin typeface="Times New Roman" pitchFamily="18" charset="0"/>
                <a:cs typeface="Times New Roman" pitchFamily="18" charset="0"/>
              </a:rPr>
              <a:t> 2,5 mm </a:t>
            </a:r>
            <a:r>
              <a:rPr lang="en-US" sz="2100" dirty="0" err="1" smtClean="0">
                <a:latin typeface="Times New Roman" pitchFamily="18" charset="0"/>
                <a:cs typeface="Times New Roman" pitchFamily="18" charset="0"/>
              </a:rPr>
              <a:t>gacha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qalinlikdagi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detallarni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qulochi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katta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mashinalarda</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nuqtali</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payvandlash</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uchun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keng</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qo‘llaniladi</a:t>
            </a:r>
            <a:r>
              <a:rPr lang="en-US" sz="2100" dirty="0" smtClean="0">
                <a:latin typeface="Times New Roman" pitchFamily="18" charset="0"/>
                <a:cs typeface="Times New Roman" pitchFamily="18" charset="0"/>
              </a:rPr>
              <a:t>.</a:t>
            </a:r>
            <a:endParaRPr lang="ru-RU" sz="2100" dirty="0" smtClean="0">
              <a:latin typeface="Times New Roman" pitchFamily="18" charset="0"/>
              <a:cs typeface="Times New Roman" pitchFamily="18" charset="0"/>
            </a:endParaRPr>
          </a:p>
          <a:p>
            <a:pPr algn="just"/>
            <a:endParaRPr lang="ru-RU" sz="21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500" b="1" dirty="0" smtClean="0">
                <a:latin typeface="Times New Roman" pitchFamily="18" charset="0"/>
                <a:cs typeface="Times New Roman" pitchFamily="18" charset="0"/>
              </a:rPr>
              <a:t>6.2. </a:t>
            </a:r>
            <a:r>
              <a:rPr lang="en-US" sz="2500" b="1" dirty="0" err="1" smtClean="0">
                <a:latin typeface="Times New Roman" pitchFamily="18" charset="0"/>
                <a:cs typeface="Times New Roman" pitchFamily="18" charset="0"/>
              </a:rPr>
              <a:t>Kontaktli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payvandlash</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mashinalarining</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ikkilamchi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konturini</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hisoblash</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329642" cy="5214974"/>
          </a:xfrm>
        </p:spPr>
        <p:txBody>
          <a:bodyPr>
            <a:normAutofit lnSpcReduction="10000"/>
          </a:bodyPr>
          <a:lstStyle/>
          <a:p>
            <a:pPr algn="just">
              <a:lnSpc>
                <a:spcPct val="150000"/>
              </a:lnSpc>
            </a:pPr>
            <a:r>
              <a:rPr lang="en-US" sz="2000" dirty="0" err="1" smtClean="0">
                <a:latin typeface="Times New Roman" pitchFamily="18" charset="0"/>
                <a:cs typeface="Times New Roman" pitchFamily="18" charset="0"/>
              </a:rPr>
              <a:t>Konturning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tuzilishi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sxemasi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o‘lchamlari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UM </a:t>
            </a:r>
            <a:r>
              <a:rPr lang="en-US" sz="2000" dirty="0" err="1" smtClean="0">
                <a:latin typeface="Times New Roman" pitchFamily="18" charset="0"/>
                <a:cs typeface="Times New Roman" pitchFamily="18" charset="0"/>
              </a:rPr>
              <a:t>dagi</a:t>
            </a:r>
            <a:r>
              <a:rPr lang="en-US" sz="2000" dirty="0" smtClean="0">
                <a:latin typeface="Times New Roman" pitchFamily="18" charset="0"/>
                <a:cs typeface="Times New Roman" pitchFamily="18" charset="0"/>
              </a:rPr>
              <a:t> nominal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boshlang‘ich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ma’lumotlar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sanaladi</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qismalarining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kesimlari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kontaktli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birikmalarning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o‘lchamlari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qarshiligi</a:t>
            </a:r>
            <a:r>
              <a:rPr lang="en-US"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R</a:t>
            </a:r>
            <a:r>
              <a:rPr lang="en-US" sz="2000" baseline="-25000" dirty="0" err="1" smtClean="0">
                <a:latin typeface="Times New Roman" pitchFamily="18" charset="0"/>
                <a:cs typeface="Times New Roman" pitchFamily="18" charset="0"/>
              </a:rPr>
              <a:t>i.k</a:t>
            </a:r>
            <a:r>
              <a:rPr lang="en-US" sz="2000" baseline="-25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induktiv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qarshiligi</a:t>
            </a:r>
            <a:r>
              <a:rPr lang="en-US"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x</a:t>
            </a:r>
            <a:r>
              <a:rPr lang="en-US" sz="2000" baseline="-25000" dirty="0" err="1" smtClean="0">
                <a:latin typeface="Times New Roman" pitchFamily="18" charset="0"/>
                <a:cs typeface="Times New Roman" pitchFamily="18" charset="0"/>
              </a:rPr>
              <a:t>i.k</a:t>
            </a:r>
            <a:r>
              <a:rPr lang="en-US" sz="2000" baseline="-25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aniqlanadi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Barcha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kesimlari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sovitilishi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kontaktlarning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yuzi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shunday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kerakki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uzoq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muddatli</a:t>
            </a:r>
            <a:r>
              <a:rPr lang="en-US" sz="2000" dirty="0" smtClean="0">
                <a:latin typeface="Times New Roman" pitchFamily="18" charset="0"/>
                <a:cs typeface="Times New Roman" pitchFamily="18" charset="0"/>
              </a:rPr>
              <a:t> nominal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i="1" dirty="0" smtClean="0">
                <a:latin typeface="Times New Roman" pitchFamily="18" charset="0"/>
                <a:cs typeface="Times New Roman" pitchFamily="18" charset="0"/>
              </a:rPr>
              <a:t>I</a:t>
            </a:r>
            <a:r>
              <a:rPr lang="en-US" sz="2000" baseline="-25000" dirty="0" smtClean="0">
                <a:latin typeface="Times New Roman" pitchFamily="18" charset="0"/>
                <a:cs typeface="Times New Roman" pitchFamily="18" charset="0"/>
              </a:rPr>
              <a:t>2u.m.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o‘tganda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harorati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joiz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qizish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haroratidan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to‘g‘rilanadigan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past </a:t>
            </a:r>
            <a:r>
              <a:rPr lang="en-US" sz="2000" dirty="0" err="1" smtClean="0">
                <a:latin typeface="Times New Roman" pitchFamily="18" charset="0"/>
                <a:cs typeface="Times New Roman" pitchFamily="18" charset="0"/>
              </a:rPr>
              <a:t>chastotali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70°C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o‘zgaruvchan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100°C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yuqori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bo‘lmasin</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lnSpc>
                <a:spcPct val="150000"/>
              </a:lnSpc>
            </a:pPr>
            <a:endParaRPr lang="ru-RU"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srcRect/>
          <a:stretch>
            <a:fillRect/>
          </a:stretch>
        </p:blipFill>
        <p:spPr bwMode="auto">
          <a:xfrm>
            <a:off x="214314" y="0"/>
            <a:ext cx="8715404" cy="664371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srcRect/>
          <a:stretch>
            <a:fillRect/>
          </a:stretch>
        </p:blipFill>
        <p:spPr bwMode="auto">
          <a:xfrm>
            <a:off x="83793" y="357166"/>
            <a:ext cx="8988801" cy="576640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a:srcRect/>
          <a:stretch>
            <a:fillRect/>
          </a:stretch>
        </p:blipFill>
        <p:spPr bwMode="auto">
          <a:xfrm>
            <a:off x="142876" y="-24"/>
            <a:ext cx="8786842" cy="6850807"/>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srcRect/>
          <a:stretch>
            <a:fillRect/>
          </a:stretch>
        </p:blipFill>
        <p:spPr bwMode="auto">
          <a:xfrm>
            <a:off x="428596" y="0"/>
            <a:ext cx="8215370" cy="6853886"/>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idx="1"/>
          </p:nvPr>
        </p:nvPicPr>
        <p:blipFill>
          <a:blip r:embed="rId2"/>
          <a:srcRect/>
          <a:stretch>
            <a:fillRect/>
          </a:stretch>
        </p:blipFill>
        <p:spPr bwMode="auto">
          <a:xfrm>
            <a:off x="0" y="500042"/>
            <a:ext cx="9144032" cy="518241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929354"/>
          </a:xfrm>
        </p:spPr>
        <p:txBody>
          <a:bodyPr>
            <a:normAutofit fontScale="92500" lnSpcReduction="20000"/>
          </a:bodyPr>
          <a:lstStyle/>
          <a:p>
            <a:pPr algn="just">
              <a:lnSpc>
                <a:spcPct val="150000"/>
              </a:lnSpc>
            </a:pPr>
            <a:r>
              <a:rPr lang="en-US" sz="2500" dirty="0" err="1" smtClean="0">
                <a:latin typeface="Times New Roman" pitchFamily="18" charset="0"/>
                <a:cs typeface="Times New Roman" pitchFamily="18" charset="0"/>
              </a:rPr>
              <a:t>ferromagnit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massalar</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detallar</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moslamalar</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kiritilishi</a:t>
            </a:r>
            <a:r>
              <a:rPr lang="en-US" sz="2500" dirty="0" smtClean="0">
                <a:latin typeface="Times New Roman" pitchFamily="18" charset="0"/>
                <a:cs typeface="Times New Roman" pitchFamily="18" charset="0"/>
              </a:rPr>
              <a:t> ham </a:t>
            </a:r>
            <a:r>
              <a:rPr lang="en-US" sz="2500" i="1" dirty="0" err="1" smtClean="0">
                <a:latin typeface="Times New Roman" pitchFamily="18" charset="0"/>
                <a:cs typeface="Times New Roman" pitchFamily="18" charset="0"/>
              </a:rPr>
              <a:t>x</a:t>
            </a:r>
            <a:r>
              <a:rPr lang="en-US" sz="2500" baseline="-25000" dirty="0" err="1" smtClean="0">
                <a:latin typeface="Times New Roman" pitchFamily="18" charset="0"/>
                <a:cs typeface="Times New Roman" pitchFamily="18" charset="0"/>
              </a:rPr>
              <a:t>i.k</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qiymatini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konturning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magnit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singdiruvchanligi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o‘zgarishi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evaziga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va</a:t>
            </a:r>
            <a:r>
              <a:rPr lang="en-US" sz="2500"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R</a:t>
            </a:r>
            <a:r>
              <a:rPr lang="en-US" sz="2500" baseline="-25000" dirty="0" err="1" smtClean="0">
                <a:latin typeface="Times New Roman" pitchFamily="18" charset="0"/>
                <a:cs typeface="Times New Roman" pitchFamily="18" charset="0"/>
              </a:rPr>
              <a:t>i.k</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qiymatini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kattalashtiradi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ana</a:t>
            </a:r>
            <a:r>
              <a:rPr lang="en-US" sz="2500" dirty="0" smtClean="0">
                <a:latin typeface="Times New Roman" pitchFamily="18" charset="0"/>
                <a:cs typeface="Times New Roman" pitchFamily="18" charset="0"/>
              </a:rPr>
              <a:t> shy </a:t>
            </a:r>
            <a:r>
              <a:rPr lang="en-US" sz="2500" dirty="0" err="1" smtClean="0">
                <a:latin typeface="Times New Roman" pitchFamily="18" charset="0"/>
                <a:cs typeface="Times New Roman" pitchFamily="18" charset="0"/>
              </a:rPr>
              <a:t>massalarda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uyurma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toklar</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uyg‘onishi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oqibatida</a:t>
            </a:r>
            <a:r>
              <a:rPr lang="en-US" sz="2500" dirty="0" smtClean="0">
                <a:latin typeface="Times New Roman" pitchFamily="18" charset="0"/>
                <a:cs typeface="Times New Roman" pitchFamily="18" charset="0"/>
              </a:rPr>
              <a:t>).</a:t>
            </a:r>
            <a:endParaRPr lang="ru-RU" sz="2500" dirty="0" smtClean="0">
              <a:latin typeface="Times New Roman" pitchFamily="18" charset="0"/>
              <a:cs typeface="Times New Roman" pitchFamily="18" charset="0"/>
            </a:endParaRPr>
          </a:p>
          <a:p>
            <a:pPr algn="just">
              <a:lnSpc>
                <a:spcPct val="150000"/>
              </a:lnSpc>
            </a:pPr>
            <a:r>
              <a:rPr lang="en-US" sz="2500" dirty="0" smtClean="0">
                <a:latin typeface="Times New Roman" pitchFamily="18" charset="0"/>
                <a:cs typeface="Times New Roman" pitchFamily="18" charset="0"/>
              </a:rPr>
              <a:t>MT, M</a:t>
            </a:r>
            <a:r>
              <a:rPr lang="ru-RU" sz="2500" dirty="0" smtClean="0">
                <a:latin typeface="Times New Roman" pitchFamily="18" charset="0"/>
                <a:cs typeface="Times New Roman" pitchFamily="18" charset="0"/>
              </a:rPr>
              <a:t>Ш</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boshka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turdagi</a:t>
            </a:r>
            <a:r>
              <a:rPr lang="en-US" sz="2500" dirty="0" smtClean="0">
                <a:latin typeface="Times New Roman" pitchFamily="18" charset="0"/>
                <a:cs typeface="Times New Roman" pitchFamily="18" charset="0"/>
              </a:rPr>
              <a:t> universal </a:t>
            </a:r>
            <a:r>
              <a:rPr lang="en-US" sz="2500" dirty="0" err="1" smtClean="0">
                <a:latin typeface="Times New Roman" pitchFamily="18" charset="0"/>
                <a:cs typeface="Times New Roman" pitchFamily="18" charset="0"/>
              </a:rPr>
              <a:t>o‘zgaruvchan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tok</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mashinalari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ikkilamchi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konturining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qarshiligi</a:t>
            </a:r>
            <a:r>
              <a:rPr lang="en-US" sz="2500"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R</a:t>
            </a:r>
            <a:r>
              <a:rPr lang="en-US" sz="2500" baseline="-25000" dirty="0" err="1" smtClean="0">
                <a:latin typeface="Times New Roman" pitchFamily="18" charset="0"/>
                <a:cs typeface="Times New Roman" pitchFamily="18" charset="0"/>
              </a:rPr>
              <a:t>i.k</a:t>
            </a:r>
            <a:r>
              <a:rPr lang="en-US" sz="2500" dirty="0" smtClean="0">
                <a:latin typeface="Times New Roman" pitchFamily="18" charset="0"/>
                <a:cs typeface="Times New Roman" pitchFamily="18" charset="0"/>
              </a:rPr>
              <a:t>=30–120 </a:t>
            </a:r>
            <a:r>
              <a:rPr lang="en-US" sz="2500" dirty="0" err="1" smtClean="0">
                <a:latin typeface="Times New Roman" pitchFamily="18" charset="0"/>
                <a:cs typeface="Times New Roman" pitchFamily="18" charset="0"/>
              </a:rPr>
              <a:t>mkΩ</a:t>
            </a:r>
            <a:r>
              <a:rPr lang="en-US" sz="2500"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x</a:t>
            </a:r>
            <a:r>
              <a:rPr lang="en-US" sz="2500" baseline="-25000" dirty="0" err="1" smtClean="0">
                <a:latin typeface="Times New Roman" pitchFamily="18" charset="0"/>
                <a:cs typeface="Times New Roman" pitchFamily="18" charset="0"/>
              </a:rPr>
              <a:t>i.k</a:t>
            </a:r>
            <a:r>
              <a:rPr lang="en-US" sz="2500" dirty="0" smtClean="0">
                <a:latin typeface="Times New Roman" pitchFamily="18" charset="0"/>
                <a:cs typeface="Times New Roman" pitchFamily="18" charset="0"/>
              </a:rPr>
              <a:t>=(1,5–4)</a:t>
            </a:r>
            <a:r>
              <a:rPr lang="en-US" sz="2500" i="1" dirty="0" err="1" smtClean="0">
                <a:latin typeface="Times New Roman" pitchFamily="18" charset="0"/>
                <a:cs typeface="Times New Roman" pitchFamily="18" charset="0"/>
              </a:rPr>
              <a:t>R</a:t>
            </a:r>
            <a:r>
              <a:rPr lang="en-US" sz="2500" baseline="-25000" dirty="0" err="1" smtClean="0">
                <a:latin typeface="Times New Roman" pitchFamily="18" charset="0"/>
                <a:cs typeface="Times New Roman" pitchFamily="18" charset="0"/>
              </a:rPr>
              <a:t>i.k</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atrofida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bo‘ladi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tok</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ikkilamchi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konturda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to‘g‘rilanadigan</a:t>
            </a:r>
            <a:r>
              <a:rPr lang="en-US" sz="2500" dirty="0" smtClean="0">
                <a:latin typeface="Times New Roman" pitchFamily="18" charset="0"/>
                <a:cs typeface="Times New Roman" pitchFamily="18" charset="0"/>
              </a:rPr>
              <a:t> past </a:t>
            </a:r>
            <a:r>
              <a:rPr lang="en-US" sz="2500" dirty="0" err="1" smtClean="0">
                <a:latin typeface="Times New Roman" pitchFamily="18" charset="0"/>
                <a:cs typeface="Times New Roman" pitchFamily="18" charset="0"/>
              </a:rPr>
              <a:t>chastotali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kondensatorli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mashinalarning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payvandlash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transformatorining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ikkilamchi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chulg‘ami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bo‘lgan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ikkilamchi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konturning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o‘zgarmas</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tokka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aktiv</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karshiligi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ventillarning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qarshiligi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hisobga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olinmaydi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quloch</a:t>
            </a:r>
            <a:r>
              <a:rPr lang="en-US" sz="2500" dirty="0" smtClean="0">
                <a:latin typeface="Times New Roman" pitchFamily="18" charset="0"/>
                <a:cs typeface="Times New Roman" pitchFamily="18" charset="0"/>
              </a:rPr>
              <a:t> 1,5 m  </a:t>
            </a:r>
            <a:r>
              <a:rPr lang="en-US" sz="2500" dirty="0" err="1" smtClean="0">
                <a:latin typeface="Times New Roman" pitchFamily="18" charset="0"/>
                <a:cs typeface="Times New Roman" pitchFamily="18" charset="0"/>
              </a:rPr>
              <a:t>bo‘lganda</a:t>
            </a:r>
            <a:r>
              <a:rPr lang="en-US" sz="2500" dirty="0" smtClean="0">
                <a:latin typeface="Times New Roman" pitchFamily="18" charset="0"/>
                <a:cs typeface="Times New Roman" pitchFamily="18" charset="0"/>
              </a:rPr>
              <a:t> 40-100 </a:t>
            </a:r>
            <a:r>
              <a:rPr lang="en-US" sz="2500" dirty="0" err="1" smtClean="0">
                <a:latin typeface="Times New Roman" pitchFamily="18" charset="0"/>
                <a:cs typeface="Times New Roman" pitchFamily="18" charset="0"/>
              </a:rPr>
              <a:t>mkΩ</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tashkil</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etadi</a:t>
            </a:r>
            <a:r>
              <a:rPr lang="en-US" sz="2500" dirty="0" smtClean="0">
                <a:latin typeface="Times New Roman" pitchFamily="18" charset="0"/>
                <a:cs typeface="Times New Roman" pitchFamily="18" charset="0"/>
              </a:rPr>
              <a:t>.</a:t>
            </a:r>
            <a:endParaRPr lang="ru-RU" sz="2500" dirty="0" smtClean="0">
              <a:latin typeface="Times New Roman" pitchFamily="18" charset="0"/>
              <a:cs typeface="Times New Roman" pitchFamily="18" charset="0"/>
            </a:endParaRPr>
          </a:p>
          <a:p>
            <a:pPr algn="just">
              <a:lnSpc>
                <a:spcPct val="150000"/>
              </a:lnSpc>
            </a:pPr>
            <a:endParaRPr lang="ru-RU" sz="25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82594"/>
          </a:xfrm>
        </p:spPr>
        <p:txBody>
          <a:bodyPr>
            <a:normAutofit fontScale="90000"/>
          </a:bodyPr>
          <a:lstStyle/>
          <a:p>
            <a:r>
              <a:rPr lang="en-US" sz="2500" b="1" dirty="0" smtClean="0">
                <a:latin typeface="Times New Roman" pitchFamily="18" charset="0"/>
                <a:cs typeface="Times New Roman" pitchFamily="18" charset="0"/>
              </a:rPr>
              <a:t/>
            </a:r>
            <a:br>
              <a:rPr lang="en-US" sz="2500" b="1" dirty="0" smtClean="0">
                <a:latin typeface="Times New Roman" pitchFamily="18" charset="0"/>
                <a:cs typeface="Times New Roman" pitchFamily="18" charset="0"/>
              </a:rPr>
            </a:br>
            <a:r>
              <a:rPr lang="en-US" sz="2500" b="1" dirty="0" err="1" smtClean="0">
                <a:latin typeface="Times New Roman" pitchFamily="18" charset="0"/>
                <a:cs typeface="Times New Roman" pitchFamily="18" charset="0"/>
              </a:rPr>
              <a:t>Uyga</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vazifa</a:t>
            </a:r>
            <a:r>
              <a:rPr lang="ru-RU" sz="2500" dirty="0" smtClean="0">
                <a:latin typeface="Times New Roman" pitchFamily="18" charset="0"/>
                <a:cs typeface="Times New Roman" pitchFamily="18" charset="0"/>
              </a:rPr>
              <a:t/>
            </a:r>
            <a:br>
              <a:rPr lang="ru-RU" sz="2500" dirty="0" smtClean="0">
                <a:latin typeface="Times New Roman" pitchFamily="18" charset="0"/>
                <a:cs typeface="Times New Roman" pitchFamily="18" charset="0"/>
              </a:rPr>
            </a:br>
            <a:endParaRPr lang="ru-RU" sz="2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785794"/>
            <a:ext cx="8686800" cy="5715040"/>
          </a:xfrm>
        </p:spPr>
        <p:txBody>
          <a:bodyPr>
            <a:normAutofit/>
          </a:bodyPr>
          <a:lstStyle/>
          <a:p>
            <a:r>
              <a:rPr lang="en-US" sz="2000" b="1" dirty="0" err="1" smtClean="0">
                <a:latin typeface="Times New Roman" pitchFamily="18" charset="0"/>
                <a:cs typeface="Times New Roman" pitchFamily="18" charset="0"/>
              </a:rPr>
              <a:t>Misol</a:t>
            </a:r>
            <a:r>
              <a:rPr lang="en-US" sz="2000" b="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Ko‘chmas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nuqtali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payvandlash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mashinasining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ikkilamchi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xisoblansin</a:t>
            </a:r>
            <a:r>
              <a:rPr lang="en-US" sz="2000" dirty="0" smtClean="0">
                <a:latin typeface="Times New Roman" pitchFamily="18" charset="0"/>
                <a:cs typeface="Times New Roman" pitchFamily="18" charset="0"/>
              </a:rPr>
              <a:t> (6.10-rasm).</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4" name="Рисунок 3"/>
          <p:cNvPicPr/>
          <p:nvPr/>
        </p:nvPicPr>
        <p:blipFill>
          <a:blip r:embed="rId2"/>
          <a:srcRect/>
          <a:stretch>
            <a:fillRect/>
          </a:stretch>
        </p:blipFill>
        <p:spPr bwMode="auto">
          <a:xfrm>
            <a:off x="785786" y="1571612"/>
            <a:ext cx="7643866" cy="500066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2285992"/>
          </a:xfrm>
        </p:spPr>
        <p:txBody>
          <a:bodyPr>
            <a:noAutofit/>
          </a:bodyPr>
          <a:lstStyle/>
          <a:p>
            <a:pPr algn="just">
              <a:lnSpc>
                <a:spcPct val="150000"/>
              </a:lnSpc>
            </a:pP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2000" b="1" dirty="0" err="1" smtClean="0">
                <a:latin typeface="Times New Roman" pitchFamily="18" charset="0"/>
                <a:cs typeface="Times New Roman" pitchFamily="18" charset="0"/>
              </a:rPr>
              <a:t>Yeshish</a:t>
            </a:r>
            <a:r>
              <a:rPr lang="en-US" sz="2000" b="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qarshiligini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oson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kesimi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bo‘yicha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yettita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bo‘laklarga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Induktiv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qarshilikni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oson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qismlarining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orasida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joylashgan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konturning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umumiy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yuzini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topamiz</a:t>
            </a:r>
            <a:r>
              <a:rPr lang="en-US" sz="2000" dirty="0" smtClean="0">
                <a:latin typeface="Times New Roman" pitchFamily="18" charset="0"/>
                <a:cs typeface="Times New Roman" pitchFamily="18" charset="0"/>
              </a:rPr>
              <a:t>:   sm</a:t>
            </a:r>
            <a:r>
              <a:rPr lang="en-US" sz="2000" baseline="30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pic>
        <p:nvPicPr>
          <p:cNvPr id="11267" name="Picture 3"/>
          <p:cNvPicPr>
            <a:picLocks noGrp="1" noChangeAspect="1" noChangeArrowheads="1"/>
          </p:cNvPicPr>
          <p:nvPr>
            <p:ph idx="1"/>
          </p:nvPr>
        </p:nvPicPr>
        <p:blipFill>
          <a:blip r:embed="rId2"/>
          <a:srcRect/>
          <a:stretch>
            <a:fillRect/>
          </a:stretch>
        </p:blipFill>
        <p:spPr bwMode="auto">
          <a:xfrm>
            <a:off x="0" y="2634742"/>
            <a:ext cx="9072594" cy="3437464"/>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a:srcRect/>
          <a:stretch>
            <a:fillRect/>
          </a:stretch>
        </p:blipFill>
        <p:spPr bwMode="auto">
          <a:xfrm>
            <a:off x="71406" y="205599"/>
            <a:ext cx="8934306" cy="5938045"/>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srcRect/>
          <a:stretch>
            <a:fillRect/>
          </a:stretch>
        </p:blipFill>
        <p:spPr bwMode="auto">
          <a:xfrm>
            <a:off x="-32" y="428604"/>
            <a:ext cx="9158455" cy="5786478"/>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Grp="1" noChangeAspect="1" noChangeArrowheads="1"/>
          </p:cNvPicPr>
          <p:nvPr>
            <p:ph idx="1"/>
          </p:nvPr>
        </p:nvPicPr>
        <p:blipFill>
          <a:blip r:embed="rId2"/>
          <a:srcRect/>
          <a:stretch>
            <a:fillRect/>
          </a:stretch>
        </p:blipFill>
        <p:spPr bwMode="auto">
          <a:xfrm>
            <a:off x="430395" y="0"/>
            <a:ext cx="8530046" cy="6858000"/>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normAutofit/>
          </a:bodyPr>
          <a:lstStyle/>
          <a:p>
            <a:pPr algn="ctr">
              <a:buNone/>
            </a:pPr>
            <a:endParaRPr lang="en-US" sz="7000" dirty="0" smtClean="0">
              <a:latin typeface="Times New Roman" pitchFamily="18" charset="0"/>
              <a:cs typeface="Times New Roman" pitchFamily="18" charset="0"/>
            </a:endParaRPr>
          </a:p>
          <a:p>
            <a:pPr algn="ctr">
              <a:buNone/>
            </a:pPr>
            <a:r>
              <a:rPr lang="en-US" sz="7000" dirty="0" err="1" smtClean="0">
                <a:latin typeface="Times New Roman" pitchFamily="18" charset="0"/>
                <a:cs typeface="Times New Roman" pitchFamily="18" charset="0"/>
              </a:rPr>
              <a:t>E`tiboringiz</a:t>
            </a:r>
            <a:r>
              <a:rPr lang="en-US" sz="7000" dirty="0" smtClean="0">
                <a:latin typeface="Times New Roman" pitchFamily="18" charset="0"/>
                <a:cs typeface="Times New Roman" pitchFamily="18" charset="0"/>
              </a:rPr>
              <a:t> </a:t>
            </a:r>
            <a:r>
              <a:rPr lang="en-US" sz="7000" dirty="0" err="1" smtClean="0">
                <a:latin typeface="Times New Roman" pitchFamily="18" charset="0"/>
                <a:cs typeface="Times New Roman" pitchFamily="18" charset="0"/>
              </a:rPr>
              <a:t>uchun</a:t>
            </a:r>
            <a:r>
              <a:rPr lang="en-US" sz="7000" dirty="0" smtClean="0">
                <a:latin typeface="Times New Roman" pitchFamily="18" charset="0"/>
                <a:cs typeface="Times New Roman" pitchFamily="18" charset="0"/>
              </a:rPr>
              <a:t> </a:t>
            </a:r>
            <a:r>
              <a:rPr lang="en-US" sz="7000" dirty="0" err="1" smtClean="0">
                <a:latin typeface="Times New Roman" pitchFamily="18" charset="0"/>
                <a:cs typeface="Times New Roman" pitchFamily="18" charset="0"/>
              </a:rPr>
              <a:t>rahmat</a:t>
            </a:r>
            <a:r>
              <a:rPr lang="en-US" sz="7000" dirty="0" smtClean="0">
                <a:latin typeface="Times New Roman" pitchFamily="18" charset="0"/>
                <a:cs typeface="Times New Roman" pitchFamily="18" charset="0"/>
              </a:rPr>
              <a:t> </a:t>
            </a:r>
            <a:endParaRPr lang="ru-RU" sz="7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784</Words>
  <PresentationFormat>Экран (4:3)</PresentationFormat>
  <Paragraphs>41</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Unit 6 Mavzu: Ikki Konturli payvandlash manbalari </vt:lpstr>
      <vt:lpstr> 6.1. Kontaktli payvandlash mashinalarining elektr zanjirlari </vt:lpstr>
      <vt:lpstr>6.1-rasm. Bir fazali o‘zgaruvchan tok mshainasi kuch qismining prinsipial sxemasi. </vt:lpstr>
      <vt:lpstr>Слайд 4</vt:lpstr>
      <vt:lpstr>6.2-rasm. Past chastotali tok mashinasi kuch qismining prinsipial sxemasi.</vt:lpstr>
      <vt:lpstr>Слайд 6</vt:lpstr>
      <vt:lpstr>Слайд 7</vt:lpstr>
      <vt:lpstr>6.3-rasm. O‘zgarmas tok mashinasi kuch qismining prinsipial sxemasi. </vt:lpstr>
      <vt:lpstr>Слайд 9</vt:lpstr>
      <vt:lpstr>Слайд 10</vt:lpstr>
      <vt:lpstr>6.4-rasm. Kondensator mashina kuch sxemasining prinsipial sxemasi: 1 – nodavriy; 2 – tebranma; to‘ -  impulsning o‘sish vaqti; Ia - payvandlash tokning amplituda qiymati. </vt:lpstr>
      <vt:lpstr>Слайд 12</vt:lpstr>
      <vt:lpstr>Слайд 13</vt:lpstr>
      <vt:lpstr>6.2. Kontaktli payvandlash mashinalarining ikkilamchi konturini hisoblash </vt:lpstr>
      <vt:lpstr>Слайд 15</vt:lpstr>
      <vt:lpstr>Слайд 16</vt:lpstr>
      <vt:lpstr>Слайд 17</vt:lpstr>
      <vt:lpstr>Слайд 18</vt:lpstr>
      <vt:lpstr>Слайд 19</vt:lpstr>
      <vt:lpstr>Слайд 20</vt:lpstr>
      <vt:lpstr> Uyga vazifa </vt:lpstr>
      <vt:lpstr>  Yeshish. Aktiv qarshiligini hisoblash oson bo‘lishi uchun kontur tashkil etuvchi qismlarining shakli va kesimi bo‘yicha yettita bir xil bo‘laklarga bo‘lingan. Induktiv qarshilikni hisoblash oson bo‘lishi uchun kontur qismlarining o‘qlari orasida  joylashgan konturning umumiy yuzini topamiz:   sm2. </vt:lpstr>
      <vt:lpstr>Слайд 23</vt:lpstr>
      <vt:lpstr>Слайд 24</vt:lpstr>
      <vt:lpstr>Слайд 25</vt:lpstr>
      <vt:lpstr>Слайд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6 Mavzu: Ikki Konturli payvandlash manbalari </dc:title>
  <cp:lastModifiedBy>Pilotech</cp:lastModifiedBy>
  <cp:revision>5</cp:revision>
  <dcterms:modified xsi:type="dcterms:W3CDTF">2018-10-03T11:38:38Z</dcterms:modified>
</cp:coreProperties>
</file>