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5" d="100"/>
          <a:sy n="75" d="100"/>
        </p:scale>
        <p:origin x="54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11/17/2018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11/17/2018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11/17/2018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11/17/2018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11/17/2018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7.png"/><Relationship Id="rId4" Type="http://schemas.openxmlformats.org/officeDocument/2006/relationships/oleObject" Target="../embeddings/oleObject1.bin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774700" y="279400"/>
            <a:ext cx="104648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Unit 9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ishchi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o`rinli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ta`minlovchi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manbalar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Yoyli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kli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ishchi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o`rinli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ta`minlovchi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manbalar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hangingPunct="0">
              <a:lnSpc>
                <a:spcPct val="150000"/>
              </a:lnSpc>
              <a:buFont typeface="+mj-lt"/>
              <a:buAutoNum type="arabicPeriod"/>
            </a:pP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Yoyli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yarim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vt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t v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vt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tl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rning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kl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ssifik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tsiyasi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pp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tl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rini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lgil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pp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tl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rining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siy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el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ntl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qisml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endParaRPr lang="ru-RU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8695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596900" y="-33182"/>
            <a:ext cx="10782300" cy="67403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15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R="0" lvl="0" indent="0" algn="ctr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kumimoji="0" lang="en-US" altLang="ru-RU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Yoyli</a:t>
            </a: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kli</a:t>
            </a: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ishchi</a:t>
            </a: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o`rinli</a:t>
            </a: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ta`minlovchi</a:t>
            </a: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manbalar</a:t>
            </a: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215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dig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rning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turig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buyumning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o‘lch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rig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rish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turig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b, p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ndchining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o‘rni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turlich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shkil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etilishi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o‘rinl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tt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g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ritli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buyuml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rni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insh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оо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rni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nt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yyorl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muqim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sid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qtinch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lik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stid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ib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endParaRPr kumimoji="0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215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 p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dig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buyum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tt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bo‘lm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tt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riyal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rd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yyorl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ns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u h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ld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o‘rni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muqim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rid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shkil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di,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rning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o‘lch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bitt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ndchi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mid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2,0x2,5 m, b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ndligi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mid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2,0 m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di. K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biiy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his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big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yaxshi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tib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turilishi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lg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200...250 mm y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tk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zilm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sligu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Eshik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o‘rnig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lq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rd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nt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rd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sib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qo‘yil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di.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93554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500" y="368301"/>
            <a:ext cx="10629900" cy="61255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bin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ning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d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o‘tg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chid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mli m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ld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ko‘pinch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lld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yasal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di.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Ichk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nd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d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rg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o‘tg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chid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mli q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r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ngli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bo‘yoq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di,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r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ngl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yaltir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ydi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xir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sirt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sil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di. 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umumiy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lliy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usulda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jburiydir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K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bin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g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yoyini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’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minl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nb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’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minl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el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rm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g‘ig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biriktirgich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jr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tgich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gnitli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yurgizib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yub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rgich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o‘rn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di. 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g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 p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o‘zg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rtkichd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f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yd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nil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dig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bo‘ls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k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bin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t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shq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rid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zm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ydig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x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o‘rn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di. 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rig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o‘zg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ruvch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t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k m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xsus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nsf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rm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rd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o‘zg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rm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 t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k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es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o‘zg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rtirgich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to‘g‘ril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gichl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rd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b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ril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di.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9.1- 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r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smd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o‘zg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ruvch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t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k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 el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yoyi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sit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sid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qo‘l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n) p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stining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prinsipi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 el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sx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9.1- b r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smd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es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bund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y p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stning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umumiy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ko‘rinishi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ko‘rs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tilg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n. </a:t>
            </a:r>
            <a:endParaRPr lang="ru-RU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2124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 r="3984"/>
          <a:stretch>
            <a:fillRect/>
          </a:stretch>
        </p:blipFill>
        <p:spPr bwMode="auto">
          <a:xfrm>
            <a:off x="1193800" y="558801"/>
            <a:ext cx="7645400" cy="477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1282700" y="5334001"/>
            <a:ext cx="91821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9.1-rаsm.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bilаn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dаstаki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pоstining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sxеmаsi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а, b –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o‘zgаruvchаn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tоk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bilаn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o‘zgаrmаs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tоk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bilаn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1338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1200" y="152400"/>
            <a:ext cx="10414000" cy="6478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220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380 V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kuchlаnishli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o‘zgаruvchаn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tоk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tаrmоq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(1)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dаn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biriktirgich-аjrаtgich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(2)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sаqlаgich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(3)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оrqаli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tоk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mаnbаi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trаnsfоrmаtоri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(4)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gа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bеrilаdi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еrdа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tоk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y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hоsil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lishi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zаrur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bo‘lgаn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60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–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75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V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kuchlаnishgаchа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trаnsfоrmаsiyalаnаdi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simlаri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(5)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оrqаli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qisqich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(6)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elеktrоd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tutqich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(7)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оrqаli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buyum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(5)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gа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bеrilаdi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9.1- 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rаsm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o‘zgаrmаs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tоk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bilаn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elеktr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yoyi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vоsitаsidа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dаstаk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i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pоstining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prinsipiаl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elеktr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sxеmаsi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9.1- 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rаsmdа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esа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bundаy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pоstning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umumiy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ko‘rinishi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ko‘rsаtilgаn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hоldа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tоk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220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380 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kuchlаnishli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tаrmоqdаn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o‘zgаrtirgichgа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kеlаdi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4931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1200" y="304800"/>
            <a:ext cx="10287000" cy="6478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bin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rlik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sb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‘а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zubil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qisqich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shu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k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yilg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t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kch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li d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stg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el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zich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yopil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dig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quti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o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chunki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а’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z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el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 o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vi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о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ling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nid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k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yin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s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td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q s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Elеktrоdlаrni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qizdirish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quritish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shkаfi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chog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‘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zаrur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chog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pаyvаndchilаrning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hаjmigа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shаrоitigа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qаrаb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nеchа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pоst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bittа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o‘rnаtish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Аgаr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pаyvаndchi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yig‘ish-pаyvаndlаsh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mоslаmаsidаn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pnеvmоyuritmаli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аsbоbdаn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fоydаlаnаdigаn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bo‘lsа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kаbinаgа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siqilgаn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hаvо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o‘tkаzilаdi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Kаbinаdа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pаyvаndchi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mеtаl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stоl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bаlаndligi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bo‘yichа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rоstlаnаdigаn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o‘rindiqli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stul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turishi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kеrаk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284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46100" y="139701"/>
            <a:ext cx="10350500" cy="66222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Pаyvаndchining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stоllаri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muqim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mаhаlliy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tutun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so‘rg‘ichli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qilinаdi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ichkаrisigа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filtrsiz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shаmоllаtish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qurilmаsi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o‘rnаtilgаn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CCH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-1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stоli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shuningdеk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sеxlаrning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shаmоllаtilishini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аjrаtishni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hаvо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tоzаlаshning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umumiy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tizimini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tаlаb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etuvchi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CCH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-2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CCH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-3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stоllаridir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Ulаrdаn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tutunni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yuqоrigа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qаrаtib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so‘rib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оlinаdi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stоllаr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tutunni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pаyvаndchining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nаfаs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оlish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zоnаsidаn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butunlаy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so‘rib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оlmаydi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Kоmbinа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siyalаshgаn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shаmоllаtish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qurilmаlаri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bоr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stоllаr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sаmаrаlirоqdir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ulаrdа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stоlning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usti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pаnjаrа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ko‘rinishidа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bаjаrilgаn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tutun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esа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pаstgа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qаrаtib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ichkаrigа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o‘rnаtilgаn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vеntilyatоr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bilаn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yuqоrigа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qаrаtib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mustаqil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tutun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so‘rgich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bilаn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chеtgа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tоmоn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so‘rib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оlinаdi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Ichkаrigа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o‘rnаtilgаn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filtr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hаvоning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tutundаn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аerоzоllаrdаn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tоzаlаnish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dаrаjаsining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99,96%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gаchа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bo‘lishini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tа’minlаydi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9059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698499" y="145494"/>
            <a:ext cx="10198101" cy="70173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15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215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Kаttа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gаbаritli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buyumlаrni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pаyvаndlаshdа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buyumning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tаshqi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tоmоnidаn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sеxdа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pаyvаndchining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o‘rnini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bоshqа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o‘rinlаri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o‘tish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jоylаri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vа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dаm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оlish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jоylаri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vа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hоkаzоlаr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tоmоnidаn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ko‘chmа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shitlаr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bilаn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ihоtаlаb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qo‘yilishi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kеrаk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Kаbinа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dеvоrlаrigа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qаndаy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tаlаb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qo‘yilsа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shitlаrgа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hаm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shundаy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tаlаblаr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qo‘yilаdi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Ihоtа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ichkаrisidа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tа’minlаsh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mаnbа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i,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аsbоblаr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vа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elеktrоdlаr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ko‘chmа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tоkchа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shkаf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kеrаk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Bundаy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pаyvаndlаsh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pоstlаridа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hаm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so‘ruvchi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mаhаlliy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shаmоllаtishdаn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fоydаlаnish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mаjburiy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Uzunligi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5 m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gаchа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bo‘lgаn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egiluvchаn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plаstik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quvur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ichkаrisidа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mаrkаzdаn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qоchmа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vеntillyatоr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bilаn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birlаshtirilgаn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filtr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bilаn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jihоzlаngаn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vintsimоn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sim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hаlqа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bo‘lаdi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(2.3-rаsm).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Tоk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qisqichlаri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ko‘rinishidаgi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dаtchikli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elеktr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tеjаsh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аvtоmаtidаn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fоydаlаnish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qulаydir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u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vеntillyatоrni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fаqаt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yoy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yonib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turgаnidа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ulаydi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vа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yoy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o‘chgаnidаn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kеyin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bеlgilаngаn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vаqt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o‘tgаch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o‘chirаdi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215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8616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1"/>
          <p:cNvPicPr/>
          <p:nvPr/>
        </p:nvPicPr>
        <p:blipFill>
          <a:blip r:embed="rId2">
            <a:lum bright="-20000" contrast="80000"/>
          </a:blip>
          <a:srcRect t="1038" r="842" b="2945"/>
          <a:stretch>
            <a:fillRect/>
          </a:stretch>
        </p:blipFill>
        <p:spPr bwMode="auto">
          <a:xfrm>
            <a:off x="1549400" y="304800"/>
            <a:ext cx="76835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1822706" y="5469151"/>
            <a:ext cx="713689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9.3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rаsm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pоstini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mаhаlliy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shаmоllаtish</a:t>
            </a:r>
            <a:r>
              <a:rPr lang="ru-RU" sz="1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6763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7700" y="342900"/>
            <a:ext cx="10236200" cy="59131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ndchining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o‘rni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yaxshi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yoritilg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k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k. K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bin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rd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yig‘ish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yd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nch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rid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ru-RU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yniqs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sig‘iml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 (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idishl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r)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ichid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g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nd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el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x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vfsizligig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ru-RU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siy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e’tib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q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z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rur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yoyni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’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minl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nb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dr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ss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ll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biriktirgich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jr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tgich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k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rpusl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p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ll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rini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y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rg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shning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ld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’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yorl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q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id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rig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q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t’iy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z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rur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Sig‘iml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ichid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ndchi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him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yal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vchi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kuz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tuvchi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k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k.</a:t>
            </a:r>
            <a:endParaRPr lang="ru-RU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2270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647700" y="295710"/>
            <a:ext cx="9823269" cy="5632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15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215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ktr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 </a:t>
            </a:r>
            <a:r>
              <a:rPr kumimoji="0" lang="en-US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tutqich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ndchining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siy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sb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bi. 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15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ktr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tutqich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rni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ntirishi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k: y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ngil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(0,5 kg d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ir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lm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sligi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v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tishg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lishi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nchli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vishd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iz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lyatsiyal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lishi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tg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qizib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tm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sligi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ktr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dning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erishini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minl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el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ktr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dni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shg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lg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v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ziyatg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ltirishg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 v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imk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b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rishi;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qism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ktr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dni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hk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shd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m,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lm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shtirishd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qilm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sligi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p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simining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tutqich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rj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nig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nishi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must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hk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 v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nchli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nt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kt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sil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dig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lishi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k. D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kli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yoyli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ndlash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ktr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tutqichl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rning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xill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vjud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n-US" alt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6923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 r="3812"/>
          <a:stretch>
            <a:fillRect/>
          </a:stretch>
        </p:blipFill>
        <p:spPr bwMode="auto">
          <a:xfrm>
            <a:off x="1168400" y="165100"/>
            <a:ext cx="8153400" cy="4902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800100" y="4813300"/>
            <a:ext cx="94996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9.4-rаsm.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bilаn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dаstаki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pаyvаndlаshdа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ishlаtilаdigаn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elеktrоd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tutqichlаrning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kоnstruktiv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sxеmаsi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 –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vilkаli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b –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plаstinаli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plаstinаli-richаgli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pаssаtijli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 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f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prujinаli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g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vintli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ko‘p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elеktrоdli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j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kuyindisiz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8786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00100" y="368300"/>
            <a:ext cx="9969500" cy="55659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tоkining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kuchigа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qаrаb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elеktrоd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tutqichlаr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turigа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bo‘linаdi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125 А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gаchа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125...315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315...500 А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tоk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kuchlаri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Elеktrоdni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аlmаshtirish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vаqti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4 s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dаn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оshmаsligi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kеrаk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elеktrоd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tutqich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tа’mirlаshsiz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elеktrоdlаrni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8000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mаrtа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siqishgа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chidаshi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kеrаk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kаbеl-simlаri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Kuch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tаrmоg‘idаn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tоk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аppаrаtlаrigа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КРПТ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rusumli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kаbеl-simlаr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оrqаli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kеltirilаdi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аppаrаtlаridаn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jоylаrigа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tоk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rеzinа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izоlya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siyali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ПРГ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rusumli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ПРГД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yumshоq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kаbеl-simlаr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yordаmidа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kеltirilаdi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9.1-jаdvаldа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yumshоq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kаbеl-simlаrining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ko‘ndаlаng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kеsimini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tаnlаshgа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dоir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mа’lumоtlаr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bеrilgаn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8078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09450" y="365760"/>
            <a:ext cx="1045028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r" hangingPunct="0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9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.1-jаdvаl</a:t>
            </a:r>
          </a:p>
          <a:p>
            <a:pPr indent="215900" algn="ctr" hangingPunct="0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k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tt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ligig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k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siml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k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simini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6921919"/>
              </p:ext>
            </p:extLst>
          </p:nvPr>
        </p:nvGraphicFramePr>
        <p:xfrm>
          <a:off x="1293220" y="2076994"/>
          <a:ext cx="9144002" cy="3984173"/>
        </p:xfrm>
        <a:graphic>
          <a:graphicData uri="http://schemas.openxmlformats.org/drawingml/2006/table">
            <a:tbl>
              <a:tblPr/>
              <a:tblGrid>
                <a:gridCol w="2595863">
                  <a:extLst>
                    <a:ext uri="{9D8B030D-6E8A-4147-A177-3AD203B41FA5}">
                      <a16:colId xmlns:a16="http://schemas.microsoft.com/office/drawing/2014/main" val="1830365373"/>
                    </a:ext>
                  </a:extLst>
                </a:gridCol>
                <a:gridCol w="1198091">
                  <a:extLst>
                    <a:ext uri="{9D8B030D-6E8A-4147-A177-3AD203B41FA5}">
                      <a16:colId xmlns:a16="http://schemas.microsoft.com/office/drawing/2014/main" val="1645053188"/>
                    </a:ext>
                  </a:extLst>
                </a:gridCol>
                <a:gridCol w="698887">
                  <a:extLst>
                    <a:ext uri="{9D8B030D-6E8A-4147-A177-3AD203B41FA5}">
                      <a16:colId xmlns:a16="http://schemas.microsoft.com/office/drawing/2014/main" val="2655156378"/>
                    </a:ext>
                  </a:extLst>
                </a:gridCol>
                <a:gridCol w="738823">
                  <a:extLst>
                    <a:ext uri="{9D8B030D-6E8A-4147-A177-3AD203B41FA5}">
                      <a16:colId xmlns:a16="http://schemas.microsoft.com/office/drawing/2014/main" val="1923579586"/>
                    </a:ext>
                  </a:extLst>
                </a:gridCol>
                <a:gridCol w="818696">
                  <a:extLst>
                    <a:ext uri="{9D8B030D-6E8A-4147-A177-3AD203B41FA5}">
                      <a16:colId xmlns:a16="http://schemas.microsoft.com/office/drawing/2014/main" val="1483433330"/>
                    </a:ext>
                  </a:extLst>
                </a:gridCol>
                <a:gridCol w="818696">
                  <a:extLst>
                    <a:ext uri="{9D8B030D-6E8A-4147-A177-3AD203B41FA5}">
                      <a16:colId xmlns:a16="http://schemas.microsoft.com/office/drawing/2014/main" val="2682506432"/>
                    </a:ext>
                  </a:extLst>
                </a:gridCol>
                <a:gridCol w="798726">
                  <a:extLst>
                    <a:ext uri="{9D8B030D-6E8A-4147-A177-3AD203B41FA5}">
                      <a16:colId xmlns:a16="http://schemas.microsoft.com/office/drawing/2014/main" val="392571601"/>
                    </a:ext>
                  </a:extLst>
                </a:gridCol>
                <a:gridCol w="738823">
                  <a:extLst>
                    <a:ext uri="{9D8B030D-6E8A-4147-A177-3AD203B41FA5}">
                      <a16:colId xmlns:a16="http://schemas.microsoft.com/office/drawing/2014/main" val="382091534"/>
                    </a:ext>
                  </a:extLst>
                </a:gridCol>
                <a:gridCol w="737397">
                  <a:extLst>
                    <a:ext uri="{9D8B030D-6E8A-4147-A177-3AD203B41FA5}">
                      <a16:colId xmlns:a16="http://schemas.microsoft.com/office/drawing/2014/main" val="1248849399"/>
                    </a:ext>
                  </a:extLst>
                </a:gridCol>
              </a:tblGrid>
              <a:tr h="1494065">
                <a:tc gridSpan="2">
                  <a:txBody>
                    <a:bodyPr/>
                    <a:lstStyle/>
                    <a:p>
                      <a:pPr algn="just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T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kning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yo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‘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l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qo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‘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yil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а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dig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а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 k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а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tt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а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ligi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, 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21730754"/>
                  </a:ext>
                </a:extLst>
              </a:tr>
              <a:tr h="996043">
                <a:tc rowSpan="2">
                  <a:txBody>
                    <a:bodyPr/>
                    <a:lstStyle/>
                    <a:p>
                      <a:pPr algn="just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Kаbеl-simlаrning qirqim yuzаlаri, mm</a:t>
                      </a:r>
                      <a:r>
                        <a:rPr lang="ru-RU" sz="2000" baseline="30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bir simli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–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–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49952507"/>
                  </a:ext>
                </a:extLst>
              </a:tr>
              <a:tr h="14940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ikki simli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–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2x10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2x16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2x25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2x35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2x50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2x70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018535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88883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977901" y="431454"/>
            <a:ext cx="9067800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15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215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Kаbеl-simlаrning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pаyvаndlаsh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аppаrаtlаridаn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jоyigаchа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bo‘lgаn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uzunliklаri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30 m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dаn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оshmаsligi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kеrаk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bundаn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uzun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bo‘lgаndа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kаbеl-simlаrdа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kuchlаnish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tushishi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оrtib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kеtib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yoy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kuchlаnishini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kаmаytirib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yubоrаdi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alt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215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Pаyvаndlаsh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kаbеl-simlаrini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ulаsh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mаxsus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muftаlаr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ishlаtilаdi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(9.5-rаsm).</a:t>
            </a:r>
            <a:endParaRPr kumimoji="0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Image17"/>
          <p:cNvPicPr/>
          <p:nvPr/>
        </p:nvPicPr>
        <p:blipFill>
          <a:blip r:embed="rId2"/>
          <a:srcRect l="4054"/>
          <a:stretch>
            <a:fillRect/>
          </a:stretch>
        </p:blipFill>
        <p:spPr bwMode="auto">
          <a:xfrm>
            <a:off x="2159000" y="2430249"/>
            <a:ext cx="6159500" cy="241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2159000" y="5291350"/>
            <a:ext cx="77978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en-US" sz="20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9</a:t>
            </a:r>
            <a:r>
              <a:rPr lang="ru-RU" sz="20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.5-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rаsm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kаbеl-simlаrini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ulаshdа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ishlаtilаdigаn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muftа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5442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8000" y="355600"/>
            <a:ext cx="10579100" cy="5831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Yordаmchi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аsbоb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Po‘lаt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cho‘tkа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(9.6- а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rаsm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оldidаn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mеtаllni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iflоslаrdаn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zаngdаn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tоzаlаsh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pаyvаndlаshdаn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so‘ng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esа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shlаkdаn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tоzаlаsh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ishlаtilаdi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o‘tkirlаngаn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bоlg‘аchа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(9.6- b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rаsm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–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pаyvаnd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chоklаridаn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shlаkni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tushirib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yubоrish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pаyvаndchining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shаxsiy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klеymоsini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qo‘yish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ishlаtilаdi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(9.6- 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rаsm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zubilоdаn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esа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pаyvаnd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chоkining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nuqsоnli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jоylаrini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ko‘chirib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tushirish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fоydаlаnilаdi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Pаyvаnd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chоklаrining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gеоmеtrik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o‘lchаmlаrini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o‘lchаsh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elеktr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pаyvаndchigа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shаblоnlаr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nаbоri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chоklаrni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klеymаlаsh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po‘lаt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klеymоlаr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bеrilаdi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927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63700" y="457200"/>
            <a:ext cx="6997700" cy="494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1511300" y="5260286"/>
            <a:ext cx="9131300" cy="8735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9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.6-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rаsm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Elеktr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pаyvаndchining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аsbоblаri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 –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po‘lаt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cho‘tkа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b –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shlаkni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tushirish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bоlg‘аchа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zubilо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bоlg‘аchа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98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825500" y="115028"/>
            <a:ext cx="10058400" cy="63111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15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Qаlqоn-niqоb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vа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niqоb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(9.7-rаsm)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pаyvаndchilаrning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ko‘zi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vа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yuz-bеtlаrini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elеktr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nurlаrining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zаrаrli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tа’siridаn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vа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suyuqlаngаn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mеtаll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uchqunlаridаn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sаqlаsh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qo‘llаnilаdi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Ulаr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tоk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o‘tkаzmаydigаn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еngil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mаtеriаllаr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fibrа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mаxsus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fаnеr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dаn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tаyyorlаnаdi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Qаlqоn-niqоb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niqоbning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оg‘irligi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0,6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kg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dаn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оrtib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kеtmаsligi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kеrаk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Qаlqоn-niqоb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vа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niqоb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yoyning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xаvfli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nurlаrini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tutib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qоlаdigаn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yorug‘lik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filtri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o‘rnаtilgаn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qаrаsh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оynаsi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bo‘lаdi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Filtr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tаshqаrisidаn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mеtаll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tоmchilаridаn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himоya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qilаdigаn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аlmаshtirilаdigаn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shаffоf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оynа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bilаn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bеrkitilgаn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bo‘lаdi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Mоntаj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ishlаrini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bаjаrаyotgаndа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yaxshisi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bоshqаlqоni-niqоbidаn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fоydаlаngаn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mа’qul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(9.7- 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rаsm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u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bоshni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yuqоridаn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tushishi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bo‘lgаn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buyumlаrdаn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hаm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sаqlаydi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vа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qishdа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hаm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yozdа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hаm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ishlаtish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qulаy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3672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8500" y="368300"/>
            <a:ext cx="9690099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1511300" y="5066268"/>
            <a:ext cx="7759700" cy="11339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9.7- r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sm.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El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ndchining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niq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bi (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),  q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lq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n-</a:t>
            </a:r>
            <a:r>
              <a:rPr lang="en-US" sz="24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niq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b (b) v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shq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lq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n-</a:t>
            </a:r>
            <a:r>
              <a:rPr lang="en-US" sz="24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niq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b (d)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8708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36600" y="457200"/>
            <a:ext cx="10160000" cy="6022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en-US" sz="2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El</a:t>
            </a:r>
            <a:r>
              <a:rPr lang="ru-RU" sz="2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6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en-US" sz="2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2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ndchining</a:t>
            </a:r>
            <a:r>
              <a:rPr lang="en-US" sz="2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2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xsus</a:t>
            </a:r>
            <a:r>
              <a:rPr lang="en-US" sz="2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kiyimi</a:t>
            </a:r>
            <a:r>
              <a:rPr lang="en-US" sz="2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xsus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kiyim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kurtk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shiml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k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mbin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z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n,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shuningd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k,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qo‘lq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pl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r) q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lin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br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z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nt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so‘kn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sb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stli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g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zl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shq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shyol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rd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t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yyorl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di. Shim p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tushirib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kiyil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di,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kurtk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es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shim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ichig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kiritilm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ydi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Erig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m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ll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kl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tushib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q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lm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sligi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kurtk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cho‘nt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kl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kl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nli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kil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dig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k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k.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Kurtk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rch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tugm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s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ling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k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k. R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zin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kiyim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p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fz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 v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qo‘lq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pl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rd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jud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mur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kk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itl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rd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t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shq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h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ll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rd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bo‘lm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ydi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chunki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ll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uchqunl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r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zin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shib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di. B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kiyimning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s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yab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bo‘lm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sligi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k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k, p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fz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lning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gqismi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r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zin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k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k. </a:t>
            </a:r>
            <a:endParaRPr lang="ru-RU" sz="2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7800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36600" y="393701"/>
            <a:ext cx="10236200" cy="55659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85" algn="just" hangingPunct="0">
              <a:lnSpc>
                <a:spcPct val="150000"/>
              </a:lnSpc>
              <a:spcAft>
                <a:spcPts val="0"/>
              </a:spcAft>
            </a:pP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9.2.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Yoyli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yarim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vt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t v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vt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tl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rning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kl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ssifik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tsiyasi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ГОСТ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8213–75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«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eriydig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el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yoyli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vt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r»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bo‘yich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umumiy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qo‘ll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pp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chiqil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di. 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Ushbu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ГОСТ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bo‘yich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pp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qo‘zg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lm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s, 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qo‘zg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luvch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md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rm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 v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ruvch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t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kl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rd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chiqil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di.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pp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 50 Hz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li 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min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kuchl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220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380 V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pp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min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 t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kl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315, 500  v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630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min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 t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1000 v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1600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pp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380 V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kuchl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nishli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chiqil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di.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9950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5800" y="218105"/>
            <a:ext cx="10401300" cy="66398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ГОСТ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8213–75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bo‘yich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eriydig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el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ktr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yoyli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vt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bo‘yich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ssifik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tsiyal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di: </a:t>
            </a:r>
            <a:endParaRPr lang="ru-RU" sz="2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1) 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z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him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bo‘yich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(p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vt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r: 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flyus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stid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him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g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rd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flyus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stid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him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g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rd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); 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2) p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qo‘ll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nildig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bo‘yich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o‘zg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rm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o‘zg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ruvch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o‘zg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rm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 v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o‘zg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ruvch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t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rd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shd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); </a:t>
            </a:r>
            <a:endParaRPr lang="ru-RU" sz="2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3) s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vutish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bo‘yich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(t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biiy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vutish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m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jburiy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vutish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g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n); </a:t>
            </a:r>
            <a:endParaRPr lang="ru-RU" sz="2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4) el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ktr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simini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zligini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bo‘yich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(r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n, r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n-p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g‘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li, p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g‘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 r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); </a:t>
            </a:r>
            <a:endParaRPr lang="ru-RU" sz="2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5) p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zligini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bo‘yich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(r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n, r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n-p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g‘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li, p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g‘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 r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); </a:t>
            </a:r>
            <a:endParaRPr lang="ru-RU" sz="2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6) el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ktr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simini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bo‘yich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(must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sim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zligi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imiy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yoy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nishig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g‘liq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vt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 r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gichl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n).</a:t>
            </a:r>
            <a:endParaRPr lang="ru-RU" sz="22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7095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73100" y="381001"/>
            <a:ext cx="10172700" cy="6022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k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ll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gid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d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imiy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zligi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uzunligi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o‘zg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rish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lig‘id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r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jim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tikl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nishi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yoyning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o‘z-o‘zid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r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stl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nishi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qib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tid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qtinch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lik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el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erish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zligi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o‘zg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rishi his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big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di.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lig‘i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k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tt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shishi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n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tij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sid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kuchi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yadi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es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el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erish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zligini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k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ytir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di.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uzunligini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qisq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rishi p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erish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zligini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shirishg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 о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lib k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di. </a:t>
            </a:r>
            <a:endParaRPr lang="ru-RU" sz="2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kuchl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nishl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rini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vt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tik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r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stl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p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k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ll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gl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rid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lig‘i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uzunligini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buzilishi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el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simini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zligini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shund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y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o‘zg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rtir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diki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o‘zg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rm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 t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k  el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ktr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yuritgichg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’sir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etib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),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yoyg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qo‘yilg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kuchl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q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yt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tikl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di.    </a:t>
            </a:r>
            <a:endParaRPr lang="ru-RU" sz="2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9079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12800" y="266700"/>
            <a:ext cx="10325100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ГОСТ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18130–79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Eriydig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el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ktr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yoyli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yarim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vt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xnik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rtl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r»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bo‘yich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vjud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mm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yarim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vt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bo‘yich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ssifik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tsiyal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di: 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15900" algn="just"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1) 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z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him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bo‘yich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yarim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vt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 p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flyus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stid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f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ао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 him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g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rd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in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g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rd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f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ао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 v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in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g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rd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n); 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15900" algn="just"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2) g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lk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vutish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bo‘yich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15900" algn="just"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t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biiy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vutish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15900" algn="just"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m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jburiy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vutish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g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n;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15900" algn="just"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3) el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ktr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simi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bo‘yich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15900" algn="just"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yaxlit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qirqimli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sim;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15900" algn="just"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kukunli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sim;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15900" algn="just"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4) el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ktr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simini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zligini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bo‘yich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(r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);  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15900" algn="just"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r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n;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15900" algn="just"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p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g‘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li;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15900" algn="just"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r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n- p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g‘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li;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15900" algn="just"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5) el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ktr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simini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bo‘yich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(7.4-r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sm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):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15900" algn="just"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it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ruvchi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15900" algn="just"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t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rtuvchi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15900" algn="just"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it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ruvchi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-t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rtuvchi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4861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880" y="406399"/>
            <a:ext cx="5068619" cy="2684367"/>
          </a:xfrm>
          <a:prstGeom prst="rect">
            <a:avLst/>
          </a:prstGeom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95905556"/>
              </p:ext>
            </p:extLst>
          </p:nvPr>
        </p:nvGraphicFramePr>
        <p:xfrm>
          <a:off x="5770154" y="406399"/>
          <a:ext cx="5037546" cy="26843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6" r:id="rId4" imgW="11438095" imgH="6106377" progId="MSPhotoEd.3">
                  <p:embed/>
                </p:oleObj>
              </mc:Choice>
              <mc:Fallback>
                <p:oleObj r:id="rId4" imgW="11438095" imgH="6106377" progId="MSPhotoEd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70154" y="406399"/>
                        <a:ext cx="5037546" cy="268436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2044700" y="3221250"/>
            <a:ext cx="8026399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ctr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        </a:t>
            </a:r>
            <a:r>
              <a:rPr lang="en-US" sz="1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</a:t>
            </a:r>
            <a:r>
              <a:rPr lang="en-US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b)</a:t>
            </a:r>
            <a:endParaRPr lang="ru-RU" sz="11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4102100" y="38989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70409479"/>
              </p:ext>
            </p:extLst>
          </p:nvPr>
        </p:nvGraphicFramePr>
        <p:xfrm>
          <a:off x="1058862" y="3581399"/>
          <a:ext cx="4711292" cy="24827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7" r:id="rId6" imgW="11422069" imgH="6009524" progId="MSPhotoEd.3">
                  <p:embed/>
                </p:oleObj>
              </mc:Choice>
              <mc:Fallback>
                <p:oleObj r:id="rId6" imgW="11422069" imgH="6009524" progId="MSPhotoEd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58862" y="3581399"/>
                        <a:ext cx="4711292" cy="248277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3414508" y="6070452"/>
            <a:ext cx="551753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15900" algn="ctr">
              <a:lnSpc>
                <a:spcPct val="150000"/>
              </a:lnSpc>
              <a:spcAft>
                <a:spcPts val="0"/>
              </a:spcAft>
            </a:pPr>
            <a:r>
              <a:rPr lang="en-US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d)</a:t>
            </a:r>
            <a:endParaRPr lang="ru-RU" sz="11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019800" y="3767232"/>
            <a:ext cx="5765800" cy="21763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9.8 - r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sm.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Shl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ngli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yarim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vt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tl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r: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it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ruvchi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turd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b – t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rtuvchi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turd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d – it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ruvchi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-t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rtuvchi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turd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 – sim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g‘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lt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k; 2 –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tuvchi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likl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r; </a:t>
            </a:r>
            <a:endParaRPr lang="en-US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egiluvch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shl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ng; 4 – g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lk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5 – sim.</a:t>
            </a:r>
            <a:endParaRPr lang="ru-RU" sz="1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4843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58800" y="304800"/>
            <a:ext cx="10604500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ctr">
              <a:lnSpc>
                <a:spcPct val="150000"/>
              </a:lnSpc>
              <a:spcAft>
                <a:spcPts val="0"/>
              </a:spcAft>
            </a:pP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9.3. P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pp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tl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rini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lgil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pp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lgil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yoyli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rf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-r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mli r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mzl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bul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qiling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x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rf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pp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lgil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 (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vt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t,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yarim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vt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t, У –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uskunа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yoyli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Uchinchi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rf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yrim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rd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to‘rtinchisi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p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yoyining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him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yasi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turini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lgil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Bu y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rd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lgil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qo‘ll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di: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flyus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stid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in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g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rd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f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ао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 him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g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zlrd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f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ао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 v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in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him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g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rd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ФГ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flyus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-g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zli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xim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yad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p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sh.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yarim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vt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him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g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muhitid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qo‘ll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nilishi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bli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lgil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shd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uchinchi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rf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ko‘pgin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x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rd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 k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di.  </a:t>
            </a:r>
            <a:endParaRPr lang="ru-RU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990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500" y="596900"/>
            <a:ext cx="106426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lgil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shd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rfl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rd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so‘ng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ucht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 tur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 – 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 p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yuzl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mp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rd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uchinchi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 –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pp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difik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tsiyasini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rd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k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yin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qo‘shimch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rf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mli 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mzl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qo‘yilishi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 q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ysi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iqlim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itid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qo‘ll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mumkinligini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 v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h.k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      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n: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ПДГ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-302 – him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rd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yoyli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yarim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vt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t, 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 p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300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02 –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pp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difik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tsiyasi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452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12800" y="457200"/>
            <a:ext cx="103505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9.4. P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pp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tl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rining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siy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el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ntl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qisml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8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ktr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 </a:t>
            </a:r>
            <a:r>
              <a:rPr lang="en-US" sz="28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simini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nizmi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yuritm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v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likl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tuvchi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rd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ib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Yuritm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rilg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t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zlik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tuvchi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likl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ntirishini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ktr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simi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zligini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rilg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qiym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to‘g‘ril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minl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tuvchi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nizml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yuritm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sif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tid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sinxr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yuritm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lm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shtiruvchi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rnyal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dukt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zlikl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qutisi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di.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lm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shtiriluvchi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rnyal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nizmi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pp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riyali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jmli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rishd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qo‘ll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nildi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jimi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nisb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k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lm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shtiril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di. </a:t>
            </a:r>
            <a:endParaRPr lang="ru-RU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5223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457200" y="231374"/>
            <a:ext cx="10883900" cy="61316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15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215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lm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shtiriluvchi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rnyal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nizml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v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tilishi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dda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P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jimini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z-t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zg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rtirib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turish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lg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k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 s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riyali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rishd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nizmining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zlikl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qutisi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n, v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rl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lg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pp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tl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til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di. 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tuvchi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likl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 k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nstruksiyal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z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sig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di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trli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shyoli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siml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rni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 d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rm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tsiya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k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ss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tishni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minl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k.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yiqch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n,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silliq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riqch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n,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yiqch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riqch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n, r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zin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r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likl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n,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nli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likl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riqch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silindrik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likl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til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di. </a:t>
            </a:r>
            <a:endParaRPr kumimoji="0" lang="ru-RU" alt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15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ru-RU" altLang="ru-RU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 </a:t>
            </a:r>
            <a:r>
              <a:rPr kumimoji="0" lang="en-US" altLang="ru-RU" sz="22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</a:t>
            </a:r>
            <a:r>
              <a:rPr kumimoji="0" lang="ru-RU" altLang="ru-RU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tuvchi</a:t>
            </a:r>
            <a:r>
              <a:rPr kumimoji="0" lang="en-US" altLang="ru-RU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mundshtukl</a:t>
            </a:r>
            <a:r>
              <a:rPr kumimoji="0" lang="ru-RU" altLang="ru-RU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z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sig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el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ktr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dni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ltirish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ung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kni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xizm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di. 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Mundshtukl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likli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k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dk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li,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quvurch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li,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etikch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di.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Etikch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mundshtukl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ingichk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di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trli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(2 mm g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lg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siml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lj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ll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n.  R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likli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k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dk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 v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quvurch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mundshtukl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 3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 mm di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trli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siml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p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lj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ll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n.</a:t>
            </a:r>
            <a:endParaRPr kumimoji="0" lang="en-US" alt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780063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98500" y="330200"/>
            <a:ext cx="10312400" cy="23512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en-US" sz="20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To‘g‘ril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vchi</a:t>
            </a:r>
            <a:r>
              <a:rPr lang="en-US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nizml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ktr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simini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to‘g‘ril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mo‘lj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Erkin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nuvchi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likl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rq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 sim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o‘tk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zil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di, r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likl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shund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j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shtirilg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nki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simning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qiyshiq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j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to‘g‘ril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nib k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Ko‘pgin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z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pp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rid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sim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to‘g‘ril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nizmi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 bitt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kislik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bo‘yich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yot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di. 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To‘g‘ril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und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ko‘p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kislikl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bo‘yich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to‘g‘ril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nizml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nstruksiyal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chiqilg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n. </a:t>
            </a:r>
            <a:endParaRPr lang="ru-RU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8215" y="2681485"/>
            <a:ext cx="4896485" cy="349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1480609" y="6140846"/>
            <a:ext cx="3851695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ru-RU" sz="1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9.9-rаsm.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Sim</a:t>
            </a:r>
            <a:r>
              <a:rPr lang="ru-RU" sz="14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uzаtish</a:t>
            </a:r>
            <a:r>
              <a:rPr lang="ru-RU" sz="14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sz="14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rоlikli</a:t>
            </a:r>
            <a:r>
              <a:rPr lang="ru-RU" sz="14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qurilmаlаr</a:t>
            </a:r>
            <a:r>
              <a:rPr lang="ru-RU" sz="14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1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00800" y="2857501"/>
            <a:ext cx="4787899" cy="200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5981699" y="5168901"/>
            <a:ext cx="5861049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en-US" sz="1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9.10-r</a:t>
            </a:r>
            <a:r>
              <a:rPr lang="ru-RU" sz="1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1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sm.</a:t>
            </a:r>
            <a:r>
              <a:rPr lang="en-US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</a:t>
            </a:r>
            <a:r>
              <a:rPr lang="ru-RU" sz="14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14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tuvchi</a:t>
            </a:r>
            <a:r>
              <a:rPr lang="en-US" sz="14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</a:t>
            </a:r>
            <a:r>
              <a:rPr lang="ru-RU" sz="14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4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likl</a:t>
            </a:r>
            <a:r>
              <a:rPr lang="ru-RU" sz="14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14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en-US" sz="14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</a:t>
            </a:r>
            <a:r>
              <a:rPr lang="ru-RU" sz="14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14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en-US" sz="14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1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1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silindrik</a:t>
            </a:r>
            <a:r>
              <a:rPr lang="en-US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o‘yiqli</a:t>
            </a:r>
            <a:r>
              <a:rPr lang="en-US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lik</a:t>
            </a:r>
            <a:r>
              <a:rPr lang="en-US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b – </a:t>
            </a:r>
            <a:r>
              <a:rPr lang="en-US" sz="1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silliq</a:t>
            </a:r>
            <a:r>
              <a:rPr lang="en-US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1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riqch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 r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lik</a:t>
            </a:r>
            <a:r>
              <a:rPr lang="en-US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d – </a:t>
            </a:r>
            <a:r>
              <a:rPr lang="en-US" sz="1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o‘yilg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1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riqch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 r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lik</a:t>
            </a:r>
            <a:r>
              <a:rPr lang="en-US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e – </a:t>
            </a:r>
            <a:r>
              <a:rPr lang="en-US" sz="1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nli</a:t>
            </a:r>
            <a:r>
              <a:rPr lang="en-US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1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riqch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 r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lik</a:t>
            </a:r>
            <a:r>
              <a:rPr lang="en-US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f – </a:t>
            </a:r>
            <a:r>
              <a:rPr lang="en-US" sz="1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silindrik</a:t>
            </a:r>
            <a:r>
              <a:rPr lang="en-US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zin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 r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lik</a:t>
            </a:r>
            <a:r>
              <a:rPr lang="en-US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1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715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rcRect l="4861"/>
          <a:stretch>
            <a:fillRect/>
          </a:stretch>
        </p:blipFill>
        <p:spPr bwMode="auto">
          <a:xfrm>
            <a:off x="1968500" y="431800"/>
            <a:ext cx="7010400" cy="372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419100" y="4394200"/>
            <a:ext cx="10591800" cy="17820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9.11-rаsm.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Tоk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uzаtuvchi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mundshtuklаr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15900"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–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rоlikli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b –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kоlоdkаli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quvurchаli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etikchаli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15900"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 –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ko‘rsаtgich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2 –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kоntаktlаshtiruvchi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rоliklаr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3 –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yo‘nаltiruvchi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o‘zаk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4, 6 –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prujinаlаr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 5 –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kоrpus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7 –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аrаktlаnuvchi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kоlоdkа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8 –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tоk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uzаtmа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9 –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tоk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uzаtmаni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mаxkаmlаsh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10 –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аrаkаtlаnmаydigаn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kоlоdkа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11 –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gаykа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12 –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uchlik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13 –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quvurchа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14 –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kirgizmа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15 –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tоk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uzаtmа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0039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609600" y="337058"/>
            <a:ext cx="10414000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15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Sim</a:t>
            </a:r>
            <a:r>
              <a:rPr kumimoji="0" lang="ru-RU" alt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kumimoji="0" lang="ru-RU" alt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kumimoji="0" lang="ru-RU" altLang="ru-RU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аltаklаr</a:t>
            </a:r>
            <a:r>
              <a:rPr kumimoji="0" lang="ru-RU" alt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mm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simlаr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bilаn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pаyvаndlаshdа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tаrqаlgаn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аltаklаr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yopiq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turdаgi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аltаklаr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Sim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diаmеtri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mm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gаchа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lgаn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shlаngli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аppаrаtlаrdа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оchiq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turdаgi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аltаklаr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ishlаtilаdi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alt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16300" y="2243784"/>
            <a:ext cx="4191000" cy="33315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574800" y="5575300"/>
            <a:ext cx="100457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9.12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rаsm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Pаyvаndlаsh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simi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g‘аltаklаr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–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yopiq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b –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оchiq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6088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5800" y="304800"/>
            <a:ext cx="10617200" cy="63422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ru-RU" sz="21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Siljitish</a:t>
            </a:r>
            <a:r>
              <a:rPr lang="ru-RU" sz="21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mеxаnizmlаri</a:t>
            </a:r>
            <a:r>
              <a:rPr lang="ru-RU" sz="21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bеrilgаn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tеzlik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bilаn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pаyvаndlаsh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yoyini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siljitish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pаyvаndlаsh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аppаrаtini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ko‘ldа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mаrshli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tеzlik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bilаn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оlаtigа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kеltirish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xizmаt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qilаdi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Siljitish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mеxаnizmi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sifаtidа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ko‘p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оllаrdа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to‘rt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g‘ildirаkli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yo‘nаltiruvchi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rеls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bo‘yichа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siljuvchi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аrаvаchа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qo‘llаnilаdi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Siljish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tеzligini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аlmаshtiruvchi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shеstеrеnlаr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аlmаshtiruvchi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g‘ildirаklаr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bilаn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o‘zgаrmаs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tоk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yuritgichining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аylаnishlаr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sоnini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o‘zgаrtirib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rоstlаsh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1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ru-RU" sz="21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Flyus</a:t>
            </a:r>
            <a:r>
              <a:rPr lang="ru-RU" sz="21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sz="21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аppаrаtlаr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pаyvаndlаsh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zоnаsigа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flyusni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uzаtish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vа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pаyvаndlshdаn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so‘ng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ishlаtilmаy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qоlgаn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flyusni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yig‘ish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xizmаt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qilаdi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Pаyvаndlаsh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trаktоrlаridа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shlаngli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аppаrаtlаr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ushlаgichidа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pаyvаndlаsh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zоnаsigа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flyusni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uzаtish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bunkеr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o‘rnаtilаdi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Оsmа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o‘zi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yurаr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pаyvаndlаsh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аppаrаtlаridа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flyus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аppаrаtlаr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o‘rnаtilgаn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ulаr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pаyvаndlаsh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zоnаsigа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flyusni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uzаtish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vа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ishlаtilmаy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qоlgаn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flyusni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yig‘ish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mo‘ljаllаngаndir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flyus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аppаrаtlаr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tizimli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bo‘lаdi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so‘ruvchi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hаydоvchi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bоsim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bilаn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yubоrish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vа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so‘ruvchi-hаydоvchi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Flyus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аppаrаtlаr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0,5–0,6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MPа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bоsimli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siqilgаn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hаvо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tаrmоg‘igа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ulаnаdi</a:t>
            </a: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endParaRPr lang="ru-RU" sz="21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0184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"/>
          <p:cNvPicPr/>
          <p:nvPr/>
        </p:nvPicPr>
        <p:blipFill>
          <a:blip r:embed="rId2" cstate="print"/>
          <a:srcRect t="4420"/>
          <a:stretch>
            <a:fillRect/>
          </a:stretch>
        </p:blipFill>
        <p:spPr bwMode="auto">
          <a:xfrm>
            <a:off x="736600" y="165101"/>
            <a:ext cx="54229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6350000" y="825500"/>
            <a:ext cx="49403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9.13-r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sm.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Flyus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pp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t </a:t>
            </a:r>
            <a:r>
              <a:rPr lang="en-US" sz="24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so‘ruvchi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xususiyatli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 –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filtr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2 – v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kuum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k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3 –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to‘kiluvchi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qisq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quvur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4 –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sikl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n.</a:t>
            </a:r>
            <a:endParaRPr lang="ru-RU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39700" y="4533901"/>
            <a:ext cx="11353800" cy="14279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en-US" sz="20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To‘g‘ril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nizmi</a:t>
            </a:r>
            <a:r>
              <a:rPr lang="en-US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shd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ldin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yoyini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j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shtir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 v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qtid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yoyini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yotg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qirr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rig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nisb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r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sh. 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To‘g‘ril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nizmi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nstruksiyasig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nisb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to‘g‘ril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qo‘ld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vt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vishd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3872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92300" y="1727201"/>
            <a:ext cx="72517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ctr">
              <a:lnSpc>
                <a:spcPct val="150000"/>
              </a:lnSpc>
              <a:spcAft>
                <a:spcPts val="0"/>
              </a:spcAft>
            </a:pP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O‘z-o‘zini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kshirish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ll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P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vt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nim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ytil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di?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P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yarim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vt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nim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ytil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di?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P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yv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kt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nim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ytil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di?</a:t>
            </a:r>
            <a:endParaRPr lang="ru-RU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1377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39900" y="1816100"/>
            <a:ext cx="74041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ctr">
              <a:lnSpc>
                <a:spcPct val="150000"/>
              </a:lnSpc>
              <a:spcAft>
                <a:spcPts val="0"/>
              </a:spcAft>
            </a:pPr>
            <a:r>
              <a:rPr lang="en-US" sz="40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E’TIBORINGIZ UCHUN RAHMAT</a:t>
            </a:r>
            <a:endParaRPr lang="ru-RU" sz="32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0758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37</TotalTime>
  <Words>5546</Words>
  <Application>Microsoft Office PowerPoint</Application>
  <PresentationFormat>Широкоэкранный</PresentationFormat>
  <Paragraphs>135</Paragraphs>
  <Slides>36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43" baseType="lpstr">
      <vt:lpstr>Arial</vt:lpstr>
      <vt:lpstr>Calibri</vt:lpstr>
      <vt:lpstr>Times New Roman</vt:lpstr>
      <vt:lpstr>Trebuchet MS</vt:lpstr>
      <vt:lpstr>Wingdings 3</vt:lpstr>
      <vt:lpstr>Аспект</vt:lpstr>
      <vt:lpstr>MSPhotoEd.3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uuu</dc:creator>
  <cp:lastModifiedBy>uuu</cp:lastModifiedBy>
  <cp:revision>5</cp:revision>
  <dcterms:created xsi:type="dcterms:W3CDTF">2018-11-17T04:08:54Z</dcterms:created>
  <dcterms:modified xsi:type="dcterms:W3CDTF">2018-11-17T04:46:05Z</dcterms:modified>
</cp:coreProperties>
</file>