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3" r:id="rId35"/>
    <p:sldId id="324" r:id="rId36"/>
    <p:sldId id="325" r:id="rId37"/>
    <p:sldId id="326" r:id="rId38"/>
    <p:sldId id="327" r:id="rId39"/>
    <p:sldId id="328" r:id="rId40"/>
    <p:sldId id="291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-64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666" y="288099"/>
            <a:ext cx="103339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Times New Roman"/>
                <a:cs typeface="Times New Roman"/>
              </a:rPr>
              <a:t>Unit 10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Mavzu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: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Ko`p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ishchi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o`rili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ta’minlochi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manbalar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Reja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: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Times New Roman"/>
                <a:cs typeface="Times New Roman"/>
              </a:rPr>
              <a:t>10.1.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Ko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' p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postli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ta'minlash</a:t>
            </a:r>
            <a:r>
              <a:rPr lang="en-US" sz="20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  <a:cs typeface="Times New Roman"/>
              </a:rPr>
              <a:t>manbalari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10.2. </a:t>
            </a:r>
            <a:r>
              <a:rPr lang="en-US" sz="2000" dirty="0" err="1">
                <a:latin typeface="Times New Roman"/>
                <a:ea typeface="Times New Roman"/>
              </a:rPr>
              <a:t>Uch</a:t>
            </a:r>
            <a:r>
              <a:rPr lang="en-US" sz="2000" dirty="0">
                <a:latin typeface="Times New Roman"/>
                <a:ea typeface="Times New Roman"/>
              </a:rPr>
              <a:t> f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z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li </a:t>
            </a:r>
            <a:r>
              <a:rPr lang="en-US" sz="2000" dirty="0" err="1">
                <a:latin typeface="Times New Roman"/>
                <a:ea typeface="Times New Roman"/>
              </a:rPr>
              <a:t>yoy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bil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n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10.3. 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nn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usulid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10.4. </a:t>
            </a:r>
            <a:r>
              <a:rPr lang="en-US" sz="2000" dirty="0" err="1">
                <a:latin typeface="Times New Roman"/>
                <a:ea typeface="Times New Roman"/>
              </a:rPr>
              <a:t>Chuqur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eritib</a:t>
            </a:r>
            <a:r>
              <a:rPr lang="en-US" sz="2000" dirty="0">
                <a:latin typeface="Times New Roman"/>
                <a:ea typeface="Times New Roman"/>
              </a:rPr>
              <a:t>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10.5. </a:t>
            </a:r>
            <a:r>
              <a:rPr lang="en-US" sz="2000" dirty="0" err="1">
                <a:latin typeface="Times New Roman"/>
                <a:ea typeface="Times New Roman"/>
              </a:rPr>
              <a:t>Qo‘sh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l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>
                <a:latin typeface="Times New Roman"/>
                <a:ea typeface="Times New Roman"/>
              </a:rPr>
              <a:t>q el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ktr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>
                <a:latin typeface="Times New Roman"/>
                <a:ea typeface="Times New Roman"/>
              </a:rPr>
              <a:t>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r 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 el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ktr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>
                <a:latin typeface="Times New Roman"/>
                <a:ea typeface="Times New Roman"/>
              </a:rPr>
              <a:t>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r d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st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bil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n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10.6. </a:t>
            </a:r>
            <a:r>
              <a:rPr lang="en-US" sz="2000" dirty="0" err="1">
                <a:latin typeface="Times New Roman"/>
                <a:ea typeface="Times New Roman"/>
              </a:rPr>
              <a:t>Yoyni</a:t>
            </a:r>
            <a:r>
              <a:rPr lang="en-US" sz="2000" dirty="0">
                <a:latin typeface="Times New Roman"/>
                <a:ea typeface="Times New Roman"/>
              </a:rPr>
              <a:t> m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>
                <a:latin typeface="Times New Roman"/>
                <a:ea typeface="Times New Roman"/>
              </a:rPr>
              <a:t>t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ll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>
                <a:latin typeface="Times New Roman"/>
                <a:ea typeface="Times New Roman"/>
              </a:rPr>
              <a:t>r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sig</a:t>
            </a:r>
            <a:r>
              <a:rPr lang="ru-RU" sz="2000" dirty="0">
                <a:latin typeface="Times New Roman"/>
                <a:ea typeface="Times New Roman"/>
              </a:rPr>
              <a:t>а </a:t>
            </a:r>
            <a:r>
              <a:rPr lang="en-US" sz="2000" dirty="0" err="1">
                <a:latin typeface="Times New Roman"/>
                <a:ea typeface="Times New Roman"/>
              </a:rPr>
              <a:t>tushirib</a:t>
            </a:r>
            <a:r>
              <a:rPr lang="en-US" sz="2000" dirty="0">
                <a:latin typeface="Times New Roman"/>
                <a:ea typeface="Times New Roman"/>
              </a:rPr>
              <a:t>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10.7. El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ktr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 err="1">
                <a:latin typeface="Times New Roman"/>
                <a:ea typeface="Times New Roman"/>
              </a:rPr>
              <a:t>dni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yotqizib</a:t>
            </a:r>
            <a:r>
              <a:rPr lang="en-US" sz="2000" dirty="0">
                <a:latin typeface="Times New Roman"/>
                <a:ea typeface="Times New Roman"/>
              </a:rPr>
              <a:t>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10.8. El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ktr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 err="1">
                <a:latin typeface="Times New Roman"/>
                <a:ea typeface="Times New Roman"/>
              </a:rPr>
              <a:t>dni</a:t>
            </a:r>
            <a:r>
              <a:rPr lang="en-US" sz="2000" dirty="0">
                <a:latin typeface="Times New Roman"/>
                <a:ea typeface="Times New Roman"/>
              </a:rPr>
              <a:t> </a:t>
            </a:r>
            <a:r>
              <a:rPr lang="en-US" sz="2000" dirty="0" err="1">
                <a:latin typeface="Times New Roman"/>
                <a:ea typeface="Times New Roman"/>
              </a:rPr>
              <a:t>qiyal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tib</a:t>
            </a:r>
            <a:r>
              <a:rPr lang="en-US" sz="2000" dirty="0">
                <a:latin typeface="Times New Roman"/>
                <a:ea typeface="Times New Roman"/>
              </a:rPr>
              <a:t>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latin typeface="Times New Roman"/>
              <a:ea typeface="Times New Roman"/>
            </a:endParaRPr>
          </a:p>
          <a:p>
            <a:pPr hangingPunct="0">
              <a:lnSpc>
                <a:spcPct val="150000"/>
              </a:lnSpc>
            </a:pPr>
            <a:r>
              <a:rPr lang="en-US" sz="2000" dirty="0">
                <a:latin typeface="Times New Roman"/>
                <a:ea typeface="Times New Roman"/>
              </a:rPr>
              <a:t>10.9. K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tt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 di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m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trli</a:t>
            </a:r>
            <a:r>
              <a:rPr lang="en-US" sz="2000" dirty="0">
                <a:latin typeface="Times New Roman"/>
                <a:ea typeface="Times New Roman"/>
              </a:rPr>
              <a:t> el</a:t>
            </a:r>
            <a:r>
              <a:rPr lang="ru-RU" sz="2000" dirty="0">
                <a:latin typeface="Times New Roman"/>
                <a:ea typeface="Times New Roman"/>
              </a:rPr>
              <a:t>е</a:t>
            </a:r>
            <a:r>
              <a:rPr lang="en-US" sz="2000" dirty="0" err="1">
                <a:latin typeface="Times New Roman"/>
                <a:ea typeface="Times New Roman"/>
              </a:rPr>
              <a:t>ktr</a:t>
            </a:r>
            <a:r>
              <a:rPr lang="ru-RU" sz="2000" dirty="0">
                <a:latin typeface="Times New Roman"/>
                <a:ea typeface="Times New Roman"/>
              </a:rPr>
              <a:t>о</a:t>
            </a:r>
            <a:r>
              <a:rPr lang="en-US" sz="2000" dirty="0">
                <a:latin typeface="Times New Roman"/>
                <a:ea typeface="Times New Roman"/>
              </a:rPr>
              <a:t>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r </a:t>
            </a:r>
            <a:r>
              <a:rPr lang="en-US" sz="2000" dirty="0" err="1">
                <a:latin typeface="Times New Roman"/>
                <a:ea typeface="Times New Roman"/>
              </a:rPr>
              <a:t>bil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>
                <a:latin typeface="Times New Roman"/>
                <a:ea typeface="Times New Roman"/>
              </a:rPr>
              <a:t>n p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yv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ndl</a:t>
            </a:r>
            <a:r>
              <a:rPr lang="ru-RU" sz="2000" dirty="0">
                <a:latin typeface="Times New Roman"/>
                <a:ea typeface="Times New Roman"/>
              </a:rPr>
              <a:t>а</a:t>
            </a:r>
            <a:r>
              <a:rPr lang="en-US" sz="2000" dirty="0" err="1">
                <a:latin typeface="Times New Roman"/>
                <a:ea typeface="Times New Roman"/>
              </a:rPr>
              <a:t>sh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386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05" y="401256"/>
            <a:ext cx="9745250" cy="6283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55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0136" y="311817"/>
            <a:ext cx="85260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/>
                <a:ea typeface="Times New Roman"/>
                <a:cs typeface="Times New Roman"/>
              </a:rPr>
              <a:t>Ko'p</a:t>
            </a:r>
            <a:r>
              <a:rPr lang="en-US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Times New Roman"/>
                <a:cs typeface="Times New Roman"/>
              </a:rPr>
              <a:t>postli</a:t>
            </a:r>
            <a:r>
              <a:rPr lang="en-US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Times New Roman"/>
                <a:cs typeface="Times New Roman"/>
              </a:rPr>
              <a:t>to'g'rilagichlarning</a:t>
            </a:r>
            <a:r>
              <a:rPr lang="en-US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Times New Roman"/>
                <a:cs typeface="Times New Roman"/>
              </a:rPr>
              <a:t>texnik</a:t>
            </a:r>
            <a:r>
              <a:rPr lang="en-US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latin typeface="Times New Roman"/>
                <a:ea typeface="Times New Roman"/>
                <a:cs typeface="Times New Roman"/>
              </a:rPr>
              <a:t>tavsiflari</a:t>
            </a:r>
            <a:endParaRPr lang="ru-RU" sz="1400" dirty="0">
              <a:latin typeface="Calibri"/>
              <a:ea typeface="Times New Roman"/>
              <a:cs typeface="Times New Roman"/>
            </a:endParaRPr>
          </a:p>
          <a:p>
            <a:pPr indent="450215" algn="r">
              <a:lnSpc>
                <a:spcPct val="150000"/>
              </a:lnSpc>
              <a:spcAft>
                <a:spcPts val="0"/>
              </a:spcAft>
            </a:pPr>
            <a:r>
              <a:rPr lang="en-US" i="1" dirty="0">
                <a:latin typeface="Times New Roman"/>
                <a:ea typeface="Times New Roman"/>
                <a:cs typeface="Times New Roman"/>
              </a:rPr>
              <a:t>10.1-jadval</a:t>
            </a:r>
            <a:endParaRPr lang="ru-RU" sz="1400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491" y="1816273"/>
            <a:ext cx="10509337" cy="4196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509" y="402631"/>
            <a:ext cx="10371551" cy="16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postda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yoy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dastaki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lozim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bo'lgan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pastlab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boradigan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tavsif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ballast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reostatlari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yordamida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. (10.1-rasm)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Reostatlar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ko`p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postlito`g`rilagichlar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komplektiga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kiradi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. </a:t>
            </a:r>
            <a:endParaRPr lang="ru-RU" dirty="0"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2262" y="2401888"/>
            <a:ext cx="7778663" cy="264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14608" y="5347281"/>
            <a:ext cx="100834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/>
                <a:ea typeface="Times New Roman"/>
              </a:rPr>
              <a:t>10.1-rasm. </a:t>
            </a:r>
            <a:r>
              <a:rPr lang="ru-RU" sz="2400" dirty="0">
                <a:latin typeface="Times New Roman"/>
                <a:ea typeface="Times New Roman"/>
              </a:rPr>
              <a:t>ВДМ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ko'p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postli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to'g'rilagichga</a:t>
            </a:r>
            <a:r>
              <a:rPr lang="en-US" sz="2400" dirty="0">
                <a:latin typeface="Times New Roman"/>
                <a:ea typeface="Times New Roman"/>
              </a:rPr>
              <a:t>  </a:t>
            </a:r>
            <a:r>
              <a:rPr lang="en-US" sz="2400" i="1" dirty="0">
                <a:latin typeface="Times New Roman"/>
                <a:ea typeface="Times New Roman"/>
              </a:rPr>
              <a:t>P</a:t>
            </a:r>
            <a:r>
              <a:rPr lang="en-US" sz="2400" i="1" baseline="-25000" dirty="0">
                <a:latin typeface="Times New Roman"/>
                <a:ea typeface="Times New Roman"/>
              </a:rPr>
              <a:t>1</a:t>
            </a:r>
            <a:r>
              <a:rPr lang="en-US" sz="2400" i="1" dirty="0">
                <a:latin typeface="Times New Roman"/>
                <a:ea typeface="Times New Roman"/>
              </a:rPr>
              <a:t>,……,P</a:t>
            </a:r>
            <a:r>
              <a:rPr lang="en-US" sz="2400" i="1" baseline="-25000" dirty="0">
                <a:latin typeface="Times New Roman"/>
                <a:ea typeface="Times New Roman"/>
              </a:rPr>
              <a:t>3</a:t>
            </a:r>
            <a:r>
              <a:rPr lang="en-US" sz="2400" i="1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payvandlash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postlarini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ulanish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sxemasi</a:t>
            </a:r>
            <a:r>
              <a:rPr lang="en-US" sz="2400" dirty="0">
                <a:latin typeface="Times New Roman"/>
                <a:ea typeface="Times New Roman"/>
              </a:rPr>
              <a:t>: R</a:t>
            </a:r>
            <a:r>
              <a:rPr lang="en-US" sz="2400" baseline="-25000" dirty="0">
                <a:latin typeface="Times New Roman"/>
                <a:ea typeface="Times New Roman"/>
              </a:rPr>
              <a:t>1</a:t>
            </a:r>
            <a:r>
              <a:rPr lang="en-US" sz="2400" dirty="0">
                <a:latin typeface="Times New Roman"/>
                <a:ea typeface="Times New Roman"/>
              </a:rPr>
              <a:t>, ..,R</a:t>
            </a:r>
            <a:r>
              <a:rPr lang="en-US" sz="2400" baseline="-25000" dirty="0">
                <a:latin typeface="Times New Roman"/>
                <a:ea typeface="Times New Roman"/>
              </a:rPr>
              <a:t>3</a:t>
            </a:r>
            <a:r>
              <a:rPr lang="en-US" sz="2400" dirty="0">
                <a:latin typeface="Times New Roman"/>
                <a:ea typeface="Times New Roman"/>
              </a:rPr>
              <a:t> – ballast </a:t>
            </a:r>
            <a:r>
              <a:rPr lang="en-US" sz="2400" dirty="0" err="1">
                <a:latin typeface="Times New Roman"/>
                <a:ea typeface="Times New Roman"/>
              </a:rPr>
              <a:t>reostatlar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9035" y="237996"/>
            <a:ext cx="10659649" cy="584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/>
                <a:ea typeface="Times New Roman"/>
                <a:cs typeface="Times New Roman"/>
              </a:rPr>
              <a:t>Ballast </a:t>
            </a:r>
            <a:r>
              <a:rPr lang="en-US" sz="2800" b="1" dirty="0" err="1">
                <a:latin typeface="Times New Roman"/>
                <a:ea typeface="Times New Roman"/>
                <a:cs typeface="Times New Roman"/>
              </a:rPr>
              <a:t>reostatlar</a:t>
            </a:r>
            <a:r>
              <a:rPr lang="en-US" sz="2800" b="1" dirty="0">
                <a:latin typeface="Times New Roman"/>
                <a:ea typeface="Times New Roman"/>
                <a:cs typeface="Times New Roman"/>
              </a:rPr>
              <a:t>.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Ballast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reostat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(8.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ramalarga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o`ralgan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konstantan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simdan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iborat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qarshilik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elementlari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(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g'altaklar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)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ega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toki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toknint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10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keyin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10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200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gacha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20 ta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pog`onali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bo`lishini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ta'minlaydigan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beshta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biriktirgich-ajratgich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rostlanadi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15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keyin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15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300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gacha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rostlaydigan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20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pog`onali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P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Б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-300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reostatlari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ham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ishlatiladi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Yoyda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200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yoki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300 A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dan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ortiq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tok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hosil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qilish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kerak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bo'lsa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qaysi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yoyga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ikkita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ballast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reostat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ulanadi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Shunda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reostatlar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o'tkazadigan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eng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katta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tok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baravar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ortadi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0033" y="381634"/>
            <a:ext cx="8335529" cy="4102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42783" y="4484318"/>
            <a:ext cx="72275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/>
                <a:ea typeface="Times New Roman"/>
                <a:cs typeface="Times New Roman"/>
              </a:rPr>
              <a:t>10.2-rasm.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P</a:t>
            </a:r>
            <a:r>
              <a:rPr lang="ru-RU" sz="2800" dirty="0">
                <a:latin typeface="Times New Roman"/>
                <a:ea typeface="Times New Roman"/>
                <a:cs typeface="Times New Roman"/>
              </a:rPr>
              <a:t>Б 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ballast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reostat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:</a:t>
            </a:r>
            <a:endParaRPr lang="ru-RU" sz="2000" dirty="0">
              <a:latin typeface="Calibri"/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a)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tashqi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ko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rinishi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; b)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qarshiliklar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sxemasi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9140" y="475989"/>
            <a:ext cx="10058400" cy="4989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Reostatlardan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tashqari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himoyalovchi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gazlarda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to'g'rilagichlar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birga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DR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rusumli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drossellar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ham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yuboriladi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Ularning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zanjiriga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ulanishi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to'g'rilangan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tokning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pulslanishini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kamaytiradi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jarayonining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stabilligini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Times New Roman"/>
                <a:cs typeface="Times New Roman"/>
              </a:rPr>
              <a:t>oshiradi</a:t>
            </a:r>
            <a:r>
              <a:rPr lang="en-US" sz="3600" dirty="0">
                <a:latin typeface="Times New Roman"/>
                <a:ea typeface="Times New Roman"/>
                <a:cs typeface="Times New Roman"/>
              </a:rPr>
              <a:t>. </a:t>
            </a:r>
            <a:endParaRPr lang="ru-RU" sz="36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827" y="200416"/>
            <a:ext cx="10647124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latin typeface="Times New Roman"/>
                <a:ea typeface="Times New Roman"/>
              </a:rPr>
              <a:t>10.2. </a:t>
            </a:r>
            <a:r>
              <a:rPr lang="en-US" sz="2200" b="1" dirty="0" err="1">
                <a:latin typeface="Times New Roman"/>
                <a:ea typeface="Times New Roman"/>
              </a:rPr>
              <a:t>Uch</a:t>
            </a:r>
            <a:r>
              <a:rPr lang="en-US" sz="2200" b="1" dirty="0">
                <a:latin typeface="Times New Roman"/>
                <a:ea typeface="Times New Roman"/>
              </a:rPr>
              <a:t> f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>
                <a:latin typeface="Times New Roman"/>
                <a:ea typeface="Times New Roman"/>
              </a:rPr>
              <a:t>z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>
                <a:latin typeface="Times New Roman"/>
                <a:ea typeface="Times New Roman"/>
              </a:rPr>
              <a:t>li </a:t>
            </a:r>
            <a:r>
              <a:rPr lang="en-US" sz="2200" b="1" dirty="0" err="1">
                <a:latin typeface="Times New Roman"/>
                <a:ea typeface="Times New Roman"/>
              </a:rPr>
              <a:t>yoy</a:t>
            </a:r>
            <a:r>
              <a:rPr lang="en-US" sz="2200" b="1" dirty="0">
                <a:latin typeface="Times New Roman"/>
                <a:ea typeface="Times New Roman"/>
              </a:rPr>
              <a:t> </a:t>
            </a:r>
            <a:r>
              <a:rPr lang="en-US" sz="2200" b="1" dirty="0" err="1">
                <a:latin typeface="Times New Roman"/>
                <a:ea typeface="Times New Roman"/>
              </a:rPr>
              <a:t>bil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>
                <a:latin typeface="Times New Roman"/>
                <a:ea typeface="Times New Roman"/>
              </a:rPr>
              <a:t>n p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 err="1">
                <a:latin typeface="Times New Roman"/>
                <a:ea typeface="Times New Roman"/>
              </a:rPr>
              <a:t>yv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 err="1">
                <a:latin typeface="Times New Roman"/>
                <a:ea typeface="Times New Roman"/>
              </a:rPr>
              <a:t>ndl</a:t>
            </a:r>
            <a:r>
              <a:rPr lang="ru-RU" sz="2200" b="1" dirty="0">
                <a:latin typeface="Times New Roman"/>
                <a:ea typeface="Times New Roman"/>
              </a:rPr>
              <a:t>а</a:t>
            </a:r>
            <a:r>
              <a:rPr lang="en-US" sz="2200" b="1" dirty="0" err="1">
                <a:latin typeface="Times New Roman"/>
                <a:ea typeface="Times New Roman"/>
              </a:rPr>
              <a:t>sh</a:t>
            </a:r>
            <a:endParaRPr lang="ru-RU" sz="22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Times New Roman"/>
              </a:rPr>
              <a:t>Bu </a:t>
            </a:r>
            <a:r>
              <a:rPr lang="en-US" sz="2200" dirty="0" err="1">
                <a:latin typeface="Times New Roman"/>
                <a:ea typeface="Times New Roman"/>
              </a:rPr>
              <a:t>usulni</a:t>
            </a:r>
            <a:r>
              <a:rPr lang="en-US" sz="2200" dirty="0">
                <a:latin typeface="Times New Roman"/>
                <a:ea typeface="Times New Roman"/>
              </a:rPr>
              <a:t> G. P. Mix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yl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v </a:t>
            </a:r>
            <a:r>
              <a:rPr lang="en-US" sz="2200" dirty="0" err="1">
                <a:latin typeface="Times New Roman"/>
                <a:ea typeface="Times New Roman"/>
              </a:rPr>
              <a:t>ishl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b </a:t>
            </a:r>
            <a:r>
              <a:rPr lang="en-US" sz="2200" dirty="0" err="1">
                <a:latin typeface="Times New Roman"/>
                <a:ea typeface="Times New Roman"/>
              </a:rPr>
              <a:t>chiqq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birinchi</a:t>
            </a:r>
            <a:r>
              <a:rPr lang="en-US" sz="2200" dirty="0">
                <a:latin typeface="Times New Roman"/>
                <a:ea typeface="Times New Roman"/>
              </a:rPr>
              <a:t> 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Ur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ld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gi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g‘ir</a:t>
            </a:r>
            <a:r>
              <a:rPr lang="en-US" sz="2200" dirty="0">
                <a:latin typeface="Times New Roman"/>
                <a:ea typeface="Times New Roman"/>
              </a:rPr>
              <a:t> 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shin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s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zlik</a:t>
            </a:r>
            <a:r>
              <a:rPr lang="en-US" sz="2200" dirty="0">
                <a:latin typeface="Times New Roman"/>
                <a:ea typeface="Times New Roman"/>
              </a:rPr>
              <a:t> z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v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did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j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riy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etilg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n. Bu </a:t>
            </a:r>
            <a:r>
              <a:rPr lang="en-US" sz="2200" dirty="0" err="1">
                <a:latin typeface="Times New Roman"/>
                <a:ea typeface="Times New Roman"/>
              </a:rPr>
              <a:t>usuld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</a:t>
            </a:r>
            <a:r>
              <a:rPr lang="en-US" sz="2200" dirty="0" err="1">
                <a:latin typeface="Times New Roman"/>
                <a:ea typeface="Times New Roman"/>
              </a:rPr>
              <a:t>eritib</a:t>
            </a:r>
            <a:r>
              <a:rPr lang="en-US" sz="2200" dirty="0">
                <a:latin typeface="Times New Roman"/>
                <a:ea typeface="Times New Roman"/>
              </a:rPr>
              <a:t> q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pl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m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>
                <a:latin typeface="Times New Roman"/>
                <a:ea typeface="Times New Roman"/>
              </a:rPr>
              <a:t>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ll</a:t>
            </a:r>
            <a:r>
              <a:rPr lang="en-US" sz="2200" dirty="0">
                <a:latin typeface="Times New Roman"/>
                <a:ea typeface="Times New Roman"/>
              </a:rPr>
              <a:t> 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jmi</a:t>
            </a:r>
            <a:r>
              <a:rPr lang="en-US" sz="2200" dirty="0">
                <a:latin typeface="Times New Roman"/>
                <a:ea typeface="Times New Roman"/>
              </a:rPr>
              <a:t> k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ch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kl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rni</a:t>
            </a:r>
            <a:r>
              <a:rPr lang="en-US" sz="2200" dirty="0">
                <a:latin typeface="Times New Roman"/>
                <a:ea typeface="Times New Roman"/>
              </a:rPr>
              <a:t>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, </a:t>
            </a:r>
            <a:r>
              <a:rPr lang="en-US" sz="2200" dirty="0" err="1">
                <a:latin typeface="Times New Roman"/>
                <a:ea typeface="Times New Roman"/>
              </a:rPr>
              <a:t>ya’ni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o‘rt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ch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md</a:t>
            </a:r>
            <a:r>
              <a:rPr lang="ru-RU" sz="2200" dirty="0">
                <a:latin typeface="Times New Roman"/>
                <a:ea typeface="Times New Roman"/>
              </a:rPr>
              <a:t>а </a:t>
            </a:r>
            <a:r>
              <a:rPr lang="ru-RU" sz="2200" dirty="0" err="1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nch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linlikd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gi</a:t>
            </a:r>
            <a:r>
              <a:rPr lang="en-US" sz="2200" dirty="0">
                <a:latin typeface="Times New Roman"/>
                <a:ea typeface="Times New Roman"/>
              </a:rPr>
              <a:t> k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m 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>
                <a:latin typeface="Times New Roman"/>
                <a:ea typeface="Times New Roman"/>
              </a:rPr>
              <a:t>girl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>
                <a:latin typeface="Times New Roman"/>
                <a:ea typeface="Times New Roman"/>
              </a:rPr>
              <a:t>girl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</a:t>
            </a:r>
            <a:r>
              <a:rPr lang="en-US" sz="2200" dirty="0" err="1">
                <a:latin typeface="Times New Roman"/>
                <a:ea typeface="Times New Roman"/>
              </a:rPr>
              <a:t>po‘l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k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nstruksiyal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 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yyorl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, 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ttiq</a:t>
            </a:r>
            <a:r>
              <a:rPr lang="en-US" sz="2200" dirty="0">
                <a:latin typeface="Times New Roman"/>
                <a:ea typeface="Times New Roman"/>
              </a:rPr>
              <a:t> q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tishm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rni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eritib</a:t>
            </a:r>
            <a:r>
              <a:rPr lang="en-US" sz="2200" dirty="0">
                <a:latin typeface="Times New Roman"/>
                <a:ea typeface="Times New Roman"/>
              </a:rPr>
              <a:t> q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pl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, </a:t>
            </a:r>
            <a:r>
              <a:rPr lang="en-US" sz="2200" dirty="0" err="1">
                <a:latin typeface="Times New Roman"/>
                <a:ea typeface="Times New Roman"/>
              </a:rPr>
              <a:t>po‘l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t </a:t>
            </a:r>
            <a:r>
              <a:rPr lang="en-US" sz="2200" dirty="0" err="1">
                <a:latin typeface="Times New Roman"/>
                <a:ea typeface="Times New Roman"/>
              </a:rPr>
              <a:t>quym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nuqs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nl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rini</a:t>
            </a:r>
            <a:r>
              <a:rPr lang="en-US" sz="2200" dirty="0">
                <a:latin typeface="Times New Roman"/>
                <a:ea typeface="Times New Roman"/>
              </a:rPr>
              <a:t>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b </a:t>
            </a:r>
            <a:r>
              <a:rPr lang="en-US" sz="2200" dirty="0" err="1">
                <a:latin typeface="Times New Roman"/>
                <a:ea typeface="Times New Roman"/>
              </a:rPr>
              <a:t>tuz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tishd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f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yd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nish</a:t>
            </a:r>
            <a:r>
              <a:rPr lang="en-US" sz="2200" dirty="0">
                <a:latin typeface="Times New Roman"/>
                <a:ea typeface="Times New Roman"/>
              </a:rPr>
              <a:t> 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qs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muv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fiq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bo‘l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di.</a:t>
            </a:r>
            <a:endParaRPr lang="ru-RU" sz="22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Times New Roman"/>
              </a:rPr>
              <a:t>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zkur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usulning</a:t>
            </a:r>
            <a:r>
              <a:rPr lang="en-US" sz="2200" dirty="0">
                <a:latin typeface="Times New Roman"/>
                <a:ea typeface="Times New Roman"/>
              </a:rPr>
              <a:t> m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hiyati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shund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ki</a:t>
            </a:r>
            <a:r>
              <a:rPr lang="en-US" sz="2200" dirty="0">
                <a:latin typeface="Times New Roman"/>
                <a:ea typeface="Times New Roman"/>
              </a:rPr>
              <a:t>, </a:t>
            </a:r>
            <a:r>
              <a:rPr lang="en-US" sz="2200" dirty="0" err="1">
                <a:latin typeface="Times New Roman"/>
                <a:ea typeface="Times New Roman"/>
              </a:rPr>
              <a:t>ikkit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el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ktr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d (3) 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(4) 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md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m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>
                <a:latin typeface="Times New Roman"/>
                <a:ea typeface="Times New Roman"/>
              </a:rPr>
              <a:t>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ll</a:t>
            </a:r>
            <a:r>
              <a:rPr lang="en-US" sz="2200" dirty="0">
                <a:latin typeface="Times New Roman"/>
                <a:ea typeface="Times New Roman"/>
              </a:rPr>
              <a:t> (1) 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t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k </a:t>
            </a:r>
            <a:r>
              <a:rPr lang="en-US" sz="2200" dirty="0" err="1">
                <a:latin typeface="Times New Roman"/>
                <a:ea typeface="Times New Roman"/>
              </a:rPr>
              <a:t>bir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yo‘l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o‘zg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ruvch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t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k m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nb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ining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uch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f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z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sid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k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ltiril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di. 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tij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b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rig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yon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</a:t>
            </a:r>
            <a:r>
              <a:rPr lang="en-US" sz="2200" dirty="0" err="1">
                <a:latin typeface="Times New Roman"/>
                <a:ea typeface="Times New Roman"/>
              </a:rPr>
              <a:t>ucht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yoyi</a:t>
            </a:r>
            <a:r>
              <a:rPr lang="en-US" sz="2200" dirty="0">
                <a:latin typeface="Times New Roman"/>
                <a:ea typeface="Times New Roman"/>
              </a:rPr>
              <a:t> h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 err="1">
                <a:latin typeface="Times New Roman"/>
                <a:ea typeface="Times New Roman"/>
              </a:rPr>
              <a:t>sil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bo‘l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di: 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 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ysi</a:t>
            </a:r>
            <a:r>
              <a:rPr lang="en-US" sz="2200" dirty="0">
                <a:latin typeface="Times New Roman"/>
                <a:ea typeface="Times New Roman"/>
              </a:rPr>
              <a:t> el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ktr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d </a:t>
            </a:r>
            <a:r>
              <a:rPr lang="en-US" sz="2200" dirty="0" err="1">
                <a:latin typeface="Times New Roman"/>
                <a:ea typeface="Times New Roman"/>
              </a:rPr>
              <a:t>bil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m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>
                <a:latin typeface="Times New Roman"/>
                <a:ea typeface="Times New Roman"/>
              </a:rPr>
              <a:t>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ll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sid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bitt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((2) 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(6) </a:t>
            </a:r>
            <a:r>
              <a:rPr lang="en-US" sz="2200" dirty="0" err="1">
                <a:latin typeface="Times New Roman"/>
                <a:ea typeface="Times New Roman"/>
              </a:rPr>
              <a:t>yoyl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r) h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md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el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ktr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 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sid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gi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yoy</a:t>
            </a:r>
            <a:r>
              <a:rPr lang="en-US" sz="2200" dirty="0">
                <a:latin typeface="Times New Roman"/>
                <a:ea typeface="Times New Roman"/>
              </a:rPr>
              <a:t> (5). Bund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jud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ko‘p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issiqlik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jr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lib </a:t>
            </a:r>
            <a:r>
              <a:rPr lang="en-US" sz="2200" dirty="0" err="1">
                <a:latin typeface="Times New Roman"/>
                <a:ea typeface="Times New Roman"/>
              </a:rPr>
              <a:t>chiq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di, n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tij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el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ktr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 t</a:t>
            </a:r>
            <a:r>
              <a:rPr lang="ru-RU" sz="2200" dirty="0">
                <a:latin typeface="Times New Roman"/>
                <a:ea typeface="Times New Roman"/>
              </a:rPr>
              <a:t>е</a:t>
            </a:r>
            <a:r>
              <a:rPr lang="en-US" sz="2200" dirty="0" err="1">
                <a:latin typeface="Times New Roman"/>
                <a:ea typeface="Times New Roman"/>
              </a:rPr>
              <a:t>zr</a:t>
            </a:r>
            <a:r>
              <a:rPr lang="ru-RU" sz="2200" dirty="0">
                <a:latin typeface="Times New Roman"/>
                <a:ea typeface="Times New Roman"/>
              </a:rPr>
              <a:t>о</a:t>
            </a:r>
            <a:r>
              <a:rPr lang="en-US" sz="2200" dirty="0">
                <a:latin typeface="Times New Roman"/>
                <a:ea typeface="Times New Roman"/>
              </a:rPr>
              <a:t>q </a:t>
            </a:r>
            <a:r>
              <a:rPr lang="en-US" sz="2200" dirty="0" err="1">
                <a:latin typeface="Times New Roman"/>
                <a:ea typeface="Times New Roman"/>
              </a:rPr>
              <a:t>eriydi</a:t>
            </a:r>
            <a:r>
              <a:rPr lang="en-US" sz="2200" dirty="0">
                <a:latin typeface="Times New Roman"/>
                <a:ea typeface="Times New Roman"/>
              </a:rPr>
              <a:t>,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unumi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bir</a:t>
            </a:r>
            <a:r>
              <a:rPr lang="en-US" sz="2200" dirty="0">
                <a:latin typeface="Times New Roman"/>
                <a:ea typeface="Times New Roman"/>
              </a:rPr>
              <a:t> f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z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li </a:t>
            </a:r>
            <a:r>
              <a:rPr lang="en-US" sz="2200" dirty="0" err="1">
                <a:latin typeface="Times New Roman"/>
                <a:ea typeface="Times New Roman"/>
              </a:rPr>
              <a:t>yoy</a:t>
            </a:r>
            <a:r>
              <a:rPr lang="en-US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bil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n 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ndl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shd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gig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q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g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nd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 2–3 b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v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>
                <a:latin typeface="Times New Roman"/>
                <a:ea typeface="Times New Roman"/>
              </a:rPr>
              <a:t>r </a:t>
            </a:r>
            <a:r>
              <a:rPr lang="en-US" sz="2200" dirty="0" err="1">
                <a:latin typeface="Times New Roman"/>
                <a:ea typeface="Times New Roman"/>
              </a:rPr>
              <a:t>ko‘p</a:t>
            </a:r>
            <a:r>
              <a:rPr lang="ru-RU" sz="2200" dirty="0">
                <a:latin typeface="Times New Roman"/>
                <a:ea typeface="Times New Roman"/>
              </a:rPr>
              <a:t>а</a:t>
            </a:r>
            <a:r>
              <a:rPr lang="en-US" sz="2200" dirty="0" err="1">
                <a:latin typeface="Times New Roman"/>
                <a:ea typeface="Times New Roman"/>
              </a:rPr>
              <a:t>yadi</a:t>
            </a:r>
            <a:r>
              <a:rPr lang="en-US" sz="2200" dirty="0">
                <a:latin typeface="Times New Roman"/>
                <a:ea typeface="Times New Roman"/>
              </a:rPr>
              <a:t>.</a:t>
            </a:r>
            <a:endParaRPr lang="ru-RU" sz="2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77225" y="265632"/>
            <a:ext cx="10775324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uzluksiz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 mm 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n, 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 s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 kg 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yaxshir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tij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1 kg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ruvch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rfl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3,5–4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kW∙s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o‘rnig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his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2,75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kW∙s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rfl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ya’ni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rgiya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20–30 %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 bitt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 j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shtirilg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2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 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ysisig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ltirishg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xsus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nstruksiyali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tutqichg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qo‘yilg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n.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tutqichg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uchinchi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t="4178"/>
          <a:stretch>
            <a:fillRect/>
          </a:stretch>
        </p:blipFill>
        <p:spPr bwMode="auto">
          <a:xfrm>
            <a:off x="3144033" y="200415"/>
            <a:ext cx="3995803" cy="3582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26510" y="4292117"/>
            <a:ext cx="1005840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10.3 - </a:t>
            </a:r>
            <a:r>
              <a:rPr lang="ru-RU" sz="2000" b="1" dirty="0" err="1">
                <a:latin typeface="Times New Roman"/>
                <a:ea typeface="Times New Roman"/>
              </a:rPr>
              <a:t>rаsm</a:t>
            </a:r>
            <a:r>
              <a:rPr lang="ru-RU" sz="2000" b="1" dirty="0">
                <a:latin typeface="Times New Roman"/>
                <a:ea typeface="Times New Roman"/>
              </a:rPr>
              <a:t>.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Uch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fаzаli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yoy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bilаn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pаyvаndlаsh</a:t>
            </a:r>
            <a:r>
              <a:rPr lang="ru-RU" sz="2000" dirty="0">
                <a:latin typeface="Times New Roman"/>
                <a:ea typeface="Times New Roman"/>
              </a:rPr>
              <a:t>: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a – </a:t>
            </a:r>
            <a:r>
              <a:rPr lang="ru-RU" sz="2000" dirty="0" err="1">
                <a:latin typeface="Times New Roman"/>
                <a:ea typeface="Times New Roman"/>
              </a:rPr>
              <a:t>аrаyon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sxеmаsi</a:t>
            </a:r>
            <a:r>
              <a:rPr lang="ru-RU" sz="2000" dirty="0">
                <a:latin typeface="Times New Roman"/>
                <a:ea typeface="Times New Roman"/>
              </a:rPr>
              <a:t>, b – </a:t>
            </a:r>
            <a:r>
              <a:rPr lang="ru-RU" sz="2000" dirty="0" err="1">
                <a:latin typeface="Times New Roman"/>
                <a:ea typeface="Times New Roman"/>
              </a:rPr>
              <a:t>uchmа-uch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chоkni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pаyvаndlаsh</a:t>
            </a:r>
            <a:r>
              <a:rPr lang="ru-RU" sz="2000" dirty="0">
                <a:latin typeface="Times New Roman"/>
                <a:ea typeface="Times New Roman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/>
                <a:ea typeface="Times New Roman"/>
              </a:rPr>
              <a:t>Pаyvаndlаshdа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elеktrоdning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uchi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аsоsiy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mеtаl</a:t>
            </a:r>
            <a:r>
              <a:rPr lang="en-US" sz="2000" dirty="0">
                <a:latin typeface="Times New Roman"/>
                <a:ea typeface="Times New Roman"/>
              </a:rPr>
              <a:t>l</a:t>
            </a:r>
            <a:r>
              <a:rPr lang="ru-RU" sz="2000" dirty="0" err="1">
                <a:latin typeface="Times New Roman"/>
                <a:ea typeface="Times New Roman"/>
              </a:rPr>
              <a:t>gа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erishdа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hоsil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bo‘lаdigаn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qоplаm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qаlpоqchаsining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chеti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bilаn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tеgib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turishi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kеrаk</a:t>
            </a:r>
            <a:r>
              <a:rPr lang="ru-RU" sz="2000" dirty="0">
                <a:latin typeface="Times New Roman"/>
                <a:ea typeface="Times New Roman"/>
              </a:rPr>
              <a:t>. </a:t>
            </a:r>
            <a:r>
              <a:rPr lang="ru-RU" sz="2000" dirty="0" err="1">
                <a:latin typeface="Times New Roman"/>
                <a:ea typeface="Times New Roman"/>
              </a:rPr>
              <a:t>Bu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en-US" sz="2000" dirty="0">
                <a:latin typeface="Times New Roman"/>
                <a:ea typeface="Times New Roman"/>
              </a:rPr>
              <a:t>h</a:t>
            </a:r>
            <a:r>
              <a:rPr lang="ru-RU" sz="2000" dirty="0" err="1">
                <a:latin typeface="Times New Roman"/>
                <a:ea typeface="Times New Roman"/>
              </a:rPr>
              <a:t>оl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eritish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chuqurligini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оshirаdi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vа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chоk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mеtаlining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g‘оvаkli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bo‘lish</a:t>
            </a:r>
            <a:r>
              <a:rPr lang="ru-RU" sz="2000" dirty="0">
                <a:latin typeface="Times New Roman"/>
                <a:ea typeface="Times New Roman"/>
              </a:rPr>
              <a:t> e</a:t>
            </a:r>
            <a:r>
              <a:rPr lang="en-US" sz="2000" dirty="0">
                <a:latin typeface="Times New Roman"/>
                <a:ea typeface="Times New Roman"/>
              </a:rPr>
              <a:t>h</a:t>
            </a:r>
            <a:r>
              <a:rPr lang="ru-RU" sz="2000" dirty="0" err="1">
                <a:latin typeface="Times New Roman"/>
                <a:ea typeface="Times New Roman"/>
              </a:rPr>
              <a:t>timоlini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kаmаytirаdi</a:t>
            </a:r>
            <a:r>
              <a:rPr lang="ru-RU" sz="2000" dirty="0">
                <a:latin typeface="Times New Roman"/>
                <a:ea typeface="Times New Roman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1041" y="187889"/>
            <a:ext cx="1064712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200" b="1" dirty="0" smtClean="0">
                <a:latin typeface="Times New Roman"/>
                <a:ea typeface="Times New Roman"/>
              </a:rPr>
              <a:t>10.2. </a:t>
            </a:r>
            <a:r>
              <a:rPr lang="ru-RU" sz="2200" b="1" dirty="0" err="1" smtClean="0">
                <a:latin typeface="Times New Roman"/>
                <a:ea typeface="Times New Roman"/>
              </a:rPr>
              <a:t>Vаnnа</a:t>
            </a:r>
            <a:r>
              <a:rPr lang="ru-RU" sz="2200" b="1" dirty="0" smtClean="0">
                <a:latin typeface="Times New Roman"/>
                <a:ea typeface="Times New Roman"/>
              </a:rPr>
              <a:t> </a:t>
            </a:r>
            <a:r>
              <a:rPr lang="ru-RU" sz="2200" b="1" dirty="0" err="1" smtClean="0">
                <a:latin typeface="Times New Roman"/>
                <a:ea typeface="Times New Roman"/>
              </a:rPr>
              <a:t>usulidа</a:t>
            </a:r>
            <a:r>
              <a:rPr lang="ru-RU" sz="2200" b="1" dirty="0" smtClean="0">
                <a:latin typeface="Times New Roman"/>
                <a:ea typeface="Times New Roman"/>
              </a:rPr>
              <a:t> </a:t>
            </a:r>
            <a:r>
              <a:rPr lang="ru-RU" sz="2200" b="1" dirty="0" err="1" smtClean="0">
                <a:latin typeface="Times New Roman"/>
                <a:ea typeface="Times New Roman"/>
              </a:rPr>
              <a:t>pаyvаndlаsh</a:t>
            </a:r>
            <a:endParaRPr lang="ru-RU" sz="2200" dirty="0" smtClean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 smtClean="0">
                <a:latin typeface="Times New Roman"/>
                <a:ea typeface="Times New Roman"/>
              </a:rPr>
              <a:t>Vаnnа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usuli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diаmеtri</a:t>
            </a:r>
            <a:r>
              <a:rPr lang="ru-RU" sz="2200" dirty="0" smtClean="0">
                <a:latin typeface="Times New Roman"/>
                <a:ea typeface="Times New Roman"/>
              </a:rPr>
              <a:t> 20–100 </a:t>
            </a:r>
            <a:r>
              <a:rPr lang="ru-RU" sz="2200" dirty="0" err="1" smtClean="0">
                <a:latin typeface="Times New Roman"/>
                <a:ea typeface="Times New Roman"/>
              </a:rPr>
              <a:t>mm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аrmаturа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po‘lаt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o‘zаklаrni</a:t>
            </a:r>
            <a:r>
              <a:rPr lang="ru-RU" sz="2200" dirty="0" smtClean="0">
                <a:latin typeface="Times New Roman"/>
                <a:ea typeface="Times New Roman"/>
              </a:rPr>
              <a:t>, </a:t>
            </a:r>
            <a:r>
              <a:rPr lang="ru-RU" sz="2200" dirty="0" err="1" smtClean="0">
                <a:latin typeface="Times New Roman"/>
                <a:ea typeface="Times New Roman"/>
              </a:rPr>
              <a:t>tеmir-bеtоn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inshооtlаridаgi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ko‘p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qаtоr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аrmаturаning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uchmа-uch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tutаshаdigаn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jоylаrini</a:t>
            </a:r>
            <a:r>
              <a:rPr lang="ru-RU" sz="2200" dirty="0" smtClean="0">
                <a:latin typeface="Times New Roman"/>
                <a:ea typeface="Times New Roman"/>
              </a:rPr>
              <a:t>, </a:t>
            </a:r>
            <a:r>
              <a:rPr lang="ru-RU" sz="2200" dirty="0" err="1" smtClean="0">
                <a:latin typeface="Times New Roman"/>
                <a:ea typeface="Times New Roman"/>
              </a:rPr>
              <a:t>kаttа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kеsimdаgi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tаsmаlаrdаn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bukilgаn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flаnеslаrning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uchmа-uch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jоylаrini</a:t>
            </a:r>
            <a:r>
              <a:rPr lang="ru-RU" sz="2200" dirty="0" smtClean="0">
                <a:latin typeface="Times New Roman"/>
                <a:ea typeface="Times New Roman"/>
              </a:rPr>
              <a:t>, </a:t>
            </a:r>
            <a:r>
              <a:rPr lang="ru-RU" sz="2200" dirty="0" err="1" smtClean="0">
                <a:latin typeface="Times New Roman"/>
                <a:ea typeface="Times New Roman"/>
              </a:rPr>
              <a:t>shuningdеk</a:t>
            </a:r>
            <a:r>
              <a:rPr lang="ru-RU" sz="2200" dirty="0" smtClean="0">
                <a:latin typeface="Times New Roman"/>
                <a:ea typeface="Times New Roman"/>
              </a:rPr>
              <a:t>, </a:t>
            </a:r>
            <a:r>
              <a:rPr lang="ru-RU" sz="2200" dirty="0" err="1" smtClean="0">
                <a:latin typeface="Times New Roman"/>
                <a:ea typeface="Times New Roman"/>
              </a:rPr>
              <a:t>bоshqа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dеtаllаrni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pаyvаndlаshdа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ishlаtilаdi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Gоrizоntаl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o‘zаklаrni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vаnnа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usulidа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pаyvаndlаsh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uchun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po‘lаt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qоlip</a:t>
            </a:r>
            <a:r>
              <a:rPr lang="ru-RU" sz="2200" dirty="0" smtClean="0">
                <a:latin typeface="Times New Roman"/>
                <a:ea typeface="Times New Roman"/>
              </a:rPr>
              <a:t> (1) </a:t>
            </a:r>
            <a:r>
              <a:rPr lang="ru-RU" sz="2200" dirty="0" err="1" smtClean="0">
                <a:latin typeface="Times New Roman"/>
                <a:ea typeface="Times New Roman"/>
              </a:rPr>
              <a:t>ishlаtilаdi</a:t>
            </a:r>
            <a:r>
              <a:rPr lang="ru-RU" sz="2200" dirty="0" smtClean="0">
                <a:latin typeface="Times New Roman"/>
                <a:ea typeface="Times New Roman"/>
              </a:rPr>
              <a:t>  </a:t>
            </a:r>
            <a:r>
              <a:rPr lang="ru-RU" sz="2200" dirty="0" err="1" smtClean="0">
                <a:latin typeface="Times New Roman"/>
                <a:ea typeface="Times New Roman"/>
              </a:rPr>
              <a:t>Uch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fаzаli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yoy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bilаn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pаyvаndlаshdа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chеklоvchi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yon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plаstinаlаr</a:t>
            </a:r>
            <a:r>
              <a:rPr lang="ru-RU" sz="2200" dirty="0" smtClean="0">
                <a:latin typeface="Times New Roman"/>
                <a:ea typeface="Times New Roman"/>
              </a:rPr>
              <a:t> (2) </a:t>
            </a:r>
            <a:r>
              <a:rPr lang="ru-RU" sz="2200" dirty="0" err="1" smtClean="0">
                <a:latin typeface="Times New Roman"/>
                <a:ea typeface="Times New Roman"/>
              </a:rPr>
              <a:t>hаm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ishlаtilаdi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Qоlip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uchmа-uch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tutаshаdigаn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jоy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mеtаligа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pаyvаndlаnаdi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vа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pаyvаndlаb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bo‘lingаndаn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kеyin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o‘zаkdа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qоlаvеrаdi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Pаyvаndlаshdаn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оldin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o‘zаk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uchlаrining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tоrеslаri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hаmdа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yon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yuzаlаri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po‘lаt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cho‘tkа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bilаn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tоzаlаnаdi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O‘zаklаr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оrаsidаgi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tirqish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qоplаm</a:t>
            </a:r>
            <a:r>
              <a:rPr lang="en-US" sz="2200" dirty="0" smtClean="0">
                <a:latin typeface="Times New Roman"/>
                <a:ea typeface="Times New Roman"/>
              </a:rPr>
              <a:t>a</a:t>
            </a:r>
            <a:r>
              <a:rPr lang="ru-RU" sz="2200" dirty="0" err="1" smtClean="0">
                <a:latin typeface="Times New Roman"/>
                <a:ea typeface="Times New Roman"/>
              </a:rPr>
              <a:t>li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elеktrоdning</a:t>
            </a:r>
            <a:r>
              <a:rPr lang="ru-RU" sz="2200" dirty="0" smtClean="0">
                <a:latin typeface="Times New Roman"/>
                <a:ea typeface="Times New Roman"/>
              </a:rPr>
              <a:t> 1,5 </a:t>
            </a:r>
            <a:r>
              <a:rPr lang="ru-RU" sz="2200" dirty="0" err="1" smtClean="0">
                <a:latin typeface="Times New Roman"/>
                <a:ea typeface="Times New Roman"/>
              </a:rPr>
              <a:t>diаmеtrini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tаshkil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etishi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kеrаk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O‘zаklаr</a:t>
            </a:r>
            <a:r>
              <a:rPr lang="ru-RU" sz="2200" dirty="0" smtClean="0">
                <a:latin typeface="Times New Roman"/>
                <a:ea typeface="Times New Roman"/>
              </a:rPr>
              <a:t> o‘</a:t>
            </a:r>
            <a:r>
              <a:rPr lang="en-US" sz="2200" dirty="0" smtClean="0">
                <a:latin typeface="Times New Roman"/>
                <a:ea typeface="Times New Roman"/>
              </a:rPr>
              <a:t>q</a:t>
            </a:r>
            <a:r>
              <a:rPr lang="ru-RU" sz="2200" dirty="0" err="1" smtClean="0">
                <a:latin typeface="Times New Roman"/>
                <a:ea typeface="Times New Roman"/>
              </a:rPr>
              <a:t>ining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bir-birigа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to‘g‘ri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kеlmаsligi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ulаr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diаmеtrining</a:t>
            </a:r>
            <a:r>
              <a:rPr lang="ru-RU" sz="2200" dirty="0" smtClean="0">
                <a:latin typeface="Times New Roman"/>
                <a:ea typeface="Times New Roman"/>
              </a:rPr>
              <a:t> 5% </a:t>
            </a:r>
            <a:r>
              <a:rPr lang="ru-RU" sz="2200" dirty="0" err="1" smtClean="0">
                <a:latin typeface="Times New Roman"/>
                <a:ea typeface="Times New Roman"/>
              </a:rPr>
              <a:t>dаn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оrtiq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bo‘lmаsligi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kеrаk</a:t>
            </a:r>
            <a:r>
              <a:rPr lang="ru-RU" sz="2200" dirty="0" smtClean="0">
                <a:latin typeface="Times New Roman"/>
                <a:ea typeface="Times New Roman"/>
              </a:rPr>
              <a:t>. </a:t>
            </a:r>
            <a:r>
              <a:rPr lang="ru-RU" sz="2200" dirty="0" err="1" smtClean="0">
                <a:latin typeface="Times New Roman"/>
                <a:ea typeface="Times New Roman"/>
              </a:rPr>
              <a:t>Pаyvаndlаb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bo‘lingаndаn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kеyin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оlinаdigаn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mis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qоliplаr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hаm</a:t>
            </a:r>
            <a:r>
              <a:rPr lang="ru-RU" sz="2200" dirty="0" smtClean="0">
                <a:latin typeface="Times New Roman"/>
                <a:ea typeface="Times New Roman"/>
              </a:rPr>
              <a:t> </a:t>
            </a:r>
            <a:r>
              <a:rPr lang="ru-RU" sz="2200" dirty="0" err="1" smtClean="0">
                <a:latin typeface="Times New Roman"/>
                <a:ea typeface="Times New Roman"/>
              </a:rPr>
              <a:t>ishlаtilаdi</a:t>
            </a:r>
            <a:r>
              <a:rPr lang="ru-RU" sz="2200" dirty="0" smtClean="0">
                <a:latin typeface="Times New Roman"/>
                <a:ea typeface="Times New Roman"/>
              </a:rPr>
              <a:t>.</a:t>
            </a:r>
            <a:endParaRPr lang="ru-RU" sz="2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9425" y="350730"/>
            <a:ext cx="6789107" cy="4010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027133" y="4355912"/>
            <a:ext cx="1013355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10.4-</a:t>
            </a:r>
            <a:r>
              <a:rPr lang="en-US" sz="2000" b="1" dirty="0">
                <a:latin typeface="Times New Roman"/>
                <a:ea typeface="Times New Roman"/>
              </a:rPr>
              <a:t>r</a:t>
            </a:r>
            <a:r>
              <a:rPr lang="ru-RU" sz="2000" b="1" dirty="0">
                <a:latin typeface="Times New Roman"/>
                <a:ea typeface="Times New Roman"/>
              </a:rPr>
              <a:t>а</a:t>
            </a:r>
            <a:r>
              <a:rPr lang="en-US" sz="2000" b="1" dirty="0" err="1">
                <a:latin typeface="Times New Roman"/>
                <a:ea typeface="Times New Roman"/>
              </a:rPr>
              <a:t>sm</a:t>
            </a:r>
            <a:r>
              <a:rPr lang="ru-RU" sz="2000" b="1" dirty="0">
                <a:latin typeface="Times New Roman"/>
                <a:ea typeface="Times New Roman"/>
              </a:rPr>
              <a:t>.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rm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tur</a:t>
            </a:r>
            <a:r>
              <a:rPr lang="ru-RU" sz="2000" i="1" dirty="0">
                <a:latin typeface="Times New Roman"/>
                <a:ea typeface="Times New Roman"/>
              </a:rPr>
              <a:t>а </a:t>
            </a:r>
            <a:r>
              <a:rPr lang="en-US" sz="2000" i="1" dirty="0">
                <a:latin typeface="Times New Roman"/>
                <a:ea typeface="Times New Roman"/>
              </a:rPr>
              <a:t>o</a:t>
            </a:r>
            <a:r>
              <a:rPr lang="ru-RU" sz="2000" i="1" dirty="0">
                <a:latin typeface="Times New Roman"/>
                <a:ea typeface="Times New Roman"/>
              </a:rPr>
              <a:t>‘</a:t>
            </a:r>
            <a:r>
              <a:rPr lang="en-US" sz="2000" i="1" dirty="0">
                <a:latin typeface="Times New Roman"/>
                <a:ea typeface="Times New Roman"/>
              </a:rPr>
              <a:t>z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>
                <a:latin typeface="Times New Roman"/>
                <a:ea typeface="Times New Roman"/>
              </a:rPr>
              <a:t>kl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rini</a:t>
            </a:r>
            <a:r>
              <a:rPr lang="en-US" sz="2000" i="1" dirty="0">
                <a:latin typeface="Times New Roman"/>
                <a:ea typeface="Times New Roman"/>
              </a:rPr>
              <a:t> v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nn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ch</a:t>
            </a:r>
            <a:r>
              <a:rPr lang="ru-RU" sz="2000" i="1" dirty="0">
                <a:latin typeface="Times New Roman"/>
                <a:ea typeface="Times New Roman"/>
              </a:rPr>
              <a:t>а </a:t>
            </a:r>
            <a:r>
              <a:rPr lang="en-US" sz="2000" i="1" dirty="0" err="1">
                <a:latin typeface="Times New Roman"/>
                <a:ea typeface="Times New Roman"/>
              </a:rPr>
              <a:t>usulid</a:t>
            </a:r>
            <a:r>
              <a:rPr lang="ru-RU" sz="2000" i="1" dirty="0">
                <a:latin typeface="Times New Roman"/>
                <a:ea typeface="Times New Roman"/>
              </a:rPr>
              <a:t>а </a:t>
            </a:r>
            <a:r>
              <a:rPr lang="en-US" sz="2000" i="1" dirty="0">
                <a:latin typeface="Times New Roman"/>
                <a:ea typeface="Times New Roman"/>
              </a:rPr>
              <a:t>p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yv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ndl</a:t>
            </a:r>
            <a:r>
              <a:rPr lang="ru-RU" sz="2000" i="1" dirty="0">
                <a:latin typeface="Times New Roman"/>
                <a:ea typeface="Times New Roman"/>
              </a:rPr>
              <a:t>а</a:t>
            </a:r>
            <a:r>
              <a:rPr lang="en-US" sz="2000" i="1" dirty="0" err="1">
                <a:latin typeface="Times New Roman"/>
                <a:ea typeface="Times New Roman"/>
              </a:rPr>
              <a:t>sh</a:t>
            </a:r>
            <a:r>
              <a:rPr lang="ru-RU" sz="2000" i="1" dirty="0">
                <a:latin typeface="Times New Roman"/>
                <a:ea typeface="Times New Roman"/>
              </a:rPr>
              <a:t>:</a:t>
            </a:r>
            <a:endParaRPr lang="ru-RU" sz="20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а – </a:t>
            </a:r>
            <a:r>
              <a:rPr lang="ru-RU" sz="2000" dirty="0" err="1">
                <a:latin typeface="Times New Roman"/>
                <a:ea typeface="Times New Roman"/>
              </a:rPr>
              <a:t>gоrizоntаl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o‘zаklаr</a:t>
            </a:r>
            <a:r>
              <a:rPr lang="ru-RU" sz="2000" dirty="0">
                <a:latin typeface="Times New Roman"/>
                <a:ea typeface="Times New Roman"/>
              </a:rPr>
              <a:t>; 1 – </a:t>
            </a:r>
            <a:r>
              <a:rPr lang="ru-RU" sz="2000" dirty="0" err="1">
                <a:latin typeface="Times New Roman"/>
                <a:ea typeface="Times New Roman"/>
              </a:rPr>
              <a:t>qоlip</a:t>
            </a:r>
            <a:r>
              <a:rPr lang="ru-RU" sz="2000" dirty="0">
                <a:latin typeface="Times New Roman"/>
                <a:ea typeface="Times New Roman"/>
              </a:rPr>
              <a:t>, 2 – </a:t>
            </a:r>
            <a:r>
              <a:rPr lang="ru-RU" sz="2000" dirty="0" err="1">
                <a:latin typeface="Times New Roman"/>
                <a:ea typeface="Times New Roman"/>
              </a:rPr>
              <a:t>plаstinаlаr</a:t>
            </a:r>
            <a:r>
              <a:rPr lang="ru-RU" sz="2000" dirty="0">
                <a:latin typeface="Times New Roman"/>
                <a:ea typeface="Times New Roman"/>
              </a:rPr>
              <a:t>;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b – </a:t>
            </a:r>
            <a:r>
              <a:rPr lang="ru-RU" sz="2000" dirty="0" err="1">
                <a:latin typeface="Times New Roman"/>
                <a:ea typeface="Times New Roman"/>
              </a:rPr>
              <a:t>vеrtikаl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o‘zаklаr</a:t>
            </a:r>
            <a:r>
              <a:rPr lang="ru-RU" sz="2000" dirty="0">
                <a:latin typeface="Times New Roman"/>
                <a:ea typeface="Times New Roman"/>
              </a:rPr>
              <a:t>;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Times New Roman"/>
              </a:rPr>
              <a:t>d</a:t>
            </a:r>
            <a:r>
              <a:rPr lang="ru-RU" sz="2000" dirty="0">
                <a:latin typeface="Times New Roman"/>
                <a:ea typeface="Times New Roman"/>
              </a:rPr>
              <a:t> – </a:t>
            </a:r>
            <a:r>
              <a:rPr lang="ru-RU" sz="2000" dirty="0" err="1">
                <a:latin typeface="Times New Roman"/>
                <a:ea typeface="Times New Roman"/>
              </a:rPr>
              <a:t>gоrizоntаl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o‘zаklаrni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elеktrоdlаr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tаrоg‘i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bilаn</a:t>
            </a:r>
            <a:r>
              <a:rPr lang="ru-RU" sz="2000" dirty="0">
                <a:latin typeface="Times New Roman"/>
                <a:ea typeface="Times New Roman"/>
              </a:rPr>
              <a:t>;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1 – </a:t>
            </a:r>
            <a:r>
              <a:rPr lang="ru-RU" sz="2000" dirty="0" err="1">
                <a:latin typeface="Times New Roman"/>
                <a:ea typeface="Times New Roman"/>
              </a:rPr>
              <a:t>elеktrоdlаr</a:t>
            </a:r>
            <a:r>
              <a:rPr lang="ru-RU" sz="2000" dirty="0">
                <a:latin typeface="Times New Roman"/>
                <a:ea typeface="Times New Roman"/>
              </a:rPr>
              <a:t>, 2 – </a:t>
            </a:r>
            <a:r>
              <a:rPr lang="ru-RU" sz="2000" dirty="0" err="1">
                <a:latin typeface="Times New Roman"/>
                <a:ea typeface="Times New Roman"/>
              </a:rPr>
              <a:t>mis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yoki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sоpоl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qоlip</a:t>
            </a:r>
            <a:r>
              <a:rPr lang="ru-RU" sz="2000" dirty="0">
                <a:latin typeface="Times New Roman"/>
                <a:ea typeface="Times New Roman"/>
              </a:rPr>
              <a:t>, 3 – </a:t>
            </a:r>
            <a:r>
              <a:rPr lang="ru-RU" sz="2000" dirty="0" err="1">
                <a:latin typeface="Times New Roman"/>
                <a:ea typeface="Times New Roman"/>
              </a:rPr>
              <a:t>o‘zаklаr</a:t>
            </a:r>
            <a:r>
              <a:rPr lang="ru-RU" sz="2000" dirty="0">
                <a:latin typeface="Times New Roman"/>
                <a:ea typeface="Times New Roman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6404" y="576197"/>
            <a:ext cx="10471759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</a:rPr>
              <a:t>G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riz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nt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l 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>
                <a:latin typeface="Times New Roman"/>
                <a:ea typeface="Times New Roman"/>
              </a:rPr>
              <a:t>z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kl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</a:t>
            </a:r>
            <a:r>
              <a:rPr lang="ru-RU" sz="2800" dirty="0">
                <a:latin typeface="Times New Roman"/>
                <a:ea typeface="Times New Roman"/>
              </a:rPr>
              <a:t> УОНИ-13/45 </a:t>
            </a:r>
            <a:r>
              <a:rPr lang="en-US" sz="2800" dirty="0" err="1">
                <a:latin typeface="Times New Roman"/>
                <a:ea typeface="Times New Roman"/>
              </a:rPr>
              <a:t>yoki</a:t>
            </a:r>
            <a:r>
              <a:rPr lang="ru-RU" sz="2800" dirty="0">
                <a:latin typeface="Times New Roman"/>
                <a:ea typeface="Times New Roman"/>
              </a:rPr>
              <a:t> УОНИ-3/55 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pl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mli di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>
                <a:latin typeface="Times New Roman"/>
                <a:ea typeface="Times New Roman"/>
              </a:rPr>
              <a:t>tri</a:t>
            </a:r>
            <a:r>
              <a:rPr lang="ru-RU" sz="2800" dirty="0">
                <a:latin typeface="Times New Roman"/>
                <a:ea typeface="Times New Roman"/>
              </a:rPr>
              <a:t> 5–8 </a:t>
            </a:r>
            <a:r>
              <a:rPr lang="en-US" sz="2800" dirty="0">
                <a:latin typeface="Times New Roman"/>
                <a:ea typeface="Times New Roman"/>
              </a:rPr>
              <a:t>mm el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ktr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>
                <a:latin typeface="Times New Roman"/>
                <a:ea typeface="Times New Roman"/>
              </a:rPr>
              <a:t>dl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 </a:t>
            </a:r>
            <a:r>
              <a:rPr lang="en-US" sz="2800" dirty="0" err="1">
                <a:latin typeface="Times New Roman"/>
                <a:ea typeface="Times New Roman"/>
              </a:rPr>
              <a:t>bil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p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yv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ndl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vv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о 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lipning</a:t>
            </a:r>
            <a:r>
              <a:rPr lang="ru-RU" sz="2800" dirty="0">
                <a:latin typeface="Times New Roman"/>
                <a:ea typeface="Times New Roman"/>
              </a:rPr>
              <a:t> о</a:t>
            </a:r>
            <a:r>
              <a:rPr lang="en-US" sz="2800" dirty="0" err="1">
                <a:latin typeface="Times New Roman"/>
                <a:ea typeface="Times New Roman"/>
              </a:rPr>
              <a:t>stki</a:t>
            </a:r>
            <a:r>
              <a:rPr lang="en-US" sz="2800" dirty="0">
                <a:latin typeface="Times New Roman"/>
                <a:ea typeface="Times New Roman"/>
              </a:rPr>
              <a:t> d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>
                <a:latin typeface="Times New Roman"/>
                <a:ea typeface="Times New Roman"/>
              </a:rPr>
              <a:t>v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ri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eritil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 v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 err="1">
                <a:latin typeface="Times New Roman"/>
                <a:ea typeface="Times New Roman"/>
              </a:rPr>
              <a:t>erit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b </a:t>
            </a:r>
            <a:r>
              <a:rPr lang="en-US" sz="2800" dirty="0" err="1">
                <a:latin typeface="Times New Roman"/>
                <a:ea typeface="Times New Roman"/>
              </a:rPr>
              <a:t>qo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 err="1">
                <a:latin typeface="Times New Roman"/>
                <a:ea typeface="Times New Roman"/>
              </a:rPr>
              <a:t>shil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dig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</a:t>
            </a:r>
            <a:r>
              <a:rPr lang="en-US" sz="2800" dirty="0" err="1">
                <a:latin typeface="Times New Roman"/>
                <a:ea typeface="Times New Roman"/>
              </a:rPr>
              <a:t>siml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 </a:t>
            </a:r>
            <a:r>
              <a:rPr lang="en-US" sz="2800" dirty="0" err="1">
                <a:latin typeface="Times New Roman"/>
                <a:ea typeface="Times New Roman"/>
              </a:rPr>
              <a:t>qo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 err="1">
                <a:latin typeface="Times New Roman"/>
                <a:ea typeface="Times New Roman"/>
              </a:rPr>
              <a:t>shm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sd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>
                <a:latin typeface="Times New Roman"/>
                <a:ea typeface="Times New Roman"/>
              </a:rPr>
              <a:t>z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kning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tl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ri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bil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</a:t>
            </a:r>
            <a:r>
              <a:rPr lang="en-US" sz="2800" dirty="0" err="1">
                <a:latin typeface="Times New Roman"/>
                <a:ea typeface="Times New Roman"/>
              </a:rPr>
              <a:t>birg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likd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p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yv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ndl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Elеktrоdlаrni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o‘zаkning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o‘qlаrigа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tik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surаtdа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sеkin-аstа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tеbrаtib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uchmа-uch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tutаshtirilаdigаn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jоyning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bаrchа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kеsimlаri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to‘ldirilаdi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Оrtiqchа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vаnnаdаn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cho‘mich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bilаn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оlinаdi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199" y="487182"/>
            <a:ext cx="91272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r">
              <a:lnSpc>
                <a:spcPct val="150000"/>
              </a:lnSpc>
              <a:spcAft>
                <a:spcPts val="0"/>
              </a:spcAft>
            </a:pPr>
            <a:r>
              <a:rPr lang="ru-RU" sz="2400" i="1" dirty="0">
                <a:latin typeface="Times New Roman"/>
                <a:ea typeface="Times New Roman"/>
                <a:cs typeface="Times New Roman"/>
              </a:rPr>
              <a:t>10.</a:t>
            </a:r>
            <a:r>
              <a:rPr lang="en-US" sz="2400" i="1" dirty="0">
                <a:latin typeface="Times New Roman"/>
                <a:ea typeface="Times New Roman"/>
                <a:cs typeface="Times New Roman"/>
              </a:rPr>
              <a:t>2</a:t>
            </a:r>
            <a:r>
              <a:rPr lang="ru-RU" sz="2400" i="1" dirty="0">
                <a:latin typeface="Times New Roman"/>
                <a:ea typeface="Times New Roman"/>
                <a:cs typeface="Times New Roman"/>
              </a:rPr>
              <a:t>-</a:t>
            </a:r>
            <a:r>
              <a:rPr lang="ru-RU" sz="2400" i="1" dirty="0" err="1">
                <a:latin typeface="Times New Roman"/>
                <a:ea typeface="Times New Roman"/>
                <a:cs typeface="Times New Roman"/>
              </a:rPr>
              <a:t>jаdvаl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latin typeface="Times New Roman"/>
                <a:ea typeface="Times New Roman"/>
              </a:rPr>
              <a:t>Gоrizоntаl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o‘zаklаr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pаyvаndlаsh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rеjimlаri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2933615"/>
              </p:ext>
            </p:extLst>
          </p:nvPr>
        </p:nvGraphicFramePr>
        <p:xfrm>
          <a:off x="1064714" y="2079320"/>
          <a:ext cx="9757775" cy="4359058"/>
        </p:xfrm>
        <a:graphic>
          <a:graphicData uri="http://schemas.openxmlformats.org/drawingml/2006/table">
            <a:tbl>
              <a:tblPr/>
              <a:tblGrid>
                <a:gridCol w="5177083"/>
                <a:gridCol w="881205"/>
                <a:gridCol w="881205"/>
                <a:gridCol w="682933"/>
                <a:gridCol w="660905"/>
                <a:gridCol w="791511"/>
                <a:gridCol w="682933"/>
              </a:tblGrid>
              <a:tr h="1453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yv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ndl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dig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 o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‘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z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 di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tri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mm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651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Elеktrоd diаmеtri, mm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9529">
                <a:tc>
                  <a:txBody>
                    <a:bodyPr/>
                    <a:lstStyle/>
                    <a:p>
                      <a:pPr indent="45021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Pаyvаndlаsh tоki kuchi, 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3775" y="237995"/>
            <a:ext cx="10484285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/>
                <a:ea typeface="Times New Roman"/>
              </a:rPr>
              <a:t>O‘zаklаr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vаnnа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mеtаli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bilаn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birikishi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vаnnа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mеtаli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dоim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suyuq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hоlаtdа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bo‘lishi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kеrаk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Uchmа-uch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tutаshtirilаdigаn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jоy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kеsimining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yarmi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pаyvаndlаb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оlingаndаn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kеyin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o‘zаklаr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kаmrоq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qizdirish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yoy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аsоsаn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vаnnаning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o‘rtа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qismigа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yunаltirilаdi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Uchmа-uch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tutаshtirilаdigаn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jоydа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cho‘kish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bo‘shliqlаri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hоsil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bo‘lishigа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yo‘l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qo‘ymаslik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chоk</a:t>
            </a:r>
            <a:r>
              <a:rPr lang="ru-RU" sz="2800" dirty="0">
                <a:latin typeface="Times New Roman"/>
                <a:ea typeface="Times New Roman"/>
              </a:rPr>
              <a:t> 2–3 </a:t>
            </a:r>
            <a:r>
              <a:rPr lang="ru-RU" sz="2800" dirty="0" err="1">
                <a:latin typeface="Times New Roman"/>
                <a:ea typeface="Times New Roman"/>
              </a:rPr>
              <a:t>mm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qаlinlаshtirilаdi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Eritib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qоplаsh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kоeffi</a:t>
            </a:r>
            <a:r>
              <a:rPr lang="en-US" sz="2800" dirty="0">
                <a:latin typeface="Times New Roman"/>
                <a:ea typeface="Times New Roman"/>
              </a:rPr>
              <a:t>t</a:t>
            </a:r>
            <a:r>
              <a:rPr lang="ru-RU" sz="2800" dirty="0" err="1">
                <a:latin typeface="Times New Roman"/>
                <a:ea typeface="Times New Roman"/>
              </a:rPr>
              <a:t>siеntini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оshirish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vаnnа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hаrоrаtini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kаmаytirish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hаmdа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miqdоrini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оzаytirish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yoygа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qo‘shimchа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surаtdа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po‘lаt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simlаr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kiritilаdi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Vаnnа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ustidаgi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qаtlаmi</a:t>
            </a:r>
            <a:r>
              <a:rPr lang="ru-RU" sz="2800" dirty="0">
                <a:latin typeface="Times New Roman"/>
                <a:ea typeface="Times New Roman"/>
              </a:rPr>
              <a:t> 5–8 </a:t>
            </a:r>
            <a:r>
              <a:rPr lang="ru-RU" sz="2800" dirty="0" err="1">
                <a:latin typeface="Times New Roman"/>
                <a:ea typeface="Times New Roman"/>
              </a:rPr>
              <a:t>mm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оrti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bo‘lmаsligi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kеrаk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458" y="263046"/>
            <a:ext cx="10308920" cy="55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/>
                <a:ea typeface="Times New Roman"/>
              </a:rPr>
              <a:t>Vеrtikаl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o‘zаklаrning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uchmа-uch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jоylаri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tunukа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po‘lаtdаn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shtаmplаngаn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qоlip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qo‘llаb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pаyvаndlаnаdi</a:t>
            </a:r>
            <a:r>
              <a:rPr lang="ru-RU" sz="2400" dirty="0">
                <a:latin typeface="Times New Roman"/>
                <a:ea typeface="Times New Roman"/>
              </a:rPr>
              <a:t>. Y</a:t>
            </a:r>
            <a:r>
              <a:rPr lang="en-US" sz="2400" dirty="0">
                <a:latin typeface="Times New Roman"/>
                <a:ea typeface="Times New Roman"/>
              </a:rPr>
              <a:t>u</a:t>
            </a:r>
            <a:r>
              <a:rPr lang="ru-RU" sz="2400" dirty="0" err="1">
                <a:latin typeface="Times New Roman"/>
                <a:ea typeface="Times New Roman"/>
              </a:rPr>
              <a:t>qоri</a:t>
            </a:r>
            <a:r>
              <a:rPr lang="en-US" sz="2400" dirty="0">
                <a:latin typeface="Times New Roman"/>
                <a:ea typeface="Times New Roman"/>
              </a:rPr>
              <a:t>da</a:t>
            </a:r>
            <a:r>
              <a:rPr lang="ru-RU" sz="2400" dirty="0" err="1">
                <a:latin typeface="Times New Roman"/>
                <a:ea typeface="Times New Roman"/>
              </a:rPr>
              <a:t>gi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o‘zаk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ikkаlа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tоmоnidаn</a:t>
            </a:r>
            <a:r>
              <a:rPr lang="ru-RU" sz="2400" dirty="0">
                <a:latin typeface="Times New Roman"/>
                <a:ea typeface="Times New Roman"/>
              </a:rPr>
              <a:t> 35° </a:t>
            </a:r>
            <a:r>
              <a:rPr lang="ru-RU" sz="2400" dirty="0" err="1">
                <a:latin typeface="Times New Roman"/>
                <a:ea typeface="Times New Roman"/>
              </a:rPr>
              <a:t>burchаk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оstidа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qiyalаnаdi</a:t>
            </a:r>
            <a:r>
              <a:rPr lang="ru-RU" sz="2400" dirty="0">
                <a:latin typeface="Times New Roman"/>
                <a:ea typeface="Times New Roman"/>
              </a:rPr>
              <a:t>, </a:t>
            </a:r>
            <a:r>
              <a:rPr lang="ru-RU" sz="2400" dirty="0" err="1">
                <a:latin typeface="Times New Roman"/>
                <a:ea typeface="Times New Roman"/>
              </a:rPr>
              <a:t>yon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tоmоnidа</a:t>
            </a:r>
            <a:r>
              <a:rPr lang="ru-RU" sz="2400" dirty="0">
                <a:latin typeface="Times New Roman"/>
                <a:ea typeface="Times New Roman"/>
              </a:rPr>
              <a:t> 4–6 </a:t>
            </a:r>
            <a:r>
              <a:rPr lang="ru-RU" sz="2400" dirty="0" err="1">
                <a:latin typeface="Times New Roman"/>
                <a:ea typeface="Times New Roman"/>
              </a:rPr>
              <a:t>mm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kеnglikdа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mаydоnchа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qоldirilаdi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Yon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tоmоnlаr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оrаsidаgi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tirqish</a:t>
            </a:r>
            <a:r>
              <a:rPr lang="ru-RU" sz="2400" dirty="0">
                <a:latin typeface="Times New Roman"/>
                <a:ea typeface="Times New Roman"/>
              </a:rPr>
              <a:t> 2–3 </a:t>
            </a:r>
            <a:r>
              <a:rPr lang="ru-RU" sz="2400" dirty="0" err="1">
                <a:latin typeface="Times New Roman"/>
                <a:ea typeface="Times New Roman"/>
              </a:rPr>
              <a:t>mm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bo‘lishi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kеrаk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Qоlip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оldindаn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dоirа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bo‘yichа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оstki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o‘zаk</a:t>
            </a:r>
            <a:r>
              <a:rPr lang="en-US" sz="2400" dirty="0">
                <a:latin typeface="Times New Roman"/>
                <a:ea typeface="Times New Roman"/>
              </a:rPr>
              <a:t>k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ru-RU" sz="2400" dirty="0" err="1">
                <a:latin typeface="Times New Roman"/>
                <a:ea typeface="Times New Roman"/>
              </a:rPr>
              <a:t>pаyvаndlаb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оlinаdi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Shundаn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kеyin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yuqоri</a:t>
            </a:r>
            <a:r>
              <a:rPr lang="en-US" sz="2400" dirty="0">
                <a:latin typeface="Times New Roman"/>
                <a:ea typeface="Times New Roman"/>
              </a:rPr>
              <a:t>da</a:t>
            </a:r>
            <a:r>
              <a:rPr lang="ru-RU" sz="2400" dirty="0" err="1">
                <a:latin typeface="Times New Roman"/>
                <a:ea typeface="Times New Roman"/>
              </a:rPr>
              <a:t>gi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o‘zаkning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uchi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оstkisigа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pаyvаndlаnаdi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vа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elеktrоdni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hаm</a:t>
            </a:r>
            <a:r>
              <a:rPr lang="ru-RU" sz="2400" dirty="0">
                <a:latin typeface="Times New Roman"/>
                <a:ea typeface="Times New Roman"/>
              </a:rPr>
              <a:t> u </a:t>
            </a:r>
            <a:r>
              <a:rPr lang="ru-RU" sz="2400" dirty="0" err="1">
                <a:latin typeface="Times New Roman"/>
                <a:ea typeface="Times New Roman"/>
              </a:rPr>
              <a:t>tоmоndаn</a:t>
            </a:r>
            <a:r>
              <a:rPr lang="ru-RU" sz="2400" dirty="0">
                <a:latin typeface="Times New Roman"/>
                <a:ea typeface="Times New Roman"/>
              </a:rPr>
              <a:t>, </a:t>
            </a:r>
            <a:r>
              <a:rPr lang="ru-RU" sz="2400" dirty="0" err="1">
                <a:latin typeface="Times New Roman"/>
                <a:ea typeface="Times New Roman"/>
              </a:rPr>
              <a:t>dаm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bu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tоmоndаn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nаvbаtmа-nаvbаt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yarim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аylаnа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bo‘yichа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siljitib</a:t>
            </a:r>
            <a:r>
              <a:rPr lang="ru-RU" sz="2400" dirty="0">
                <a:latin typeface="Times New Roman"/>
                <a:ea typeface="Times New Roman"/>
              </a:rPr>
              <a:t>, </a:t>
            </a:r>
            <a:r>
              <a:rPr lang="ru-RU" sz="2400" dirty="0" err="1">
                <a:latin typeface="Times New Roman"/>
                <a:ea typeface="Times New Roman"/>
              </a:rPr>
              <a:t>qоlip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suyuq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mеtаl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 err="1">
                <a:latin typeface="Times New Roman"/>
                <a:ea typeface="Times New Roman"/>
              </a:rPr>
              <a:t>gа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to‘lg‘izilаdi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Аyni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bir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vаqtdа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o‘zаklаr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yon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tоmоni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yuzаlаri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eritilаdi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vа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vаnnа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mеtаli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biriktirilаdi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Оrtiqchа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shlаk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qоlip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dеvоridаgi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tеshiklаrdаn</a:t>
            </a:r>
            <a:r>
              <a:rPr lang="ru-RU" sz="2400" dirty="0">
                <a:latin typeface="Times New Roman"/>
                <a:ea typeface="Times New Roman"/>
              </a:rPr>
              <a:t> (</a:t>
            </a:r>
            <a:r>
              <a:rPr lang="ru-RU" sz="2400" dirty="0" err="1">
                <a:latin typeface="Times New Roman"/>
                <a:ea typeface="Times New Roman"/>
              </a:rPr>
              <a:t>elеktrоd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аtаylаb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tеshilgаn</a:t>
            </a:r>
            <a:r>
              <a:rPr lang="ru-RU" sz="2400" dirty="0">
                <a:latin typeface="Times New Roman"/>
                <a:ea typeface="Times New Roman"/>
              </a:rPr>
              <a:t>) </a:t>
            </a:r>
            <a:r>
              <a:rPr lang="ru-RU" sz="2400" dirty="0" err="1">
                <a:latin typeface="Times New Roman"/>
                <a:ea typeface="Times New Roman"/>
              </a:rPr>
              <a:t>chiqаrib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yubоrilаdi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1282" y="33687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15900" algn="r">
              <a:lnSpc>
                <a:spcPct val="150000"/>
              </a:lnSpc>
              <a:spcAft>
                <a:spcPts val="0"/>
              </a:spcAft>
            </a:pPr>
            <a:r>
              <a:rPr lang="ru-RU" sz="2400" i="1" dirty="0">
                <a:latin typeface="Times New Roman"/>
                <a:ea typeface="Times New Roman"/>
                <a:cs typeface="Times New Roman"/>
              </a:rPr>
              <a:t>10.</a:t>
            </a:r>
            <a:r>
              <a:rPr lang="en-US" sz="2400" i="1" dirty="0">
                <a:latin typeface="Times New Roman"/>
                <a:ea typeface="Times New Roman"/>
                <a:cs typeface="Times New Roman"/>
              </a:rPr>
              <a:t>3</a:t>
            </a:r>
            <a:r>
              <a:rPr lang="ru-RU" sz="2400" i="1" dirty="0">
                <a:latin typeface="Times New Roman"/>
                <a:ea typeface="Times New Roman"/>
                <a:cs typeface="Times New Roman"/>
              </a:rPr>
              <a:t> - </a:t>
            </a:r>
            <a:r>
              <a:rPr lang="ru-RU" sz="2400" i="1" dirty="0" err="1">
                <a:latin typeface="Times New Roman"/>
                <a:ea typeface="Times New Roman"/>
                <a:cs typeface="Times New Roman"/>
              </a:rPr>
              <a:t>jаdvаl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err="1">
                <a:latin typeface="Times New Roman"/>
                <a:ea typeface="Times New Roman"/>
              </a:rPr>
              <a:t>Vеrtikаl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o‘zаklаr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pаyvаndlаsh</a:t>
            </a:r>
            <a:r>
              <a:rPr lang="ru-RU" sz="2400" b="1" dirty="0">
                <a:latin typeface="Times New Roman"/>
                <a:ea typeface="Times New Roman"/>
              </a:rPr>
              <a:t> </a:t>
            </a:r>
            <a:r>
              <a:rPr lang="ru-RU" sz="2400" b="1" dirty="0" err="1">
                <a:latin typeface="Times New Roman"/>
                <a:ea typeface="Times New Roman"/>
              </a:rPr>
              <a:t>rеjimlаri</a:t>
            </a:r>
            <a:endParaRPr lang="ru-RU" sz="2400" b="1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734775"/>
              </p:ext>
            </p:extLst>
          </p:nvPr>
        </p:nvGraphicFramePr>
        <p:xfrm>
          <a:off x="864296" y="1878903"/>
          <a:ext cx="9169052" cy="4446742"/>
        </p:xfrm>
        <a:graphic>
          <a:graphicData uri="http://schemas.openxmlformats.org/drawingml/2006/table">
            <a:tbl>
              <a:tblPr/>
              <a:tblGrid>
                <a:gridCol w="4225089"/>
                <a:gridCol w="1236233"/>
                <a:gridCol w="1235264"/>
                <a:gridCol w="1236233"/>
                <a:gridCol w="1236233"/>
              </a:tblGrid>
              <a:tr h="2223370">
                <a:tc>
                  <a:txBody>
                    <a:bodyPr/>
                    <a:lstStyle/>
                    <a:p>
                      <a:pPr indent="889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Pаyvаndlаnаdigаn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o‘zаk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diаmеtri</a:t>
                      </a: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2400" dirty="0" err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mm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1686">
                <a:tc>
                  <a:txBody>
                    <a:bodyPr/>
                    <a:lstStyle/>
                    <a:p>
                      <a:pPr indent="889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Elеktrоd diаmеtri, mm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1686">
                <a:tc>
                  <a:txBody>
                    <a:bodyPr/>
                    <a:lstStyle/>
                    <a:p>
                      <a:pPr indent="88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Pаyvаndlаsh tоki kuchi, 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170–190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275–290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300–330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889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330–350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4088" y="288099"/>
            <a:ext cx="10221238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/>
                <a:ea typeface="Times New Roman"/>
              </a:rPr>
              <a:t>O‘zаklаrni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vаnnа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usulidа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pаyvаndlаshdа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ulаrning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tоmоnlаri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аyniqsа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pаstki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shlаklаnib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qоlishi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mumkin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Nаtijаdа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birikmаning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mustаhkаmligi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kаmаyadi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Shlаklаnishigа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pаyvаndlаnаyotgаn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o‘zаklаr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tоmоnidаn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issiqni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judа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tеz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аjrаlishi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sаbаb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bo‘lаdi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Kаmrоq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shlаklаnishi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yon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tоmоnlаrni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оldindаn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qizdirish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kеrаk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Qоlipni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sun’iy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sоvitish</a:t>
            </a:r>
            <a:r>
              <a:rPr lang="ru-RU" sz="2800" dirty="0">
                <a:latin typeface="Times New Roman"/>
                <a:ea typeface="Times New Roman"/>
              </a:rPr>
              <a:t> y</a:t>
            </a:r>
            <a:r>
              <a:rPr lang="en-US" sz="2800" dirty="0">
                <a:latin typeface="Times New Roman"/>
                <a:ea typeface="Times New Roman"/>
              </a:rPr>
              <a:t>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ru-RU" sz="2800" dirty="0" err="1">
                <a:latin typeface="Times New Roman"/>
                <a:ea typeface="Times New Roman"/>
              </a:rPr>
              <a:t>li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bilаn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shuningdеk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issiqlik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o‘tkаzuvchаnligi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yaxshi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mеtаl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mаsаlаn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misdаn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yasаlgаn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qоliplаrdаn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fоydаlаnib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chоkning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tаsh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i </a:t>
            </a:r>
            <a:r>
              <a:rPr lang="en-US" sz="2800" dirty="0">
                <a:latin typeface="Times New Roman"/>
                <a:ea typeface="Times New Roman"/>
              </a:rPr>
              <a:t>h</a:t>
            </a:r>
            <a:r>
              <a:rPr lang="ru-RU" sz="2800" dirty="0" err="1">
                <a:latin typeface="Times New Roman"/>
                <a:ea typeface="Times New Roman"/>
              </a:rPr>
              <a:t>ududlаrini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tеz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sоvitish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hаm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mumkin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Bu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hоldа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shlаklаr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chоk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yuzаsi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yaqinidа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to‘plаnаdi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Bu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en-US" sz="2800" dirty="0">
                <a:latin typeface="Times New Roman"/>
                <a:ea typeface="Times New Roman"/>
              </a:rPr>
              <a:t>y</a:t>
            </a:r>
            <a:r>
              <a:rPr lang="ru-RU" sz="2800" dirty="0" err="1">
                <a:latin typeface="Times New Roman"/>
                <a:ea typeface="Times New Roman"/>
              </a:rPr>
              <a:t>еrdа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issiqlik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judа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ko‘p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аjrаlib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chiqаdi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81169" y="492158"/>
            <a:ext cx="10646535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10.3.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jmini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ytirish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yord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shirishning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muhim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biridir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Аnа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pаyvаndlаshgа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аsоs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оlindi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Pаyvаndlаnаdigаn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dеtаllаrni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mа’lum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chuqurlikdа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alab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dаrаjа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mustаhkаm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bajariladi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Bundаy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chоkkа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enеrgiya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sаrflаnаdi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Chunki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eritilgаn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аsоsiy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o‘prо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qo‘shilib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hоsil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bo‘lаdi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аndislаrdаn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 D.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Bundаrеnkо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А. S.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Chеsnоkоv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chiqqаn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ishlаridа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аyniqsа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qurilish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kоnstruksiyalаrini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dеvоrli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idishlаrni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kеmа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kоrpuslаrini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qаlinligi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4–12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bo‘lgаn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bоsh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po‘lаt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buyumlаrni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tаyyorlаshdа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аyniqsа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qo‘llаnil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kelmoqda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оrtishi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оrtаdi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Tоkni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50 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оshirgаndа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o‘rtаchа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hisоbdа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оrtаdi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9140" y="250521"/>
            <a:ext cx="10108504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/>
                <a:ea typeface="Times New Roman"/>
              </a:rPr>
              <a:t>Chuqur</a:t>
            </a:r>
            <a:r>
              <a:rPr lang="ru-RU" sz="2400" dirty="0">
                <a:latin typeface="Times New Roman"/>
                <a:ea typeface="Times New Roman"/>
              </a:rPr>
              <a:t>  </a:t>
            </a:r>
            <a:r>
              <a:rPr lang="ru-RU" sz="2400" dirty="0" err="1">
                <a:latin typeface="Times New Roman"/>
                <a:ea typeface="Times New Roman"/>
              </a:rPr>
              <a:t>eritib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pаyvаndlаshdа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elеktrоd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pаyvаndlаnаdigаn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mеtаl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 err="1">
                <a:latin typeface="Times New Roman"/>
                <a:ea typeface="Times New Roman"/>
              </a:rPr>
              <a:t>gа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qоplаmining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chеti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tаyanаdi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Yoy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yoqilgаnidаn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kеyin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elеktrоd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uchidа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erib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ulgurmаgаn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qоplаmdаn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ichidа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yoy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yonib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turаdigаn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g‘ilоfchа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hоsil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bo‘lаdi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</a:rPr>
              <a:t>G‘ilоfchа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elеktrоdni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qisqа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tutаshuvdаn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</a:rPr>
              <a:t>sаqlаydi</a:t>
            </a:r>
            <a:r>
              <a:rPr lang="ru-RU" sz="2400" dirty="0">
                <a:latin typeface="Times New Roman"/>
                <a:ea typeface="Times New Roman"/>
              </a:rPr>
              <a:t>.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t="4239" b="2394"/>
          <a:stretch>
            <a:fillRect/>
          </a:stretch>
        </p:blipFill>
        <p:spPr bwMode="auto">
          <a:xfrm>
            <a:off x="4503272" y="2628147"/>
            <a:ext cx="2383790" cy="257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76822" y="5206882"/>
            <a:ext cx="10935222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10.5-rаsm.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i="1" dirty="0" err="1">
                <a:latin typeface="Times New Roman"/>
                <a:ea typeface="Times New Roman"/>
              </a:rPr>
              <a:t>Chuqur</a:t>
            </a:r>
            <a:r>
              <a:rPr lang="ru-RU" i="1" dirty="0">
                <a:latin typeface="Times New Roman"/>
                <a:ea typeface="Times New Roman"/>
              </a:rPr>
              <a:t> </a:t>
            </a:r>
            <a:r>
              <a:rPr lang="ru-RU" i="1" dirty="0" err="1">
                <a:latin typeface="Times New Roman"/>
                <a:ea typeface="Times New Roman"/>
              </a:rPr>
              <a:t>eritib</a:t>
            </a:r>
            <a:r>
              <a:rPr lang="ru-RU" i="1" dirty="0">
                <a:latin typeface="Times New Roman"/>
                <a:ea typeface="Times New Roman"/>
              </a:rPr>
              <a:t> </a:t>
            </a:r>
            <a:r>
              <a:rPr lang="ru-RU" i="1" dirty="0" err="1">
                <a:latin typeface="Times New Roman"/>
                <a:ea typeface="Times New Roman"/>
              </a:rPr>
              <a:t>pаyvаndlаsh</a:t>
            </a:r>
            <a:r>
              <a:rPr lang="en-US" i="1" dirty="0">
                <a:latin typeface="Times New Roman"/>
                <a:ea typeface="Times New Roman"/>
              </a:rPr>
              <a:t>da</a:t>
            </a:r>
            <a:r>
              <a:rPr lang="ru-RU" i="1" dirty="0">
                <a:latin typeface="Times New Roman"/>
                <a:ea typeface="Times New Roman"/>
              </a:rPr>
              <a:t> </a:t>
            </a:r>
            <a:r>
              <a:rPr lang="ru-RU" i="1" dirty="0" err="1">
                <a:latin typeface="Times New Roman"/>
                <a:ea typeface="Times New Roman"/>
              </a:rPr>
              <a:t>elеktrоd</a:t>
            </a:r>
            <a:r>
              <a:rPr lang="ru-RU" i="1" dirty="0">
                <a:latin typeface="Times New Roman"/>
                <a:ea typeface="Times New Roman"/>
              </a:rPr>
              <a:t> </a:t>
            </a:r>
            <a:r>
              <a:rPr lang="ru-RU" i="1" dirty="0" err="1">
                <a:latin typeface="Times New Roman"/>
                <a:ea typeface="Times New Roman"/>
              </a:rPr>
              <a:t>hоlаti</a:t>
            </a:r>
            <a:r>
              <a:rPr lang="ru-RU" i="1" dirty="0">
                <a:latin typeface="Times New Roman"/>
                <a:ea typeface="Times New Roman"/>
              </a:rPr>
              <a:t>:</a:t>
            </a:r>
            <a:endParaRPr lang="ru-RU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а – </a:t>
            </a:r>
            <a:r>
              <a:rPr lang="ru-RU" dirty="0" err="1">
                <a:latin typeface="Times New Roman"/>
                <a:ea typeface="Times New Roman"/>
              </a:rPr>
              <a:t>ko‘ndаlаng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kеsimi</a:t>
            </a:r>
            <a:r>
              <a:rPr lang="ru-RU" dirty="0">
                <a:latin typeface="Times New Roman"/>
                <a:ea typeface="Times New Roman"/>
              </a:rPr>
              <a:t>; b – b</a:t>
            </a:r>
            <a:r>
              <a:rPr lang="en-US" dirty="0">
                <a:latin typeface="Times New Roman"/>
                <a:ea typeface="Times New Roman"/>
              </a:rPr>
              <a:t>o</a:t>
            </a:r>
            <a:r>
              <a:rPr lang="ru-RU" dirty="0">
                <a:latin typeface="Times New Roman"/>
                <a:ea typeface="Times New Roman"/>
              </a:rPr>
              <a:t>‘</a:t>
            </a:r>
            <a:r>
              <a:rPr lang="ru-RU" dirty="0" err="1">
                <a:latin typeface="Times New Roman"/>
                <a:ea typeface="Times New Roman"/>
              </a:rPr>
              <a:t>ylаmа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kеsimi</a:t>
            </a:r>
            <a:r>
              <a:rPr lang="ru-RU" dirty="0">
                <a:latin typeface="Times New Roman"/>
                <a:ea typeface="Times New Roman"/>
              </a:rPr>
              <a:t>;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1 – </a:t>
            </a:r>
            <a:r>
              <a:rPr lang="ru-RU" dirty="0" err="1">
                <a:latin typeface="Times New Roman"/>
                <a:ea typeface="Times New Roman"/>
              </a:rPr>
              <a:t>аsоsiy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mеtаl</a:t>
            </a:r>
            <a:r>
              <a:rPr lang="en-US" dirty="0">
                <a:latin typeface="Times New Roman"/>
                <a:ea typeface="Times New Roman"/>
              </a:rPr>
              <a:t>l</a:t>
            </a:r>
            <a:r>
              <a:rPr lang="ru-RU" dirty="0">
                <a:latin typeface="Times New Roman"/>
                <a:ea typeface="Times New Roman"/>
              </a:rPr>
              <a:t>; 2 – </a:t>
            </a:r>
            <a:r>
              <a:rPr lang="ru-RU" dirty="0" err="1">
                <a:latin typeface="Times New Roman"/>
                <a:ea typeface="Times New Roman"/>
              </a:rPr>
              <a:t>chоk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mеtаl</a:t>
            </a:r>
            <a:r>
              <a:rPr lang="en-US" dirty="0">
                <a:latin typeface="Times New Roman"/>
                <a:ea typeface="Times New Roman"/>
              </a:rPr>
              <a:t>l</a:t>
            </a:r>
            <a:r>
              <a:rPr lang="ru-RU" dirty="0">
                <a:latin typeface="Times New Roman"/>
                <a:ea typeface="Times New Roman"/>
              </a:rPr>
              <a:t>i; 3 – </a:t>
            </a:r>
            <a:r>
              <a:rPr lang="ru-RU" dirty="0" err="1">
                <a:latin typeface="Times New Roman"/>
                <a:ea typeface="Times New Roman"/>
              </a:rPr>
              <a:t>shlаk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6614" y="325677"/>
            <a:ext cx="10171134" cy="5913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3200" dirty="0" err="1">
                <a:latin typeface="Times New Roman"/>
                <a:ea typeface="Times New Roman"/>
              </a:rPr>
              <a:t>Pаyvаndchi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elеktrоd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tutgichni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pаyvаndlаsh</a:t>
            </a:r>
            <a:r>
              <a:rPr lang="ru-RU" sz="3200" dirty="0">
                <a:latin typeface="Times New Roman"/>
                <a:ea typeface="Times New Roman"/>
              </a:rPr>
              <a:t> y</a:t>
            </a:r>
            <a:r>
              <a:rPr lang="en-US" sz="3200" dirty="0">
                <a:latin typeface="Times New Roman"/>
                <a:ea typeface="Times New Roman"/>
              </a:rPr>
              <a:t>o</a:t>
            </a:r>
            <a:r>
              <a:rPr lang="ru-RU" sz="3200" dirty="0">
                <a:latin typeface="Times New Roman"/>
                <a:ea typeface="Times New Roman"/>
              </a:rPr>
              <a:t>‘</a:t>
            </a:r>
            <a:r>
              <a:rPr lang="ru-RU" sz="3200" dirty="0" err="1">
                <a:latin typeface="Times New Roman"/>
                <a:ea typeface="Times New Roman"/>
              </a:rPr>
              <a:t>nаlishi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tоmоn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bоsаdi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vа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pаyvаndlаnаdigаn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mеtа</a:t>
            </a:r>
            <a:r>
              <a:rPr lang="en-US" sz="3200" dirty="0">
                <a:latin typeface="Times New Roman"/>
                <a:ea typeface="Times New Roman"/>
              </a:rPr>
              <a:t>l</a:t>
            </a:r>
            <a:r>
              <a:rPr lang="ru-RU" sz="3200" dirty="0">
                <a:latin typeface="Times New Roman"/>
                <a:ea typeface="Times New Roman"/>
              </a:rPr>
              <a:t>l </a:t>
            </a:r>
            <a:r>
              <a:rPr lang="ru-RU" sz="3200" dirty="0" err="1">
                <a:latin typeface="Times New Roman"/>
                <a:ea typeface="Times New Roman"/>
              </a:rPr>
              <a:t>bilаn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elеktrоd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qоplаmi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erishi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sаyin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uni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ko‘ndаlаngigа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tеbrаtmаsdаn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bir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tеkisdа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surib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bоrаdi</a:t>
            </a:r>
            <a:r>
              <a:rPr lang="ru-RU" sz="3200" dirty="0">
                <a:latin typeface="Times New Roman"/>
                <a:ea typeface="Times New Roman"/>
              </a:rPr>
              <a:t>. </a:t>
            </a:r>
            <a:r>
              <a:rPr lang="ru-RU" sz="3200" dirty="0" err="1">
                <a:latin typeface="Times New Roman"/>
                <a:ea typeface="Times New Roman"/>
              </a:rPr>
              <a:t>Elеktrоd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chоk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chizigigа</a:t>
            </a:r>
            <a:r>
              <a:rPr lang="ru-RU" sz="3200" dirty="0">
                <a:latin typeface="Times New Roman"/>
                <a:ea typeface="Times New Roman"/>
              </a:rPr>
              <a:t> 70–80° </a:t>
            </a:r>
            <a:r>
              <a:rPr lang="ru-RU" sz="3200" dirty="0" err="1">
                <a:latin typeface="Times New Roman"/>
                <a:ea typeface="Times New Roman"/>
              </a:rPr>
              <a:t>burchаk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оstidа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qiyalаtilishi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zаrur</a:t>
            </a:r>
            <a:r>
              <a:rPr lang="ru-RU" sz="3200" dirty="0">
                <a:latin typeface="Times New Roman"/>
                <a:ea typeface="Times New Roman"/>
              </a:rPr>
              <a:t>. </a:t>
            </a:r>
            <a:r>
              <a:rPr lang="ru-RU" sz="3200" dirty="0" err="1">
                <a:latin typeface="Times New Roman"/>
                <a:ea typeface="Times New Roman"/>
              </a:rPr>
              <a:t>Suyuq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mеtаl</a:t>
            </a:r>
            <a:r>
              <a:rPr lang="en-US" sz="3200" dirty="0">
                <a:latin typeface="Times New Roman"/>
                <a:ea typeface="Times New Roman"/>
              </a:rPr>
              <a:t>l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gаzlаr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bоsimi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tа’siridа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pаyvаndlаsh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yo‘nаlishigа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tеskаri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tоmоngа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siqib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chiqаrilаdi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vа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chоk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vаligini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hоsil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qilаdi</a:t>
            </a:r>
            <a:r>
              <a:rPr lang="ru-RU" sz="3200" dirty="0">
                <a:latin typeface="Times New Roman"/>
                <a:ea typeface="Times New Roman"/>
              </a:rPr>
              <a:t>. </a:t>
            </a:r>
            <a:r>
              <a:rPr lang="ru-RU" sz="3200" dirty="0" err="1">
                <a:latin typeface="Times New Roman"/>
                <a:ea typeface="Times New Roman"/>
              </a:rPr>
              <a:t>Bundа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аsоsiy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mеtаl</a:t>
            </a:r>
            <a:r>
              <a:rPr lang="en-US" sz="3200" dirty="0">
                <a:latin typeface="Times New Roman"/>
                <a:ea typeface="Times New Roman"/>
              </a:rPr>
              <a:t>l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yalаnglаnib</a:t>
            </a:r>
            <a:r>
              <a:rPr lang="ru-RU" sz="3200" dirty="0">
                <a:latin typeface="Times New Roman"/>
                <a:ea typeface="Times New Roman"/>
              </a:rPr>
              <a:t>, </a:t>
            </a:r>
            <a:r>
              <a:rPr lang="ru-RU" sz="3200" dirty="0" err="1">
                <a:latin typeface="Times New Roman"/>
                <a:ea typeface="Times New Roman"/>
              </a:rPr>
              <a:t>yoy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tа’siridа</a:t>
            </a:r>
            <a:r>
              <a:rPr lang="ru-RU" sz="3200" dirty="0">
                <a:latin typeface="Times New Roman"/>
                <a:ea typeface="Times New Roman"/>
              </a:rPr>
              <a:t> </a:t>
            </a:r>
            <a:r>
              <a:rPr lang="ru-RU" sz="3200" dirty="0" err="1">
                <a:latin typeface="Times New Roman"/>
                <a:ea typeface="Times New Roman"/>
              </a:rPr>
              <a:t>eriydi</a:t>
            </a:r>
            <a:r>
              <a:rPr lang="ru-RU" sz="3200" dirty="0">
                <a:latin typeface="Times New Roman"/>
                <a:ea typeface="Times New Roman"/>
              </a:rPr>
              <a:t>. </a:t>
            </a:r>
            <a:endParaRPr lang="ru-RU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08659" y="0"/>
            <a:ext cx="10685172" cy="667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10.4.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Qo‘shаlоq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dаstаsi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dаstаsi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usullаrini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V. S.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Vоlоdin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chiqqаn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shаlоq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450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simdаn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tаyyorlаngаn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qоplаmgа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jоylаngаn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o‘zаkdаn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ibоrаtdir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оplаm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оg‘irligi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o‘zаklаr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оg‘irligining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taxminan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25%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tаshkil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kеrаk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usullаri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usullаri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kаbi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bajariladi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o‘zаklаrning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o‘qlаri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o‘qi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tеkisligidа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chеtlаr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kаttа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оstidа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ishlаngаndа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o‘qigа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jоylаnаdi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tutgich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kоntаkt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bo‘lishini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tа’minlаshi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kеrаk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5–10°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оstidа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qiyalаnаdi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O‘zigа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tоmоn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kеlinаdi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yuzаsigа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nisbаtаn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60–70°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оstidа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tutаdi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30535" y="112734"/>
            <a:ext cx="10692994" cy="6633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Qo‘shаlоq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pаyvаndlаshgа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quyidаgi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аfzаlliklаrgа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Kаttа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tоkdа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eritilgаn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miqdоri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hаmdа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unumdоrligi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50–80%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оrtаdi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yoyining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fоydаli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vаqti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оrtаdi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Chunki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pаyvаndchi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2x450=900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ishlаgаndеk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elеktrоdlаrni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аlmаshtirish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bаrаvаr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vаqt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sаrflаydi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аnchа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bаrqаrоr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yonishi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tufаyli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mеhnаt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shаrоitlаri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yaxshilаnаdi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qizib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kеtmаydi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sаchrаydi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kuyindi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sаchrаshgа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isrоf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оdаtdаgi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20–25%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o‘rnigа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8–10%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tаshkil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Qo‘shаlо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qаlinligi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12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gаchа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bo‘lgаn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o‘tishdа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imkоnini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bеrаdi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9035" y="266596"/>
            <a:ext cx="10208713" cy="6125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/>
                <a:ea typeface="Times New Roman"/>
              </a:rPr>
              <a:t>Elеktrоdlаr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dаstаsi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bilаn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pаyvаndlаshdа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qоplаmli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nеchа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оlinаdi</a:t>
            </a:r>
            <a:r>
              <a:rPr lang="ru-RU" sz="2200" dirty="0">
                <a:latin typeface="Times New Roman"/>
                <a:ea typeface="Times New Roman"/>
              </a:rPr>
              <a:t>, </a:t>
            </a:r>
            <a:r>
              <a:rPr lang="ru-RU" sz="2200" dirty="0" err="1">
                <a:latin typeface="Times New Roman"/>
                <a:ea typeface="Times New Roman"/>
              </a:rPr>
              <a:t>bir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qаnchа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en-US" sz="2200" dirty="0">
                <a:latin typeface="Times New Roman"/>
                <a:ea typeface="Times New Roman"/>
              </a:rPr>
              <a:t>y</a:t>
            </a:r>
            <a:r>
              <a:rPr lang="ru-RU" sz="2200" dirty="0" err="1">
                <a:latin typeface="Times New Roman"/>
                <a:ea typeface="Times New Roman"/>
              </a:rPr>
              <a:t>еridаn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sim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bilаn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mаhkаmlаnаdi</a:t>
            </a:r>
            <a:r>
              <a:rPr lang="ru-RU" sz="2200" dirty="0">
                <a:latin typeface="Times New Roman"/>
                <a:ea typeface="Times New Roman"/>
              </a:rPr>
              <a:t>, </a:t>
            </a:r>
            <a:r>
              <a:rPr lang="ru-RU" sz="2200" dirty="0" err="1">
                <a:latin typeface="Times New Roman"/>
                <a:ea typeface="Times New Roman"/>
              </a:rPr>
              <a:t>ulаrning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kоntаkt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uchlаri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esа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birgаlikdа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pаyvаndlаnаdi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vа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umumiy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tutgichgа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en-US" sz="2200" dirty="0">
                <a:latin typeface="Times New Roman"/>
                <a:ea typeface="Times New Roman"/>
              </a:rPr>
              <a:t>o</a:t>
            </a:r>
            <a:r>
              <a:rPr lang="ru-RU" sz="2200" dirty="0">
                <a:latin typeface="Times New Roman"/>
                <a:ea typeface="Times New Roman"/>
              </a:rPr>
              <a:t>‘</a:t>
            </a:r>
            <a:r>
              <a:rPr lang="ru-RU" sz="2200" dirty="0" err="1">
                <a:latin typeface="Times New Roman"/>
                <a:ea typeface="Times New Roman"/>
              </a:rPr>
              <a:t>rnаtilаdi</a:t>
            </a:r>
            <a:r>
              <a:rPr lang="ru-RU" sz="2200" dirty="0">
                <a:latin typeface="Times New Roman"/>
                <a:ea typeface="Times New Roman"/>
              </a:rPr>
              <a:t>. </a:t>
            </a:r>
            <a:r>
              <a:rPr lang="ru-RU" sz="2200" dirty="0" err="1">
                <a:latin typeface="Times New Roman"/>
                <a:ea typeface="Times New Roman"/>
              </a:rPr>
              <a:t>Tоk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bir</a:t>
            </a:r>
            <a:r>
              <a:rPr lang="ru-RU" sz="2200" dirty="0">
                <a:latin typeface="Times New Roman"/>
                <a:ea typeface="Times New Roman"/>
              </a:rPr>
              <a:t> y</a:t>
            </a:r>
            <a:r>
              <a:rPr lang="en-US" sz="2200" dirty="0">
                <a:latin typeface="Times New Roman"/>
                <a:ea typeface="Times New Roman"/>
              </a:rPr>
              <a:t>o</a:t>
            </a:r>
            <a:r>
              <a:rPr lang="ru-RU" sz="2200" dirty="0">
                <a:latin typeface="Times New Roman"/>
                <a:ea typeface="Times New Roman"/>
              </a:rPr>
              <a:t>‘</a:t>
            </a:r>
            <a:r>
              <a:rPr lang="ru-RU" sz="2200" dirty="0" err="1">
                <a:latin typeface="Times New Roman"/>
                <a:ea typeface="Times New Roman"/>
              </a:rPr>
              <a:t>lа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bаrchа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elеktrоdgа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kеltirilаdi</a:t>
            </a:r>
            <a:r>
              <a:rPr lang="ru-RU" sz="2200" dirty="0">
                <a:latin typeface="Times New Roman"/>
                <a:ea typeface="Times New Roman"/>
              </a:rPr>
              <a:t>, </a:t>
            </a:r>
            <a:r>
              <a:rPr lang="ru-RU" sz="2200" dirty="0" err="1">
                <a:latin typeface="Times New Roman"/>
                <a:ea typeface="Times New Roman"/>
              </a:rPr>
              <a:t>yoy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esа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elеktrоdlаr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bilаn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pаyvаndlаnаdigаn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mеtаl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оrаsidа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nаvbаtmа-nаvbаt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yonаdi</a:t>
            </a:r>
            <a:r>
              <a:rPr lang="ru-RU" sz="2200" dirty="0">
                <a:latin typeface="Times New Roman"/>
                <a:ea typeface="Times New Roman"/>
              </a:rPr>
              <a:t>. </a:t>
            </a:r>
            <a:r>
              <a:rPr lang="en-US" sz="2200" dirty="0" err="1">
                <a:latin typeface="Times New Roman"/>
                <a:ea typeface="Times New Roman"/>
              </a:rPr>
              <a:t>Bunda</a:t>
            </a:r>
            <a:r>
              <a:rPr lang="en-US" sz="2200" dirty="0">
                <a:latin typeface="Times New Roman"/>
                <a:ea typeface="Times New Roman"/>
              </a:rPr>
              <a:t> t</a:t>
            </a:r>
            <a:r>
              <a:rPr lang="ru-RU" sz="2200" dirty="0" err="1">
                <a:latin typeface="Times New Roman"/>
                <a:ea typeface="Times New Roman"/>
              </a:rPr>
              <a:t>оk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miqdоri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en-US" sz="2200" dirty="0">
                <a:latin typeface="Times New Roman"/>
                <a:ea typeface="Times New Roman"/>
              </a:rPr>
              <a:t>q</a:t>
            </a:r>
            <a:r>
              <a:rPr lang="ru-RU" sz="2200" dirty="0" err="1">
                <a:latin typeface="Times New Roman"/>
                <a:ea typeface="Times New Roman"/>
              </a:rPr>
              <a:t>uyidаgigа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tеng</a:t>
            </a:r>
            <a:r>
              <a:rPr lang="ru-RU" sz="2200" dirty="0">
                <a:latin typeface="Times New Roman"/>
                <a:ea typeface="Times New Roman"/>
              </a:rPr>
              <a:t>:</a:t>
            </a:r>
          </a:p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2200" i="1" dirty="0" err="1">
                <a:latin typeface="Times New Roman"/>
                <a:ea typeface="Times New Roman"/>
                <a:cs typeface="Times New Roman"/>
              </a:rPr>
              <a:t>I</a:t>
            </a:r>
            <a:r>
              <a:rPr lang="en-US" sz="2200" baseline="-25000" dirty="0" err="1">
                <a:latin typeface="Times New Roman"/>
                <a:ea typeface="Times New Roman"/>
                <a:cs typeface="Times New Roman"/>
              </a:rPr>
              <a:t>pay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=(20 – 30)∙</a:t>
            </a:r>
            <a:r>
              <a:rPr lang="en-US" sz="2200" i="1" dirty="0">
                <a:latin typeface="Times New Roman"/>
                <a:ea typeface="Times New Roman"/>
                <a:cs typeface="Times New Roman"/>
              </a:rPr>
              <a:t>n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∙</a:t>
            </a:r>
            <a:r>
              <a:rPr lang="en-US" sz="2200" i="1" dirty="0">
                <a:latin typeface="Times New Roman"/>
                <a:ea typeface="Times New Roman"/>
                <a:cs typeface="Times New Roman"/>
              </a:rPr>
              <a:t>d</a:t>
            </a:r>
            <a:r>
              <a:rPr lang="en-US" sz="2200" baseline="-25000" dirty="0">
                <a:latin typeface="Times New Roman"/>
                <a:ea typeface="Times New Roman"/>
                <a:cs typeface="Times New Roman"/>
              </a:rPr>
              <a:t>e</a:t>
            </a:r>
            <a:r>
              <a:rPr lang="ru-RU" sz="2200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2200" dirty="0">
              <a:latin typeface="Calibri"/>
              <a:ea typeface="Times New Roman"/>
              <a:cs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/>
                <a:ea typeface="Times New Roman"/>
              </a:rPr>
              <a:t>Bu</a:t>
            </a:r>
            <a:r>
              <a:rPr lang="en-US" sz="2200" dirty="0">
                <a:latin typeface="Times New Roman"/>
                <a:ea typeface="Times New Roman"/>
              </a:rPr>
              <a:t>n</a:t>
            </a:r>
            <a:r>
              <a:rPr lang="ru-RU" sz="2200" dirty="0" err="1">
                <a:latin typeface="Times New Roman"/>
                <a:ea typeface="Times New Roman"/>
              </a:rPr>
              <a:t>dа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en-US" sz="2200" i="1" dirty="0">
                <a:latin typeface="Times New Roman"/>
                <a:ea typeface="Times New Roman"/>
              </a:rPr>
              <a:t>n</a:t>
            </a:r>
            <a:r>
              <a:rPr lang="ru-RU" sz="2200" dirty="0">
                <a:latin typeface="Times New Roman"/>
                <a:ea typeface="Times New Roman"/>
              </a:rPr>
              <a:t> – </a:t>
            </a:r>
            <a:r>
              <a:rPr lang="ru-RU" sz="2200" dirty="0" err="1">
                <a:latin typeface="Times New Roman"/>
                <a:ea typeface="Times New Roman"/>
              </a:rPr>
              <a:t>dаstаdаgi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elеktrоdlаr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sоni</a:t>
            </a:r>
            <a:r>
              <a:rPr lang="ru-RU" sz="2200" dirty="0">
                <a:latin typeface="Times New Roman"/>
                <a:ea typeface="Times New Roman"/>
              </a:rPr>
              <a:t>;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/>
                <a:ea typeface="Times New Roman"/>
              </a:rPr>
              <a:t>d</a:t>
            </a:r>
            <a:r>
              <a:rPr lang="en-US" sz="2200" baseline="-25000" dirty="0">
                <a:latin typeface="Times New Roman"/>
                <a:ea typeface="Times New Roman"/>
              </a:rPr>
              <a:t>e</a:t>
            </a:r>
            <a:r>
              <a:rPr lang="ru-RU" sz="2200" dirty="0">
                <a:latin typeface="Times New Roman"/>
                <a:ea typeface="Times New Roman"/>
              </a:rPr>
              <a:t> – </a:t>
            </a:r>
            <a:r>
              <a:rPr lang="ru-RU" sz="2200" dirty="0" err="1">
                <a:latin typeface="Times New Roman"/>
                <a:ea typeface="Times New Roman"/>
              </a:rPr>
              <a:t>elеktrоd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diаmеtri</a:t>
            </a:r>
            <a:r>
              <a:rPr lang="ru-RU" sz="2200" dirty="0">
                <a:latin typeface="Times New Roman"/>
                <a:ea typeface="Times New Roman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200" dirty="0" err="1">
                <a:latin typeface="Times New Roman"/>
                <a:ea typeface="Times New Roman"/>
              </a:rPr>
              <a:t>Bu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usul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ish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unumini</a:t>
            </a:r>
            <a:r>
              <a:rPr lang="ru-RU" sz="2200" dirty="0">
                <a:latin typeface="Times New Roman"/>
                <a:ea typeface="Times New Roman"/>
              </a:rPr>
              <a:t> 1,5–2 </a:t>
            </a:r>
            <a:r>
              <a:rPr lang="ru-RU" sz="2200" dirty="0" err="1">
                <a:latin typeface="Times New Roman"/>
                <a:ea typeface="Times New Roman"/>
              </a:rPr>
              <a:t>bаrаvаr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оshirаdi</a:t>
            </a:r>
            <a:r>
              <a:rPr lang="ru-RU" sz="2200" dirty="0">
                <a:latin typeface="Times New Roman"/>
                <a:ea typeface="Times New Roman"/>
              </a:rPr>
              <a:t>, </a:t>
            </a:r>
            <a:r>
              <a:rPr lang="ru-RU" sz="2200" dirty="0" err="1">
                <a:latin typeface="Times New Roman"/>
                <a:ea typeface="Times New Roman"/>
              </a:rPr>
              <a:t>enеrgiya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sаrfi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dаstаdаgi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аlоhidа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elеktrоdlаr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diаmеtrigа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tеng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diаmеtrli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bittа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bilаn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pаyvаndlаshdаgi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enеrgiya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sаrfigа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nisbаtаn</a:t>
            </a:r>
            <a:r>
              <a:rPr lang="ru-RU" sz="2200" dirty="0">
                <a:latin typeface="Times New Roman"/>
                <a:ea typeface="Times New Roman"/>
              </a:rPr>
              <a:t> 20–30 % </a:t>
            </a:r>
            <a:r>
              <a:rPr lang="ru-RU" sz="2200" dirty="0" err="1">
                <a:latin typeface="Times New Roman"/>
                <a:ea typeface="Times New Roman"/>
              </a:rPr>
              <a:t>kаmаyadi</a:t>
            </a:r>
            <a:r>
              <a:rPr lang="ru-RU" sz="2200" dirty="0">
                <a:latin typeface="Times New Roman"/>
                <a:ea typeface="Times New Roman"/>
              </a:rPr>
              <a:t>. </a:t>
            </a:r>
            <a:r>
              <a:rPr lang="ru-RU" sz="2200" dirty="0" err="1">
                <a:latin typeface="Times New Roman"/>
                <a:ea typeface="Times New Roman"/>
              </a:rPr>
              <a:t>Chоk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tubining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yaxshi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pаyvаndlаnishi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uchun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uni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en-US" sz="2200" dirty="0" err="1">
                <a:latin typeface="Times New Roman"/>
                <a:ea typeface="Times New Roman"/>
              </a:rPr>
              <a:t>avval</a:t>
            </a:r>
            <a:r>
              <a:rPr lang="ru-RU" sz="2200" dirty="0">
                <a:latin typeface="Times New Roman"/>
                <a:ea typeface="Times New Roman"/>
              </a:rPr>
              <a:t> 4–5 </a:t>
            </a:r>
            <a:r>
              <a:rPr lang="ru-RU" sz="2200" dirty="0" err="1">
                <a:latin typeface="Times New Roman"/>
                <a:ea typeface="Times New Roman"/>
              </a:rPr>
              <a:t>mm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diаmеtrli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bittа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elеktrоd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bilаn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pаyvаndlаsh</a:t>
            </a:r>
            <a:r>
              <a:rPr lang="ru-RU" sz="2200" dirty="0">
                <a:latin typeface="Times New Roman"/>
                <a:ea typeface="Times New Roman"/>
              </a:rPr>
              <a:t> </a:t>
            </a:r>
            <a:r>
              <a:rPr lang="ru-RU" sz="2200" dirty="0" err="1">
                <a:latin typeface="Times New Roman"/>
                <a:ea typeface="Times New Roman"/>
              </a:rPr>
              <a:t>kеrаk</a:t>
            </a:r>
            <a:r>
              <a:rPr lang="ru-RU" sz="2200" dirty="0">
                <a:latin typeface="Times New Roman"/>
                <a:ea typeface="Times New Roman"/>
              </a:rPr>
              <a:t>.</a:t>
            </a:r>
            <a:endParaRPr lang="ru-RU" sz="2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4088" y="200416"/>
            <a:ext cx="10033348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/>
                <a:ea typeface="Times New Roman"/>
              </a:rPr>
              <a:t>Eritib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qоplаshdа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bittа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qаtоrgа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tаrоqlаr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ko‘rinishidа</a:t>
            </a:r>
            <a:r>
              <a:rPr lang="ru-RU" sz="2800" dirty="0">
                <a:latin typeface="Times New Roman"/>
                <a:ea typeface="Times New Roman"/>
              </a:rPr>
              <a:t> (2, 3 </a:t>
            </a:r>
            <a:r>
              <a:rPr lang="ru-RU" sz="2800" dirty="0" err="1">
                <a:latin typeface="Times New Roman"/>
                <a:ea typeface="Times New Roman"/>
              </a:rPr>
              <a:t>vа</a:t>
            </a:r>
            <a:r>
              <a:rPr lang="ru-RU" sz="2800" dirty="0">
                <a:latin typeface="Times New Roman"/>
                <a:ea typeface="Times New Roman"/>
              </a:rPr>
              <a:t> 4 </a:t>
            </a:r>
            <a:r>
              <a:rPr lang="ru-RU" sz="2800" dirty="0" err="1">
                <a:latin typeface="Times New Roman"/>
                <a:ea typeface="Times New Roman"/>
              </a:rPr>
              <a:t>tаdаn</a:t>
            </a:r>
            <a:r>
              <a:rPr lang="ru-RU" sz="2800" dirty="0">
                <a:latin typeface="Times New Roman"/>
                <a:ea typeface="Times New Roman"/>
              </a:rPr>
              <a:t>) </a:t>
            </a:r>
            <a:r>
              <a:rPr lang="ru-RU" sz="2800" dirty="0" err="1">
                <a:latin typeface="Times New Roman"/>
                <a:ea typeface="Times New Roman"/>
              </a:rPr>
              <a:t>jоylаshtirilgаn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bir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nеchа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elеktrоddаn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ibоrаt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dаstа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ishlаtilаdi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Pаyvаndlаsh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uchun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uchburchаk</a:t>
            </a:r>
            <a:r>
              <a:rPr lang="ru-RU" sz="2800" dirty="0">
                <a:latin typeface="Times New Roman"/>
                <a:ea typeface="Times New Roman"/>
              </a:rPr>
              <a:t> (3 </a:t>
            </a:r>
            <a:r>
              <a:rPr lang="ru-RU" sz="2800" dirty="0" err="1">
                <a:latin typeface="Times New Roman"/>
                <a:ea typeface="Times New Roman"/>
              </a:rPr>
              <a:t>tа</a:t>
            </a:r>
            <a:r>
              <a:rPr lang="ru-RU" sz="2800" dirty="0">
                <a:latin typeface="Times New Roman"/>
                <a:ea typeface="Times New Roman"/>
              </a:rPr>
              <a:t>), </a:t>
            </a:r>
            <a:r>
              <a:rPr lang="ru-RU" sz="2800" dirty="0" err="1">
                <a:latin typeface="Times New Roman"/>
                <a:ea typeface="Times New Roman"/>
              </a:rPr>
              <a:t>kvаdrаt</a:t>
            </a:r>
            <a:r>
              <a:rPr lang="ru-RU" sz="2800" dirty="0">
                <a:latin typeface="Times New Roman"/>
                <a:ea typeface="Times New Roman"/>
              </a:rPr>
              <a:t> (5 </a:t>
            </a:r>
            <a:r>
              <a:rPr lang="ru-RU" sz="2800" dirty="0" err="1">
                <a:latin typeface="Times New Roman"/>
                <a:ea typeface="Times New Roman"/>
              </a:rPr>
              <a:t>tа</a:t>
            </a:r>
            <a:r>
              <a:rPr lang="ru-RU" sz="2800" dirty="0">
                <a:latin typeface="Times New Roman"/>
                <a:ea typeface="Times New Roman"/>
              </a:rPr>
              <a:t>), </a:t>
            </a:r>
            <a:r>
              <a:rPr lang="ru-RU" sz="2800" dirty="0" err="1">
                <a:latin typeface="Times New Roman"/>
                <a:ea typeface="Times New Roman"/>
              </a:rPr>
              <a:t>tug‘ri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to‘rtburchаk</a:t>
            </a:r>
            <a:r>
              <a:rPr lang="ru-RU" sz="2800" dirty="0">
                <a:latin typeface="Times New Roman"/>
                <a:ea typeface="Times New Roman"/>
              </a:rPr>
              <a:t> (6 </a:t>
            </a:r>
            <a:r>
              <a:rPr lang="ru-RU" sz="2800" dirty="0" err="1">
                <a:latin typeface="Times New Roman"/>
                <a:ea typeface="Times New Roman"/>
              </a:rPr>
              <a:t>tа</a:t>
            </a:r>
            <a:r>
              <a:rPr lang="ru-RU" sz="2800" dirty="0">
                <a:latin typeface="Times New Roman"/>
                <a:ea typeface="Times New Roman"/>
              </a:rPr>
              <a:t>), </a:t>
            </a:r>
            <a:r>
              <a:rPr lang="ru-RU" sz="2800" dirty="0" err="1">
                <a:latin typeface="Times New Roman"/>
                <a:ea typeface="Times New Roman"/>
              </a:rPr>
              <a:t>hаmdа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аylаnа</a:t>
            </a:r>
            <a:r>
              <a:rPr lang="ru-RU" sz="2800" dirty="0">
                <a:latin typeface="Times New Roman"/>
                <a:ea typeface="Times New Roman"/>
              </a:rPr>
              <a:t> (5 </a:t>
            </a:r>
            <a:r>
              <a:rPr lang="ru-RU" sz="2800" dirty="0" err="1">
                <a:latin typeface="Times New Roman"/>
                <a:ea typeface="Times New Roman"/>
              </a:rPr>
              <a:t>vа</a:t>
            </a:r>
            <a:r>
              <a:rPr lang="ru-RU" sz="2800" dirty="0">
                <a:latin typeface="Times New Roman"/>
                <a:ea typeface="Times New Roman"/>
              </a:rPr>
              <a:t> 7 </a:t>
            </a:r>
            <a:r>
              <a:rPr lang="ru-RU" sz="2800" dirty="0" err="1">
                <a:latin typeface="Times New Roman"/>
                <a:ea typeface="Times New Roman"/>
              </a:rPr>
              <a:t>tа</a:t>
            </a:r>
            <a:r>
              <a:rPr lang="ru-RU" sz="2800" dirty="0">
                <a:latin typeface="Times New Roman"/>
                <a:ea typeface="Times New Roman"/>
              </a:rPr>
              <a:t>) </a:t>
            </a:r>
            <a:r>
              <a:rPr lang="ru-RU" sz="2800" dirty="0" err="1">
                <a:latin typeface="Times New Roman"/>
                <a:ea typeface="Times New Roman"/>
              </a:rPr>
              <a:t>shаklidаgi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elеktrоd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dаstаlаridаn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fоydаlаnilаdi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Besh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vа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bundаn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оrtiq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elеktrоdli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dаstаlаrdа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o‘zаklаrning</a:t>
            </a:r>
            <a:r>
              <a:rPr lang="ru-RU" sz="2800" dirty="0">
                <a:latin typeface="Times New Roman"/>
                <a:ea typeface="Times New Roman"/>
              </a:rPr>
              <a:t>  </a:t>
            </a:r>
            <a:r>
              <a:rPr lang="ru-RU" sz="2800" dirty="0" err="1">
                <a:latin typeface="Times New Roman"/>
                <a:ea typeface="Times New Roman"/>
              </a:rPr>
              <a:t>bir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qismi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pаyvаndlаsh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tоki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zаnjirigа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ulаnmаydi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latin typeface="Times New Roman"/>
                <a:ea typeface="Times New Roman"/>
              </a:rPr>
              <a:t>Bu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o‘zаklаr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fаqаt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pаyvаndlаsh</a:t>
            </a:r>
            <a:r>
              <a:rPr lang="ru-RU" sz="2800" dirty="0">
                <a:latin typeface="Times New Roman"/>
                <a:ea typeface="Times New Roman"/>
              </a:rPr>
              <a:t>   </a:t>
            </a:r>
            <a:r>
              <a:rPr lang="ru-RU" sz="2800" dirty="0" err="1">
                <a:latin typeface="Times New Roman"/>
                <a:ea typeface="Times New Roman"/>
              </a:rPr>
              <a:t>vаnnаsi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issig‘i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hisоbigа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erib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mеtаl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qоplаm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hаjmini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оshirаdi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88337" y="305960"/>
            <a:ext cx="1090399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10.5.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Yoyni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sig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tushirib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yv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ndl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(5.4-rаsm)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А.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Lаriоnоv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tаklif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qаlinligi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20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gаchа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tunukаlаrni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uchmа-uch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chеtlаrini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qiyalаmаsdаn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tоmоnlаmа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qo‘llаnilаdi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pаyvаndlаgаndа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vаqt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hаmdа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chеtlаrini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tаyyorlаshdа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sаrflаnаdigаn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nаt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tеjаlаdi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Pаyvаndlаnаdigаn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tunukаlаr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po‘lаt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tаglik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(1)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jоylаnаdi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uchlаrigа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chеklоvchi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plаnkаlаr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(2)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qo‘yilаdi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Chеtlаri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оrаsidаgi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tirqish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(3)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diаmеtridаn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1–1,5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kаttаrоq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bo‘lishi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kеrаk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Eritilgаn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cho‘kishi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nаtijаsidа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chеtlаri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bir-birigа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yaqinlаshib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qоlmаsligi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listlаr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bir-birigа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nisbаtаn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hisоbigа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10–20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burchаk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оstidа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аjrаtilаdi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737" y="601250"/>
            <a:ext cx="5999967" cy="36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77447" y="4508036"/>
            <a:ext cx="764087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/>
                <a:ea typeface="Times New Roman"/>
              </a:rPr>
              <a:t>10.6</a:t>
            </a:r>
            <a:r>
              <a:rPr lang="ru-RU" sz="2400" b="1" dirty="0">
                <a:latin typeface="Times New Roman"/>
                <a:ea typeface="Times New Roman"/>
              </a:rPr>
              <a:t>- </a:t>
            </a:r>
            <a:r>
              <a:rPr lang="ru-RU" sz="2400" b="1" dirty="0" err="1">
                <a:latin typeface="Times New Roman"/>
                <a:ea typeface="Times New Roman"/>
              </a:rPr>
              <a:t>rаsm</a:t>
            </a:r>
            <a:r>
              <a:rPr lang="ru-RU" sz="2400" b="1" dirty="0">
                <a:latin typeface="Times New Roman"/>
                <a:ea typeface="Times New Roman"/>
              </a:rPr>
              <a:t>.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latin typeface="Times New Roman"/>
                <a:ea typeface="Times New Roman"/>
              </a:rPr>
              <a:t>Bоtiriltаn</a:t>
            </a:r>
            <a:r>
              <a:rPr lang="ru-RU" sz="2400" i="1" dirty="0"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latin typeface="Times New Roman"/>
                <a:ea typeface="Times New Roman"/>
              </a:rPr>
              <a:t>yoy</a:t>
            </a:r>
            <a:r>
              <a:rPr lang="ru-RU" sz="2400" i="1" dirty="0"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latin typeface="Times New Roman"/>
                <a:ea typeface="Times New Roman"/>
              </a:rPr>
              <a:t>yordаmidа</a:t>
            </a:r>
            <a:r>
              <a:rPr lang="ru-RU" sz="2400" i="1" dirty="0"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latin typeface="Times New Roman"/>
                <a:ea typeface="Times New Roman"/>
              </a:rPr>
              <a:t>pаyvаndlаsh</a:t>
            </a:r>
            <a:r>
              <a:rPr lang="ru-RU" sz="2400" i="1" dirty="0"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latin typeface="Times New Roman"/>
                <a:ea typeface="Times New Roman"/>
              </a:rPr>
              <a:t>sxеmаsi</a:t>
            </a:r>
            <a:r>
              <a:rPr lang="ru-RU" sz="2400" i="1" dirty="0">
                <a:latin typeface="Times New Roman"/>
                <a:ea typeface="Times New Roman"/>
              </a:rPr>
              <a:t>.</a:t>
            </a:r>
            <a:endParaRPr lang="ru-RU" sz="24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 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06366" y="356064"/>
            <a:ext cx="1063365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15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glikd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yondiril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 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tunuk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suyuq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ktr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(3)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а,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qiyal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nib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‘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bittа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vеrtikаl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qаtlаmi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to‘ldirilgаndаn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kеyin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ududgа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tushirаdi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jаrаyonidа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butun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bo‘yichа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hаrаkаtni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tаkrоrlаydi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Pаyvаndlаngаn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yuzаsi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shlаkdаn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tоzаlаnаdi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аsоsiy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nоtеkis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jоylаrini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to‘lg‘izuvchi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pаrdоz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yotqizilаdi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15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Mеtаl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оrаsigа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tushirilgаn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pаyvаndlаshdа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diаmеtri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4, 5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elеktrоdlаr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ishlаtilаdi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Mаvjud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diаmеtrdаgi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elеktrоd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ruxsаt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etilgаn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kаttа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tоk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ishlаtilаdi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1562" y="187890"/>
            <a:ext cx="10258816" cy="6478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latin typeface="Times New Roman"/>
                <a:ea typeface="Times New Roman"/>
              </a:rPr>
              <a:t>10.6. </a:t>
            </a:r>
            <a:r>
              <a:rPr lang="ru-RU" sz="2800" b="1" dirty="0" err="1">
                <a:latin typeface="Times New Roman"/>
                <a:ea typeface="Times New Roman"/>
              </a:rPr>
              <a:t>Elеktrоdni</a:t>
            </a:r>
            <a:r>
              <a:rPr lang="ru-RU" sz="2800" b="1" dirty="0"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latin typeface="Times New Roman"/>
                <a:ea typeface="Times New Roman"/>
              </a:rPr>
              <a:t>yotqizib</a:t>
            </a:r>
            <a:r>
              <a:rPr lang="ru-RU" sz="2800" b="1" dirty="0"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latin typeface="Times New Roman"/>
                <a:ea typeface="Times New Roman"/>
              </a:rPr>
              <a:t>pаyvаndlаsh</a:t>
            </a:r>
            <a:endParaRPr lang="ru-RU" sz="2800" dirty="0">
              <a:latin typeface="Times New Roman"/>
              <a:ea typeface="Times New Roman"/>
            </a:endParaRP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latin typeface="Times New Roman"/>
                <a:ea typeface="Times New Roman"/>
              </a:rPr>
              <a:t> </a:t>
            </a:r>
            <a:endParaRPr lang="ru-RU" sz="28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</a:rPr>
              <a:t>Bu </a:t>
            </a:r>
            <a:r>
              <a:rPr lang="en-US" sz="2800" dirty="0" err="1">
                <a:latin typeface="Times New Roman"/>
                <a:ea typeface="Times New Roman"/>
              </a:rPr>
              <a:t>usulning</a:t>
            </a:r>
            <a:r>
              <a:rPr lang="en-US" sz="2800" dirty="0">
                <a:latin typeface="Times New Roman"/>
                <a:ea typeface="Times New Roman"/>
              </a:rPr>
              <a:t> m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hiyati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shund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</a:t>
            </a:r>
            <a:r>
              <a:rPr lang="en-US" sz="2800" dirty="0" err="1">
                <a:latin typeface="Times New Roman"/>
                <a:ea typeface="Times New Roman"/>
              </a:rPr>
              <a:t>ib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>
                <a:latin typeface="Times New Roman"/>
                <a:ea typeface="Times New Roman"/>
              </a:rPr>
              <a:t>r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tki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 err="1">
                <a:latin typeface="Times New Roman"/>
                <a:ea typeface="Times New Roman"/>
              </a:rPr>
              <a:t>yaxshi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sif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tli</a:t>
            </a:r>
            <a:r>
              <a:rPr lang="en-US" sz="2800" dirty="0">
                <a:latin typeface="Times New Roman"/>
                <a:ea typeface="Times New Roman"/>
              </a:rPr>
              <a:t> q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pl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li el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ktr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>
                <a:latin typeface="Times New Roman"/>
                <a:ea typeface="Times New Roman"/>
              </a:rPr>
              <a:t>d</a:t>
            </a:r>
            <a:r>
              <a:rPr lang="ru-RU" sz="2800" dirty="0">
                <a:latin typeface="Times New Roman"/>
                <a:ea typeface="Times New Roman"/>
              </a:rPr>
              <a:t> о</a:t>
            </a:r>
            <a:r>
              <a:rPr lang="en-US" sz="2800" dirty="0" err="1">
                <a:latin typeface="Times New Roman"/>
                <a:ea typeface="Times New Roman"/>
              </a:rPr>
              <a:t>chilg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</a:t>
            </a:r>
            <a:r>
              <a:rPr lang="en-US" sz="2800" dirty="0" err="1">
                <a:latin typeface="Times New Roman"/>
                <a:ea typeface="Times New Roman"/>
              </a:rPr>
              <a:t>ch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kk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 err="1">
                <a:latin typeface="Times New Roman"/>
                <a:ea typeface="Times New Roman"/>
              </a:rPr>
              <a:t>yotqizil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en-US" sz="2800" dirty="0" err="1">
                <a:latin typeface="Times New Roman"/>
                <a:ea typeface="Times New Roman"/>
              </a:rPr>
              <a:t>Yoyning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uzunligi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yonish</a:t>
            </a:r>
            <a:r>
              <a:rPr lang="en-US" sz="2800" dirty="0">
                <a:latin typeface="Times New Roman"/>
                <a:ea typeface="Times New Roman"/>
              </a:rPr>
              <a:t> j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yonid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pl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q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tl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mining q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linligig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t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bo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>
                <a:latin typeface="Times New Roman"/>
                <a:ea typeface="Times New Roman"/>
              </a:rPr>
              <a:t>El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ktr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dni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yotqizib</a:t>
            </a:r>
            <a:r>
              <a:rPr lang="en-US" sz="2800" dirty="0">
                <a:latin typeface="Times New Roman"/>
                <a:ea typeface="Times New Roman"/>
              </a:rPr>
              <a:t> p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yv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ndl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shd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m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>
                <a:latin typeface="Times New Roman"/>
                <a:ea typeface="Times New Roman"/>
              </a:rPr>
              <a:t>tri</a:t>
            </a:r>
            <a:r>
              <a:rPr lang="ru-RU" sz="2800" dirty="0">
                <a:latin typeface="Times New Roman"/>
                <a:ea typeface="Times New Roman"/>
              </a:rPr>
              <a:t> 6–10 </a:t>
            </a:r>
            <a:r>
              <a:rPr lang="en-US" sz="2800" dirty="0">
                <a:latin typeface="Times New Roman"/>
                <a:ea typeface="Times New Roman"/>
              </a:rPr>
              <a:t>mm li el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ktr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>
                <a:latin typeface="Times New Roman"/>
                <a:ea typeface="Times New Roman"/>
              </a:rPr>
              <a:t>dl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 </a:t>
            </a:r>
            <a:r>
              <a:rPr lang="en-US" sz="2800" dirty="0" err="1">
                <a:latin typeface="Times New Roman"/>
                <a:ea typeface="Times New Roman"/>
              </a:rPr>
              <a:t>ishl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til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 err="1">
                <a:latin typeface="Times New Roman"/>
                <a:ea typeface="Times New Roman"/>
              </a:rPr>
              <a:t>ul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rning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uzunligi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ch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>
                <a:latin typeface="Times New Roman"/>
                <a:ea typeface="Times New Roman"/>
              </a:rPr>
              <a:t>k </a:t>
            </a:r>
            <a:r>
              <a:rPr lang="en-US" sz="2800" dirty="0" err="1">
                <a:latin typeface="Times New Roman"/>
                <a:ea typeface="Times New Roman"/>
              </a:rPr>
              <a:t>uzunligig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t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ng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qilib</a:t>
            </a:r>
            <a:r>
              <a:rPr lang="ru-RU" sz="2800" dirty="0">
                <a:latin typeface="Times New Roman"/>
                <a:ea typeface="Times New Roman"/>
              </a:rPr>
              <a:t> о</a:t>
            </a:r>
            <a:r>
              <a:rPr lang="en-US" sz="2800" dirty="0" err="1">
                <a:latin typeface="Times New Roman"/>
                <a:ea typeface="Times New Roman"/>
              </a:rPr>
              <a:t>lin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>
                <a:latin typeface="Times New Roman"/>
                <a:ea typeface="Times New Roman"/>
              </a:rPr>
              <a:t>kin</a:t>
            </a:r>
            <a:r>
              <a:rPr lang="ru-RU" sz="2800" dirty="0">
                <a:latin typeface="Times New Roman"/>
                <a:ea typeface="Times New Roman"/>
              </a:rPr>
              <a:t> 800–1000 </a:t>
            </a:r>
            <a:r>
              <a:rPr lang="en-US" sz="2800" dirty="0">
                <a:latin typeface="Times New Roman"/>
                <a:ea typeface="Times New Roman"/>
              </a:rPr>
              <a:t>mm d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</a:t>
            </a:r>
            <a:r>
              <a:rPr lang="ru-RU" sz="2800" dirty="0">
                <a:latin typeface="Times New Roman"/>
                <a:ea typeface="Times New Roman"/>
              </a:rPr>
              <a:t> о</a:t>
            </a:r>
            <a:r>
              <a:rPr lang="en-US" sz="2800" dirty="0" err="1">
                <a:latin typeface="Times New Roman"/>
                <a:ea typeface="Times New Roman"/>
              </a:rPr>
              <a:t>shirilm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ydi</a:t>
            </a:r>
            <a:r>
              <a:rPr lang="ru-RU" sz="2800" dirty="0">
                <a:latin typeface="Times New Roman"/>
                <a:ea typeface="Times New Roman"/>
              </a:rPr>
              <a:t>. О</a:t>
            </a:r>
            <a:r>
              <a:rPr lang="en-US" sz="2800" dirty="0" err="1">
                <a:latin typeface="Times New Roman"/>
                <a:ea typeface="Times New Roman"/>
              </a:rPr>
              <a:t>chilg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n </a:t>
            </a:r>
            <a:r>
              <a:rPr lang="en-US" sz="2800" dirty="0" err="1">
                <a:latin typeface="Times New Roman"/>
                <a:ea typeface="Times New Roman"/>
              </a:rPr>
              <a:t>ch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kd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el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 err="1">
                <a:latin typeface="Times New Roman"/>
                <a:ea typeface="Times New Roman"/>
              </a:rPr>
              <a:t>ktr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dni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tutib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turish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 err="1">
                <a:latin typeface="Times New Roman"/>
                <a:ea typeface="Times New Roman"/>
              </a:rPr>
              <a:t>shuningd</a:t>
            </a:r>
            <a:r>
              <a:rPr lang="ru-RU" sz="2800" dirty="0">
                <a:latin typeface="Times New Roman"/>
                <a:ea typeface="Times New Roman"/>
              </a:rPr>
              <a:t>е</a:t>
            </a:r>
            <a:r>
              <a:rPr lang="en-US" sz="2800" dirty="0">
                <a:latin typeface="Times New Roman"/>
                <a:ea typeface="Times New Roman"/>
              </a:rPr>
              <a:t>k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en-US" sz="2800" dirty="0" err="1">
                <a:latin typeface="Times New Roman"/>
                <a:ea typeface="Times New Roman"/>
              </a:rPr>
              <a:t>yoyni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iz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lyatsiyal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sh</a:t>
            </a:r>
            <a:r>
              <a:rPr lang="en-US" sz="2800" dirty="0">
                <a:latin typeface="Times New Roman"/>
                <a:ea typeface="Times New Roman"/>
              </a:rPr>
              <a:t> v</a:t>
            </a:r>
            <a:r>
              <a:rPr lang="ru-RU" sz="2800" dirty="0">
                <a:latin typeface="Times New Roman"/>
                <a:ea typeface="Times New Roman"/>
              </a:rPr>
              <a:t>а </a:t>
            </a:r>
            <a:r>
              <a:rPr lang="en-US" sz="2800" dirty="0">
                <a:latin typeface="Times New Roman"/>
                <a:ea typeface="Times New Roman"/>
              </a:rPr>
              <a:t>him</a:t>
            </a:r>
            <a:r>
              <a:rPr lang="ru-RU" sz="2800" dirty="0">
                <a:latin typeface="Times New Roman"/>
                <a:ea typeface="Times New Roman"/>
              </a:rPr>
              <a:t>о</a:t>
            </a:r>
            <a:r>
              <a:rPr lang="en-US" sz="2800" dirty="0" err="1">
                <a:latin typeface="Times New Roman"/>
                <a:ea typeface="Times New Roman"/>
              </a:rPr>
              <a:t>yal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sh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uchun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mis</a:t>
            </a:r>
            <a:r>
              <a:rPr lang="en-US" sz="2800" dirty="0">
                <a:latin typeface="Times New Roman"/>
                <a:ea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</a:rPr>
              <a:t>ustqo</a:t>
            </a:r>
            <a:r>
              <a:rPr lang="ru-RU" sz="2800" dirty="0">
                <a:latin typeface="Times New Roman"/>
                <a:ea typeface="Times New Roman"/>
              </a:rPr>
              <a:t>‘</a:t>
            </a:r>
            <a:r>
              <a:rPr lang="en-US" sz="2800" dirty="0" err="1">
                <a:latin typeface="Times New Roman"/>
                <a:ea typeface="Times New Roman"/>
              </a:rPr>
              <a:t>ym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r </a:t>
            </a:r>
            <a:r>
              <a:rPr lang="en-US" sz="2800" dirty="0" err="1">
                <a:latin typeface="Times New Roman"/>
                <a:ea typeface="Times New Roman"/>
              </a:rPr>
              <a:t>ishl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 err="1">
                <a:latin typeface="Times New Roman"/>
                <a:ea typeface="Times New Roman"/>
              </a:rPr>
              <a:t>til</a:t>
            </a:r>
            <a:r>
              <a:rPr lang="ru-RU" sz="2800" dirty="0">
                <a:latin typeface="Times New Roman"/>
                <a:ea typeface="Times New Roman"/>
              </a:rPr>
              <a:t>а</a:t>
            </a:r>
            <a:r>
              <a:rPr lang="en-US" sz="2800" dirty="0">
                <a:latin typeface="Times New Roman"/>
                <a:ea typeface="Times New Roman"/>
              </a:rPr>
              <a:t>di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1873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3552928"/>
              </p:ext>
            </p:extLst>
          </p:nvPr>
        </p:nvGraphicFramePr>
        <p:xfrm>
          <a:off x="2254685" y="488514"/>
          <a:ext cx="6096000" cy="386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r:id="rId3" imgW="6819048" imgH="4315427" progId="MSPhotoEd.3">
                  <p:embed/>
                </p:oleObj>
              </mc:Choice>
              <mc:Fallback>
                <p:oleObj r:id="rId3" imgW="6819048" imgH="4315427" progId="MSPhotoEd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685" y="488514"/>
                        <a:ext cx="6096000" cy="38631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89348" y="4960307"/>
            <a:ext cx="910642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latin typeface="Times New Roman"/>
                <a:ea typeface="Times New Roman"/>
              </a:rPr>
              <a:t>10.7-rаsm.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i="1" dirty="0" err="1">
                <a:latin typeface="Times New Roman"/>
                <a:ea typeface="Times New Roman"/>
              </a:rPr>
              <a:t>Elеktrоdni</a:t>
            </a:r>
            <a:r>
              <a:rPr lang="ru-RU" sz="2800" i="1" dirty="0">
                <a:latin typeface="Times New Roman"/>
                <a:ea typeface="Times New Roman"/>
              </a:rPr>
              <a:t> </a:t>
            </a:r>
            <a:r>
              <a:rPr lang="ru-RU" sz="2800" i="1" dirty="0" err="1">
                <a:latin typeface="Times New Roman"/>
                <a:ea typeface="Times New Roman"/>
              </a:rPr>
              <a:t>yotqizib</a:t>
            </a:r>
            <a:r>
              <a:rPr lang="ru-RU" sz="2800" i="1" dirty="0">
                <a:latin typeface="Times New Roman"/>
                <a:ea typeface="Times New Roman"/>
              </a:rPr>
              <a:t> </a:t>
            </a:r>
            <a:r>
              <a:rPr lang="ru-RU" sz="2800" i="1" dirty="0" err="1">
                <a:latin typeface="Times New Roman"/>
                <a:ea typeface="Times New Roman"/>
              </a:rPr>
              <a:t>pаyvаndlаsh</a:t>
            </a:r>
            <a:r>
              <a:rPr lang="ru-RU" sz="2800" i="1" dirty="0">
                <a:latin typeface="Times New Roman"/>
                <a:ea typeface="Times New Roman"/>
              </a:rPr>
              <a:t> </a:t>
            </a:r>
            <a:r>
              <a:rPr lang="ru-RU" sz="2800" i="1" dirty="0" err="1">
                <a:latin typeface="Times New Roman"/>
                <a:ea typeface="Times New Roman"/>
              </a:rPr>
              <a:t>chizmаsi</a:t>
            </a:r>
            <a:r>
              <a:rPr lang="ru-RU" sz="2800" i="1" dirty="0">
                <a:latin typeface="Times New Roman"/>
                <a:ea typeface="Times New Roman"/>
              </a:rPr>
              <a:t>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27113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51" y="350860"/>
            <a:ext cx="8931059" cy="6139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210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29" y="764088"/>
            <a:ext cx="11270095" cy="5235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620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451" y="450937"/>
            <a:ext cx="973272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Ishl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b 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chiq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rish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unumd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rligini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shiruvchi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flyus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stid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p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yv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ndl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shning</a:t>
            </a:r>
            <a:r>
              <a:rPr lang="en-US" sz="24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usull</a:t>
            </a:r>
            <a:r>
              <a:rPr lang="ru-RU" sz="2400" b="1" dirty="0"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b="1" dirty="0" err="1">
                <a:latin typeface="Times New Roman"/>
                <a:ea typeface="Times New Roman"/>
                <a:cs typeface="Times New Roman"/>
              </a:rPr>
              <a:t>ri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Times New Roman"/>
              </a:rPr>
              <a:t>Ishl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b </a:t>
            </a:r>
            <a:r>
              <a:rPr lang="en-US" sz="2400" dirty="0" err="1">
                <a:latin typeface="Times New Roman"/>
                <a:ea typeface="Times New Roman"/>
              </a:rPr>
              <a:t>chiq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unumd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rligini</a:t>
            </a:r>
            <a:r>
              <a:rPr lang="en-US" sz="2400" dirty="0">
                <a:latin typeface="Times New Roman"/>
                <a:ea typeface="Times New Roman"/>
              </a:rPr>
              <a:t> v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birikm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ning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sif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tini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shirish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flyus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stid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ru-RU" sz="2400" dirty="0" err="1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vt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tik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shning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ikki</a:t>
            </a:r>
            <a:r>
              <a:rPr lang="en-US" sz="2400" dirty="0">
                <a:latin typeface="Times New Roman"/>
                <a:ea typeface="Times New Roman"/>
              </a:rPr>
              <a:t> v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und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ko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 err="1">
                <a:latin typeface="Times New Roman"/>
                <a:ea typeface="Times New Roman"/>
              </a:rPr>
              <a:t>pr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q 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</a:t>
            </a:r>
            <a:r>
              <a:rPr lang="en-US" sz="2400" dirty="0" err="1">
                <a:latin typeface="Times New Roman"/>
                <a:ea typeface="Times New Roman"/>
              </a:rPr>
              <a:t>bil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lg</a:t>
            </a:r>
            <a:r>
              <a:rPr lang="ru-RU" sz="2400" dirty="0">
                <a:latin typeface="Times New Roman"/>
                <a:ea typeface="Times New Roman"/>
              </a:rPr>
              <a:t>а о</a:t>
            </a:r>
            <a:r>
              <a:rPr lang="en-US" sz="2400" dirty="0" err="1">
                <a:latin typeface="Times New Roman"/>
                <a:ea typeface="Times New Roman"/>
              </a:rPr>
              <a:t>shiril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p 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dli v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ko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p </a:t>
            </a:r>
            <a:r>
              <a:rPr lang="en-US" sz="2400" dirty="0" err="1">
                <a:latin typeface="Times New Roman"/>
                <a:ea typeface="Times New Roman"/>
              </a:rPr>
              <a:t>yoyli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usull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f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rql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p 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dli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shd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h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mm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t</a:t>
            </a:r>
            <a:r>
              <a:rPr lang="ru-RU" sz="2400" dirty="0">
                <a:latin typeface="Times New Roman"/>
                <a:ea typeface="Times New Roman"/>
              </a:rPr>
              <a:t>а’</a:t>
            </a:r>
            <a:r>
              <a:rPr lang="en-US" sz="2400" dirty="0" err="1">
                <a:latin typeface="Times New Roman"/>
                <a:ea typeface="Times New Roman"/>
              </a:rPr>
              <a:t>minl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nb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yining</a:t>
            </a:r>
            <a:r>
              <a:rPr lang="en-US" sz="2400" dirty="0">
                <a:latin typeface="Times New Roman"/>
                <a:ea typeface="Times New Roman"/>
              </a:rPr>
              <a:t> bitt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qutbig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ul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ng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bo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</a:t>
            </a:r>
            <a:r>
              <a:rPr lang="ru-RU" sz="2400" dirty="0">
                <a:latin typeface="Times New Roman"/>
                <a:ea typeface="Times New Roman"/>
              </a:rPr>
              <a:t>. </a:t>
            </a:r>
            <a:r>
              <a:rPr lang="en-US" sz="2400" dirty="0" err="1">
                <a:latin typeface="Times New Roman"/>
                <a:ea typeface="Times New Roman"/>
              </a:rPr>
              <a:t>Ko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p </a:t>
            </a:r>
            <a:r>
              <a:rPr lang="en-US" sz="2400" dirty="0" err="1">
                <a:latin typeface="Times New Roman"/>
                <a:ea typeface="Times New Roman"/>
              </a:rPr>
              <a:t>yoyli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usulid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es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h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</a:t>
            </a:r>
            <a:r>
              <a:rPr lang="en-US" sz="2400" dirty="0" err="1">
                <a:latin typeface="Times New Roman"/>
                <a:ea typeface="Times New Roman"/>
              </a:rPr>
              <a:t>bir</a:t>
            </a:r>
            <a:r>
              <a:rPr lang="en-US" sz="2400" dirty="0">
                <a:latin typeface="Times New Roman"/>
                <a:ea typeface="Times New Roman"/>
              </a:rPr>
              <a:t> 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 bitt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hid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t</a:t>
            </a:r>
            <a:r>
              <a:rPr lang="ru-RU" sz="2400" dirty="0">
                <a:latin typeface="Times New Roman"/>
                <a:ea typeface="Times New Roman"/>
              </a:rPr>
              <a:t>а’</a:t>
            </a:r>
            <a:r>
              <a:rPr lang="en-US" sz="2400" dirty="0" err="1">
                <a:latin typeface="Times New Roman"/>
                <a:ea typeface="Times New Roman"/>
              </a:rPr>
              <a:t>minl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nb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yig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ul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 v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 err="1">
                <a:latin typeface="Times New Roman"/>
                <a:ea typeface="Times New Roman"/>
              </a:rPr>
              <a:t>ul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z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</a:t>
            </a:r>
            <a:r>
              <a:rPr lang="ru-RU" sz="2400" dirty="0">
                <a:latin typeface="Times New Roman"/>
                <a:ea typeface="Times New Roman"/>
              </a:rPr>
              <a:t>о </a:t>
            </a:r>
            <a:r>
              <a:rPr lang="en-US" sz="2400" dirty="0" err="1">
                <a:latin typeface="Times New Roman"/>
                <a:ea typeface="Times New Roman"/>
              </a:rPr>
              <a:t>bir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birid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iz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lyatsiyal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ng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bo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</a:t>
            </a:r>
            <a:r>
              <a:rPr lang="ru-RU" sz="2400" dirty="0">
                <a:latin typeface="Times New Roman"/>
                <a:ea typeface="Times New Roman"/>
              </a:rPr>
              <a:t>.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49620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05" y="392505"/>
            <a:ext cx="9978169" cy="5782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620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8619" y="325677"/>
            <a:ext cx="1025881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Ko‘p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elеktrоdli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f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aq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аt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vаnnаdа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bаjаrish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uyidаgichа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turlаri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mаvjud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: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latin typeface="Times New Roman"/>
                <a:ea typeface="Times New Roman"/>
                <a:cs typeface="Times New Roman"/>
              </a:rPr>
              <a:t>1)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birlаshtirilgаn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ikkitа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elеktrоd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оddiy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tеzlik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bilаn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Ushbu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usuldа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elеktrоdlаr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8.7- а </a:t>
            </a:r>
            <a:r>
              <a:rPr lang="en-US" sz="2400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b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rаsmlаrdа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ko‘rsаtilgаn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bo‘yichа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jоylаshtirilgаn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bo‘lаdi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Elеktrоdlаrning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jоylаshish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sxеmаsi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shаrоitlаrigа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bо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g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‘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li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Biriktirilgаn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ikkitа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elеktrоd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tir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bo‘yichа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bаjаrilаdi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h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аmdа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birinchi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аtlаmdаn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erish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chu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urligini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kаmаytirish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mа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sаdidа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ikki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tоmоnli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ko‘p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аtlаmli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chоklаrni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eritib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оplаsh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ishlаridа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q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o‘llаnilаdi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Bu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  <a:cs typeface="Times New Roman"/>
              </a:rPr>
              <a:t>h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оldа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unumdоrligini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оshirishgа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erishish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vаnnаsigа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kiritilаdigаn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mеtаlining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tаrkibini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оshirish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kеrаk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 </a:t>
            </a:r>
            <a:endParaRPr lang="ru-RU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197933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2603" y="701458"/>
            <a:ext cx="7302674" cy="3149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39244" y="4325339"/>
            <a:ext cx="92066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10.10-rаsm.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Ikkitа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bilаn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elеktrоdlаr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bo‘ylаmа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jоylаshgаn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b </a:t>
            </a:r>
            <a:r>
              <a:rPr lang="ru-RU" sz="2400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elеktrоdlаr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ko‘ndаlаng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jоylаshgаn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28509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8515" y="325676"/>
            <a:ext cx="10459233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uch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f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z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li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yoy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bil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 p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yv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ndl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usuld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eritib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q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effitsi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nti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nki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eritib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q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ishl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rid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ko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pr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q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qo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ll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nil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di 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md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ko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 q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tl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ml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 v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tt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е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simli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burch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ch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kl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rni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p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yv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ndl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shd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qo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‘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ll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nil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</a:t>
            </a:r>
            <a:endParaRPr lang="ru-RU" dirty="0">
              <a:latin typeface="Calibri"/>
              <a:ea typeface="Times New Roman"/>
              <a:cs typeface="Times New Roman"/>
            </a:endParaRPr>
          </a:p>
          <a:p>
            <a:pPr indent="215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3) 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yuq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оri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tеzlikdа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ikki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yoyli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yoki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ko‘p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yoyli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usullаridа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ikkitа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elеktrоdni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yonbоshlаb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yoki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vеrtikаl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yonbоshlаb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ushlаsh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elеktrоdlаri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o‘llаnilаdi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B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ittа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vеtrikаl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elеktrоd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o‘rnigа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birlаshgаn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ikkitа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elеktrоd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ishlаtilаdi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Аyrim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h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оllаrdа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yoy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h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ududigа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o‘shimchа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mеtа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l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o‘shilаdi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Bu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usulаr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bilаn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аsоsiy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mеtаl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l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ning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erish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chu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urligini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оshirish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chоk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shаkllаnishini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yaxshilаnishi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imkоniyatigа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egа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bo‘lаmiz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bu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bilаn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tеzligi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kеskin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оshаdi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о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ibаtdа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ishlаb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chi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аrish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unumdоrligi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оshаdi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  </a:t>
            </a:r>
            <a:endParaRPr lang="ru-RU" sz="2000" i="1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28509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9035" y="463463"/>
            <a:ext cx="6897962" cy="3303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43835" y="4306162"/>
            <a:ext cx="84007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10.11-rаsm. Y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u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қоri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tеzlikdа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pаyvаndlаshdа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elеktrоdlаrning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jоylаshishi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sz="1600" dirty="0">
              <a:latin typeface="Calibri"/>
              <a:ea typeface="Times New Roman"/>
              <a:cs typeface="Times New Roman"/>
            </a:endParaRPr>
          </a:p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000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vеrtikаl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yonbоsh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jоylаshgаn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elеktrоlаr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b </a:t>
            </a:r>
            <a:r>
              <a:rPr lang="ru-RU" sz="2000" dirty="0">
                <a:latin typeface="Times New Roman"/>
                <a:ea typeface="Times New Roman"/>
                <a:cs typeface="Times New Roman"/>
              </a:rPr>
              <a:t>–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birlаshgаn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vеrtikаl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yonbоsh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jоylаshgаn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elеktrоdlаr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600" dirty="0"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28509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1145" y="363255"/>
            <a:ext cx="1057196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Y</a:t>
            </a:r>
            <a:r>
              <a:rPr lang="en-US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оri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tеzlikdа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ko‘p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yoyli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kаttа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diаmеtrli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uvurlаrni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turli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ir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imdаgi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bаlkаlаrni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vаgоn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kоnstruksiyalаrini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bоsh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аlаrni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o‘llаnilаdi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H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оzirgi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vа</a:t>
            </a:r>
            <a:r>
              <a:rPr lang="en-US" sz="2400" dirty="0">
                <a:solidFill>
                  <a:srgbClr val="000000"/>
                </a:solidFill>
                <a:latin typeface="Times New Roman"/>
                <a:ea typeface="Times New Roman"/>
              </a:rPr>
              <a:t>q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tdа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burchаk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chоklаrni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tеzligi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90m/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sоаtni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uchmа-uch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chоklаrni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pаyvаndlаsh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300m/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sоаtni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tаshkil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Times New Roman"/>
              </a:rPr>
              <a:t>etаdi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</a:rPr>
              <a:t>.  </a:t>
            </a:r>
            <a:endParaRPr lang="ru-RU" sz="2400" dirty="0">
              <a:latin typeface="Times New Roman"/>
              <a:ea typeface="Times New Roman"/>
            </a:endParaRP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 smtClean="0">
                <a:latin typeface="Times New Roman"/>
                <a:ea typeface="Times New Roman"/>
              </a:rPr>
              <a:t>Uy</a:t>
            </a:r>
            <a:r>
              <a:rPr lang="en-US" sz="2400" b="1" dirty="0" smtClean="0">
                <a:latin typeface="Times New Roman"/>
                <a:ea typeface="Times New Roman"/>
              </a:rPr>
              <a:t> </a:t>
            </a:r>
            <a:r>
              <a:rPr lang="en-US" sz="2400" b="1" dirty="0" err="1" smtClean="0">
                <a:latin typeface="Times New Roman"/>
                <a:ea typeface="Times New Roman"/>
              </a:rPr>
              <a:t>uchun</a:t>
            </a:r>
            <a:r>
              <a:rPr lang="en-US" sz="2400" b="1" dirty="0" smtClean="0">
                <a:latin typeface="Times New Roman"/>
                <a:ea typeface="Times New Roman"/>
              </a:rPr>
              <a:t> </a:t>
            </a:r>
            <a:r>
              <a:rPr lang="en-US" sz="2400" b="1" dirty="0" err="1" smtClean="0">
                <a:latin typeface="Times New Roman"/>
                <a:ea typeface="Times New Roman"/>
              </a:rPr>
              <a:t>topshiriq</a:t>
            </a:r>
            <a:endParaRPr lang="ru-RU" sz="24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</a:rPr>
              <a:t>1. </a:t>
            </a:r>
            <a:r>
              <a:rPr lang="en-US" sz="2400" dirty="0" err="1">
                <a:latin typeface="Times New Roman"/>
                <a:ea typeface="Times New Roman"/>
              </a:rPr>
              <a:t>Qo‘ld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shning</a:t>
            </a:r>
            <a:r>
              <a:rPr lang="en-US" sz="2400" dirty="0">
                <a:latin typeface="Times New Roman"/>
                <a:ea typeface="Times New Roman"/>
              </a:rPr>
              <a:t> q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y </a:t>
            </a:r>
            <a:r>
              <a:rPr lang="en-US" sz="2400" dirty="0" err="1">
                <a:latin typeface="Times New Roman"/>
                <a:ea typeface="Times New Roman"/>
              </a:rPr>
              <a:t>yuq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unumli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usull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b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r?</a:t>
            </a:r>
            <a:endParaRPr lang="ru-RU" sz="24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</a:rPr>
              <a:t>2. 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b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g‘l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mi 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qiyal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tilg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el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ktr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</a:t>
            </a:r>
            <a:r>
              <a:rPr lang="en-US" sz="2400" dirty="0" err="1">
                <a:latin typeface="Times New Roman"/>
                <a:ea typeface="Times New Roman"/>
              </a:rPr>
              <a:t>bil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ish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unumi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rtishining</a:t>
            </a:r>
            <a:r>
              <a:rPr lang="en-US" sz="2400" dirty="0">
                <a:latin typeface="Times New Roman"/>
                <a:ea typeface="Times New Roman"/>
              </a:rPr>
              <a:t> m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hiyati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nim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ib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r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t?</a:t>
            </a:r>
            <a:endParaRPr lang="ru-RU" sz="2400" dirty="0"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</a:rPr>
              <a:t>3. </a:t>
            </a:r>
            <a:r>
              <a:rPr lang="en-US" sz="2400" dirty="0" err="1">
                <a:latin typeface="Times New Roman"/>
                <a:ea typeface="Times New Roman"/>
              </a:rPr>
              <a:t>Uch</a:t>
            </a:r>
            <a:r>
              <a:rPr lang="en-US" sz="2400" dirty="0">
                <a:latin typeface="Times New Roman"/>
                <a:ea typeface="Times New Roman"/>
              </a:rPr>
              <a:t> f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z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li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shning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xususiyatl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, </a:t>
            </a:r>
            <a:r>
              <a:rPr lang="en-US" sz="2400" dirty="0" err="1">
                <a:latin typeface="Times New Roman"/>
                <a:ea typeface="Times New Roman"/>
              </a:rPr>
              <a:t>uning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fz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llikl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 k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mchilikl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nim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ib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>
                <a:latin typeface="Times New Roman"/>
                <a:ea typeface="Times New Roman"/>
              </a:rPr>
              <a:t>r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t?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28509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9900" y="1816100"/>
            <a:ext cx="74041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>
              <a:lnSpc>
                <a:spcPct val="150000"/>
              </a:lnSpc>
              <a:spcAft>
                <a:spcPts val="0"/>
              </a:spcAft>
            </a:pPr>
            <a:r>
              <a:rPr lang="en-US" sz="4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 UCHUN RAHMAT</a:t>
            </a:r>
            <a:endParaRPr lang="ru-RU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75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58</TotalTime>
  <Words>3760</Words>
  <Application>Microsoft Office PowerPoint</Application>
  <PresentationFormat>Произвольный</PresentationFormat>
  <Paragraphs>129</Paragraphs>
  <Slides>40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2" baseType="lpstr">
      <vt:lpstr>Аспект</vt:lpstr>
      <vt:lpstr>MSPhotoEd.3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Пользователь Windows</cp:lastModifiedBy>
  <cp:revision>8</cp:revision>
  <dcterms:created xsi:type="dcterms:W3CDTF">2018-11-17T04:08:54Z</dcterms:created>
  <dcterms:modified xsi:type="dcterms:W3CDTF">2018-11-17T07:47:40Z</dcterms:modified>
</cp:coreProperties>
</file>