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8200" y="609600"/>
            <a:ext cx="9829800" cy="5645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 12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havfsizligi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12.1.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sanitary-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gigiyenik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tavsifnomasi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618490">
              <a:lnSpc>
                <a:spcPct val="150000"/>
              </a:lnSpc>
              <a:spcBef>
                <a:spcPts val="1200"/>
              </a:spcBef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12.2.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endParaRPr lang="ru-RU" sz="1600" b="1" dirty="0"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12.3.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Plazma-yoy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endParaRPr lang="ru-RU" sz="1600" b="1" dirty="0"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tabLst>
                <a:tab pos="1987550" algn="l"/>
              </a:tabLs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12.4.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ashyolarini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me’yorlash</a:t>
            </a:r>
            <a:endParaRPr lang="ru-RU" sz="1600" b="1" dirty="0"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51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0"/>
            <a:ext cx="10502900" cy="693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Tayyorlov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noto‘g‘ri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tashkillashtirish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faktorlariga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baxtsiz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hodisalar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kasalliklariga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aero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ifloslanadi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bug‘lar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ftorli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oksidi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oksidi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payvandchilarda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intoksikatsiyaga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o’lchamli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nurlanishlarini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tarqatishi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sovuq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faslidagi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tananing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sovushi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sog‘lig‘iga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tebranish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sog‘lig‘iga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zararlidir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chiqarishlarda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intensiv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ultratovush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73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0"/>
            <a:ext cx="10198100" cy="6661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noto‘g‘ri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tug‘diradi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xonalaridagi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elektromagnit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ionlashgan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manbayi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volfram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birikmalarni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gamma-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defektoskop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radioaktiv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21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500" y="117693"/>
            <a:ext cx="104267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ultrabinafsha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ishlayotganda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elektrooftalmologiyasini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infraqizil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gavharining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xiralashishiga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kataraktaga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slmrrasi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suchrashi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unfnqat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yong‘in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tug‘diradi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to'xtovsiz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takomillashgan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ro‘yxatini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faktorlaridan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tadbirlarini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90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6900" y="117693"/>
            <a:ext cx="103251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1995" marR="61849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12.2.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endParaRPr lang="ru-RU" sz="1200" b="1" dirty="0"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sog’liq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xatarli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hodisalar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44500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19735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2291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47675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sachrashi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47675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zaharlanish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2291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portlashlar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47675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portlashlar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47675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yong‘inlar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1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163860"/>
            <a:ext cx="10909300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zanjiming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tutashuvi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tutashuvlarning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22910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izolatsiyalanmaganligi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-"/>
              <a:tabLst>
                <a:tab pos="408305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poyafzalining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74345" algn="l"/>
              </a:tabLs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-"/>
              <a:tabLst>
                <a:tab pos="474345" algn="l"/>
              </a:tabLs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tutashuv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organizmidan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 Hz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-"/>
              <a:tabLst>
                <a:tab pos="474345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0,6—1,5 µA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titrashi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74345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5—7 µA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tortilishi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45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8—10 µA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kaftlarida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og’riqlar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94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—20-25 µA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qiyinlashadi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74345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50—80 µA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-"/>
              <a:tabLst>
                <a:tab pos="417195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90-100 µA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 s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14020" algn="l"/>
              </a:tabLs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3000 µA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0,1 s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tana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to‘qimalarining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89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71500" y="411770"/>
            <a:ext cx="10411097" cy="609397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79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794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Yuqoridagidan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µ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0,1 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lganda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limga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500 Hz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lsa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kuchsizlanadi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organizmining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liq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tana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joyida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terilar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tepa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qatlamida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tomir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venalari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liq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charchash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gazlanganlik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794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 V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lsa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parchalanishi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tana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kamayishiga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sharoitlarini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tana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1000-2000 Ω deb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12 V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shamollatiladigan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xonalarda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36 V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49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228600"/>
            <a:ext cx="103759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39370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payvandlanayotgan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ishlatmaslik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18465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tutkichning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sopini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3053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qo'lqoplarda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botinkasi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poshnasida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shpilkalar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bo‘lmasligi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0005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yomg‘ir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yog'ayotganda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bo'lmasa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to'xtatish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39370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ta’mirlashi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0005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idishlar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polos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 V li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siljituvchi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lampani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33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9300" y="101601"/>
            <a:ext cx="10515600" cy="6406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Ximoya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biriktirishdir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avariya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o‘tkazgich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ta’minlansa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parallel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shoxlar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bittasi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uncha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(3-4 Q),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ikkinchisi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(2000 Q).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bexosdan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manbayi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ketsa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tanasidan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o‘tmaydi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ta’minot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neytralli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ko'rsatilishicha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payvand­lash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shlangli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kabel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joyidan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qutichasigacha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tortilgan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04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2200" y="165100"/>
            <a:ext cx="8051800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57200" y="4229099"/>
            <a:ext cx="1113790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8100" indent="254000" algn="ctr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12.1-rasm.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tarmoqdan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neytral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punkti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2~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elektrodtutkich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payvandldanayotgan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5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shlangli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o'tkazgich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6—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o'rami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7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o'rami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punktida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bolt;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9~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o'tkazgichning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9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0400" y="342900"/>
            <a:ext cx="10541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Kabelning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hududi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ta’minlov­chi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Past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chulg'ami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payvandlanayotgan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korpusi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Ko‘chma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ko'chma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jarohatlanganga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biriktirgich-ajratgichni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o‘chirish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chetroqqa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uloqtirish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izolatsiyalangan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chopib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73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2300" y="139700"/>
            <a:ext cx="10541000" cy="6132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tinchlantirish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aniqlanmasa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darhol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toki­dan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klinik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Klinik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4—12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minut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ko’rsatilib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massaji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xayotga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O'limning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daqiqalarida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yotqiziladi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shim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tugmachalari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kiyimlari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yo’llarini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to'sib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tilni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og'izdan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1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88901"/>
            <a:ext cx="10502900" cy="6029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(«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og’izdan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og’izga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puflanadi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yelkasi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tagiga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yostiqcha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qiyshaytiriladi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berayotgan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ro’molcha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doka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burnini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og’zi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jo’natadi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jo’natgandan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burnini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yuboradi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Og’ziga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puflash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5—6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sekund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(«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og’izdan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og’izga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o’pkasiga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3—4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baravar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56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127000"/>
            <a:ext cx="10680700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infraqizil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ultra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binafsha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ko’zni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yorug’ligi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10000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Infra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ko’zni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kataraktaga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gavharining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xiralanishi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butinlay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Ultra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binavsha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hattoki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kassaligiga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elektrooftalmologiya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qo'rqish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achishi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yoshlanishi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ko'rishining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vaqtinchalik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Elektrooftalmiyani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3 kun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Albusid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tomchilari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tuzatsa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sovuq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kompressor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choy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yuvish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96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241300"/>
            <a:ext cx="107061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payvandchilar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filtrlari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ishlashlari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nurlanishini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to'xtatadi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yutadi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flltrlari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kuchlanishiga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tanlanadi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(12-1jadval).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" algn="ctr">
              <a:lnSpc>
                <a:spcPct val="150000"/>
              </a:lnSpc>
              <a:spcAft>
                <a:spcPts val="0"/>
              </a:spcAf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kuchlanishiga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lang="en-US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lang="en-US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endParaRPr lang="ru-RU" sz="12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" algn="r">
              <a:lnSpc>
                <a:spcPct val="150000"/>
              </a:lnSpc>
              <a:spcAft>
                <a:spcPts val="0"/>
              </a:spcAft>
            </a:pP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12.1-jadval</a:t>
            </a:r>
            <a:endParaRPr lang="ru-RU" sz="12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974813"/>
              </p:ext>
            </p:extLst>
          </p:nvPr>
        </p:nvGraphicFramePr>
        <p:xfrm>
          <a:off x="1193800" y="2298701"/>
          <a:ext cx="9182100" cy="3632198"/>
        </p:xfrm>
        <a:graphic>
          <a:graphicData uri="http://schemas.openxmlformats.org/drawingml/2006/table">
            <a:tbl>
              <a:tblPr/>
              <a:tblGrid>
                <a:gridCol w="4865997">
                  <a:extLst>
                    <a:ext uri="{9D8B030D-6E8A-4147-A177-3AD203B41FA5}">
                      <a16:colId xmlns:a16="http://schemas.microsoft.com/office/drawing/2014/main" val="3682786672"/>
                    </a:ext>
                  </a:extLst>
                </a:gridCol>
                <a:gridCol w="4316103">
                  <a:extLst>
                    <a:ext uri="{9D8B030D-6E8A-4147-A177-3AD203B41FA5}">
                      <a16:colId xmlns:a16="http://schemas.microsoft.com/office/drawing/2014/main" val="2472840196"/>
                    </a:ext>
                  </a:extLst>
                </a:gridCol>
              </a:tblGrid>
              <a:tr h="1210734"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Payvand</a:t>
                      </a: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tokining</a:t>
                      </a: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qiymati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Yorug'lik filtrining turi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044947"/>
                  </a:ext>
                </a:extLst>
              </a:tr>
              <a:tr h="605366"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</a:t>
                      </a:r>
                      <a:r>
                        <a:rPr lang="en-US" sz="2000" u="none" strike="noStrike" spc="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75 A </a:t>
                      </a:r>
                      <a:r>
                        <a:rPr lang="en-US" sz="2000" u="none" strike="noStrike" spc="5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gacha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Э-1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3776764"/>
                  </a:ext>
                </a:extLst>
              </a:tr>
              <a:tr h="605366"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 dan 200 A gacha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Э-2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9477749"/>
                  </a:ext>
                </a:extLst>
              </a:tr>
              <a:tr h="605366"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 dan 400 A gacha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Э-3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8971136"/>
                  </a:ext>
                </a:extLst>
              </a:tr>
              <a:tr h="605366"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 A dan yuqori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5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Э-4, Э-5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99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36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42900" y="63500"/>
            <a:ext cx="10769600" cy="618630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54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flltrlari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oynasining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o'lchamlari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52x102 mm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filtralari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tashqarisida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qo'yiladi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bo'lishiga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ustaxonalari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devorlari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shiplari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nursiz-jilosiz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to'q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bo'yoqlar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bo'yaladi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yorug'lik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nurlarini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qaytarmasligi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zaharlanish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marganes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uglerod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xlor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ftor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oksidlari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birikmalari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ifloslanganda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zaharlanish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normalarga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xonaning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m</a:t>
            </a:r>
            <a:r>
              <a:rPr kumimoji="0" lang="en-US" alt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mg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oshmasligi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MnO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0,3 mg/m</a:t>
            </a:r>
            <a:r>
              <a:rPr kumimoji="0" lang="en-US" alt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EO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 mg/m</a:t>
            </a:r>
            <a:r>
              <a:rPr kumimoji="0" lang="en-US" alt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NO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mg/m</a:t>
            </a:r>
            <a:r>
              <a:rPr kumimoji="0" lang="en-US" alt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qo`rg'oshin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bug`lari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0,1 mg/m</a:t>
            </a:r>
            <a:r>
              <a:rPr kumimoji="0" lang="en-US" alt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changlar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kg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eritilganda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150g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94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9300" y="330201"/>
            <a:ext cx="101981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alomatlari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bosh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og‘riydi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kongil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ayniydi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bo‘shashadi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Zaharlovchi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organizmining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to‘qimaIarida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rusumlari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zaharlash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haydash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ventilatsiyasi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ko'chma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yo’llaridan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tutkich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shlem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respiratordan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protivogazdan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ifloslanishi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kurashish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chora-tadbirlar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73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0"/>
            <a:ext cx="10553700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sachraydi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qaynoq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tomchilar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terisiga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kiyimining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yonishiga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kuyishlarga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himoyalanish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poyafzal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qo’lqoplar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bi­lan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ta’minlanadilar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alangalanuvchan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ishlaganda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yong’in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Qurilishda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ishlaganda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yong’in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balandlikda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pastda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apparat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alangalanuvchan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uchqunlardan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joy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yog‘och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havozalar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qirindi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qipiq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ko’rinishidagi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chiqindilar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chtiyot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yong'indan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bo’limining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ruxsati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qumli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quti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shit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o‘chirgichlar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0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2300" y="0"/>
            <a:ext cx="10668000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lat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yeyish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yig‘ish-payvandlash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bajarayotganda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shikastlanishning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og'ir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bo’lmasligi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transport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kranlar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buzuqligi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buzuq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tekshirilmagan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takelaj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kanatlar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zanjirlar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troslar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qamrovlar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buzuq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bosqonlar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bolg‘alar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zubilolar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kalitlar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takelaj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bilmasliklari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qilmasliklari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Yig‘ish-payvandlash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lat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yeyish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bilmaslik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oyoqning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yig‘ilayotgan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ketishidan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uchrab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Payvandchining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jihozlangan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ishlayotganlarni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harqanday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shikastlanishlarsiz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tuzishda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nuqtayi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nazaridan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loyihalanayotgan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operatsiyalarni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sinchiklab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o’ylab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6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4700" y="355601"/>
            <a:ext cx="103505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12.3.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Plazma-yoy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endParaRPr lang="ru-RU" sz="1400" b="1" dirty="0"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Plazma-yoy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qat’iy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salt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180 V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500 V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yonayotgan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mexanizatsiyalashtirilgan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qo’llanilishi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operator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eshitiladigan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10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304800"/>
            <a:ext cx="10718800" cy="6406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Dastaki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nsulda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kesuvchi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yoyidan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uzoqlasha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ISO V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cheklaydi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kesuvchilari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taqiladigan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naushniklaridan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kiyiladigan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naushnikli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niqob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qalpoqlardan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foydalanadilar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kesuvchini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intensivligi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120 dB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himoyalaydi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kesuvchi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kishining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eshitadi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Plazma-yoy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kesilayotgan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bug</a:t>
            </a:r>
            <a:r>
              <a:rPr lang="en-US" sz="23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Kesuvchi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yaqinidagi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hatto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argonga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o‘xshagan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qiyinlashtiradi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latunni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rux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oksidlarining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bug’lari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Shu­ning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siqiq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almashtiradigan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ventilatsiyadan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ventilatsiyadan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9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584200"/>
            <a:ext cx="10083800" cy="542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Gaz-chang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siqiq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intensiv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ro‘y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Kesuvchining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ko‘zini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himoyalash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shitchalar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ko‘zoynakdan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Ko‘zoynak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nomeri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qoplamali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tanlashga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to‘g'ri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ko‘zoynakdan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nomer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portlashi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suyuqlantirilgan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sachrashidan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kuyishlar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yong‘in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ko‘rinishidagi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plazma-yoy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extiyot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bo‘lishni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52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482600"/>
            <a:ext cx="102235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12.4.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me`yorlash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sarflashiga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miqdoridir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miqdoridir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pogon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metrlarda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qoplanadigan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kilogrammda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mchnatga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78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95300" y="415460"/>
            <a:ext cx="10452100" cy="58169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54000"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17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7513" algn="l"/>
              </a:tabLst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17513" algn="l"/>
              </a:tabLst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tayyorlash-tugallash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partiyasiga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ko'rsatmadan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tanishish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moslamalar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vaqtlari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17513" algn="l"/>
              </a:tabLst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altLang="ru-RU" sz="2000" b="0" i="1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m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chokka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yoxud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m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boshlashdan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­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tallni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qizdirishga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17513" algn="l"/>
              </a:tabLst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zdan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kechirishga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chetlar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rnatish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tamg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dam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540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17513" algn="l"/>
              </a:tabLst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rnida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shimcha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asboblarni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joy-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joyiga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ballonlar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shlanglar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kiygizish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kumimoji="0" lang="en-US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24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2800" y="292101"/>
            <a:ext cx="9880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shart-sharoitlarga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mchnatni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fazodagi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«d», «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sarflanadi­gan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qo'shimcha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0" y="501045"/>
            <a:ext cx="8585200" cy="637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2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600" y="168499"/>
            <a:ext cx="8394700" cy="6159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117693"/>
            <a:ext cx="10795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9455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tabLst>
                <a:tab pos="1987550" algn="l"/>
              </a:tabLs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ashyolarini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me’yorlash</a:t>
            </a:r>
            <a:endParaRPr lang="ru-RU" sz="1200" b="1" dirty="0"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chtiyoj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yupqa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20—30%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40-60%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qo'shiladi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chtiyoj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donabay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karbonat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angidrid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o'lchamlariga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hisoblanadi,so'ngra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kraterini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chiqarish,o'ramda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uzilishlari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chiqimlarga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qo'shiladi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3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200" y="381000"/>
            <a:ext cx="104267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525"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1,13G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kg.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525" indent="2540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Himoyalovchi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(dm</a:t>
            </a:r>
            <a:r>
              <a:rPr lang="en-US" sz="24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/s):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karbonat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angidrid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0,2—0,4;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suyuqlanmaydigan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dastaki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argon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0,05—0,4.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4130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agregat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kilogramm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qo'shiladigan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taxminiy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(kW •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14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853348"/>
              </p:ext>
            </p:extLst>
          </p:nvPr>
        </p:nvGraphicFramePr>
        <p:xfrm>
          <a:off x="584200" y="533400"/>
          <a:ext cx="10401300" cy="5613399"/>
        </p:xfrm>
        <a:graphic>
          <a:graphicData uri="http://schemas.openxmlformats.org/drawingml/2006/table">
            <a:tbl>
              <a:tblPr/>
              <a:tblGrid>
                <a:gridCol w="8962638">
                  <a:extLst>
                    <a:ext uri="{9D8B030D-6E8A-4147-A177-3AD203B41FA5}">
                      <a16:colId xmlns:a16="http://schemas.microsoft.com/office/drawing/2014/main" val="1216861268"/>
                    </a:ext>
                  </a:extLst>
                </a:gridCol>
                <a:gridCol w="1438662">
                  <a:extLst>
                    <a:ext uri="{9D8B030D-6E8A-4147-A177-3AD203B41FA5}">
                      <a16:colId xmlns:a16="http://schemas.microsoft.com/office/drawing/2014/main" val="3031826545"/>
                    </a:ext>
                  </a:extLst>
                </a:gridCol>
              </a:tblGrid>
              <a:tr h="1496511">
                <a:tc>
                  <a:txBody>
                    <a:bodyPr/>
                    <a:lstStyle/>
                    <a:p>
                      <a:pPr marL="1270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Birpostli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transformatoridan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olinadigan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fazali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o'zgaruvchan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tok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yoy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yordamida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dastaki</a:t>
                      </a: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payvandlashda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3-5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904734"/>
                  </a:ext>
                </a:extLst>
              </a:tr>
              <a:tr h="887810">
                <a:tc>
                  <a:txBody>
                    <a:bodyPr/>
                    <a:lstStyle/>
                    <a:p>
                      <a:pPr marL="1270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Flyus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ostida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bitta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sim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o'zgaruvchan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tokda</a:t>
                      </a:r>
                      <a:r>
                        <a:rPr lang="ru-RU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u="none" strike="noStrike" spc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payvandlashda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3-4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3851239"/>
                  </a:ext>
                </a:extLst>
              </a:tr>
              <a:tr h="834363">
                <a:tc>
                  <a:txBody>
                    <a:bodyPr/>
                    <a:lstStyle/>
                    <a:p>
                      <a:pPr marL="1270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Flyus ostida bitta sim bilan o'zgarmas tokda payvandlashda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6-7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3457170"/>
                  </a:ext>
                </a:extLst>
              </a:tr>
              <a:tr h="852180">
                <a:tc>
                  <a:txBody>
                    <a:bodyPr/>
                    <a:lstStyle/>
                    <a:p>
                      <a:pPr marL="1270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 postli transformatorda 3 fazali yoy bilan payvandlashda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2,65-3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193426"/>
                  </a:ext>
                </a:extLst>
              </a:tr>
              <a:tr h="1542535">
                <a:tc>
                  <a:txBody>
                    <a:bodyPr/>
                    <a:lstStyle/>
                    <a:p>
                      <a:pPr marL="1270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Bir postli o'zgartirgichdan olinadigan (60 V) o'zgarmas tokda payvandlashda ishlatiladi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2540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u="none" strike="noStrike" spc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6-7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62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182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0" y="914401"/>
            <a:ext cx="7924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bilasiz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nurlanishdan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jarohatlanganga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qo'rsatish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me'yori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Yoyli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la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aniglanadi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qoplamali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flyuslar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himoyalovchi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67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0867" y="219663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0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2731</Words>
  <Application>Microsoft Office PowerPoint</Application>
  <PresentationFormat>Широкоэкранный</PresentationFormat>
  <Paragraphs>130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Symbol</vt:lpstr>
      <vt:lpstr>Times New Roman</vt:lpstr>
      <vt:lpstr>Trebuchet MS</vt:lpstr>
      <vt:lpstr>Verdana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uuu</cp:lastModifiedBy>
  <cp:revision>3</cp:revision>
  <dcterms:created xsi:type="dcterms:W3CDTF">2018-11-17T05:32:03Z</dcterms:created>
  <dcterms:modified xsi:type="dcterms:W3CDTF">2018-11-17T05:54:53Z</dcterms:modified>
</cp:coreProperties>
</file>