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0" d="100"/>
          <a:sy n="90" d="100"/>
        </p:scale>
        <p:origin x="576"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6A2FD3-7DE3-448B-8B69-088252137E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FB8B490-1477-496E-AD9F-65C39FB0DBF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E3EB941-3C6D-4A8E-ABB6-99FE143224B9}"/>
              </a:ext>
            </a:extLst>
          </p:cNvPr>
          <p:cNvSpPr>
            <a:spLocks noGrp="1"/>
          </p:cNvSpPr>
          <p:nvPr>
            <p:ph type="dt" sz="half" idx="10"/>
          </p:nvPr>
        </p:nvSpPr>
        <p:spPr/>
        <p:txBody>
          <a:bodyPr/>
          <a:lstStyle/>
          <a:p>
            <a:fld id="{0694415B-EE0B-4288-AF33-2FC75AE70666}" type="datetimeFigureOut">
              <a:rPr lang="en-US" smtClean="0"/>
              <a:t>3/30/2020</a:t>
            </a:fld>
            <a:endParaRPr lang="en-US"/>
          </a:p>
        </p:txBody>
      </p:sp>
      <p:sp>
        <p:nvSpPr>
          <p:cNvPr id="5" name="Footer Placeholder 4">
            <a:extLst>
              <a:ext uri="{FF2B5EF4-FFF2-40B4-BE49-F238E27FC236}">
                <a16:creationId xmlns:a16="http://schemas.microsoft.com/office/drawing/2014/main" id="{7C2C0541-D4C6-4721-8728-9E06484863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A396E2-5C3B-4678-8356-7E37F7676E73}"/>
              </a:ext>
            </a:extLst>
          </p:cNvPr>
          <p:cNvSpPr>
            <a:spLocks noGrp="1"/>
          </p:cNvSpPr>
          <p:nvPr>
            <p:ph type="sldNum" sz="quarter" idx="12"/>
          </p:nvPr>
        </p:nvSpPr>
        <p:spPr/>
        <p:txBody>
          <a:bodyPr/>
          <a:lstStyle/>
          <a:p>
            <a:fld id="{A757CFC8-64B4-45EE-BEC4-B8EAA41A0854}" type="slidenum">
              <a:rPr lang="en-US" smtClean="0"/>
              <a:t>‹#›</a:t>
            </a:fld>
            <a:endParaRPr lang="en-US"/>
          </a:p>
        </p:txBody>
      </p:sp>
    </p:spTree>
    <p:extLst>
      <p:ext uri="{BB962C8B-B14F-4D97-AF65-F5344CB8AC3E}">
        <p14:creationId xmlns:p14="http://schemas.microsoft.com/office/powerpoint/2010/main" val="31521137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8B7CA-3FEC-43AC-9BEF-52830051060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BD61D6-447E-4F9A-95D5-77F444F75A4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0C20FF8-DCD6-4D9C-B11B-0D85AD0B85A2}"/>
              </a:ext>
            </a:extLst>
          </p:cNvPr>
          <p:cNvSpPr>
            <a:spLocks noGrp="1"/>
          </p:cNvSpPr>
          <p:nvPr>
            <p:ph type="dt" sz="half" idx="10"/>
          </p:nvPr>
        </p:nvSpPr>
        <p:spPr/>
        <p:txBody>
          <a:bodyPr/>
          <a:lstStyle/>
          <a:p>
            <a:fld id="{0694415B-EE0B-4288-AF33-2FC75AE70666}" type="datetimeFigureOut">
              <a:rPr lang="en-US" smtClean="0"/>
              <a:t>3/30/2020</a:t>
            </a:fld>
            <a:endParaRPr lang="en-US"/>
          </a:p>
        </p:txBody>
      </p:sp>
      <p:sp>
        <p:nvSpPr>
          <p:cNvPr id="5" name="Footer Placeholder 4">
            <a:extLst>
              <a:ext uri="{FF2B5EF4-FFF2-40B4-BE49-F238E27FC236}">
                <a16:creationId xmlns:a16="http://schemas.microsoft.com/office/drawing/2014/main" id="{9FA93508-5662-4706-A4B6-C50B0DFD1B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004F33-0125-4E20-B066-39D4F184FAE2}"/>
              </a:ext>
            </a:extLst>
          </p:cNvPr>
          <p:cNvSpPr>
            <a:spLocks noGrp="1"/>
          </p:cNvSpPr>
          <p:nvPr>
            <p:ph type="sldNum" sz="quarter" idx="12"/>
          </p:nvPr>
        </p:nvSpPr>
        <p:spPr/>
        <p:txBody>
          <a:bodyPr/>
          <a:lstStyle/>
          <a:p>
            <a:fld id="{A757CFC8-64B4-45EE-BEC4-B8EAA41A0854}" type="slidenum">
              <a:rPr lang="en-US" smtClean="0"/>
              <a:t>‹#›</a:t>
            </a:fld>
            <a:endParaRPr lang="en-US"/>
          </a:p>
        </p:txBody>
      </p:sp>
    </p:spTree>
    <p:extLst>
      <p:ext uri="{BB962C8B-B14F-4D97-AF65-F5344CB8AC3E}">
        <p14:creationId xmlns:p14="http://schemas.microsoft.com/office/powerpoint/2010/main" val="14205014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8A669-1A47-487A-983B-CF79281B0CA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9F03475-010C-43E2-B052-1397505E265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D1D3AC-372D-4A44-B476-F6B4F8651C1D}"/>
              </a:ext>
            </a:extLst>
          </p:cNvPr>
          <p:cNvSpPr>
            <a:spLocks noGrp="1"/>
          </p:cNvSpPr>
          <p:nvPr>
            <p:ph type="dt" sz="half" idx="10"/>
          </p:nvPr>
        </p:nvSpPr>
        <p:spPr/>
        <p:txBody>
          <a:bodyPr/>
          <a:lstStyle/>
          <a:p>
            <a:fld id="{0694415B-EE0B-4288-AF33-2FC75AE70666}" type="datetimeFigureOut">
              <a:rPr lang="en-US" smtClean="0"/>
              <a:t>3/30/2020</a:t>
            </a:fld>
            <a:endParaRPr lang="en-US"/>
          </a:p>
        </p:txBody>
      </p:sp>
      <p:sp>
        <p:nvSpPr>
          <p:cNvPr id="5" name="Footer Placeholder 4">
            <a:extLst>
              <a:ext uri="{FF2B5EF4-FFF2-40B4-BE49-F238E27FC236}">
                <a16:creationId xmlns:a16="http://schemas.microsoft.com/office/drawing/2014/main" id="{1FE362F1-ECAC-4E52-85DF-CA84F8F7DB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F77E64-D87C-4DF1-BAE7-E8969F2B3AEC}"/>
              </a:ext>
            </a:extLst>
          </p:cNvPr>
          <p:cNvSpPr>
            <a:spLocks noGrp="1"/>
          </p:cNvSpPr>
          <p:nvPr>
            <p:ph type="sldNum" sz="quarter" idx="12"/>
          </p:nvPr>
        </p:nvSpPr>
        <p:spPr/>
        <p:txBody>
          <a:bodyPr/>
          <a:lstStyle/>
          <a:p>
            <a:fld id="{A757CFC8-64B4-45EE-BEC4-B8EAA41A0854}" type="slidenum">
              <a:rPr lang="en-US" smtClean="0"/>
              <a:t>‹#›</a:t>
            </a:fld>
            <a:endParaRPr lang="en-US"/>
          </a:p>
        </p:txBody>
      </p:sp>
    </p:spTree>
    <p:extLst>
      <p:ext uri="{BB962C8B-B14F-4D97-AF65-F5344CB8AC3E}">
        <p14:creationId xmlns:p14="http://schemas.microsoft.com/office/powerpoint/2010/main" val="3076423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39E76-90DD-408D-B91A-4CCDC03AA88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3813EAC-01A5-4C6F-8053-AA50BC4CBE3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4D27EB7-C863-4504-8A82-E3882F2C765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451C674-AD87-4749-B0A2-034397221079}"/>
              </a:ext>
            </a:extLst>
          </p:cNvPr>
          <p:cNvSpPr>
            <a:spLocks noGrp="1"/>
          </p:cNvSpPr>
          <p:nvPr>
            <p:ph type="dt" sz="half" idx="10"/>
          </p:nvPr>
        </p:nvSpPr>
        <p:spPr/>
        <p:txBody>
          <a:bodyPr/>
          <a:lstStyle/>
          <a:p>
            <a:fld id="{0694415B-EE0B-4288-AF33-2FC75AE70666}" type="datetimeFigureOut">
              <a:rPr lang="en-US" smtClean="0"/>
              <a:t>3/30/2020</a:t>
            </a:fld>
            <a:endParaRPr lang="en-US"/>
          </a:p>
        </p:txBody>
      </p:sp>
      <p:sp>
        <p:nvSpPr>
          <p:cNvPr id="6" name="Footer Placeholder 5">
            <a:extLst>
              <a:ext uri="{FF2B5EF4-FFF2-40B4-BE49-F238E27FC236}">
                <a16:creationId xmlns:a16="http://schemas.microsoft.com/office/drawing/2014/main" id="{BC3C5D17-60A6-4014-B1B6-5AFADE2723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39E6961-E749-4EE0-B37C-B147AFD7F11F}"/>
              </a:ext>
            </a:extLst>
          </p:cNvPr>
          <p:cNvSpPr>
            <a:spLocks noGrp="1"/>
          </p:cNvSpPr>
          <p:nvPr>
            <p:ph type="sldNum" sz="quarter" idx="12"/>
          </p:nvPr>
        </p:nvSpPr>
        <p:spPr/>
        <p:txBody>
          <a:bodyPr/>
          <a:lstStyle/>
          <a:p>
            <a:fld id="{A757CFC8-64B4-45EE-BEC4-B8EAA41A0854}" type="slidenum">
              <a:rPr lang="en-US" smtClean="0"/>
              <a:t>‹#›</a:t>
            </a:fld>
            <a:endParaRPr lang="en-US"/>
          </a:p>
        </p:txBody>
      </p:sp>
    </p:spTree>
    <p:extLst>
      <p:ext uri="{BB962C8B-B14F-4D97-AF65-F5344CB8AC3E}">
        <p14:creationId xmlns:p14="http://schemas.microsoft.com/office/powerpoint/2010/main" val="366966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71F10-E56D-4C6F-87ED-A362A32D799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7CED940-F222-41BE-A533-17B9799815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DEB736B-C200-414C-8DA5-40659A96AC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FA5F5A8-9BDB-4179-B9D4-FD4356BD3E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8EF7998-817E-4027-BEA3-8AA614CFF72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A6E94DC-1E11-45D8-951C-267645ABC08C}"/>
              </a:ext>
            </a:extLst>
          </p:cNvPr>
          <p:cNvSpPr>
            <a:spLocks noGrp="1"/>
          </p:cNvSpPr>
          <p:nvPr>
            <p:ph type="dt" sz="half" idx="10"/>
          </p:nvPr>
        </p:nvSpPr>
        <p:spPr/>
        <p:txBody>
          <a:bodyPr/>
          <a:lstStyle/>
          <a:p>
            <a:fld id="{0694415B-EE0B-4288-AF33-2FC75AE70666}" type="datetimeFigureOut">
              <a:rPr lang="en-US" smtClean="0"/>
              <a:t>3/30/2020</a:t>
            </a:fld>
            <a:endParaRPr lang="en-US"/>
          </a:p>
        </p:txBody>
      </p:sp>
      <p:sp>
        <p:nvSpPr>
          <p:cNvPr id="8" name="Footer Placeholder 7">
            <a:extLst>
              <a:ext uri="{FF2B5EF4-FFF2-40B4-BE49-F238E27FC236}">
                <a16:creationId xmlns:a16="http://schemas.microsoft.com/office/drawing/2014/main" id="{B04090DB-8000-4D69-AA15-C9DC0CBA8DA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7F6C23-26F6-4A88-862E-586FBC5FAC0E}"/>
              </a:ext>
            </a:extLst>
          </p:cNvPr>
          <p:cNvSpPr>
            <a:spLocks noGrp="1"/>
          </p:cNvSpPr>
          <p:nvPr>
            <p:ph type="sldNum" sz="quarter" idx="12"/>
          </p:nvPr>
        </p:nvSpPr>
        <p:spPr/>
        <p:txBody>
          <a:bodyPr/>
          <a:lstStyle/>
          <a:p>
            <a:fld id="{A757CFC8-64B4-45EE-BEC4-B8EAA41A0854}" type="slidenum">
              <a:rPr lang="en-US" smtClean="0"/>
              <a:t>‹#›</a:t>
            </a:fld>
            <a:endParaRPr lang="en-US"/>
          </a:p>
        </p:txBody>
      </p:sp>
    </p:spTree>
    <p:extLst>
      <p:ext uri="{BB962C8B-B14F-4D97-AF65-F5344CB8AC3E}">
        <p14:creationId xmlns:p14="http://schemas.microsoft.com/office/powerpoint/2010/main" val="4150481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EFDB8-31D7-40B6-AC0C-51CE7516295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77B5FD-B5AC-4C6F-846D-114BF87853F0}"/>
              </a:ext>
            </a:extLst>
          </p:cNvPr>
          <p:cNvSpPr>
            <a:spLocks noGrp="1"/>
          </p:cNvSpPr>
          <p:nvPr>
            <p:ph type="dt" sz="half" idx="10"/>
          </p:nvPr>
        </p:nvSpPr>
        <p:spPr/>
        <p:txBody>
          <a:bodyPr/>
          <a:lstStyle/>
          <a:p>
            <a:fld id="{0694415B-EE0B-4288-AF33-2FC75AE70666}" type="datetimeFigureOut">
              <a:rPr lang="en-US" smtClean="0"/>
              <a:t>3/30/2020</a:t>
            </a:fld>
            <a:endParaRPr lang="en-US"/>
          </a:p>
        </p:txBody>
      </p:sp>
      <p:sp>
        <p:nvSpPr>
          <p:cNvPr id="4" name="Footer Placeholder 3">
            <a:extLst>
              <a:ext uri="{FF2B5EF4-FFF2-40B4-BE49-F238E27FC236}">
                <a16:creationId xmlns:a16="http://schemas.microsoft.com/office/drawing/2014/main" id="{09DB81AF-5384-47EA-8BF0-A030BEF0B87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B8FA136-2A47-4A11-B9E8-85D2C103C650}"/>
              </a:ext>
            </a:extLst>
          </p:cNvPr>
          <p:cNvSpPr>
            <a:spLocks noGrp="1"/>
          </p:cNvSpPr>
          <p:nvPr>
            <p:ph type="sldNum" sz="quarter" idx="12"/>
          </p:nvPr>
        </p:nvSpPr>
        <p:spPr/>
        <p:txBody>
          <a:bodyPr/>
          <a:lstStyle/>
          <a:p>
            <a:fld id="{A757CFC8-64B4-45EE-BEC4-B8EAA41A0854}" type="slidenum">
              <a:rPr lang="en-US" smtClean="0"/>
              <a:t>‹#›</a:t>
            </a:fld>
            <a:endParaRPr lang="en-US"/>
          </a:p>
        </p:txBody>
      </p:sp>
    </p:spTree>
    <p:extLst>
      <p:ext uri="{BB962C8B-B14F-4D97-AF65-F5344CB8AC3E}">
        <p14:creationId xmlns:p14="http://schemas.microsoft.com/office/powerpoint/2010/main" val="3025809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12747C-B35B-4A81-AEB2-E880ACA08586}"/>
              </a:ext>
            </a:extLst>
          </p:cNvPr>
          <p:cNvSpPr>
            <a:spLocks noGrp="1"/>
          </p:cNvSpPr>
          <p:nvPr>
            <p:ph type="dt" sz="half" idx="10"/>
          </p:nvPr>
        </p:nvSpPr>
        <p:spPr/>
        <p:txBody>
          <a:bodyPr/>
          <a:lstStyle/>
          <a:p>
            <a:fld id="{0694415B-EE0B-4288-AF33-2FC75AE70666}" type="datetimeFigureOut">
              <a:rPr lang="en-US" smtClean="0"/>
              <a:t>3/30/2020</a:t>
            </a:fld>
            <a:endParaRPr lang="en-US"/>
          </a:p>
        </p:txBody>
      </p:sp>
      <p:sp>
        <p:nvSpPr>
          <p:cNvPr id="3" name="Footer Placeholder 2">
            <a:extLst>
              <a:ext uri="{FF2B5EF4-FFF2-40B4-BE49-F238E27FC236}">
                <a16:creationId xmlns:a16="http://schemas.microsoft.com/office/drawing/2014/main" id="{129B9165-887A-446E-A043-B468B96245B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CDE6336-860E-4AA7-ADE0-FD149EC72162}"/>
              </a:ext>
            </a:extLst>
          </p:cNvPr>
          <p:cNvSpPr>
            <a:spLocks noGrp="1"/>
          </p:cNvSpPr>
          <p:nvPr>
            <p:ph type="sldNum" sz="quarter" idx="12"/>
          </p:nvPr>
        </p:nvSpPr>
        <p:spPr/>
        <p:txBody>
          <a:bodyPr/>
          <a:lstStyle/>
          <a:p>
            <a:fld id="{A757CFC8-64B4-45EE-BEC4-B8EAA41A0854}" type="slidenum">
              <a:rPr lang="en-US" smtClean="0"/>
              <a:t>‹#›</a:t>
            </a:fld>
            <a:endParaRPr lang="en-US"/>
          </a:p>
        </p:txBody>
      </p:sp>
    </p:spTree>
    <p:extLst>
      <p:ext uri="{BB962C8B-B14F-4D97-AF65-F5344CB8AC3E}">
        <p14:creationId xmlns:p14="http://schemas.microsoft.com/office/powerpoint/2010/main" val="27877051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718D7-7F75-4A16-A9C9-317DAD5ED6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C94C0BB-5FED-4EA7-9C50-968C255CA83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16BC0BC-5AAA-4B22-80DA-7075D29CC2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E2D7D4-7191-4D27-859B-3D521357E5A2}"/>
              </a:ext>
            </a:extLst>
          </p:cNvPr>
          <p:cNvSpPr>
            <a:spLocks noGrp="1"/>
          </p:cNvSpPr>
          <p:nvPr>
            <p:ph type="dt" sz="half" idx="10"/>
          </p:nvPr>
        </p:nvSpPr>
        <p:spPr/>
        <p:txBody>
          <a:bodyPr/>
          <a:lstStyle/>
          <a:p>
            <a:fld id="{0694415B-EE0B-4288-AF33-2FC75AE70666}" type="datetimeFigureOut">
              <a:rPr lang="en-US" smtClean="0"/>
              <a:t>3/30/2020</a:t>
            </a:fld>
            <a:endParaRPr lang="en-US"/>
          </a:p>
        </p:txBody>
      </p:sp>
      <p:sp>
        <p:nvSpPr>
          <p:cNvPr id="6" name="Footer Placeholder 5">
            <a:extLst>
              <a:ext uri="{FF2B5EF4-FFF2-40B4-BE49-F238E27FC236}">
                <a16:creationId xmlns:a16="http://schemas.microsoft.com/office/drawing/2014/main" id="{E8EF1B95-8027-46D4-AC4C-258D2735FD1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C69AF56-704A-48CC-814C-230B51F949F3}"/>
              </a:ext>
            </a:extLst>
          </p:cNvPr>
          <p:cNvSpPr>
            <a:spLocks noGrp="1"/>
          </p:cNvSpPr>
          <p:nvPr>
            <p:ph type="sldNum" sz="quarter" idx="12"/>
          </p:nvPr>
        </p:nvSpPr>
        <p:spPr/>
        <p:txBody>
          <a:bodyPr/>
          <a:lstStyle/>
          <a:p>
            <a:fld id="{A757CFC8-64B4-45EE-BEC4-B8EAA41A0854}" type="slidenum">
              <a:rPr lang="en-US" smtClean="0"/>
              <a:t>‹#›</a:t>
            </a:fld>
            <a:endParaRPr lang="en-US"/>
          </a:p>
        </p:txBody>
      </p:sp>
    </p:spTree>
    <p:extLst>
      <p:ext uri="{BB962C8B-B14F-4D97-AF65-F5344CB8AC3E}">
        <p14:creationId xmlns:p14="http://schemas.microsoft.com/office/powerpoint/2010/main" val="2033848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30A37-50A9-4280-98AA-D9024E07E9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8CEA6CD-06CC-42D4-B099-1ED4C37B760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195B8CF-5773-4345-A92D-6210A284CF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B87839-469A-4F3E-BFEE-31587A5250F0}"/>
              </a:ext>
            </a:extLst>
          </p:cNvPr>
          <p:cNvSpPr>
            <a:spLocks noGrp="1"/>
          </p:cNvSpPr>
          <p:nvPr>
            <p:ph type="dt" sz="half" idx="10"/>
          </p:nvPr>
        </p:nvSpPr>
        <p:spPr/>
        <p:txBody>
          <a:bodyPr/>
          <a:lstStyle/>
          <a:p>
            <a:fld id="{0694415B-EE0B-4288-AF33-2FC75AE70666}" type="datetimeFigureOut">
              <a:rPr lang="en-US" smtClean="0"/>
              <a:t>3/30/2020</a:t>
            </a:fld>
            <a:endParaRPr lang="en-US"/>
          </a:p>
        </p:txBody>
      </p:sp>
      <p:sp>
        <p:nvSpPr>
          <p:cNvPr id="6" name="Footer Placeholder 5">
            <a:extLst>
              <a:ext uri="{FF2B5EF4-FFF2-40B4-BE49-F238E27FC236}">
                <a16:creationId xmlns:a16="http://schemas.microsoft.com/office/drawing/2014/main" id="{0CF5E27D-5A55-40BC-8139-6288953F0C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98B837-5AB6-41E9-96F2-F3A494B85A98}"/>
              </a:ext>
            </a:extLst>
          </p:cNvPr>
          <p:cNvSpPr>
            <a:spLocks noGrp="1"/>
          </p:cNvSpPr>
          <p:nvPr>
            <p:ph type="sldNum" sz="quarter" idx="12"/>
          </p:nvPr>
        </p:nvSpPr>
        <p:spPr/>
        <p:txBody>
          <a:bodyPr/>
          <a:lstStyle/>
          <a:p>
            <a:fld id="{A757CFC8-64B4-45EE-BEC4-B8EAA41A0854}" type="slidenum">
              <a:rPr lang="en-US" smtClean="0"/>
              <a:t>‹#›</a:t>
            </a:fld>
            <a:endParaRPr lang="en-US"/>
          </a:p>
        </p:txBody>
      </p:sp>
    </p:spTree>
    <p:extLst>
      <p:ext uri="{BB962C8B-B14F-4D97-AF65-F5344CB8AC3E}">
        <p14:creationId xmlns:p14="http://schemas.microsoft.com/office/powerpoint/2010/main" val="2618810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2475B-716B-4A80-B8A3-3B2B93B0D7E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A535B0-12DC-435D-9D5A-F08B579E7B9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72AD81-FDE4-42CB-ABCC-8277085B519E}"/>
              </a:ext>
            </a:extLst>
          </p:cNvPr>
          <p:cNvSpPr>
            <a:spLocks noGrp="1"/>
          </p:cNvSpPr>
          <p:nvPr>
            <p:ph type="dt" sz="half" idx="10"/>
          </p:nvPr>
        </p:nvSpPr>
        <p:spPr/>
        <p:txBody>
          <a:bodyPr/>
          <a:lstStyle/>
          <a:p>
            <a:fld id="{0694415B-EE0B-4288-AF33-2FC75AE70666}" type="datetimeFigureOut">
              <a:rPr lang="en-US" smtClean="0"/>
              <a:t>3/30/2020</a:t>
            </a:fld>
            <a:endParaRPr lang="en-US"/>
          </a:p>
        </p:txBody>
      </p:sp>
      <p:sp>
        <p:nvSpPr>
          <p:cNvPr id="5" name="Footer Placeholder 4">
            <a:extLst>
              <a:ext uri="{FF2B5EF4-FFF2-40B4-BE49-F238E27FC236}">
                <a16:creationId xmlns:a16="http://schemas.microsoft.com/office/drawing/2014/main" id="{68E72520-3D71-40F5-9450-0DCF4FF944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DAAE18-3F82-4121-8650-1A0A20D1CDF3}"/>
              </a:ext>
            </a:extLst>
          </p:cNvPr>
          <p:cNvSpPr>
            <a:spLocks noGrp="1"/>
          </p:cNvSpPr>
          <p:nvPr>
            <p:ph type="sldNum" sz="quarter" idx="12"/>
          </p:nvPr>
        </p:nvSpPr>
        <p:spPr/>
        <p:txBody>
          <a:bodyPr/>
          <a:lstStyle/>
          <a:p>
            <a:fld id="{A757CFC8-64B4-45EE-BEC4-B8EAA41A0854}" type="slidenum">
              <a:rPr lang="en-US" smtClean="0"/>
              <a:t>‹#›</a:t>
            </a:fld>
            <a:endParaRPr lang="en-US"/>
          </a:p>
        </p:txBody>
      </p:sp>
    </p:spTree>
    <p:extLst>
      <p:ext uri="{BB962C8B-B14F-4D97-AF65-F5344CB8AC3E}">
        <p14:creationId xmlns:p14="http://schemas.microsoft.com/office/powerpoint/2010/main" val="3957614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434C03B-273E-42F3-8AAA-DD43BFDACDA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EEE59C7-31D8-4B13-AC57-6F7CB635650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86860A-9A90-4CBD-88DE-C577F4A4B3F8}"/>
              </a:ext>
            </a:extLst>
          </p:cNvPr>
          <p:cNvSpPr>
            <a:spLocks noGrp="1"/>
          </p:cNvSpPr>
          <p:nvPr>
            <p:ph type="dt" sz="half" idx="10"/>
          </p:nvPr>
        </p:nvSpPr>
        <p:spPr/>
        <p:txBody>
          <a:bodyPr/>
          <a:lstStyle/>
          <a:p>
            <a:fld id="{0694415B-EE0B-4288-AF33-2FC75AE70666}" type="datetimeFigureOut">
              <a:rPr lang="en-US" smtClean="0"/>
              <a:t>3/30/2020</a:t>
            </a:fld>
            <a:endParaRPr lang="en-US"/>
          </a:p>
        </p:txBody>
      </p:sp>
      <p:sp>
        <p:nvSpPr>
          <p:cNvPr id="5" name="Footer Placeholder 4">
            <a:extLst>
              <a:ext uri="{FF2B5EF4-FFF2-40B4-BE49-F238E27FC236}">
                <a16:creationId xmlns:a16="http://schemas.microsoft.com/office/drawing/2014/main" id="{60A65980-888B-4B43-BC9F-113F04F9C8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CDD5E0-331B-4758-A008-5A2E0DC1E51D}"/>
              </a:ext>
            </a:extLst>
          </p:cNvPr>
          <p:cNvSpPr>
            <a:spLocks noGrp="1"/>
          </p:cNvSpPr>
          <p:nvPr>
            <p:ph type="sldNum" sz="quarter" idx="12"/>
          </p:nvPr>
        </p:nvSpPr>
        <p:spPr/>
        <p:txBody>
          <a:bodyPr/>
          <a:lstStyle/>
          <a:p>
            <a:fld id="{A757CFC8-64B4-45EE-BEC4-B8EAA41A0854}" type="slidenum">
              <a:rPr lang="en-US" smtClean="0"/>
              <a:t>‹#›</a:t>
            </a:fld>
            <a:endParaRPr lang="en-US"/>
          </a:p>
        </p:txBody>
      </p:sp>
    </p:spTree>
    <p:extLst>
      <p:ext uri="{BB962C8B-B14F-4D97-AF65-F5344CB8AC3E}">
        <p14:creationId xmlns:p14="http://schemas.microsoft.com/office/powerpoint/2010/main" val="2314902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8E478FC-248D-4DF0-8F49-F692D04FD3F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BD81CB7-1E41-4B9D-ABE1-3F424E13D3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2AA7FA-28D7-4488-93EF-25923F4FABA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94415B-EE0B-4288-AF33-2FC75AE70666}" type="datetimeFigureOut">
              <a:rPr lang="en-US" smtClean="0"/>
              <a:t>3/30/2020</a:t>
            </a:fld>
            <a:endParaRPr lang="en-US"/>
          </a:p>
        </p:txBody>
      </p:sp>
      <p:sp>
        <p:nvSpPr>
          <p:cNvPr id="5" name="Footer Placeholder 4">
            <a:extLst>
              <a:ext uri="{FF2B5EF4-FFF2-40B4-BE49-F238E27FC236}">
                <a16:creationId xmlns:a16="http://schemas.microsoft.com/office/drawing/2014/main" id="{8B5FF8C7-AFAE-47F7-8A3C-2A1797908E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C5A548E-5CFF-4428-BE43-18DBF1E67E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57CFC8-64B4-45EE-BEC4-B8EAA41A0854}" type="slidenum">
              <a:rPr lang="en-US" smtClean="0"/>
              <a:t>‹#›</a:t>
            </a:fld>
            <a:endParaRPr lang="en-US"/>
          </a:p>
        </p:txBody>
      </p:sp>
    </p:spTree>
    <p:extLst>
      <p:ext uri="{BB962C8B-B14F-4D97-AF65-F5344CB8AC3E}">
        <p14:creationId xmlns:p14="http://schemas.microsoft.com/office/powerpoint/2010/main" val="27071293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0BB2C-9A1E-4E2C-94F3-96CC37C59B40}"/>
              </a:ext>
            </a:extLst>
          </p:cNvPr>
          <p:cNvSpPr>
            <a:spLocks noGrp="1"/>
          </p:cNvSpPr>
          <p:nvPr>
            <p:ph type="ctrTitle"/>
          </p:nvPr>
        </p:nvSpPr>
        <p:spPr/>
        <p:txBody>
          <a:bodyPr>
            <a:normAutofit fontScale="90000"/>
          </a:bodyPr>
          <a:lstStyle/>
          <a:p>
            <a:pPr>
              <a:lnSpc>
                <a:spcPct val="100000"/>
              </a:lnSpc>
            </a:pPr>
            <a:r>
              <a:rPr lang="en-US" sz="2200" b="1" dirty="0"/>
              <a:t>DCOM 106-INTERCULTURAL COMMUNICATION</a:t>
            </a:r>
            <a:br>
              <a:rPr lang="en-US" sz="2200" dirty="0"/>
            </a:br>
            <a:r>
              <a:rPr lang="en-US" sz="2200" b="1" dirty="0"/>
              <a:t>JAN-APRIL SEMESTER</a:t>
            </a:r>
            <a:br>
              <a:rPr lang="en-US" sz="2200" dirty="0"/>
            </a:br>
            <a:r>
              <a:rPr lang="en-US" sz="2200" b="1" dirty="0"/>
              <a:t>LECTURE </a:t>
            </a:r>
            <a:r>
              <a:rPr lang="en-US" sz="2200" b="1"/>
              <a:t>NOTES </a:t>
            </a:r>
            <a:br>
              <a:rPr lang="en-US" sz="2200" b="1"/>
            </a:br>
            <a:r>
              <a:rPr lang="en-US" sz="2200" b="1"/>
              <a:t>BY</a:t>
            </a:r>
            <a:br>
              <a:rPr lang="en-US" sz="2200" dirty="0"/>
            </a:br>
            <a:r>
              <a:rPr lang="en-US" sz="2200" dirty="0"/>
              <a:t>Prof </a:t>
            </a:r>
            <a:r>
              <a:rPr lang="en-US" sz="2200" b="1" dirty="0"/>
              <a:t>Duncan Isaiah Oduor</a:t>
            </a:r>
            <a:br>
              <a:rPr lang="en-US" sz="2200" dirty="0"/>
            </a:br>
            <a:r>
              <a:rPr lang="en-US" sz="2200" b="1" dirty="0"/>
              <a:t>St. Paul’s University</a:t>
            </a:r>
            <a:br>
              <a:rPr lang="en-US" dirty="0"/>
            </a:br>
            <a:endParaRPr lang="en-US" dirty="0"/>
          </a:p>
        </p:txBody>
      </p:sp>
      <p:sp>
        <p:nvSpPr>
          <p:cNvPr id="3" name="Subtitle 2">
            <a:extLst>
              <a:ext uri="{FF2B5EF4-FFF2-40B4-BE49-F238E27FC236}">
                <a16:creationId xmlns:a16="http://schemas.microsoft.com/office/drawing/2014/main" id="{DAED93F5-94D7-43B9-BD05-AA2967BE6B33}"/>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6213596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33FE6-18C5-449D-BD44-1943B8F3AEB4}"/>
              </a:ext>
            </a:extLst>
          </p:cNvPr>
          <p:cNvSpPr>
            <a:spLocks noGrp="1"/>
          </p:cNvSpPr>
          <p:nvPr>
            <p:ph type="title"/>
          </p:nvPr>
        </p:nvSpPr>
        <p:spPr/>
        <p:txBody>
          <a:bodyPr>
            <a:normAutofit fontScale="90000"/>
          </a:bodyPr>
          <a:lstStyle/>
          <a:p>
            <a:pPr>
              <a:lnSpc>
                <a:spcPct val="150000"/>
              </a:lnSpc>
            </a:pPr>
            <a:r>
              <a:rPr lang="en-US" sz="2000" b="1" dirty="0"/>
              <a:t>INTRODUCTION-INTERCULTURAL COMMUNICATION</a:t>
            </a:r>
            <a:br>
              <a:rPr lang="en-US" dirty="0"/>
            </a:br>
            <a:endParaRPr lang="en-US" dirty="0"/>
          </a:p>
        </p:txBody>
      </p:sp>
      <p:sp>
        <p:nvSpPr>
          <p:cNvPr id="3" name="Content Placeholder 2">
            <a:extLst>
              <a:ext uri="{FF2B5EF4-FFF2-40B4-BE49-F238E27FC236}">
                <a16:creationId xmlns:a16="http://schemas.microsoft.com/office/drawing/2014/main" id="{7905D47D-1AE0-4A60-A403-6D87BB0CC636}"/>
              </a:ext>
            </a:extLst>
          </p:cNvPr>
          <p:cNvSpPr>
            <a:spLocks noGrp="1"/>
          </p:cNvSpPr>
          <p:nvPr>
            <p:ph idx="1"/>
          </p:nvPr>
        </p:nvSpPr>
        <p:spPr/>
        <p:txBody>
          <a:bodyPr>
            <a:normAutofit fontScale="62500" lnSpcReduction="20000"/>
          </a:bodyPr>
          <a:lstStyle/>
          <a:p>
            <a:pPr marL="0" indent="0" algn="ctr">
              <a:buNone/>
            </a:pPr>
            <a:r>
              <a:rPr lang="en-US" dirty="0"/>
              <a:t> Intercultural or cross-cultural communication is an interdisciplinary field of research that studies how people understand each other across group boundaries of various sorts: national, geographical, ethnic, occupational, class or gender. Researchers generally view intercultural communication as a problem created by differences in behaviors and world views among people who speak different languages and who belong to different cultures. However, these problems may not be very different from those encountered in communication among people who share the same national language and culture. </a:t>
            </a:r>
          </a:p>
          <a:p>
            <a:pPr marL="0" indent="0" algn="ctr">
              <a:buNone/>
            </a:pPr>
            <a:r>
              <a:rPr lang="en-US" dirty="0"/>
              <a:t>Although they are often used interchangeably, it is important to note the distinctions between the terms multicultural, cross-cultural, and intercultural communication. Multiculturalism is a rather surface approach to the coexistence and tolerance of different cultures. It takes the perspective of “us and the others” and typically focuses on those tip-of-the-iceberg features of culture, thus highlighting and accepting some differences but maintaining a “safe” distance. If you have a multicultural day at work, for example, it usually will feature some food, dance, dress, or maybe learning about how to say a few words or greetings in a sampling of cultures.</a:t>
            </a:r>
          </a:p>
          <a:p>
            <a:pPr marL="0" indent="0" algn="ctr">
              <a:buNone/>
            </a:pPr>
            <a:r>
              <a:rPr lang="en-US" dirty="0"/>
              <a:t>Cross-cultural approaches typically go a bit deeper, the goal being to be more diplomatic or sensitive. They account for some interaction and recognition of difference through trade and cooperation, which builds some limited understanding—such as, for instance, bowing instead of shaking hands, or giving small but meaningful gifts. A common drawback of cross-cultural comparisons is that we can wade into stereotyping and ethnocentric attitudes—judging other cultures by our own cultural standards—if we aren’t mindful.</a:t>
            </a:r>
          </a:p>
          <a:p>
            <a:endParaRPr lang="en-US" dirty="0"/>
          </a:p>
        </p:txBody>
      </p:sp>
    </p:spTree>
    <p:extLst>
      <p:ext uri="{BB962C8B-B14F-4D97-AF65-F5344CB8AC3E}">
        <p14:creationId xmlns:p14="http://schemas.microsoft.com/office/powerpoint/2010/main" val="26003656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3EC3-F763-4AF1-AE6D-C6D0D2C3F8B0}"/>
              </a:ext>
            </a:extLst>
          </p:cNvPr>
          <p:cNvSpPr>
            <a:spLocks noGrp="1"/>
          </p:cNvSpPr>
          <p:nvPr>
            <p:ph type="title"/>
          </p:nvPr>
        </p:nvSpPr>
        <p:spPr/>
        <p:txBody>
          <a:bodyPr/>
          <a:lstStyle/>
          <a:p>
            <a:r>
              <a:rPr lang="en-US" b="1" dirty="0"/>
              <a:t>Overview of intercultural communication</a:t>
            </a:r>
            <a:br>
              <a:rPr lang="en-US" dirty="0"/>
            </a:br>
            <a:endParaRPr lang="en-US" dirty="0"/>
          </a:p>
        </p:txBody>
      </p:sp>
      <p:sp>
        <p:nvSpPr>
          <p:cNvPr id="3" name="Content Placeholder 2">
            <a:extLst>
              <a:ext uri="{FF2B5EF4-FFF2-40B4-BE49-F238E27FC236}">
                <a16:creationId xmlns:a16="http://schemas.microsoft.com/office/drawing/2014/main" id="{624CD0B5-3160-45FE-8A4B-9B9EE3FE91A1}"/>
              </a:ext>
            </a:extLst>
          </p:cNvPr>
          <p:cNvSpPr>
            <a:spLocks noGrp="1"/>
          </p:cNvSpPr>
          <p:nvPr>
            <p:ph idx="1"/>
          </p:nvPr>
        </p:nvSpPr>
        <p:spPr/>
        <p:txBody>
          <a:bodyPr>
            <a:normAutofit fontScale="32500" lnSpcReduction="20000"/>
          </a:bodyPr>
          <a:lstStyle/>
          <a:p>
            <a:pPr marL="0" indent="0">
              <a:buNone/>
            </a:pPr>
            <a:r>
              <a:rPr lang="en-US" sz="4200" dirty="0"/>
              <a:t>Culture consists of the shared beliefs, values, and assumptions of a group of people who learn from one another and teach to others that their behaviors, attitudes, and perspectives are the correct ways to think, act, and feel.</a:t>
            </a:r>
          </a:p>
          <a:p>
            <a:pPr algn="ctr">
              <a:buFont typeface="Wingdings" panose="05000000000000000000" pitchFamily="2" charset="2"/>
              <a:buChar char="ü"/>
            </a:pPr>
            <a:r>
              <a:rPr lang="en-US" sz="4200" dirty="0"/>
              <a:t>It is helpful to think about culture in the following five ways:</a:t>
            </a:r>
          </a:p>
          <a:p>
            <a:pPr lvl="0" algn="ctr">
              <a:buFont typeface="Wingdings" panose="05000000000000000000" pitchFamily="2" charset="2"/>
              <a:buChar char="ü"/>
            </a:pPr>
            <a:r>
              <a:rPr lang="en-US" sz="4200" dirty="0"/>
              <a:t>Culture is learned.</a:t>
            </a:r>
          </a:p>
          <a:p>
            <a:pPr lvl="0" algn="ctr">
              <a:buFont typeface="Wingdings" panose="05000000000000000000" pitchFamily="2" charset="2"/>
              <a:buChar char="ü"/>
            </a:pPr>
            <a:r>
              <a:rPr lang="en-US" sz="4200" dirty="0"/>
              <a:t>Culture is shared.</a:t>
            </a:r>
          </a:p>
          <a:p>
            <a:pPr lvl="0" algn="ctr">
              <a:buFont typeface="Wingdings" panose="05000000000000000000" pitchFamily="2" charset="2"/>
              <a:buChar char="ü"/>
            </a:pPr>
            <a:r>
              <a:rPr lang="en-US" sz="4200" dirty="0"/>
              <a:t>Culture is dynamic.</a:t>
            </a:r>
          </a:p>
          <a:p>
            <a:pPr lvl="0" algn="ctr">
              <a:buFont typeface="Wingdings" panose="05000000000000000000" pitchFamily="2" charset="2"/>
              <a:buChar char="ü"/>
            </a:pPr>
            <a:r>
              <a:rPr lang="en-US" sz="4200" dirty="0"/>
              <a:t>Culture is systemic.</a:t>
            </a:r>
          </a:p>
          <a:p>
            <a:pPr lvl="0" algn="ctr">
              <a:buFont typeface="Wingdings" panose="05000000000000000000" pitchFamily="2" charset="2"/>
              <a:buChar char="ü"/>
            </a:pPr>
            <a:r>
              <a:rPr lang="en-US" sz="4200" dirty="0"/>
              <a:t>Culture is symbolic.</a:t>
            </a:r>
          </a:p>
          <a:p>
            <a:pPr marL="0" indent="0">
              <a:buNone/>
            </a:pPr>
            <a:r>
              <a:rPr lang="en-US" sz="4200" b="1" dirty="0"/>
              <a:t>Intercultural communication</a:t>
            </a:r>
            <a:r>
              <a:rPr lang="en-US" sz="4200" dirty="0"/>
              <a:t> is the verbal and nonverbal interaction between people from different cultural backgrounds. Basically, 'inter-' is a prefix that means 'between' and cultural means… well, from a culture, so intercultural communication is the communication between cultures. Sometimes, this is used to describe a single person trying to interact in a foreign environment but more often, it is a two-way street, where people from both cultures are trying to improve their communication. </a:t>
            </a:r>
          </a:p>
          <a:p>
            <a:pPr marL="0" indent="0">
              <a:buNone/>
            </a:pPr>
            <a:r>
              <a:rPr lang="en-US" sz="4200" dirty="0"/>
              <a:t>Now, if you want to learn about intercultural communication, it's important to understand what this is. But it's also important to understand what it isn't. Intercultural communication is targeted at allowing for positive and productive interaction. You are not joining this culture, you are not becoming a member of another society, you are not abandoning your own culture. That would be assimilation and that's not what we're after. </a:t>
            </a:r>
          </a:p>
          <a:p>
            <a:pPr marL="0" indent="0">
              <a:buNone/>
            </a:pPr>
            <a:r>
              <a:rPr lang="en-US" sz="4200" dirty="0"/>
              <a:t>Intercultural communication is also not simply a language proficiency.  communication requires the ability to understand language, but just think about how much of your communication with even your own friends is nonverbal: our body language, our attitudes, the rituals from hand-shaking to the stink eye.</a:t>
            </a:r>
          </a:p>
          <a:p>
            <a:pPr marL="0" indent="0">
              <a:buNone/>
            </a:pPr>
            <a:r>
              <a:rPr lang="en-US" sz="4200" dirty="0"/>
              <a:t> </a:t>
            </a:r>
          </a:p>
          <a:p>
            <a:endParaRPr lang="en-US" dirty="0"/>
          </a:p>
        </p:txBody>
      </p:sp>
    </p:spTree>
    <p:extLst>
      <p:ext uri="{BB962C8B-B14F-4D97-AF65-F5344CB8AC3E}">
        <p14:creationId xmlns:p14="http://schemas.microsoft.com/office/powerpoint/2010/main" val="2715640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3A202-ECC8-4826-9A2D-3D9AC00AE0DE}"/>
              </a:ext>
            </a:extLst>
          </p:cNvPr>
          <p:cNvSpPr>
            <a:spLocks noGrp="1"/>
          </p:cNvSpPr>
          <p:nvPr>
            <p:ph type="title"/>
          </p:nvPr>
        </p:nvSpPr>
        <p:spPr/>
        <p:txBody>
          <a:bodyPr/>
          <a:lstStyle/>
          <a:p>
            <a:r>
              <a:rPr lang="en-US" sz="2400" b="1" dirty="0"/>
              <a:t>Types of rituals and their significance</a:t>
            </a:r>
            <a:br>
              <a:rPr lang="en-US" dirty="0"/>
            </a:br>
            <a:endParaRPr lang="en-US" dirty="0"/>
          </a:p>
        </p:txBody>
      </p:sp>
      <p:sp>
        <p:nvSpPr>
          <p:cNvPr id="3" name="Content Placeholder 2">
            <a:extLst>
              <a:ext uri="{FF2B5EF4-FFF2-40B4-BE49-F238E27FC236}">
                <a16:creationId xmlns:a16="http://schemas.microsoft.com/office/drawing/2014/main" id="{CDDFD01D-B63A-4F43-AC97-C72CE0D9F9C9}"/>
              </a:ext>
            </a:extLst>
          </p:cNvPr>
          <p:cNvSpPr>
            <a:spLocks noGrp="1"/>
          </p:cNvSpPr>
          <p:nvPr>
            <p:ph idx="1"/>
          </p:nvPr>
        </p:nvSpPr>
        <p:spPr/>
        <p:txBody>
          <a:bodyPr>
            <a:normAutofit fontScale="25000" lnSpcReduction="20000"/>
          </a:bodyPr>
          <a:lstStyle/>
          <a:p>
            <a:pPr marL="0" indent="0">
              <a:lnSpc>
                <a:spcPct val="170000"/>
              </a:lnSpc>
              <a:buNone/>
            </a:pPr>
            <a:r>
              <a:rPr lang="en-US" sz="5500" dirty="0"/>
              <a:t>Rituals are collective activities that are technically superfluous to reach desired ends but that, within a culture, are considered socially sentential. They are therefore carried out for their own sake.</a:t>
            </a:r>
          </a:p>
          <a:p>
            <a:pPr marL="0" indent="0">
              <a:lnSpc>
                <a:spcPct val="170000"/>
              </a:lnSpc>
              <a:buNone/>
            </a:pPr>
            <a:r>
              <a:rPr lang="en-US" sz="5500" b="1" dirty="0"/>
              <a:t>Types of rituals and their significance</a:t>
            </a:r>
            <a:endParaRPr lang="en-US" sz="5500" dirty="0"/>
          </a:p>
          <a:p>
            <a:pPr marL="0" indent="0">
              <a:lnSpc>
                <a:spcPct val="170000"/>
              </a:lnSpc>
              <a:buNone/>
            </a:pPr>
            <a:r>
              <a:rPr lang="en-US" sz="5500" dirty="0"/>
              <a:t>Media experts and  cultural theorists have been arguing about the definition of the word ritual for a very long time. For the sake of media and communication ritual can be termed as a simplified and thus necessarily limiting definition of ritual: </a:t>
            </a:r>
            <a:r>
              <a:rPr lang="en-US" sz="5500" b="1" dirty="0"/>
              <a:t>rituals</a:t>
            </a:r>
            <a:r>
              <a:rPr lang="en-US" sz="5500" dirty="0"/>
              <a:t> are formalized behaviors set aside from everyday life that allow communities to explore their religious and/or cultural worlds through action. </a:t>
            </a:r>
          </a:p>
          <a:p>
            <a:pPr marL="0" indent="0">
              <a:lnSpc>
                <a:spcPct val="170000"/>
              </a:lnSpc>
              <a:buNone/>
            </a:pPr>
            <a:r>
              <a:rPr lang="en-US" sz="5500" dirty="0"/>
              <a:t>This unit is meant to  explore two well-known types of ritual found in different forms in cultures throughout the world: rites of passage and rituals of mythological reenactment. These categories certainly do not constitute all rituals, but they should give you an idea of how rituals work and what they can accomplish. </a:t>
            </a:r>
          </a:p>
          <a:p>
            <a:pPr marL="0" indent="0">
              <a:lnSpc>
                <a:spcPct val="170000"/>
              </a:lnSpc>
              <a:buNone/>
            </a:pPr>
            <a:r>
              <a:rPr lang="en-US" sz="5500" dirty="0"/>
              <a:t>Rites of passage exist in virtually every culture on Earth. During rites of passage, participants attempt to ritually move from one stage of life to another through a culturally-specific framework of actions and stages. Like most rituals, rites of passage typically take place in a </a:t>
            </a:r>
            <a:r>
              <a:rPr lang="en-US" sz="5500" b="1" dirty="0"/>
              <a:t>sacred space</a:t>
            </a:r>
            <a:r>
              <a:rPr lang="en-US" sz="5500" dirty="0"/>
              <a:t>, like a church, sacred grove of trees, or village square. One of the most discussed rites of passage is initiation or puberty rituals where adolescents must publicly perform some task or undergo some trial in order to move from childhood to adulthood. </a:t>
            </a:r>
          </a:p>
          <a:p>
            <a:endParaRPr lang="en-US" dirty="0"/>
          </a:p>
        </p:txBody>
      </p:sp>
    </p:spTree>
    <p:extLst>
      <p:ext uri="{BB962C8B-B14F-4D97-AF65-F5344CB8AC3E}">
        <p14:creationId xmlns:p14="http://schemas.microsoft.com/office/powerpoint/2010/main" val="8835430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7DB63-B3A6-4302-94F9-DA259A1C053A}"/>
              </a:ext>
            </a:extLst>
          </p:cNvPr>
          <p:cNvSpPr>
            <a:spLocks noGrp="1"/>
          </p:cNvSpPr>
          <p:nvPr>
            <p:ph type="title"/>
          </p:nvPr>
        </p:nvSpPr>
        <p:spPr/>
        <p:txBody>
          <a:bodyPr/>
          <a:lstStyle/>
          <a:p>
            <a:r>
              <a:rPr lang="en-US" sz="3200" b="1" dirty="0"/>
              <a:t>SYMBOLS AND SIGNS</a:t>
            </a:r>
            <a:br>
              <a:rPr lang="en-US" dirty="0"/>
            </a:br>
            <a:endParaRPr lang="en-US" dirty="0"/>
          </a:p>
        </p:txBody>
      </p:sp>
      <p:sp>
        <p:nvSpPr>
          <p:cNvPr id="3" name="Content Placeholder 2">
            <a:extLst>
              <a:ext uri="{FF2B5EF4-FFF2-40B4-BE49-F238E27FC236}">
                <a16:creationId xmlns:a16="http://schemas.microsoft.com/office/drawing/2014/main" id="{6DE044AA-4CEE-4D5A-9C97-A23A900B2C25}"/>
              </a:ext>
            </a:extLst>
          </p:cNvPr>
          <p:cNvSpPr>
            <a:spLocks noGrp="1"/>
          </p:cNvSpPr>
          <p:nvPr>
            <p:ph idx="1"/>
          </p:nvPr>
        </p:nvSpPr>
        <p:spPr/>
        <p:txBody>
          <a:bodyPr>
            <a:normAutofit fontScale="62500" lnSpcReduction="20000"/>
          </a:bodyPr>
          <a:lstStyle/>
          <a:p>
            <a:pPr marL="0" indent="0" algn="ctr">
              <a:buNone/>
            </a:pPr>
            <a:r>
              <a:rPr lang="en-US" dirty="0"/>
              <a:t>Humans, consciously and subconsciously, are always striving to make sense of their surrounding world. Symbols—such as gestures, signs, objects, signals, and words—help people understand that world. They provide clues to understanding experiences by conveying recognizable meanings that are shared by societies.</a:t>
            </a:r>
          </a:p>
          <a:p>
            <a:pPr marL="0" indent="0" algn="ctr">
              <a:buNone/>
            </a:pPr>
            <a:r>
              <a:rPr lang="en-US" dirty="0"/>
              <a:t>The world is filled with symbols. Sports uniforms, company logos, and traffic signs are symbols. In some cultures, a gold ring is a symbol of marriage. Some symbols are highly functional; stop signs, for instance, provide useful instruction. As physical objects, they belong to material culture, but because they function as symbols, they also convey nonmaterial cultural meanings. Some symbols are valuable only in what they represent. Trophies, blue ribbons, or gold medals, for example, serve no other purpose than to represent accomplishments. But many objects have both material and nonmaterial symbolic value.</a:t>
            </a:r>
          </a:p>
          <a:p>
            <a:pPr marL="0" indent="0" algn="ctr">
              <a:buNone/>
            </a:pPr>
            <a:r>
              <a:rPr lang="en-US" dirty="0"/>
              <a:t>A police officer’s badge and uniform are symbols of authority and law enforcement. The sight of an officer in uniform or a squad car triggers reassurance in some citizens, and annoyance, fear, or anger in others.</a:t>
            </a:r>
          </a:p>
          <a:p>
            <a:pPr marL="0" indent="0" algn="ctr">
              <a:buNone/>
            </a:pPr>
            <a:r>
              <a:rPr lang="en-US" dirty="0"/>
              <a:t>It’s easy to take symbols for granted. Few people challenge or even think about stick figure signs on the doors of public bathrooms. But those figures are more than just symbols that tell men and women which bathrooms to use</a:t>
            </a:r>
            <a:r>
              <a:rPr lang="en-US" b="1" dirty="0"/>
              <a:t> </a:t>
            </a:r>
            <a:endParaRPr lang="en-US" dirty="0"/>
          </a:p>
          <a:p>
            <a:pPr marL="0" indent="0" algn="ctr">
              <a:buNone/>
            </a:pPr>
            <a:r>
              <a:rPr lang="en-US" dirty="0"/>
              <a:t>Symbols are words, gestures, pictures, objects that carry a particular meaning that is only recognized by those who share the culture. Communication is preeminently symbolic. There are two major categories of signals people send: signs and symbols.</a:t>
            </a:r>
          </a:p>
          <a:p>
            <a:endParaRPr lang="en-US" dirty="0"/>
          </a:p>
        </p:txBody>
      </p:sp>
    </p:spTree>
    <p:extLst>
      <p:ext uri="{BB962C8B-B14F-4D97-AF65-F5344CB8AC3E}">
        <p14:creationId xmlns:p14="http://schemas.microsoft.com/office/powerpoint/2010/main" val="42875926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9D9AB-FBFD-4865-89EA-DDDB8939F7E8}"/>
              </a:ext>
            </a:extLst>
          </p:cNvPr>
          <p:cNvSpPr>
            <a:spLocks noGrp="1"/>
          </p:cNvSpPr>
          <p:nvPr>
            <p:ph type="title"/>
          </p:nvPr>
        </p:nvSpPr>
        <p:spPr/>
        <p:txBody>
          <a:bodyPr>
            <a:normAutofit fontScale="90000"/>
          </a:bodyPr>
          <a:lstStyle/>
          <a:p>
            <a:r>
              <a:rPr lang="en-US" b="1" dirty="0"/>
              <a:t>Forms of communication-Interpersonal Communication</a:t>
            </a:r>
            <a:br>
              <a:rPr lang="en-US" dirty="0"/>
            </a:br>
            <a:endParaRPr lang="en-US" dirty="0"/>
          </a:p>
        </p:txBody>
      </p:sp>
      <p:sp>
        <p:nvSpPr>
          <p:cNvPr id="3" name="Content Placeholder 2">
            <a:extLst>
              <a:ext uri="{FF2B5EF4-FFF2-40B4-BE49-F238E27FC236}">
                <a16:creationId xmlns:a16="http://schemas.microsoft.com/office/drawing/2014/main" id="{25F85415-D047-41CF-B28E-8BACCEBC48E7}"/>
              </a:ext>
            </a:extLst>
          </p:cNvPr>
          <p:cNvSpPr>
            <a:spLocks noGrp="1"/>
          </p:cNvSpPr>
          <p:nvPr>
            <p:ph idx="1"/>
          </p:nvPr>
        </p:nvSpPr>
        <p:spPr/>
        <p:txBody>
          <a:bodyPr>
            <a:normAutofit fontScale="62500" lnSpcReduction="20000"/>
          </a:bodyPr>
          <a:lstStyle/>
          <a:p>
            <a:pPr marL="0" indent="0" algn="ctr">
              <a:buNone/>
            </a:pPr>
            <a:r>
              <a:rPr lang="en-US" dirty="0"/>
              <a:t>One of the most important - if not </a:t>
            </a:r>
            <a:r>
              <a:rPr lang="en-US" i="1" dirty="0"/>
              <a:t>the</a:t>
            </a:r>
            <a:r>
              <a:rPr lang="en-US" dirty="0"/>
              <a:t> most important - forms of communication a manager will engage in on a daily basis is interpersonal communication. Interpersonal communication can be described in a variety of ways, but when we examine what it means in the context of management, we can define interpersonal communication as communication between a small group of individuals, typically in a face-to-face setting, where participants engage in a minimally restricted dialogue with each other. Interpersonal communication, essentially, breaks down barriers which people put up to protect themselves. You allow yourself to become vulnerable by putting yourself out there. </a:t>
            </a:r>
          </a:p>
          <a:p>
            <a:pPr marL="0" indent="0" algn="ctr">
              <a:buNone/>
            </a:pPr>
            <a:r>
              <a:rPr lang="en-US" dirty="0"/>
              <a:t>Managers who engage in interpersonal communication with their subordinates demonstrate that they not only care about the organization, especially one that uses teams, but also care about their employees. Taking the time to get to know who your employees are will make them feel valued. This is not to say that every employee will want to get to know you on a more personal level but it at least tells them that you would like to. The more valued the employee feels, the fewer barriers they feel they need to build around them and the more easily information flows. As barriers come down, relationships are formed that create value within the organization, job satisfaction increases, and the workplace becomes a place where everybody likes to be. </a:t>
            </a:r>
          </a:p>
          <a:p>
            <a:pPr marL="0" indent="0" algn="ctr">
              <a:buNone/>
            </a:pPr>
            <a:r>
              <a:rPr lang="en-US" dirty="0"/>
              <a:t>It is equally important for a manager to communicate interpersonally with upper management, as well. Since managers serve as a gatekeeper of information between upper management and subordinates, an effective manager understands their role in keeping the lines of communication open. When organizational information fails to reach its intended recipient, the entire organization can suffer. </a:t>
            </a:r>
          </a:p>
          <a:p>
            <a:endParaRPr lang="en-US" dirty="0"/>
          </a:p>
        </p:txBody>
      </p:sp>
    </p:spTree>
    <p:extLst>
      <p:ext uri="{BB962C8B-B14F-4D97-AF65-F5344CB8AC3E}">
        <p14:creationId xmlns:p14="http://schemas.microsoft.com/office/powerpoint/2010/main" val="7951817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2487-EEDC-4DAB-8F83-E3412D5907A9}"/>
              </a:ext>
            </a:extLst>
          </p:cNvPr>
          <p:cNvSpPr>
            <a:spLocks noGrp="1"/>
          </p:cNvSpPr>
          <p:nvPr>
            <p:ph type="title"/>
          </p:nvPr>
        </p:nvSpPr>
        <p:spPr/>
        <p:txBody>
          <a:bodyPr/>
          <a:lstStyle/>
          <a:p>
            <a:r>
              <a:rPr lang="en-US" dirty="0"/>
              <a:t>Nonverbal Communication</a:t>
            </a:r>
            <a:br>
              <a:rPr lang="en-US" dirty="0"/>
            </a:br>
            <a:endParaRPr lang="en-US" dirty="0"/>
          </a:p>
        </p:txBody>
      </p:sp>
      <p:sp>
        <p:nvSpPr>
          <p:cNvPr id="3" name="Content Placeholder 2">
            <a:extLst>
              <a:ext uri="{FF2B5EF4-FFF2-40B4-BE49-F238E27FC236}">
                <a16:creationId xmlns:a16="http://schemas.microsoft.com/office/drawing/2014/main" id="{10332CA1-52D1-4F00-B5A0-7301EA72F9C3}"/>
              </a:ext>
            </a:extLst>
          </p:cNvPr>
          <p:cNvSpPr>
            <a:spLocks noGrp="1"/>
          </p:cNvSpPr>
          <p:nvPr>
            <p:ph idx="1"/>
          </p:nvPr>
        </p:nvSpPr>
        <p:spPr/>
        <p:txBody>
          <a:bodyPr>
            <a:normAutofit fontScale="77500" lnSpcReduction="20000"/>
          </a:bodyPr>
          <a:lstStyle/>
          <a:p>
            <a:pPr marL="0" indent="0" algn="ctr">
              <a:buNone/>
            </a:pPr>
            <a:r>
              <a:rPr lang="en-US" dirty="0"/>
              <a:t>Did you know that the majority of what you communicate to people on a daily basis is done without words at all? This is also true for managers. Put simply, nonverbal communication is anything besides words, such as gestures, actions, facial expressions, body language and other aspects of your physical appearance, that, when seen, communicate something. I am sure that you've heard the saying 'it is not what you say, but how you say it' or perhaps 'actions speak louder than words.' Managers send, receive and interpret nonverbal messages the same way they would oral or written communication. </a:t>
            </a:r>
          </a:p>
          <a:p>
            <a:pPr marL="0" indent="0" algn="ctr">
              <a:buNone/>
            </a:pPr>
            <a:r>
              <a:rPr lang="en-US" dirty="0"/>
              <a:t>Still, understanding the significance of nonverbal communication can be troublesome for managers because it is such a normal part of any managerial action. Our nonverbal communication is as automatic as breathing because we do it without thinking about it most of the time. Even though nonverbal communication accompanies oral communication as an extension of a particular message, the two do not always align. Because nonverbal communication is often used without consideration, inconsistencies between oral communication and nonverbal communication can occur. Effective managers understand and are aware of their nonverbal communication, ensuring consistency between their spoken communication and their nonverbal communication</a:t>
            </a:r>
          </a:p>
        </p:txBody>
      </p:sp>
    </p:spTree>
    <p:extLst>
      <p:ext uri="{BB962C8B-B14F-4D97-AF65-F5344CB8AC3E}">
        <p14:creationId xmlns:p14="http://schemas.microsoft.com/office/powerpoint/2010/main" val="31349644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5D10E0-01EE-4B03-B4B6-9027129E7437}"/>
              </a:ext>
            </a:extLst>
          </p:cNvPr>
          <p:cNvSpPr>
            <a:spLocks noGrp="1"/>
          </p:cNvSpPr>
          <p:nvPr>
            <p:ph type="title"/>
          </p:nvPr>
        </p:nvSpPr>
        <p:spPr/>
        <p:txBody>
          <a:bodyPr>
            <a:normAutofit fontScale="90000"/>
          </a:bodyPr>
          <a:lstStyle/>
          <a:p>
            <a:r>
              <a:rPr lang="en-US" b="1" dirty="0"/>
              <a:t>BARRIERS OF INTERCULTURAL COMMUNICATION</a:t>
            </a:r>
            <a:br>
              <a:rPr lang="en-US" dirty="0"/>
            </a:br>
            <a:endParaRPr lang="en-US" dirty="0"/>
          </a:p>
        </p:txBody>
      </p:sp>
      <p:sp>
        <p:nvSpPr>
          <p:cNvPr id="3" name="Content Placeholder 2">
            <a:extLst>
              <a:ext uri="{FF2B5EF4-FFF2-40B4-BE49-F238E27FC236}">
                <a16:creationId xmlns:a16="http://schemas.microsoft.com/office/drawing/2014/main" id="{626FB03D-FCBC-45AE-BBCE-C84811AE9E7D}"/>
              </a:ext>
            </a:extLst>
          </p:cNvPr>
          <p:cNvSpPr>
            <a:spLocks noGrp="1"/>
          </p:cNvSpPr>
          <p:nvPr>
            <p:ph idx="1"/>
          </p:nvPr>
        </p:nvSpPr>
        <p:spPr/>
        <p:txBody>
          <a:bodyPr>
            <a:normAutofit fontScale="47500" lnSpcReduction="20000"/>
          </a:bodyPr>
          <a:lstStyle/>
          <a:p>
            <a:pPr marL="0" indent="0" algn="ctr">
              <a:buNone/>
            </a:pPr>
            <a:r>
              <a:rPr lang="en-US" sz="2900" b="1" dirty="0"/>
              <a:t>ETHNOCENTRICISM-</a:t>
            </a:r>
            <a:r>
              <a:rPr lang="en-US" sz="2900" dirty="0"/>
              <a:t>Ethnocentrism is a perception that an individual has for someone else’s culture and heritage as being inferior to his or her own culture and heritage. The perception basically encompasses a wide range of assumptions regarding the culture as being morally correct and rational in all ways possible. When such individuals interact with a person of another culture or heritage, they refuse to acknowledge the opinion of that person or they evaluate a certain situation from their own point of view. In some rare cases Ethnocentrism is related to racism</a:t>
            </a:r>
          </a:p>
          <a:p>
            <a:pPr marL="0" indent="0" algn="ctr">
              <a:buNone/>
            </a:pPr>
            <a:r>
              <a:rPr lang="en-US" sz="2900" b="1" dirty="0"/>
              <a:t> </a:t>
            </a:r>
            <a:endParaRPr lang="en-US" sz="2900" dirty="0"/>
          </a:p>
          <a:p>
            <a:pPr algn="ctr"/>
            <a:r>
              <a:rPr lang="en-US" sz="2900" b="1" dirty="0"/>
              <a:t>STEREOTYPES</a:t>
            </a:r>
          </a:p>
          <a:p>
            <a:pPr algn="ctr"/>
            <a:r>
              <a:rPr lang="en-US" sz="2900" dirty="0"/>
              <a:t>Stereotypes are characteristics imposed upon groups of people because of their race, nationality, and sexual orientation. These characteristics tend to be oversimplifications of the groups involved, and while some people truly do embody the traits of their stereotype, they are not necessarily representative of all people within that group. Stereotypes are not always accurate and even if positive, can be harmful.</a:t>
            </a:r>
          </a:p>
          <a:p>
            <a:pPr algn="ctr"/>
            <a:r>
              <a:rPr lang="en-US" sz="2900" b="1" dirty="0"/>
              <a:t>Prejudice</a:t>
            </a:r>
            <a:endParaRPr lang="en-US" sz="2900" dirty="0"/>
          </a:p>
          <a:p>
            <a:pPr algn="ctr"/>
            <a:r>
              <a:rPr lang="en-US" sz="2900" dirty="0"/>
              <a:t>Prejudice is another notable and important barrier to cross cultural communication. Prejudice refers to irrational judgments passed on certain groups or individuals. It refers to a primary negative perception created by individuals on the basis of race, ethnicity, religion, cast or language.</a:t>
            </a:r>
          </a:p>
          <a:p>
            <a:pPr algn="ctr"/>
            <a:r>
              <a:rPr lang="en-US" sz="2900" dirty="0"/>
              <a:t>Definitely, when people from different cultures and norms join individuals from other cultures, they face challenges of prejudice. Lack of communication and interaction is there as pre-judgments are passed in such cross-cultural setting. Actually, irrational perception created by a majority for a minority is the basis of prejudice. And this comes out as the breakdown of the communication pattern.</a:t>
            </a:r>
          </a:p>
          <a:p>
            <a:pPr algn="ctr"/>
            <a:r>
              <a:rPr lang="en-US" sz="2900" b="1" dirty="0"/>
              <a:t>Cultural Relativism</a:t>
            </a:r>
            <a:endParaRPr lang="en-US" sz="2900" dirty="0"/>
          </a:p>
          <a:p>
            <a:pPr algn="ctr"/>
            <a:r>
              <a:rPr lang="en-US" sz="2900" dirty="0"/>
              <a:t>Cultural relativism is another most notable barrier of intercultural communication. The denial of others’ values and cultures for the augmentation of self-values and cultures refers to cultural relativism . Cultural relativism is a notion that reflects the superiority of a certain group. </a:t>
            </a:r>
          </a:p>
          <a:p>
            <a:endParaRPr lang="en-US" dirty="0"/>
          </a:p>
        </p:txBody>
      </p:sp>
    </p:spTree>
    <p:extLst>
      <p:ext uri="{BB962C8B-B14F-4D97-AF65-F5344CB8AC3E}">
        <p14:creationId xmlns:p14="http://schemas.microsoft.com/office/powerpoint/2010/main" val="38898984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CFB7F-F495-41A4-8189-8E41D93EC438}"/>
              </a:ext>
            </a:extLst>
          </p:cNvPr>
          <p:cNvSpPr>
            <a:spLocks noGrp="1"/>
          </p:cNvSpPr>
          <p:nvPr>
            <p:ph type="title"/>
          </p:nvPr>
        </p:nvSpPr>
        <p:spPr/>
        <p:txBody>
          <a:bodyPr/>
          <a:lstStyle/>
          <a:p>
            <a:r>
              <a:rPr lang="en-US" sz="2000" b="1" dirty="0"/>
              <a:t>CULTURAL ELEMENTS</a:t>
            </a:r>
            <a:br>
              <a:rPr lang="en-US" dirty="0"/>
            </a:br>
            <a:endParaRPr lang="en-US" dirty="0"/>
          </a:p>
        </p:txBody>
      </p:sp>
      <p:sp>
        <p:nvSpPr>
          <p:cNvPr id="3" name="Content Placeholder 2">
            <a:extLst>
              <a:ext uri="{FF2B5EF4-FFF2-40B4-BE49-F238E27FC236}">
                <a16:creationId xmlns:a16="http://schemas.microsoft.com/office/drawing/2014/main" id="{64F88FDF-3ADB-47F1-9C76-A2C42755FD69}"/>
              </a:ext>
            </a:extLst>
          </p:cNvPr>
          <p:cNvSpPr>
            <a:spLocks noGrp="1"/>
          </p:cNvSpPr>
          <p:nvPr>
            <p:ph idx="1"/>
          </p:nvPr>
        </p:nvSpPr>
        <p:spPr/>
        <p:txBody>
          <a:bodyPr>
            <a:normAutofit fontScale="25000" lnSpcReduction="20000"/>
          </a:bodyPr>
          <a:lstStyle/>
          <a:p>
            <a:pPr marL="0" indent="0">
              <a:lnSpc>
                <a:spcPct val="170000"/>
              </a:lnSpc>
              <a:buNone/>
            </a:pPr>
            <a:r>
              <a:rPr lang="en-US" sz="9600" dirty="0"/>
              <a:t>Culture is transmitted to employees in a number of ways. The most significant are stories, rituals, material symbols, and language. The culture of society also comprises the shared values, understandings, assumptions, and goals that are learned from earlier generations, imposed by present members of society, and passed on to succeeding generations. There are some elements of culture about which the managers of international operation should be aware of.</a:t>
            </a:r>
          </a:p>
          <a:p>
            <a:pPr lvl="0" algn="ctr">
              <a:buFont typeface="Wingdings" panose="05000000000000000000" pitchFamily="2" charset="2"/>
              <a:buChar char="ü"/>
            </a:pPr>
            <a:r>
              <a:rPr lang="en-US" sz="9600" dirty="0"/>
              <a:t>Languages,</a:t>
            </a:r>
          </a:p>
          <a:p>
            <a:pPr lvl="0" algn="ctr">
              <a:buFont typeface="Wingdings" panose="05000000000000000000" pitchFamily="2" charset="2"/>
              <a:buChar char="ü"/>
            </a:pPr>
            <a:r>
              <a:rPr lang="en-US" sz="9600" dirty="0"/>
              <a:t>Norms,</a:t>
            </a:r>
          </a:p>
          <a:p>
            <a:pPr lvl="0" algn="ctr">
              <a:buFont typeface="Wingdings" panose="05000000000000000000" pitchFamily="2" charset="2"/>
              <a:buChar char="ü"/>
            </a:pPr>
            <a:r>
              <a:rPr lang="en-US" sz="9600" dirty="0"/>
              <a:t>Symbols, etc</a:t>
            </a:r>
          </a:p>
          <a:p>
            <a:endParaRPr lang="en-US" dirty="0"/>
          </a:p>
        </p:txBody>
      </p:sp>
    </p:spTree>
    <p:extLst>
      <p:ext uri="{BB962C8B-B14F-4D97-AF65-F5344CB8AC3E}">
        <p14:creationId xmlns:p14="http://schemas.microsoft.com/office/powerpoint/2010/main" val="21649465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7430E-6A20-45D5-A881-96A9556CCC1E}"/>
              </a:ext>
            </a:extLst>
          </p:cNvPr>
          <p:cNvSpPr>
            <a:spLocks noGrp="1"/>
          </p:cNvSpPr>
          <p:nvPr>
            <p:ph type="title"/>
          </p:nvPr>
        </p:nvSpPr>
        <p:spPr/>
        <p:txBody>
          <a:bodyPr>
            <a:normAutofit/>
          </a:bodyPr>
          <a:lstStyle/>
          <a:p>
            <a:r>
              <a:rPr lang="en-US" sz="2800" b="1" dirty="0"/>
              <a:t>Time as applied in intercultural communication</a:t>
            </a:r>
            <a:br>
              <a:rPr lang="en-US" sz="2800" dirty="0"/>
            </a:br>
            <a:r>
              <a:rPr lang="en-US" sz="2800" b="1" dirty="0"/>
              <a:t> </a:t>
            </a:r>
            <a:br>
              <a:rPr lang="en-US" sz="2800" dirty="0"/>
            </a:br>
            <a:endParaRPr lang="en-US" sz="2800" dirty="0"/>
          </a:p>
        </p:txBody>
      </p:sp>
      <p:sp>
        <p:nvSpPr>
          <p:cNvPr id="3" name="Content Placeholder 2">
            <a:extLst>
              <a:ext uri="{FF2B5EF4-FFF2-40B4-BE49-F238E27FC236}">
                <a16:creationId xmlns:a16="http://schemas.microsoft.com/office/drawing/2014/main" id="{0C1AAD77-2CA9-44F8-8331-EB42B3ACF91D}"/>
              </a:ext>
            </a:extLst>
          </p:cNvPr>
          <p:cNvSpPr>
            <a:spLocks noGrp="1"/>
          </p:cNvSpPr>
          <p:nvPr>
            <p:ph idx="1"/>
          </p:nvPr>
        </p:nvSpPr>
        <p:spPr/>
        <p:txBody>
          <a:bodyPr>
            <a:normAutofit fontScale="77500" lnSpcReduction="20000"/>
          </a:bodyPr>
          <a:lstStyle/>
          <a:p>
            <a:pPr marL="0" indent="0" algn="ctr">
              <a:buNone/>
            </a:pPr>
            <a:r>
              <a:rPr lang="en-US" dirty="0"/>
              <a:t>Differences in the conceptions of time, in the timing, and in the particular tempos of cultural groups are discussed as significant dimensions of intercultural communication. Time, therefore, is an expensive commodity to be used wisely for them. Values such as progress, success and achievement that are held in high regard are based on adherence to time-keeping. Academic and professional assignments are timetabled and obey strict time deadlines.</a:t>
            </a:r>
          </a:p>
          <a:p>
            <a:pPr marL="0" indent="0" algn="ctr">
              <a:buNone/>
            </a:pPr>
            <a:r>
              <a:rPr lang="en-US" dirty="0"/>
              <a:t>However, many African, Asian and even European countries like Italy or Spain that perceive time as more cyclical, regulated by rotating moons and seasons, are much more laid back.</a:t>
            </a:r>
          </a:p>
          <a:p>
            <a:pPr marL="0" indent="0" algn="ctr">
              <a:buNone/>
            </a:pPr>
            <a:r>
              <a:rPr lang="en-US" dirty="0"/>
              <a:t>Ancient countries such as India and Egypt, that have existed for thousands of years, evaluate time very differently. They, unlike the Japanese for instance, do not consider minutes, even hours or days, as desperately critical</a:t>
            </a:r>
          </a:p>
          <a:p>
            <a:pPr marL="0" indent="0" algn="ctr">
              <a:buNone/>
            </a:pPr>
            <a:r>
              <a:rPr lang="en-US" dirty="0"/>
              <a:t>While the time dimension in intercultural communication has been recognized, few communication scholars have attempted to cope with the complex problems involved in describing temporal behavior or in studying time-experiencing. Consequently, little is known about time as a significant and pervasive </a:t>
            </a:r>
            <a:r>
              <a:rPr lang="en-US" i="1" dirty="0"/>
              <a:t>variable</a:t>
            </a:r>
            <a:r>
              <a:rPr lang="en-US" dirty="0"/>
              <a:t> underlying all intercultural communication situations.</a:t>
            </a:r>
          </a:p>
          <a:p>
            <a:endParaRPr lang="en-US" dirty="0"/>
          </a:p>
        </p:txBody>
      </p:sp>
    </p:spTree>
    <p:extLst>
      <p:ext uri="{BB962C8B-B14F-4D97-AF65-F5344CB8AC3E}">
        <p14:creationId xmlns:p14="http://schemas.microsoft.com/office/powerpoint/2010/main" val="2423934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B009A-DBC6-4236-B363-F043DCD6254B}"/>
              </a:ext>
            </a:extLst>
          </p:cNvPr>
          <p:cNvSpPr>
            <a:spLocks noGrp="1"/>
          </p:cNvSpPr>
          <p:nvPr>
            <p:ph type="title"/>
          </p:nvPr>
        </p:nvSpPr>
        <p:spPr/>
        <p:txBody>
          <a:bodyPr/>
          <a:lstStyle/>
          <a:p>
            <a:r>
              <a:rPr lang="en-US" b="1" dirty="0"/>
              <a:t>STATUS</a:t>
            </a:r>
            <a:br>
              <a:rPr lang="en-US" dirty="0"/>
            </a:br>
            <a:endParaRPr lang="en-US" dirty="0"/>
          </a:p>
        </p:txBody>
      </p:sp>
      <p:sp>
        <p:nvSpPr>
          <p:cNvPr id="3" name="Content Placeholder 2">
            <a:extLst>
              <a:ext uri="{FF2B5EF4-FFF2-40B4-BE49-F238E27FC236}">
                <a16:creationId xmlns:a16="http://schemas.microsoft.com/office/drawing/2014/main" id="{4F3DC5DF-A979-49F4-A5CF-E2B5EB46DF5E}"/>
              </a:ext>
            </a:extLst>
          </p:cNvPr>
          <p:cNvSpPr>
            <a:spLocks noGrp="1"/>
          </p:cNvSpPr>
          <p:nvPr>
            <p:ph idx="1"/>
          </p:nvPr>
        </p:nvSpPr>
        <p:spPr/>
        <p:txBody>
          <a:bodyPr>
            <a:normAutofit fontScale="55000" lnSpcReduction="20000"/>
          </a:bodyPr>
          <a:lstStyle/>
          <a:p>
            <a:pPr marL="0" indent="0">
              <a:buNone/>
            </a:pPr>
            <a:r>
              <a:rPr lang="en-US" dirty="0"/>
              <a:t>Status is important sociologically because we attach to one's position a certain set of presumed rights, as well as presumed obligations and expectations for certain behaviors.</a:t>
            </a:r>
          </a:p>
          <a:p>
            <a:pPr algn="ctr"/>
            <a:r>
              <a:rPr lang="en-US" b="1" dirty="0"/>
              <a:t>Achieved Status </a:t>
            </a:r>
            <a:endParaRPr lang="en-US" dirty="0"/>
          </a:p>
          <a:p>
            <a:pPr marL="0" indent="0" algn="ctr">
              <a:buNone/>
            </a:pPr>
            <a:r>
              <a:rPr lang="en-US" dirty="0"/>
              <a:t>An achieved status is one that is acquired on the basis of merit; it is a position that is earned or chosen and reflects a person's skills, abilities, and efforts. Being a professional athlete, for example, is an achieved status, as is being a lawyer, college professor, or even a criminal.</a:t>
            </a:r>
          </a:p>
          <a:p>
            <a:pPr algn="ctr"/>
            <a:r>
              <a:rPr lang="en-US" b="1" dirty="0"/>
              <a:t>Ascribed Status </a:t>
            </a:r>
            <a:endParaRPr lang="en-US" dirty="0"/>
          </a:p>
          <a:p>
            <a:pPr marL="0" indent="0" algn="ctr">
              <a:buNone/>
            </a:pPr>
            <a:r>
              <a:rPr lang="en-US" dirty="0"/>
              <a:t>An ascribed status, on the other hand, is beyond an individual's control. It is not earned, but rather is something people are either born with or had no control over. Examples of ascribed status include sex, race, and age. Children usually have more ascribed statuses than adults, since they do not usually have a choice in most matters.</a:t>
            </a:r>
          </a:p>
          <a:p>
            <a:pPr marL="0" indent="0" algn="ctr">
              <a:buNone/>
            </a:pPr>
            <a:r>
              <a:rPr lang="en-US" dirty="0"/>
              <a:t>A family's social status or socioeconomic status, for instance, would be an achieved status for adults, but an ascribed status for children. Homelessness might also be another example. For adults, homelessness often comes by way of achieving, or rather not achieving, something. For children, however, homelessness is not something they have any control over. Their economic status, or lack thereof, is entirely dependent on their parents' actions.</a:t>
            </a:r>
          </a:p>
          <a:p>
            <a:pPr algn="ctr"/>
            <a:r>
              <a:rPr lang="en-US" b="1" dirty="0"/>
              <a:t>Mixed-Status </a:t>
            </a:r>
            <a:endParaRPr lang="en-US" dirty="0"/>
          </a:p>
          <a:p>
            <a:pPr marL="0" indent="0" algn="ctr">
              <a:buNone/>
            </a:pPr>
            <a:r>
              <a:rPr lang="en-US" dirty="0"/>
              <a:t>Then there are people who achieve a certain status </a:t>
            </a:r>
            <a:r>
              <a:rPr lang="en-US" i="1" dirty="0"/>
              <a:t>because</a:t>
            </a:r>
            <a:r>
              <a:rPr lang="en-US" dirty="0"/>
              <a:t> of an ascribed status. Take Kim Kardashian, for example, probably the most famous reality television celebrity in the world. Many people might argue that she would never have achieved that status if she had not come from a wealthy family, which is her ascribed status.  </a:t>
            </a:r>
          </a:p>
          <a:p>
            <a:endParaRPr lang="en-US" dirty="0"/>
          </a:p>
        </p:txBody>
      </p:sp>
    </p:spTree>
    <p:extLst>
      <p:ext uri="{BB962C8B-B14F-4D97-AF65-F5344CB8AC3E}">
        <p14:creationId xmlns:p14="http://schemas.microsoft.com/office/powerpoint/2010/main" val="238217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02222-7495-4A32-A6EB-06F681E96C19}"/>
              </a:ext>
            </a:extLst>
          </p:cNvPr>
          <p:cNvSpPr>
            <a:spLocks noGrp="1"/>
          </p:cNvSpPr>
          <p:nvPr>
            <p:ph type="title"/>
          </p:nvPr>
        </p:nvSpPr>
        <p:spPr/>
        <p:txBody>
          <a:bodyPr/>
          <a:lstStyle/>
          <a:p>
            <a:r>
              <a:rPr lang="en-US" b="1" dirty="0"/>
              <a:t>WORLD VIEW ASSUMPTIONS</a:t>
            </a:r>
            <a:br>
              <a:rPr lang="en-US" dirty="0"/>
            </a:br>
            <a:endParaRPr lang="en-US" dirty="0"/>
          </a:p>
        </p:txBody>
      </p:sp>
      <p:sp>
        <p:nvSpPr>
          <p:cNvPr id="3" name="Content Placeholder 2">
            <a:extLst>
              <a:ext uri="{FF2B5EF4-FFF2-40B4-BE49-F238E27FC236}">
                <a16:creationId xmlns:a16="http://schemas.microsoft.com/office/drawing/2014/main" id="{B30B538A-86A0-4CF9-BEA7-E8CC66C71A93}"/>
              </a:ext>
            </a:extLst>
          </p:cNvPr>
          <p:cNvSpPr>
            <a:spLocks noGrp="1"/>
          </p:cNvSpPr>
          <p:nvPr>
            <p:ph idx="1"/>
          </p:nvPr>
        </p:nvSpPr>
        <p:spPr/>
        <p:txBody>
          <a:bodyPr>
            <a:normAutofit lnSpcReduction="10000"/>
          </a:bodyPr>
          <a:lstStyle/>
          <a:p>
            <a:pPr marL="0" indent="0" algn="ctr">
              <a:buNone/>
            </a:pPr>
            <a:r>
              <a:rPr lang="en-US" dirty="0"/>
              <a:t>As a fundamental cognitive construct, intercultural worldview shapes how a culture interprets events and influences intercultural communication and cultural behaviors, a point illustrated throughout this entry. Assumptions collectively construed as worldview beliefs are associated with several factors, some of the most frequent being laws of nature, culture concept of reality, fatalism, beliefs in God and the supernatural, general outlooks toward meaning of life, and the concept of being. This entry addresses specific intercultural communication. Implications and future research appeal to the need to include worldview in higher education and training and integrate intercultural worldview into more comprehensive definitions and theories of intercultural communication.</a:t>
            </a:r>
          </a:p>
          <a:p>
            <a:endParaRPr lang="en-US" dirty="0"/>
          </a:p>
        </p:txBody>
      </p:sp>
    </p:spTree>
    <p:extLst>
      <p:ext uri="{BB962C8B-B14F-4D97-AF65-F5344CB8AC3E}">
        <p14:creationId xmlns:p14="http://schemas.microsoft.com/office/powerpoint/2010/main" val="23317339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9D92BD-2652-4E0C-B14A-F8586373D962}"/>
              </a:ext>
            </a:extLst>
          </p:cNvPr>
          <p:cNvSpPr>
            <a:spLocks noGrp="1"/>
          </p:cNvSpPr>
          <p:nvPr>
            <p:ph type="title"/>
          </p:nvPr>
        </p:nvSpPr>
        <p:spPr/>
        <p:txBody>
          <a:bodyPr/>
          <a:lstStyle/>
          <a:p>
            <a:r>
              <a:rPr lang="en-US" b="1" dirty="0"/>
              <a:t>Core values of intercultural communication</a:t>
            </a:r>
            <a:br>
              <a:rPr lang="en-US" dirty="0"/>
            </a:br>
            <a:endParaRPr lang="en-US" dirty="0"/>
          </a:p>
        </p:txBody>
      </p:sp>
      <p:sp>
        <p:nvSpPr>
          <p:cNvPr id="3" name="Content Placeholder 2">
            <a:extLst>
              <a:ext uri="{FF2B5EF4-FFF2-40B4-BE49-F238E27FC236}">
                <a16:creationId xmlns:a16="http://schemas.microsoft.com/office/drawing/2014/main" id="{8D79F3C1-BCAD-4D65-89BE-22545B97F62E}"/>
              </a:ext>
            </a:extLst>
          </p:cNvPr>
          <p:cNvSpPr>
            <a:spLocks noGrp="1"/>
          </p:cNvSpPr>
          <p:nvPr>
            <p:ph idx="1"/>
          </p:nvPr>
        </p:nvSpPr>
        <p:spPr/>
        <p:txBody>
          <a:bodyPr>
            <a:normAutofit fontScale="92500" lnSpcReduction="10000"/>
          </a:bodyPr>
          <a:lstStyle/>
          <a:p>
            <a:pPr marL="0" indent="0" algn="ctr">
              <a:buNone/>
            </a:pPr>
            <a:r>
              <a:rPr lang="en-US" dirty="0"/>
              <a:t>Culture includes values, beliefs, and norms that are understood and shared by members of the culture. A </a:t>
            </a:r>
            <a:r>
              <a:rPr lang="en-US" b="1" dirty="0"/>
              <a:t>value</a:t>
            </a:r>
            <a:r>
              <a:rPr lang="en-US" dirty="0"/>
              <a:t>, a belief, practice, or idea that is considered important, worthy, and fundamental, can be held by an individual. However, cultural values tend to inform individuals' values. Cultural values are moral beliefs that are widely held in a society. They encompass what most people in a society consider to be right or wrong. When people value something, it becomes normative (common and seen as normal). For instance, if cleanliness is a value, handwashing becomes normative. Even if some individuals do not personally hold this value, the larger society encourages it. In the case of handwashing, there are laws about handwashing for food service workers and signs in restaurants telling employees and patrons to wash their hands. </a:t>
            </a:r>
          </a:p>
          <a:p>
            <a:endParaRPr lang="en-US" dirty="0"/>
          </a:p>
        </p:txBody>
      </p:sp>
    </p:spTree>
    <p:extLst>
      <p:ext uri="{BB962C8B-B14F-4D97-AF65-F5344CB8AC3E}">
        <p14:creationId xmlns:p14="http://schemas.microsoft.com/office/powerpoint/2010/main" val="2858811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61B86-55CB-4683-BD61-6A89EB16C09D}"/>
              </a:ext>
            </a:extLst>
          </p:cNvPr>
          <p:cNvSpPr>
            <a:spLocks noGrp="1"/>
          </p:cNvSpPr>
          <p:nvPr>
            <p:ph type="title"/>
          </p:nvPr>
        </p:nvSpPr>
        <p:spPr/>
        <p:txBody>
          <a:bodyPr>
            <a:normAutofit/>
          </a:bodyPr>
          <a:lstStyle/>
          <a:p>
            <a:r>
              <a:rPr lang="en-US" sz="2800" b="1" dirty="0"/>
              <a:t>CULTURAL ADAPTATION PROCESS</a:t>
            </a:r>
            <a:br>
              <a:rPr lang="en-US" sz="2800" dirty="0"/>
            </a:br>
            <a:endParaRPr lang="en-US" sz="2800" dirty="0"/>
          </a:p>
        </p:txBody>
      </p:sp>
      <p:sp>
        <p:nvSpPr>
          <p:cNvPr id="3" name="Content Placeholder 2">
            <a:extLst>
              <a:ext uri="{FF2B5EF4-FFF2-40B4-BE49-F238E27FC236}">
                <a16:creationId xmlns:a16="http://schemas.microsoft.com/office/drawing/2014/main" id="{377EDFD6-3639-4FB5-8894-1D3B3B14CFF7}"/>
              </a:ext>
            </a:extLst>
          </p:cNvPr>
          <p:cNvSpPr>
            <a:spLocks noGrp="1"/>
          </p:cNvSpPr>
          <p:nvPr>
            <p:ph idx="1"/>
          </p:nvPr>
        </p:nvSpPr>
        <p:spPr/>
        <p:txBody>
          <a:bodyPr>
            <a:normAutofit fontScale="92500"/>
          </a:bodyPr>
          <a:lstStyle/>
          <a:p>
            <a:pPr marL="0" indent="0" algn="ctr">
              <a:buNone/>
            </a:pPr>
            <a:r>
              <a:rPr lang="en-US" dirty="0"/>
              <a:t>The theory of </a:t>
            </a:r>
            <a:r>
              <a:rPr lang="en-US" b="1" dirty="0"/>
              <a:t>cultural adaptation</a:t>
            </a:r>
            <a:r>
              <a:rPr lang="en-US" dirty="0"/>
              <a:t> refers to the process and time it takes a person to assimilate to a new culture. It is not always an easy transition. Living in a new culture can be jarring and very difficult to process, especially if it is drastically different from your own. A person that is being introduced into a new culture can feel a variety of different sensations. For example, one may feel frustrated because she or he cannot communicate or become angry because certain cultural norms do not make sense. In some cultures, spitting in public is considered bad manners. How would you feel if you ended up in a culture where spitting in public was okay and done by everyone? It may make you feel uncomfortable when the people of that culture think nothing of it. Cultural adaptation theory offers an explanation for these emotions. </a:t>
            </a:r>
          </a:p>
          <a:p>
            <a:endParaRPr lang="en-US" dirty="0"/>
          </a:p>
        </p:txBody>
      </p:sp>
    </p:spTree>
    <p:extLst>
      <p:ext uri="{BB962C8B-B14F-4D97-AF65-F5344CB8AC3E}">
        <p14:creationId xmlns:p14="http://schemas.microsoft.com/office/powerpoint/2010/main" val="26732467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0424E-1AD0-4545-97E7-EF1974E9A531}"/>
              </a:ext>
            </a:extLst>
          </p:cNvPr>
          <p:cNvSpPr>
            <a:spLocks noGrp="1"/>
          </p:cNvSpPr>
          <p:nvPr>
            <p:ph type="title"/>
          </p:nvPr>
        </p:nvSpPr>
        <p:spPr/>
        <p:txBody>
          <a:bodyPr/>
          <a:lstStyle/>
          <a:p>
            <a:r>
              <a:rPr lang="en-US" b="1" dirty="0"/>
              <a:t>Stages of Cultural Adaptation</a:t>
            </a:r>
            <a:br>
              <a:rPr lang="en-US" dirty="0"/>
            </a:br>
            <a:endParaRPr lang="en-US" dirty="0"/>
          </a:p>
        </p:txBody>
      </p:sp>
      <p:sp>
        <p:nvSpPr>
          <p:cNvPr id="3" name="Content Placeholder 2">
            <a:extLst>
              <a:ext uri="{FF2B5EF4-FFF2-40B4-BE49-F238E27FC236}">
                <a16:creationId xmlns:a16="http://schemas.microsoft.com/office/drawing/2014/main" id="{4E3575B4-FC40-4412-814C-5847D2910BEB}"/>
              </a:ext>
            </a:extLst>
          </p:cNvPr>
          <p:cNvSpPr>
            <a:spLocks noGrp="1"/>
          </p:cNvSpPr>
          <p:nvPr>
            <p:ph idx="1"/>
          </p:nvPr>
        </p:nvSpPr>
        <p:spPr>
          <a:xfrm>
            <a:off x="925032" y="1860697"/>
            <a:ext cx="10428767" cy="4316265"/>
          </a:xfrm>
        </p:spPr>
        <p:txBody>
          <a:bodyPr>
            <a:normAutofit fontScale="70000" lnSpcReduction="20000"/>
          </a:bodyPr>
          <a:lstStyle/>
          <a:p>
            <a:pPr marL="0" indent="0" algn="ctr">
              <a:buNone/>
            </a:pPr>
            <a:r>
              <a:rPr lang="en-US" dirty="0"/>
              <a:t>Over the years, there have been numerous adaptations of the different stages of the theory of cultural adaptation. This model included four different stages: the honeymoon stage, the culture shock stage, the recovery stage, and the adjustment stage. </a:t>
            </a:r>
          </a:p>
          <a:p>
            <a:pPr algn="ctr"/>
            <a:r>
              <a:rPr lang="en-US" dirty="0"/>
              <a:t>Stage 1: The Honeymoon Stage </a:t>
            </a:r>
          </a:p>
          <a:p>
            <a:pPr marL="0" indent="0" algn="ctr">
              <a:buNone/>
            </a:pPr>
            <a:r>
              <a:rPr lang="en-US" dirty="0"/>
              <a:t>The first stage of cultural adaptation is called the </a:t>
            </a:r>
            <a:r>
              <a:rPr lang="en-US" b="1" dirty="0"/>
              <a:t>honeymoon stage</a:t>
            </a:r>
            <a:r>
              <a:rPr lang="en-US" dirty="0"/>
              <a:t>. This stage typically extends from arrival through the first couple of months within the new country. It is described as being filled with excitement and curiosity. People go out of their way to get acclimated to the culture, often taking language lessons and trying to adhere to cultural norms. They also find that the normal, everyday tasks from home are now more challenging. Ordering in a restaurant, having the Internet turned on in their apartment, or simply taking a taxi to the other side of town becomes more of an adventure. </a:t>
            </a:r>
          </a:p>
          <a:p>
            <a:pPr algn="ctr"/>
            <a:r>
              <a:rPr lang="en-US" dirty="0"/>
              <a:t>Stage 2: The Culture Shock Stage </a:t>
            </a:r>
          </a:p>
          <a:p>
            <a:pPr marL="0" indent="0" algn="ctr">
              <a:buNone/>
            </a:pPr>
            <a:r>
              <a:rPr lang="en-US" dirty="0"/>
              <a:t>The second stage tends to start three to four months after arrival. It is characterized by the feeling of </a:t>
            </a:r>
            <a:r>
              <a:rPr lang="en-US" b="1" dirty="0"/>
              <a:t>culture shock</a:t>
            </a:r>
            <a:r>
              <a:rPr lang="en-US" dirty="0"/>
              <a:t>, also described as the sensation of confusion associated with experiencing a new culture. This stage can be difficult as people begin to notice extreme differences between their native culture and the new one. How would you feel if you did not like the food of the new culture and could not have the food you normally like to eat? </a:t>
            </a:r>
          </a:p>
          <a:p>
            <a:endParaRPr lang="en-US" dirty="0"/>
          </a:p>
        </p:txBody>
      </p:sp>
    </p:spTree>
    <p:extLst>
      <p:ext uri="{BB962C8B-B14F-4D97-AF65-F5344CB8AC3E}">
        <p14:creationId xmlns:p14="http://schemas.microsoft.com/office/powerpoint/2010/main" val="6206687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9C5E4-CE63-4282-847D-75DFA7203340}"/>
              </a:ext>
            </a:extLst>
          </p:cNvPr>
          <p:cNvSpPr>
            <a:spLocks noGrp="1"/>
          </p:cNvSpPr>
          <p:nvPr>
            <p:ph type="title"/>
          </p:nvPr>
        </p:nvSpPr>
        <p:spPr/>
        <p:txBody>
          <a:bodyPr/>
          <a:lstStyle/>
          <a:p>
            <a:r>
              <a:rPr lang="en-US" b="1" dirty="0"/>
              <a:t>Culture shock</a:t>
            </a:r>
            <a:br>
              <a:rPr lang="en-US" dirty="0"/>
            </a:br>
            <a:endParaRPr lang="en-US" dirty="0"/>
          </a:p>
        </p:txBody>
      </p:sp>
      <p:sp>
        <p:nvSpPr>
          <p:cNvPr id="3" name="Content Placeholder 2">
            <a:extLst>
              <a:ext uri="{FF2B5EF4-FFF2-40B4-BE49-F238E27FC236}">
                <a16:creationId xmlns:a16="http://schemas.microsoft.com/office/drawing/2014/main" id="{7212612A-43F7-4793-9DB1-80B9660A7E1F}"/>
              </a:ext>
            </a:extLst>
          </p:cNvPr>
          <p:cNvSpPr>
            <a:spLocks noGrp="1"/>
          </p:cNvSpPr>
          <p:nvPr>
            <p:ph idx="1"/>
          </p:nvPr>
        </p:nvSpPr>
        <p:spPr/>
        <p:txBody>
          <a:bodyPr>
            <a:normAutofit fontScale="77500" lnSpcReduction="20000"/>
          </a:bodyPr>
          <a:lstStyle/>
          <a:p>
            <a:pPr marL="0" indent="0" algn="ctr">
              <a:buNone/>
            </a:pPr>
            <a:r>
              <a:rPr lang="en-US" dirty="0"/>
              <a:t>Culture shock</a:t>
            </a:r>
            <a:r>
              <a:rPr lang="en-US" b="1" dirty="0"/>
              <a:t>,</a:t>
            </a:r>
            <a:r>
              <a:rPr lang="en-US" dirty="0"/>
              <a:t> a feeling of disorientation or strangeness people may experience when they find themselves in an unfamiliar cultural environment, is a result of being surrounded by unfamiliar symbols. It can occur when people travel or relocate to another country vastly different from their own or when they return home from immersion in a foreign culture that has become familiar. Not only must people learn how to read and understand new symbols—including language, visual symbols, gestures, and practices—they also have to learn how to behave according to the customs of the new social environment. People often feel confused or out of place when they are in a state of culture shock. How they respond to a new culture is often rooted in their own culture's perception of that new culture. In many instances people have to work hard to overcome the initial sense of personal stress that comes with being in a new environment. </a:t>
            </a:r>
          </a:p>
          <a:p>
            <a:pPr marL="0" indent="0" algn="ctr">
              <a:buNone/>
            </a:pPr>
            <a:r>
              <a:rPr lang="en-US" dirty="0"/>
              <a:t>Culture shock depends on many factors. A person moving from an urban center in Canada to a large city in the United States might experience less culture shock than someone moving within either country from a small town to a big city. A person who has traveled widely and then moves to a new area might experience less culture shock than someone who has never traveled. The degree to which someone experiences culture shock depends on a person's socialization and personal experiences with other cultures</a:t>
            </a:r>
          </a:p>
        </p:txBody>
      </p:sp>
    </p:spTree>
    <p:extLst>
      <p:ext uri="{BB962C8B-B14F-4D97-AF65-F5344CB8AC3E}">
        <p14:creationId xmlns:p14="http://schemas.microsoft.com/office/powerpoint/2010/main" val="37324269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51DB5-EC20-41AD-ABB5-048B3117541A}"/>
              </a:ext>
            </a:extLst>
          </p:cNvPr>
          <p:cNvSpPr>
            <a:spLocks noGrp="1"/>
          </p:cNvSpPr>
          <p:nvPr>
            <p:ph type="title"/>
          </p:nvPr>
        </p:nvSpPr>
        <p:spPr/>
        <p:txBody>
          <a:bodyPr/>
          <a:lstStyle/>
          <a:p>
            <a:r>
              <a:rPr lang="en-US" b="1" dirty="0"/>
              <a:t>TECHNOLOGY AND CULTURE</a:t>
            </a:r>
            <a:br>
              <a:rPr lang="en-US" dirty="0"/>
            </a:br>
            <a:endParaRPr lang="en-US" dirty="0"/>
          </a:p>
        </p:txBody>
      </p:sp>
      <p:sp>
        <p:nvSpPr>
          <p:cNvPr id="3" name="Content Placeholder 2">
            <a:extLst>
              <a:ext uri="{FF2B5EF4-FFF2-40B4-BE49-F238E27FC236}">
                <a16:creationId xmlns:a16="http://schemas.microsoft.com/office/drawing/2014/main" id="{34FC51BD-C53D-40BA-AEF8-E55AE1E538A4}"/>
              </a:ext>
            </a:extLst>
          </p:cNvPr>
          <p:cNvSpPr>
            <a:spLocks noGrp="1"/>
          </p:cNvSpPr>
          <p:nvPr>
            <p:ph idx="1"/>
          </p:nvPr>
        </p:nvSpPr>
        <p:spPr/>
        <p:txBody>
          <a:bodyPr/>
          <a:lstStyle/>
          <a:p>
            <a:pPr marL="0" indent="0" algn="ctr">
              <a:buNone/>
            </a:pPr>
            <a:r>
              <a:rPr lang="en-US" dirty="0"/>
              <a:t>Technology and culture are two forces that greatly influence one another. As new technology is introduced into a society, the culture reacts in a positive or negative way and is thus changed forever. Consequently, as cultures change so does the technology they develop.</a:t>
            </a:r>
          </a:p>
          <a:p>
            <a:endParaRPr lang="en-US" dirty="0"/>
          </a:p>
        </p:txBody>
      </p:sp>
    </p:spTree>
    <p:extLst>
      <p:ext uri="{BB962C8B-B14F-4D97-AF65-F5344CB8AC3E}">
        <p14:creationId xmlns:p14="http://schemas.microsoft.com/office/powerpoint/2010/main" val="41714156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444D7-BA1D-44B2-96C9-FA5594719D0A}"/>
              </a:ext>
            </a:extLst>
          </p:cNvPr>
          <p:cNvSpPr>
            <a:spLocks noGrp="1"/>
          </p:cNvSpPr>
          <p:nvPr>
            <p:ph type="title"/>
          </p:nvPr>
        </p:nvSpPr>
        <p:spPr/>
        <p:txBody>
          <a:bodyPr/>
          <a:lstStyle/>
          <a:p>
            <a:r>
              <a:rPr lang="en-US" dirty="0"/>
              <a:t>Changes in culture</a:t>
            </a:r>
          </a:p>
        </p:txBody>
      </p:sp>
      <p:sp>
        <p:nvSpPr>
          <p:cNvPr id="10" name="Content Placeholder 9">
            <a:extLst>
              <a:ext uri="{FF2B5EF4-FFF2-40B4-BE49-F238E27FC236}">
                <a16:creationId xmlns:a16="http://schemas.microsoft.com/office/drawing/2014/main" id="{E30494C9-008C-4EC6-845C-457C7B6CEFAF}"/>
              </a:ext>
            </a:extLst>
          </p:cNvPr>
          <p:cNvSpPr>
            <a:spLocks noGrp="1"/>
          </p:cNvSpPr>
          <p:nvPr>
            <p:ph idx="1"/>
          </p:nvPr>
        </p:nvSpPr>
        <p:spPr/>
        <p:txBody>
          <a:bodyPr/>
          <a:lstStyle/>
          <a:p>
            <a:pPr marL="0" indent="0" algn="ctr">
              <a:buNone/>
            </a:pPr>
            <a:r>
              <a:rPr lang="en-US" dirty="0"/>
              <a:t>All Cultures are inherently predisposed to change and, at the same time, to resist change.  There are dynamic processes operating that encourage the acceptance of new ideas and things while there are others that encourage changeless stability.  It is likely that social and psychological chaos would result if there were not the conservative forces resisting change.  Experts have come up with  three general sources of influence or pressure that are responsible for both change and resistance to it: </a:t>
            </a:r>
            <a:r>
              <a:rPr lang="en-US" dirty="0" err="1"/>
              <a:t>eg</a:t>
            </a:r>
            <a:endParaRPr lang="en-US" dirty="0"/>
          </a:p>
          <a:p>
            <a:pPr algn="ctr">
              <a:buFont typeface="Wingdings" panose="05000000000000000000" pitchFamily="2" charset="2"/>
              <a:buChar char="ü"/>
            </a:pPr>
            <a:r>
              <a:rPr lang="en-US" dirty="0"/>
              <a:t>             forces of work</a:t>
            </a:r>
          </a:p>
          <a:p>
            <a:pPr algn="ctr">
              <a:buFont typeface="Wingdings" panose="05000000000000000000" pitchFamily="2" charset="2"/>
              <a:buChar char="ü"/>
            </a:pPr>
            <a:r>
              <a:rPr lang="en-US" dirty="0"/>
              <a:t>             contact within societies</a:t>
            </a:r>
          </a:p>
          <a:p>
            <a:pPr marL="0" indent="0">
              <a:buNone/>
            </a:pPr>
            <a:endParaRPr lang="en-US" dirty="0"/>
          </a:p>
          <a:p>
            <a:endParaRPr lang="en-US" dirty="0"/>
          </a:p>
        </p:txBody>
      </p:sp>
    </p:spTree>
    <p:extLst>
      <p:ext uri="{BB962C8B-B14F-4D97-AF65-F5344CB8AC3E}">
        <p14:creationId xmlns:p14="http://schemas.microsoft.com/office/powerpoint/2010/main" val="38004051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1413</TotalTime>
  <Words>3777</Words>
  <Application>Microsoft Office PowerPoint</Application>
  <PresentationFormat>Widescreen</PresentationFormat>
  <Paragraphs>86</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Wingdings</vt:lpstr>
      <vt:lpstr>Office Theme</vt:lpstr>
      <vt:lpstr>DCOM 106-INTERCULTURAL COMMUNICATION JAN-APRIL SEMESTER LECTURE NOTES  BY Prof Duncan Isaiah Oduor St. Paul’s University </vt:lpstr>
      <vt:lpstr>INTRODUCTION-INTERCULTURAL COMMUNICATION </vt:lpstr>
      <vt:lpstr>Overview of intercultural communication </vt:lpstr>
      <vt:lpstr>Types of rituals and their significance </vt:lpstr>
      <vt:lpstr>SYMBOLS AND SIGNS </vt:lpstr>
      <vt:lpstr>Forms of communication-Interpersonal Communication </vt:lpstr>
      <vt:lpstr>Nonverbal Communication </vt:lpstr>
      <vt:lpstr>BARRIERS OF INTERCULTURAL COMMUNICATION </vt:lpstr>
      <vt:lpstr>CULTURAL ELEMENTS </vt:lpstr>
      <vt:lpstr>Time as applied in intercultural communication   </vt:lpstr>
      <vt:lpstr>STATUS </vt:lpstr>
      <vt:lpstr>WORLD VIEW ASSUMPTIONS </vt:lpstr>
      <vt:lpstr>Core values of intercultural communication </vt:lpstr>
      <vt:lpstr>CULTURAL ADAPTATION PROCESS </vt:lpstr>
      <vt:lpstr>Stages of Cultural Adaptation </vt:lpstr>
      <vt:lpstr>Culture shock </vt:lpstr>
      <vt:lpstr>TECHNOLOGY AND CULTURE </vt:lpstr>
      <vt:lpstr>Changes in culture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DCOM 106-INTERCULTURAL COMMUNICATION JAN-APRIL SEMESTER LECTURE NOTES BY Duncan Isaiah Oduor St. Paul’s University </dc:title>
  <dc:creator>DUCAN ODUOR ABWAO</dc:creator>
  <cp:lastModifiedBy>DUCAN ODUOR ABWAO</cp:lastModifiedBy>
  <cp:revision>41</cp:revision>
  <dcterms:created xsi:type="dcterms:W3CDTF">2020-02-05T13:22:50Z</dcterms:created>
  <dcterms:modified xsi:type="dcterms:W3CDTF">2020-03-30T17:03:32Z</dcterms:modified>
</cp:coreProperties>
</file>