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66FF33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108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4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788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837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08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000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63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937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509A250-FF31-4206-8172-F9D3106AACB1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9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28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350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20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10/23/2018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9617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1155" y="1816100"/>
            <a:ext cx="8825658" cy="358358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/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en-US" sz="4000" b="1" dirty="0" smtClean="0">
                <a:solidFill>
                  <a:schemeClr val="tx1"/>
                </a:solidFill>
                <a:latin typeface="Algerian" panose="04020705040A02060702" pitchFamily="82" charset="0"/>
              </a:rPr>
              <a:t/>
            </a:r>
            <a:br>
              <a:rPr lang="en-US" sz="4000" b="1" dirty="0" smtClean="0">
                <a:solidFill>
                  <a:schemeClr val="tx1"/>
                </a:solidFill>
                <a:latin typeface="Algerian" panose="04020705040A02060702" pitchFamily="82" charset="0"/>
              </a:rPr>
            </a:b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To’qimachilik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sinash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5400" b="1" dirty="0" smtClean="0">
                <a:solidFill>
                  <a:schemeClr val="tx1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.</a:t>
            </a:r>
            <a:r>
              <a:rPr lang="ru-RU" sz="4000" dirty="0">
                <a:solidFill>
                  <a:schemeClr val="tx1"/>
                </a:solidFill>
              </a:rPr>
              <a:t/>
            </a:r>
            <a:br>
              <a:rPr lang="ru-RU" sz="4000" dirty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7955" y="575861"/>
            <a:ext cx="8825658" cy="861420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>1-Ma’ruza: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978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1200" y="1105238"/>
            <a:ext cx="10871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1.	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Sinov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laboratoriyalarining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kelib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chiqishi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hozirgi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holati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to’g’risida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2.	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To’qimachilik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materiallar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sifatini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yaxshilashda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laboratoriyaning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ahamiyati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vazifalari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3.	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Sinov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laboratoriyalarining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tiplari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4.	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Sinov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laboratoriyalarining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funktsiyalari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8439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1727200"/>
            <a:ext cx="11379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Laboratoriya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ilmiy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tekshirish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institutlari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korxonalar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o’quv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maskanlari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bo’limlari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mustaqil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tashkilot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bo’lib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har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xil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usullar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material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jismlarning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tuzilishi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xossalarini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mashinalarni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sinash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mexanizm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konstruktsiyalarni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taqqoslash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hokazo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ishlarni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cs typeface="Times New Roman" panose="02020603050405020304" pitchFamily="18" charset="0"/>
              </a:rPr>
              <a:t>bajaradi</a:t>
            </a:r>
            <a:r>
              <a:rPr lang="en-US" sz="3600" dirty="0">
                <a:latin typeface="Matura MT Script Capitals" panose="03020802060602070202" pitchFamily="66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587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584200"/>
            <a:ext cx="111379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materialshunosligi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fani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shakllanishi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laboratoriyalarga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vazifalar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qo’yilishi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XVI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asrga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to’g’ri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keladi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rqonlarning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ishqalanishi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tolalarining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namligi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Leonardo da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Vinchi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tadqiqotlar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o’tkazgan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 XVII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asrning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60-yillarida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mashhur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olim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Guk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kuch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kuchlanish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deformatsiyaning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bog’lanishini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birinchi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bo’lib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ilmiy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asoslagan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Yupqa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ipak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gazlamasini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tuzilishini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ifodalagan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sun`iy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toalar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g’oyasini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bergan</a:t>
            </a:r>
            <a:r>
              <a:rPr lang="en-US" sz="32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771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100" y="673100"/>
            <a:ext cx="103251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Laboratoriyaning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kelib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chiqishi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XVIII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asrga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to’g’ri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keladi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Italiyaning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Turin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shaxrida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1750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yilda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eng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oddiy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laboratoriya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etilgan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erda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xom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ipakning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namligini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aniqlashgan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XVIII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asr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oxirlarida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shunga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o’xshash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laboratoriyalar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Frantsiya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Evropaning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qator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shaharlarida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paydo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bo’lgan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namligini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laboratoriyalar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sharoit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so’zidan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kelib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chiqib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konditsion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” deb 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atalgan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Keyinchalik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shu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konditsion”larda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materiallarining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xossalari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aniqlana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boshlandi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5901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899" y="117693"/>
            <a:ext cx="1170993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XIX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30-yillarida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ipakni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o’rashda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Frantsuz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Pereslar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uzayishdagi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uzilishi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to’qimachilik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instrumental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«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Konditsion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1887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ngliyada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ipak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merikada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Belgiyada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katta-katta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korxonalarda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079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537339"/>
            <a:ext cx="114681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Rossiyalik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Kitari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tomonidan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XIX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asrning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70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yillarida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dastlabki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laboratoriya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tashkil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qilindi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. Bu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laboratoriyalar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keyinchalik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sinov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stantsiyalari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deb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atala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boshlandi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.</a:t>
            </a:r>
          </a:p>
          <a:p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XIX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asrning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oxiri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XX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asrning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boshlarida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to’qimachilik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materiallarini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ishlash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bo’yicha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Oliy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ta`lim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muassasalari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paydo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bo’ldi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.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Moskva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to’qimachilik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instituti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va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1854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yilda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Ivanovada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IZNIShIP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ilmiy-tadqiqot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instituti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tashkil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etildi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.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O’zbekistonda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1934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yilda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TsNIXProm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tashkil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600" dirty="0" err="1">
                <a:latin typeface="MV Boli" panose="02000500030200090000" pitchFamily="2" charset="0"/>
                <a:cs typeface="MV Boli" panose="02000500030200090000" pitchFamily="2" charset="0"/>
              </a:rPr>
              <a:t>etildi</a:t>
            </a:r>
            <a:r>
              <a:rPr lang="en-US" sz="3600" dirty="0">
                <a:latin typeface="MV Boli" panose="02000500030200090000" pitchFamily="2" charset="0"/>
                <a:cs typeface="MV Boli" panose="0200050003020009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3843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658" y="217947"/>
            <a:ext cx="114808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Algerian" panose="04020705040A02060702" pitchFamily="82" charset="0"/>
                <a:cs typeface="Times New Roman" panose="02020603050405020304" pitchFamily="18" charset="0"/>
              </a:rPr>
              <a:t>1912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	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yilda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Fedorovning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laboratoriyasi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etildi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. 1927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yilda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dastlabki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materiallarini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ilmiy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instituti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etildi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hokazo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1913	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yilda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paxta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tozalash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zavodlari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qayta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tiklandi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. 1926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yil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Farg’ona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kombinati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, 1932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yilda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Toshkent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kombinati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ilmiytadqiqot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laboratoriyasi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, 1932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yilda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Toshkent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instituti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ochildi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O’zbekistonda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to’qimachilik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sanoati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rivojlanishi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laboratoriyalar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sohalar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ilmiy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institutlari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etildi</a:t>
            </a:r>
            <a:r>
              <a:rPr lang="en-US" sz="3200" dirty="0">
                <a:latin typeface="Algerian" panose="04020705040A02060702" pitchFamily="82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989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600" y="325041"/>
            <a:ext cx="119761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1993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yildan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boshlab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qo’shma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korxonalar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ochildi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1993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yil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7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mln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</a:t>
            </a:r>
            <a:r>
              <a:rPr lang="ru-RU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QSh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dollari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miqdorida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grant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yutib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olingan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Toshkent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shahri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viloyatlarida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Paxtani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sertifikatsiyalashtirish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“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Sifat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”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markazlarining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filiallari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etildi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2000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yil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qo’shma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korxonalarga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talablar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oshib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ketdi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“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O’zbekengilsanoat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” D</a:t>
            </a:r>
            <a:r>
              <a:rPr lang="ru-RU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K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tasaruffida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zamonaviy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jihozlar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ta`minlangan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laboratoriya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faoliyat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ko’rsatmoqda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Bu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laboratoriyalarda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tayyor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mahsulotlar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yarim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tayyor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mahsulotlar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sifatini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xalqaro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talablar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darajasida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olib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boriladi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Institutimizda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2002-2004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yillarda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“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CentexUz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”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markazi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ishga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tushdi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 Bu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yerda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to’qimachilik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materiallari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sifati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tekshiriladi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25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152" y="282078"/>
            <a:ext cx="119787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Institutimizning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yigirish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to’quvchilik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trikotaj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XTVMS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kafedralari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laboratoriyasi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zamonaviy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asbob-uskunalar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ta`minlandi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Laboratoriyada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xom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ashyo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yarim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tayyo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mahsulot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tayyor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mahsulotlarning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sifat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ko’rsatkichlari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aniqlanadi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baholanadi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Me`yoriy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xujjatlarning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talabga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javob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berishi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jihoz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uskunalarning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soz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saqlanishini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ta`minlash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kerakdir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Texnikaviy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nazoratni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tashkil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etib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qoida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faoliyat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ko’rsatishni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ta`minlash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Davlatimizning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sifat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siyosatini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joylarda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oshirish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vazifalardan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9970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579" y="508565"/>
            <a:ext cx="112649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Loyihalashtirish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lotincha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so’z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bo’lib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oldinga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tashlash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degan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ma`noni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bildiradi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Ya`ni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loyiha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tuzish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mo’ljallangan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ob`ekt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mahsulotning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yagona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nusxasi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ip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aralashmasi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demakdir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Loyihalashda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eng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sinov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tajriba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uslub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vositalari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qilinishi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kerak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Bozor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iqtisodiyoti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sharoitida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boshqarishning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sifatlari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talablari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uyg’unlashgan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o’zbekiston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Respublikasi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1992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yildan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boshlab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halqaro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standartlashtirish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ICO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tashkilotiga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a`zo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Shu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munosabat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mahsulotimizga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qo’yiladigan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talablar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sifat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ko’rsatkichlarini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uslub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vositalari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ICO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ning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me`yoriy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xujjatlariga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kelishi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Harrington" panose="04040505050A02020702" pitchFamily="82" charset="0"/>
                <a:cs typeface="Times New Roman" panose="02020603050405020304" pitchFamily="18" charset="0"/>
              </a:rPr>
              <a:t>lozim</a:t>
            </a:r>
            <a:r>
              <a:rPr lang="en-US" sz="3200" dirty="0">
                <a:latin typeface="Harrington" panose="04040505050A02020702" pitchFamily="82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951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623838"/>
            <a:ext cx="107823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To’qimachilik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sanoati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ko’p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tarmoqli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soha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ishlab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chiqarilayotgan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mahsulotlarni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sifatini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baholashda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sinov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laboratoriyalarini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ahamiyati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katta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 </a:t>
            </a:r>
            <a:r>
              <a:rPr lang="en-US" sz="3600" dirty="0" err="1" smtClean="0">
                <a:latin typeface="Lucida Calligraphy" panose="03010101010101010101" pitchFamily="66" charset="0"/>
                <a:cs typeface="Times New Roman" panose="02020603050405020304" pitchFamily="18" charset="0"/>
              </a:rPr>
              <a:t>Sinov</a:t>
            </a:r>
            <a:r>
              <a:rPr lang="en-US" sz="3600" dirty="0" smtClean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laboratoriyalarini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loyihalashda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hozirgi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zamon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texnika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taraqqiyoti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kelajak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istiqbollari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O’zbekistonda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to’qimachilik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sanoatining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mahsulotlarini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raqobatbardorligini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ta`minlash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lozimligi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e`tiborga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olinishi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Lucida Calligraphy" panose="03010101010101010101" pitchFamily="66" charset="0"/>
                <a:cs typeface="Times New Roman" panose="02020603050405020304" pitchFamily="18" charset="0"/>
              </a:rPr>
              <a:t>kerak</a:t>
            </a:r>
            <a:r>
              <a:rPr lang="en-US" sz="3600" dirty="0">
                <a:latin typeface="Lucida Calligraphy" panose="03010101010101010101" pitchFamily="66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415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379" y="204404"/>
            <a:ext cx="110998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bosqichlari</a:t>
            </a:r>
            <a:endParaRPr lang="en-US" sz="3200" dirty="0">
              <a:latin typeface="Broadway" panose="04040905080B02020502" pitchFamily="82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1.	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Dastlabki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asosan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ilmiy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ishlarning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borilishi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xamda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texnik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takliflar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tayyorlash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bog’liq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2.	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Eskizda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tajriba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konstruktor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ishlari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boriladi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bosqichning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maxsuli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jarayon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mahsulotning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eskizi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xisoblanadi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3.	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Texnik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ishchi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bosqichda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texnologik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echimlar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qilinadi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Natijasi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jarayonlarning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texnologik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ishchi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loyihasi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roadway" panose="04040905080B02020502" pitchFamily="82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Broadway" panose="04040905080B02020502" pitchFamily="82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6591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01600" y="0"/>
            <a:ext cx="121539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Loyihalash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usullari</a:t>
            </a:r>
            <a:endParaRPr lang="en-US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1.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Evristik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usul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. (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Insonning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fikrlash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faoliyati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).</a:t>
            </a:r>
          </a:p>
          <a:p>
            <a:pPr algn="ctr"/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     </a:t>
            </a:r>
            <a:r>
              <a:rPr lang="ru-RU" sz="3200" dirty="0" smtClean="0">
                <a:latin typeface="Times New Roman" panose="02020603050405020304" pitchFamily="18" charset="0"/>
                <a:cs typeface="MV Boli" panose="02000500030200090000" pitchFamily="2" charset="0"/>
              </a:rPr>
              <a:t>А</a:t>
            </a:r>
            <a:r>
              <a:rPr lang="ru-RU" sz="3200" dirty="0">
                <a:latin typeface="Times New Roman" panose="02020603050405020304" pitchFamily="18" charset="0"/>
                <a:cs typeface="MV Boli" panose="02000500030200090000" pitchFamily="2" charset="0"/>
              </a:rPr>
              <a:t>) 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Oddiy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masalalarni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echish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usuli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.    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B)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Taqqoslash-qiyoslash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usuli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.</a:t>
            </a:r>
          </a:p>
          <a:p>
            <a:pPr algn="ctr"/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V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To’liq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xolatning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xususiyatiga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qarab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echish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usuli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(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sinergiya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va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teskarisi</a:t>
            </a:r>
            <a:endParaRPr lang="en-US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   G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Yo`naltirish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usuli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. 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D)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Jamoatchilik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asosida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tezkor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fikrlash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usuli</a:t>
            </a:r>
            <a:endParaRPr lang="en-US" sz="3200" dirty="0" smtClean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2. </a:t>
            </a:r>
            <a:r>
              <a:rPr lang="ru-RU" sz="3200" dirty="0" smtClean="0">
                <a:latin typeface="Times New Roman" panose="02020603050405020304" pitchFamily="18" charset="0"/>
                <a:cs typeface="MV Boli" panose="02000500030200090000" pitchFamily="2" charset="0"/>
              </a:rPr>
              <a:t>А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lgoritmik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usul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-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har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qanday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fikrlashning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zanjir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qilib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ulash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,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ochiq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muloqotda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bo’lish</a:t>
            </a:r>
            <a:endParaRPr lang="en-US" sz="3200" dirty="0" smtClean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MV Boli" panose="02000500030200090000" pitchFamily="2" charset="0"/>
              </a:rPr>
              <a:t>А</a:t>
            </a:r>
            <a:r>
              <a:rPr lang="ru-RU" sz="3200" dirty="0">
                <a:latin typeface="Times New Roman" panose="02020603050405020304" pitchFamily="18" charset="0"/>
                <a:cs typeface="MV Boli" panose="02000500030200090000" pitchFamily="2" charset="0"/>
              </a:rPr>
              <a:t>) 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bog’lanish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grafigi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        B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bog’lanish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zanjiri</a:t>
            </a:r>
            <a:endParaRPr lang="en-US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V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bo’laklarni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 smtClean="0">
                <a:latin typeface="MV Boli" panose="02000500030200090000" pitchFamily="2" charset="0"/>
                <a:cs typeface="MV Boli" panose="02000500030200090000" pitchFamily="2" charset="0"/>
              </a:rPr>
              <a:t>butunlash</a:t>
            </a:r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   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G)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tarkibli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tartiblash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usuli</a:t>
            </a:r>
            <a:endParaRPr lang="en-US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n-US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D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)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matematik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modellashtirish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va</a:t>
            </a:r>
            <a:r>
              <a:rPr lang="en-US" sz="3200" dirty="0"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3200" dirty="0" err="1">
                <a:latin typeface="MV Boli" panose="02000500030200090000" pitchFamily="2" charset="0"/>
                <a:cs typeface="MV Boli" panose="02000500030200090000" pitchFamily="2" charset="0"/>
              </a:rPr>
              <a:t>boshqalar</a:t>
            </a:r>
            <a:endParaRPr lang="en-US" sz="32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314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0197"/>
          <p:cNvGrpSpPr/>
          <p:nvPr/>
        </p:nvGrpSpPr>
        <p:grpSpPr>
          <a:xfrm>
            <a:off x="540702" y="324486"/>
            <a:ext cx="10292398" cy="6177914"/>
            <a:chOff x="0" y="0"/>
            <a:chExt cx="6332723" cy="4699158"/>
          </a:xfrm>
        </p:grpSpPr>
        <p:sp>
          <p:nvSpPr>
            <p:cNvPr id="4" name="Rectangle 40194"/>
            <p:cNvSpPr/>
            <p:nvPr/>
          </p:nvSpPr>
          <p:spPr>
            <a:xfrm>
              <a:off x="2316349" y="4438796"/>
              <a:ext cx="2254226" cy="26036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rasm. Loyihalash tiplari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5" name="Rectangle 40193"/>
            <p:cNvSpPr/>
            <p:nvPr/>
          </p:nvSpPr>
          <p:spPr>
            <a:xfrm>
              <a:off x="2039099" y="4438796"/>
              <a:ext cx="373303" cy="26036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1.1-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" name="Shape 177"/>
            <p:cNvSpPr/>
            <p:nvPr/>
          </p:nvSpPr>
          <p:spPr>
            <a:xfrm>
              <a:off x="3523476" y="3438132"/>
              <a:ext cx="1655064" cy="420611"/>
            </a:xfrm>
            <a:custGeom>
              <a:avLst/>
              <a:gdLst/>
              <a:ahLst/>
              <a:cxnLst/>
              <a:rect l="0" t="0" r="0" b="0"/>
              <a:pathLst>
                <a:path w="1655064" h="420611">
                  <a:moveTo>
                    <a:pt x="1652016" y="0"/>
                  </a:moveTo>
                  <a:lnTo>
                    <a:pt x="1655064" y="3048"/>
                  </a:lnTo>
                  <a:lnTo>
                    <a:pt x="1652016" y="9144"/>
                  </a:lnTo>
                  <a:lnTo>
                    <a:pt x="74087" y="387729"/>
                  </a:lnTo>
                  <a:lnTo>
                    <a:pt x="82309" y="420611"/>
                  </a:lnTo>
                  <a:lnTo>
                    <a:pt x="0" y="402336"/>
                  </a:lnTo>
                  <a:lnTo>
                    <a:pt x="64021" y="347472"/>
                  </a:lnTo>
                  <a:lnTo>
                    <a:pt x="71758" y="378415"/>
                  </a:lnTo>
                  <a:lnTo>
                    <a:pt x="1652016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" name="Shape 178"/>
            <p:cNvSpPr/>
            <p:nvPr/>
          </p:nvSpPr>
          <p:spPr>
            <a:xfrm>
              <a:off x="984491" y="3438132"/>
              <a:ext cx="1877581" cy="423672"/>
            </a:xfrm>
            <a:custGeom>
              <a:avLst/>
              <a:gdLst/>
              <a:ahLst/>
              <a:cxnLst/>
              <a:rect l="0" t="0" r="0" b="0"/>
              <a:pathLst>
                <a:path w="1877581" h="423672">
                  <a:moveTo>
                    <a:pt x="6096" y="0"/>
                  </a:moveTo>
                  <a:lnTo>
                    <a:pt x="1803743" y="381319"/>
                  </a:lnTo>
                  <a:lnTo>
                    <a:pt x="1810512" y="347472"/>
                  </a:lnTo>
                  <a:lnTo>
                    <a:pt x="1877581" y="402336"/>
                  </a:lnTo>
                  <a:lnTo>
                    <a:pt x="1795272" y="423672"/>
                  </a:lnTo>
                  <a:lnTo>
                    <a:pt x="1801865" y="390707"/>
                  </a:lnTo>
                  <a:lnTo>
                    <a:pt x="6096" y="9144"/>
                  </a:lnTo>
                  <a:lnTo>
                    <a:pt x="0" y="3048"/>
                  </a:lnTo>
                  <a:lnTo>
                    <a:pt x="6096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pic>
          <p:nvPicPr>
            <p:cNvPr id="8" name="Picture 17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1490459"/>
              <a:ext cx="1871472" cy="399288"/>
            </a:xfrm>
            <a:prstGeom prst="rect">
              <a:avLst/>
            </a:prstGeom>
          </p:spPr>
        </p:pic>
        <p:sp>
          <p:nvSpPr>
            <p:cNvPr id="9" name="Shape 180"/>
            <p:cNvSpPr/>
            <p:nvPr/>
          </p:nvSpPr>
          <p:spPr>
            <a:xfrm>
              <a:off x="0" y="1490459"/>
              <a:ext cx="1871472" cy="399288"/>
            </a:xfrm>
            <a:custGeom>
              <a:avLst/>
              <a:gdLst/>
              <a:ahLst/>
              <a:cxnLst/>
              <a:rect l="0" t="0" r="0" b="0"/>
              <a:pathLst>
                <a:path w="1871472" h="399288">
                  <a:moveTo>
                    <a:pt x="0" y="399288"/>
                  </a:moveTo>
                  <a:lnTo>
                    <a:pt x="1871472" y="399288"/>
                  </a:lnTo>
                  <a:lnTo>
                    <a:pt x="1871472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0" name="Rectangle 181"/>
            <p:cNvSpPr/>
            <p:nvPr/>
          </p:nvSpPr>
          <p:spPr>
            <a:xfrm>
              <a:off x="454152" y="1544023"/>
              <a:ext cx="1272614" cy="18855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Shaxsiy loyihalash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1" name="Picture 182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2286001"/>
              <a:ext cx="1871472" cy="399275"/>
            </a:xfrm>
            <a:prstGeom prst="rect">
              <a:avLst/>
            </a:prstGeom>
          </p:spPr>
        </p:pic>
        <p:sp>
          <p:nvSpPr>
            <p:cNvPr id="12" name="Shape 183"/>
            <p:cNvSpPr/>
            <p:nvPr/>
          </p:nvSpPr>
          <p:spPr>
            <a:xfrm>
              <a:off x="0" y="2286000"/>
              <a:ext cx="1871472" cy="399276"/>
            </a:xfrm>
            <a:custGeom>
              <a:avLst/>
              <a:gdLst/>
              <a:ahLst/>
              <a:cxnLst/>
              <a:rect l="0" t="0" r="0" b="0"/>
              <a:pathLst>
                <a:path w="1871472" h="399276">
                  <a:moveTo>
                    <a:pt x="0" y="399276"/>
                  </a:moveTo>
                  <a:lnTo>
                    <a:pt x="1871472" y="399276"/>
                  </a:lnTo>
                  <a:lnTo>
                    <a:pt x="1871472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3" name="Rectangle 184"/>
            <p:cNvSpPr/>
            <p:nvPr/>
          </p:nvSpPr>
          <p:spPr>
            <a:xfrm>
              <a:off x="204203" y="2342599"/>
              <a:ext cx="1932976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Prinsipial yechimlarni izlash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4" name="Picture 185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3084576"/>
              <a:ext cx="1871472" cy="399275"/>
            </a:xfrm>
            <a:prstGeom prst="rect">
              <a:avLst/>
            </a:prstGeom>
          </p:spPr>
        </p:pic>
        <p:sp>
          <p:nvSpPr>
            <p:cNvPr id="15" name="Shape 186"/>
            <p:cNvSpPr/>
            <p:nvPr/>
          </p:nvSpPr>
          <p:spPr>
            <a:xfrm>
              <a:off x="0" y="3084576"/>
              <a:ext cx="1871472" cy="399275"/>
            </a:xfrm>
            <a:custGeom>
              <a:avLst/>
              <a:gdLst/>
              <a:ahLst/>
              <a:cxnLst/>
              <a:rect l="0" t="0" r="0" b="0"/>
              <a:pathLst>
                <a:path w="1871472" h="399275">
                  <a:moveTo>
                    <a:pt x="0" y="399275"/>
                  </a:moveTo>
                  <a:lnTo>
                    <a:pt x="1871472" y="399275"/>
                  </a:lnTo>
                  <a:lnTo>
                    <a:pt x="1871472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6" name="Rectangle 187"/>
            <p:cNvSpPr/>
            <p:nvPr/>
          </p:nvSpPr>
          <p:spPr>
            <a:xfrm>
              <a:off x="198107" y="3135066"/>
              <a:ext cx="1954677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Yechimlarni texnik topshiriq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7" name="Rectangle 188"/>
            <p:cNvSpPr/>
            <p:nvPr/>
          </p:nvSpPr>
          <p:spPr>
            <a:xfrm>
              <a:off x="521208" y="3281370"/>
              <a:ext cx="1094342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bilan taqqoslash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8" name="Picture 189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871472" y="0"/>
              <a:ext cx="2752331" cy="399275"/>
            </a:xfrm>
            <a:prstGeom prst="rect">
              <a:avLst/>
            </a:prstGeom>
          </p:spPr>
        </p:pic>
        <p:sp>
          <p:nvSpPr>
            <p:cNvPr id="19" name="Shape 190"/>
            <p:cNvSpPr/>
            <p:nvPr/>
          </p:nvSpPr>
          <p:spPr>
            <a:xfrm>
              <a:off x="1871472" y="0"/>
              <a:ext cx="2752331" cy="399276"/>
            </a:xfrm>
            <a:custGeom>
              <a:avLst/>
              <a:gdLst/>
              <a:ahLst/>
              <a:cxnLst/>
              <a:rect l="0" t="0" r="0" b="0"/>
              <a:pathLst>
                <a:path w="2752331" h="399276">
                  <a:moveTo>
                    <a:pt x="0" y="399276"/>
                  </a:moveTo>
                  <a:lnTo>
                    <a:pt x="2752331" y="399276"/>
                  </a:lnTo>
                  <a:lnTo>
                    <a:pt x="2752331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0" name="Rectangle 191"/>
            <p:cNvSpPr/>
            <p:nvPr/>
          </p:nvSpPr>
          <p:spPr>
            <a:xfrm>
              <a:off x="2337816" y="56599"/>
              <a:ext cx="2421975" cy="18855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Topshriq; funksiya, vazifa, maqsad.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1" name="Picture 192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871472" y="697979"/>
              <a:ext cx="2752331" cy="399288"/>
            </a:xfrm>
            <a:prstGeom prst="rect">
              <a:avLst/>
            </a:prstGeom>
          </p:spPr>
        </p:pic>
        <p:sp>
          <p:nvSpPr>
            <p:cNvPr id="22" name="Shape 193"/>
            <p:cNvSpPr/>
            <p:nvPr/>
          </p:nvSpPr>
          <p:spPr>
            <a:xfrm>
              <a:off x="1871472" y="697979"/>
              <a:ext cx="2752331" cy="399288"/>
            </a:xfrm>
            <a:custGeom>
              <a:avLst/>
              <a:gdLst/>
              <a:ahLst/>
              <a:cxnLst/>
              <a:rect l="0" t="0" r="0" b="0"/>
              <a:pathLst>
                <a:path w="2752331" h="399288">
                  <a:moveTo>
                    <a:pt x="0" y="399288"/>
                  </a:moveTo>
                  <a:lnTo>
                    <a:pt x="2752331" y="399288"/>
                  </a:lnTo>
                  <a:lnTo>
                    <a:pt x="2752331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3" name="Rectangle 194"/>
            <p:cNvSpPr/>
            <p:nvPr/>
          </p:nvSpPr>
          <p:spPr>
            <a:xfrm>
              <a:off x="2657856" y="754578"/>
              <a:ext cx="1570575" cy="18855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Texnik shartlar ifodasi.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4" name="Picture 195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090928" y="1496555"/>
              <a:ext cx="1871459" cy="399288"/>
            </a:xfrm>
            <a:prstGeom prst="rect">
              <a:avLst/>
            </a:prstGeom>
          </p:spPr>
        </p:pic>
        <p:sp>
          <p:nvSpPr>
            <p:cNvPr id="25" name="Shape 196"/>
            <p:cNvSpPr/>
            <p:nvPr/>
          </p:nvSpPr>
          <p:spPr>
            <a:xfrm>
              <a:off x="2090928" y="1496555"/>
              <a:ext cx="1871459" cy="399288"/>
            </a:xfrm>
            <a:custGeom>
              <a:avLst/>
              <a:gdLst/>
              <a:ahLst/>
              <a:cxnLst/>
              <a:rect l="0" t="0" r="0" b="0"/>
              <a:pathLst>
                <a:path w="1871459" h="399288">
                  <a:moveTo>
                    <a:pt x="0" y="399288"/>
                  </a:moveTo>
                  <a:lnTo>
                    <a:pt x="1871459" y="399288"/>
                  </a:lnTo>
                  <a:lnTo>
                    <a:pt x="1871459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6" name="Rectangle 197"/>
            <p:cNvSpPr/>
            <p:nvPr/>
          </p:nvSpPr>
          <p:spPr>
            <a:xfrm>
              <a:off x="2319515" y="1553166"/>
              <a:ext cx="1874812" cy="18855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Variant bo’yicha loyihalash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7" name="Picture 198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4184891" y="1496555"/>
              <a:ext cx="1871472" cy="399288"/>
            </a:xfrm>
            <a:prstGeom prst="rect">
              <a:avLst/>
            </a:prstGeom>
          </p:spPr>
        </p:pic>
        <p:sp>
          <p:nvSpPr>
            <p:cNvPr id="28" name="Shape 199"/>
            <p:cNvSpPr/>
            <p:nvPr/>
          </p:nvSpPr>
          <p:spPr>
            <a:xfrm>
              <a:off x="4184891" y="1496555"/>
              <a:ext cx="1871472" cy="399288"/>
            </a:xfrm>
            <a:custGeom>
              <a:avLst/>
              <a:gdLst/>
              <a:ahLst/>
              <a:cxnLst/>
              <a:rect l="0" t="0" r="0" b="0"/>
              <a:pathLst>
                <a:path w="1871472" h="399288">
                  <a:moveTo>
                    <a:pt x="0" y="399288"/>
                  </a:moveTo>
                  <a:lnTo>
                    <a:pt x="1871472" y="399288"/>
                  </a:lnTo>
                  <a:lnTo>
                    <a:pt x="1871472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9" name="Rectangle 200"/>
            <p:cNvSpPr/>
            <p:nvPr/>
          </p:nvSpPr>
          <p:spPr>
            <a:xfrm>
              <a:off x="4383012" y="1553166"/>
              <a:ext cx="1949711" cy="18855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Optimal (maqbul) loyihalash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0" name="Picture 201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090928" y="2295145"/>
              <a:ext cx="1871459" cy="399275"/>
            </a:xfrm>
            <a:prstGeom prst="rect">
              <a:avLst/>
            </a:prstGeom>
          </p:spPr>
        </p:pic>
        <p:sp>
          <p:nvSpPr>
            <p:cNvPr id="31" name="Shape 202"/>
            <p:cNvSpPr/>
            <p:nvPr/>
          </p:nvSpPr>
          <p:spPr>
            <a:xfrm>
              <a:off x="2090928" y="2295145"/>
              <a:ext cx="1871459" cy="399275"/>
            </a:xfrm>
            <a:custGeom>
              <a:avLst/>
              <a:gdLst/>
              <a:ahLst/>
              <a:cxnLst/>
              <a:rect l="0" t="0" r="0" b="0"/>
              <a:pathLst>
                <a:path w="1871459" h="399275">
                  <a:moveTo>
                    <a:pt x="0" y="399275"/>
                  </a:moveTo>
                  <a:lnTo>
                    <a:pt x="1871459" y="399275"/>
                  </a:lnTo>
                  <a:lnTo>
                    <a:pt x="1871459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2" name="Rectangle 203"/>
            <p:cNvSpPr/>
            <p:nvPr/>
          </p:nvSpPr>
          <p:spPr>
            <a:xfrm>
              <a:off x="2514588" y="2345634"/>
              <a:ext cx="1368641" cy="18855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Loyihalsh prinsipini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3" name="Rectangle 204"/>
            <p:cNvSpPr/>
            <p:nvPr/>
          </p:nvSpPr>
          <p:spPr>
            <a:xfrm>
              <a:off x="2685276" y="2491951"/>
              <a:ext cx="907764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shakllantirish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4" name="Picture 205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4184891" y="2295145"/>
              <a:ext cx="1871472" cy="399275"/>
            </a:xfrm>
            <a:prstGeom prst="rect">
              <a:avLst/>
            </a:prstGeom>
          </p:spPr>
        </p:pic>
        <p:sp>
          <p:nvSpPr>
            <p:cNvPr id="35" name="Shape 206"/>
            <p:cNvSpPr/>
            <p:nvPr/>
          </p:nvSpPr>
          <p:spPr>
            <a:xfrm>
              <a:off x="4184891" y="2295145"/>
              <a:ext cx="1871472" cy="399275"/>
            </a:xfrm>
            <a:custGeom>
              <a:avLst/>
              <a:gdLst/>
              <a:ahLst/>
              <a:cxnLst/>
              <a:rect l="0" t="0" r="0" b="0"/>
              <a:pathLst>
                <a:path w="1871472" h="399275">
                  <a:moveTo>
                    <a:pt x="0" y="399275"/>
                  </a:moveTo>
                  <a:lnTo>
                    <a:pt x="1871472" y="399275"/>
                  </a:lnTo>
                  <a:lnTo>
                    <a:pt x="1871472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6" name="Rectangle 207"/>
            <p:cNvSpPr/>
            <p:nvPr/>
          </p:nvSpPr>
          <p:spPr>
            <a:xfrm>
              <a:off x="4462272" y="2351730"/>
              <a:ext cx="1742677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Maqbul yechimlarni olish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7" name="Picture 20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090928" y="3093720"/>
              <a:ext cx="1871459" cy="399275"/>
            </a:xfrm>
            <a:prstGeom prst="rect">
              <a:avLst/>
            </a:prstGeom>
          </p:spPr>
        </p:pic>
        <p:sp>
          <p:nvSpPr>
            <p:cNvPr id="38" name="Shape 209"/>
            <p:cNvSpPr/>
            <p:nvPr/>
          </p:nvSpPr>
          <p:spPr>
            <a:xfrm>
              <a:off x="2090928" y="3093720"/>
              <a:ext cx="1871459" cy="399275"/>
            </a:xfrm>
            <a:custGeom>
              <a:avLst/>
              <a:gdLst/>
              <a:ahLst/>
              <a:cxnLst/>
              <a:rect l="0" t="0" r="0" b="0"/>
              <a:pathLst>
                <a:path w="1871459" h="399275">
                  <a:moveTo>
                    <a:pt x="0" y="399275"/>
                  </a:moveTo>
                  <a:lnTo>
                    <a:pt x="1871459" y="399275"/>
                  </a:lnTo>
                  <a:lnTo>
                    <a:pt x="1871459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9" name="Rectangle 210"/>
            <p:cNvSpPr/>
            <p:nvPr/>
          </p:nvSpPr>
          <p:spPr>
            <a:xfrm>
              <a:off x="2203691" y="3147258"/>
              <a:ext cx="2188979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Optimal variantni shakllantirish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0" name="Picture 21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184891" y="3093720"/>
              <a:ext cx="1871472" cy="399275"/>
            </a:xfrm>
            <a:prstGeom prst="rect">
              <a:avLst/>
            </a:prstGeom>
          </p:spPr>
        </p:pic>
        <p:sp>
          <p:nvSpPr>
            <p:cNvPr id="41" name="Shape 212"/>
            <p:cNvSpPr/>
            <p:nvPr/>
          </p:nvSpPr>
          <p:spPr>
            <a:xfrm>
              <a:off x="4184891" y="3093720"/>
              <a:ext cx="1871472" cy="399275"/>
            </a:xfrm>
            <a:custGeom>
              <a:avLst/>
              <a:gdLst/>
              <a:ahLst/>
              <a:cxnLst/>
              <a:rect l="0" t="0" r="0" b="0"/>
              <a:pathLst>
                <a:path w="1871472" h="399275">
                  <a:moveTo>
                    <a:pt x="0" y="399275"/>
                  </a:moveTo>
                  <a:lnTo>
                    <a:pt x="1871472" y="399275"/>
                  </a:lnTo>
                  <a:lnTo>
                    <a:pt x="1871472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2" name="Rectangle 213"/>
            <p:cNvSpPr/>
            <p:nvPr/>
          </p:nvSpPr>
          <p:spPr>
            <a:xfrm>
              <a:off x="4486657" y="3141175"/>
              <a:ext cx="1680784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Eng optimal yechimlarni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3" name="Rectangle 214"/>
            <p:cNvSpPr/>
            <p:nvPr/>
          </p:nvSpPr>
          <p:spPr>
            <a:xfrm>
              <a:off x="4904232" y="3296623"/>
              <a:ext cx="563253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aniqlash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4" name="Picture 215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1652003" y="3892296"/>
              <a:ext cx="2752331" cy="396227"/>
            </a:xfrm>
            <a:prstGeom prst="rect">
              <a:avLst/>
            </a:prstGeom>
          </p:spPr>
        </p:pic>
        <p:sp>
          <p:nvSpPr>
            <p:cNvPr id="45" name="Shape 216"/>
            <p:cNvSpPr/>
            <p:nvPr/>
          </p:nvSpPr>
          <p:spPr>
            <a:xfrm>
              <a:off x="1652003" y="3892296"/>
              <a:ext cx="2752331" cy="396227"/>
            </a:xfrm>
            <a:custGeom>
              <a:avLst/>
              <a:gdLst/>
              <a:ahLst/>
              <a:cxnLst/>
              <a:rect l="0" t="0" r="0" b="0"/>
              <a:pathLst>
                <a:path w="2752331" h="396227">
                  <a:moveTo>
                    <a:pt x="0" y="396227"/>
                  </a:moveTo>
                  <a:lnTo>
                    <a:pt x="2752331" y="396227"/>
                  </a:lnTo>
                  <a:lnTo>
                    <a:pt x="2752331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6" name="Rectangle 217"/>
            <p:cNvSpPr/>
            <p:nvPr/>
          </p:nvSpPr>
          <p:spPr>
            <a:xfrm>
              <a:off x="2374392" y="3945834"/>
              <a:ext cx="1730378" cy="18855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0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Loyihani rasmiylashtirish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7" name="Shape 218"/>
            <p:cNvSpPr/>
            <p:nvPr/>
          </p:nvSpPr>
          <p:spPr>
            <a:xfrm>
              <a:off x="3154667" y="396228"/>
              <a:ext cx="76200" cy="301751"/>
            </a:xfrm>
            <a:custGeom>
              <a:avLst/>
              <a:gdLst/>
              <a:ahLst/>
              <a:cxnLst/>
              <a:rect l="0" t="0" r="0" b="0"/>
              <a:pathLst>
                <a:path w="76200" h="301751">
                  <a:moveTo>
                    <a:pt x="39624" y="0"/>
                  </a:moveTo>
                  <a:lnTo>
                    <a:pt x="42672" y="3048"/>
                  </a:lnTo>
                  <a:lnTo>
                    <a:pt x="42672" y="225551"/>
                  </a:lnTo>
                  <a:lnTo>
                    <a:pt x="76200" y="225551"/>
                  </a:lnTo>
                  <a:lnTo>
                    <a:pt x="39624" y="301751"/>
                  </a:lnTo>
                  <a:lnTo>
                    <a:pt x="0" y="225551"/>
                  </a:lnTo>
                  <a:lnTo>
                    <a:pt x="33541" y="225551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8" name="Shape 219"/>
            <p:cNvSpPr/>
            <p:nvPr/>
          </p:nvSpPr>
          <p:spPr>
            <a:xfrm>
              <a:off x="3154667" y="1094219"/>
              <a:ext cx="76200" cy="402324"/>
            </a:xfrm>
            <a:custGeom>
              <a:avLst/>
              <a:gdLst/>
              <a:ahLst/>
              <a:cxnLst/>
              <a:rect l="0" t="0" r="0" b="0"/>
              <a:pathLst>
                <a:path w="76200" h="402324">
                  <a:moveTo>
                    <a:pt x="39624" y="0"/>
                  </a:moveTo>
                  <a:lnTo>
                    <a:pt x="42672" y="3048"/>
                  </a:lnTo>
                  <a:lnTo>
                    <a:pt x="42672" y="326124"/>
                  </a:lnTo>
                  <a:lnTo>
                    <a:pt x="76200" y="326124"/>
                  </a:lnTo>
                  <a:lnTo>
                    <a:pt x="39624" y="402324"/>
                  </a:lnTo>
                  <a:lnTo>
                    <a:pt x="0" y="326124"/>
                  </a:lnTo>
                  <a:lnTo>
                    <a:pt x="33541" y="326124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9" name="Shape 220"/>
            <p:cNvSpPr/>
            <p:nvPr/>
          </p:nvSpPr>
          <p:spPr>
            <a:xfrm>
              <a:off x="1100328" y="1094219"/>
              <a:ext cx="2097011" cy="426720"/>
            </a:xfrm>
            <a:custGeom>
              <a:avLst/>
              <a:gdLst/>
              <a:ahLst/>
              <a:cxnLst/>
              <a:rect l="0" t="0" r="0" b="0"/>
              <a:pathLst>
                <a:path w="2097011" h="426720">
                  <a:moveTo>
                    <a:pt x="2090928" y="0"/>
                  </a:moveTo>
                  <a:lnTo>
                    <a:pt x="2097011" y="3048"/>
                  </a:lnTo>
                  <a:lnTo>
                    <a:pt x="2093963" y="9131"/>
                  </a:lnTo>
                  <a:lnTo>
                    <a:pt x="75742" y="393988"/>
                  </a:lnTo>
                  <a:lnTo>
                    <a:pt x="82283" y="426720"/>
                  </a:lnTo>
                  <a:lnTo>
                    <a:pt x="0" y="402324"/>
                  </a:lnTo>
                  <a:lnTo>
                    <a:pt x="67056" y="350520"/>
                  </a:lnTo>
                  <a:lnTo>
                    <a:pt x="73870" y="384619"/>
                  </a:lnTo>
                  <a:lnTo>
                    <a:pt x="2090928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0" name="Shape 221"/>
            <p:cNvSpPr/>
            <p:nvPr/>
          </p:nvSpPr>
          <p:spPr>
            <a:xfrm>
              <a:off x="3188208" y="1094219"/>
              <a:ext cx="1877556" cy="423673"/>
            </a:xfrm>
            <a:custGeom>
              <a:avLst/>
              <a:gdLst/>
              <a:ahLst/>
              <a:cxnLst/>
              <a:rect l="0" t="0" r="0" b="0"/>
              <a:pathLst>
                <a:path w="1877556" h="423673">
                  <a:moveTo>
                    <a:pt x="6083" y="0"/>
                  </a:moveTo>
                  <a:lnTo>
                    <a:pt x="1804075" y="381392"/>
                  </a:lnTo>
                  <a:lnTo>
                    <a:pt x="1810512" y="350520"/>
                  </a:lnTo>
                  <a:lnTo>
                    <a:pt x="1877556" y="402324"/>
                  </a:lnTo>
                  <a:lnTo>
                    <a:pt x="1795259" y="423673"/>
                  </a:lnTo>
                  <a:lnTo>
                    <a:pt x="1801518" y="393656"/>
                  </a:lnTo>
                  <a:lnTo>
                    <a:pt x="3048" y="9131"/>
                  </a:lnTo>
                  <a:lnTo>
                    <a:pt x="0" y="3048"/>
                  </a:lnTo>
                  <a:lnTo>
                    <a:pt x="6083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1" name="Shape 222"/>
            <p:cNvSpPr/>
            <p:nvPr/>
          </p:nvSpPr>
          <p:spPr>
            <a:xfrm>
              <a:off x="950963" y="1892795"/>
              <a:ext cx="76200" cy="402336"/>
            </a:xfrm>
            <a:custGeom>
              <a:avLst/>
              <a:gdLst/>
              <a:ahLst/>
              <a:cxnLst/>
              <a:rect l="0" t="0" r="0" b="0"/>
              <a:pathLst>
                <a:path w="76200" h="402336">
                  <a:moveTo>
                    <a:pt x="39624" y="0"/>
                  </a:moveTo>
                  <a:lnTo>
                    <a:pt x="42672" y="3048"/>
                  </a:lnTo>
                  <a:lnTo>
                    <a:pt x="42672" y="326136"/>
                  </a:lnTo>
                  <a:lnTo>
                    <a:pt x="76200" y="326136"/>
                  </a:lnTo>
                  <a:lnTo>
                    <a:pt x="39624" y="402336"/>
                  </a:lnTo>
                  <a:lnTo>
                    <a:pt x="0" y="326136"/>
                  </a:lnTo>
                  <a:lnTo>
                    <a:pt x="33528" y="326136"/>
                  </a:lnTo>
                  <a:lnTo>
                    <a:pt x="33528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2" name="Shape 223"/>
            <p:cNvSpPr/>
            <p:nvPr/>
          </p:nvSpPr>
          <p:spPr>
            <a:xfrm>
              <a:off x="3044939" y="1892795"/>
              <a:ext cx="76200" cy="402336"/>
            </a:xfrm>
            <a:custGeom>
              <a:avLst/>
              <a:gdLst/>
              <a:ahLst/>
              <a:cxnLst/>
              <a:rect l="0" t="0" r="0" b="0"/>
              <a:pathLst>
                <a:path w="76200" h="402336">
                  <a:moveTo>
                    <a:pt x="36576" y="0"/>
                  </a:moveTo>
                  <a:lnTo>
                    <a:pt x="42672" y="3048"/>
                  </a:lnTo>
                  <a:lnTo>
                    <a:pt x="42672" y="326136"/>
                  </a:lnTo>
                  <a:lnTo>
                    <a:pt x="76200" y="326136"/>
                  </a:lnTo>
                  <a:lnTo>
                    <a:pt x="36576" y="402336"/>
                  </a:lnTo>
                  <a:lnTo>
                    <a:pt x="0" y="326136"/>
                  </a:lnTo>
                  <a:lnTo>
                    <a:pt x="33528" y="326136"/>
                  </a:lnTo>
                  <a:lnTo>
                    <a:pt x="33528" y="3048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3" name="Shape 224"/>
            <p:cNvSpPr/>
            <p:nvPr/>
          </p:nvSpPr>
          <p:spPr>
            <a:xfrm>
              <a:off x="5135867" y="1892795"/>
              <a:ext cx="76200" cy="402336"/>
            </a:xfrm>
            <a:custGeom>
              <a:avLst/>
              <a:gdLst/>
              <a:ahLst/>
              <a:cxnLst/>
              <a:rect l="0" t="0" r="0" b="0"/>
              <a:pathLst>
                <a:path w="76200" h="402336">
                  <a:moveTo>
                    <a:pt x="39624" y="0"/>
                  </a:moveTo>
                  <a:lnTo>
                    <a:pt x="45720" y="3048"/>
                  </a:lnTo>
                  <a:lnTo>
                    <a:pt x="45720" y="326136"/>
                  </a:lnTo>
                  <a:lnTo>
                    <a:pt x="76200" y="326136"/>
                  </a:lnTo>
                  <a:lnTo>
                    <a:pt x="39624" y="402336"/>
                  </a:lnTo>
                  <a:lnTo>
                    <a:pt x="0" y="326136"/>
                  </a:lnTo>
                  <a:lnTo>
                    <a:pt x="33541" y="326136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4" name="Shape 225"/>
            <p:cNvSpPr/>
            <p:nvPr/>
          </p:nvSpPr>
          <p:spPr>
            <a:xfrm>
              <a:off x="950963" y="2688324"/>
              <a:ext cx="76200" cy="405384"/>
            </a:xfrm>
            <a:custGeom>
              <a:avLst/>
              <a:gdLst/>
              <a:ahLst/>
              <a:cxnLst/>
              <a:rect l="0" t="0" r="0" b="0"/>
              <a:pathLst>
                <a:path w="76200" h="405384">
                  <a:moveTo>
                    <a:pt x="39624" y="0"/>
                  </a:moveTo>
                  <a:lnTo>
                    <a:pt x="42672" y="6096"/>
                  </a:lnTo>
                  <a:lnTo>
                    <a:pt x="42672" y="329184"/>
                  </a:lnTo>
                  <a:lnTo>
                    <a:pt x="76200" y="329184"/>
                  </a:lnTo>
                  <a:lnTo>
                    <a:pt x="39624" y="405384"/>
                  </a:lnTo>
                  <a:lnTo>
                    <a:pt x="0" y="329184"/>
                  </a:lnTo>
                  <a:lnTo>
                    <a:pt x="33528" y="329184"/>
                  </a:lnTo>
                  <a:lnTo>
                    <a:pt x="33528" y="6096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5" name="Shape 226"/>
            <p:cNvSpPr/>
            <p:nvPr/>
          </p:nvSpPr>
          <p:spPr>
            <a:xfrm>
              <a:off x="3044939" y="2688324"/>
              <a:ext cx="76200" cy="405384"/>
            </a:xfrm>
            <a:custGeom>
              <a:avLst/>
              <a:gdLst/>
              <a:ahLst/>
              <a:cxnLst/>
              <a:rect l="0" t="0" r="0" b="0"/>
              <a:pathLst>
                <a:path w="76200" h="405384">
                  <a:moveTo>
                    <a:pt x="36576" y="0"/>
                  </a:moveTo>
                  <a:lnTo>
                    <a:pt x="42672" y="6096"/>
                  </a:lnTo>
                  <a:lnTo>
                    <a:pt x="42672" y="329184"/>
                  </a:lnTo>
                  <a:lnTo>
                    <a:pt x="76200" y="329184"/>
                  </a:lnTo>
                  <a:lnTo>
                    <a:pt x="36576" y="405384"/>
                  </a:lnTo>
                  <a:lnTo>
                    <a:pt x="0" y="329184"/>
                  </a:lnTo>
                  <a:lnTo>
                    <a:pt x="33528" y="329184"/>
                  </a:lnTo>
                  <a:lnTo>
                    <a:pt x="33528" y="6096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6" name="Shape 227"/>
            <p:cNvSpPr/>
            <p:nvPr/>
          </p:nvSpPr>
          <p:spPr>
            <a:xfrm>
              <a:off x="5135867" y="2688324"/>
              <a:ext cx="76200" cy="405384"/>
            </a:xfrm>
            <a:custGeom>
              <a:avLst/>
              <a:gdLst/>
              <a:ahLst/>
              <a:cxnLst/>
              <a:rect l="0" t="0" r="0" b="0"/>
              <a:pathLst>
                <a:path w="76200" h="405384">
                  <a:moveTo>
                    <a:pt x="39624" y="0"/>
                  </a:moveTo>
                  <a:lnTo>
                    <a:pt x="45720" y="6096"/>
                  </a:lnTo>
                  <a:lnTo>
                    <a:pt x="45720" y="329184"/>
                  </a:lnTo>
                  <a:lnTo>
                    <a:pt x="76200" y="329184"/>
                  </a:lnTo>
                  <a:lnTo>
                    <a:pt x="39624" y="405384"/>
                  </a:lnTo>
                  <a:lnTo>
                    <a:pt x="0" y="329184"/>
                  </a:lnTo>
                  <a:lnTo>
                    <a:pt x="33541" y="329184"/>
                  </a:lnTo>
                  <a:lnTo>
                    <a:pt x="33541" y="6096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7" name="Shape 228"/>
            <p:cNvSpPr/>
            <p:nvPr/>
          </p:nvSpPr>
          <p:spPr>
            <a:xfrm>
              <a:off x="3044939" y="3486900"/>
              <a:ext cx="76200" cy="405384"/>
            </a:xfrm>
            <a:custGeom>
              <a:avLst/>
              <a:gdLst/>
              <a:ahLst/>
              <a:cxnLst/>
              <a:rect l="0" t="0" r="0" b="0"/>
              <a:pathLst>
                <a:path w="76200" h="405384">
                  <a:moveTo>
                    <a:pt x="36576" y="0"/>
                  </a:moveTo>
                  <a:lnTo>
                    <a:pt x="42672" y="6096"/>
                  </a:lnTo>
                  <a:lnTo>
                    <a:pt x="42672" y="329184"/>
                  </a:lnTo>
                  <a:lnTo>
                    <a:pt x="76200" y="329184"/>
                  </a:lnTo>
                  <a:lnTo>
                    <a:pt x="36576" y="405384"/>
                  </a:lnTo>
                  <a:lnTo>
                    <a:pt x="0" y="329184"/>
                  </a:lnTo>
                  <a:lnTo>
                    <a:pt x="33528" y="329184"/>
                  </a:lnTo>
                  <a:lnTo>
                    <a:pt x="33528" y="6096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857199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100" y="121455"/>
            <a:ext cx="11226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jarayonlarining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faol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shakllaridan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biri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uni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avtomatlashtirish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EHM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lardan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Hozirgi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vaqtda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loyihalashtirish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ishlarida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avtomatlashtirilgan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tizimlari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(C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PR)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keng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qo’llanilmoqda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Buni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qo’llashdan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maqsad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sifatini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oshirish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moddiy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harajatlarni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kamaytirish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muddatlarini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tezlashtirish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loyihalash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bog’liq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bo’lgan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injener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texnik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xodimlarni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Algerian" panose="04020705040A02060702" pitchFamily="82" charset="0"/>
                <a:cs typeface="Times New Roman" panose="02020603050405020304" pitchFamily="18" charset="0"/>
              </a:rPr>
              <a:t>kamaytirish</a:t>
            </a:r>
            <a:r>
              <a:rPr lang="en-US" sz="3600" dirty="0">
                <a:latin typeface="Algerian" panose="04020705040A02060702" pitchFamily="82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35208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950690"/>
            <a:ext cx="12090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>
              <a:lnSpc>
                <a:spcPct val="150000"/>
              </a:lnSpc>
            </a:pPr>
            <a:r>
              <a:rPr lang="ru-RU" sz="3600" dirty="0" err="1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Аvtomatik</a:t>
            </a:r>
            <a:r>
              <a:rPr lang="ru-RU" sz="36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r>
              <a:rPr lang="ru-RU" sz="36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ru-RU" sz="36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ru-RU" sz="3600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3600" dirty="0" smtClean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 smtClean="0"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/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1. </a:t>
            </a:r>
            <a:r>
              <a:rPr lang="en-US" sz="3600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Izlanish</a:t>
            </a:r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jarayonlarini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avtomatlashtirish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natijalarini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ishlash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axborotlarni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berish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lvl="0" fontAlgn="base"/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2. </a:t>
            </a:r>
            <a:r>
              <a:rPr lang="en-US" sz="3600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Ko’p</a:t>
            </a:r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variantli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xamda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optimal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loyihalash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usullarini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qo’llash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lvl="0" fontAlgn="base"/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3. </a:t>
            </a:r>
            <a:r>
              <a:rPr lang="en-US" sz="3600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Loyihalanadigan</a:t>
            </a:r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materiallarni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optimal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modellarini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qo’llash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4. </a:t>
            </a:r>
            <a:r>
              <a:rPr lang="en-US" sz="3600" dirty="0" err="1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Ularni</a:t>
            </a:r>
            <a:r>
              <a:rPr lang="en-US" sz="36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bajarish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birinchi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navbatda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EHM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larni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yaxshi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bilish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kerak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loyihalash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nazariyasini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echish</a:t>
            </a:r>
            <a:r>
              <a:rPr lang="en-US" sz="36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8890" marR="1905" indent="448310">
              <a:lnSpc>
                <a:spcPct val="150000"/>
              </a:lnSpc>
            </a:pPr>
            <a:endParaRPr lang="ru-RU" sz="3600" dirty="0">
              <a:effectLst/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25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779840"/>
            <a:ext cx="111379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1905" algn="just">
              <a:spcAft>
                <a:spcPts val="0"/>
              </a:spcAft>
            </a:pP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nazariyasini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1905" algn="just">
              <a:spcAft>
                <a:spcPts val="0"/>
              </a:spcAft>
            </a:pP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topshiriqlarini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echishni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texnikalaridan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1520190" algn="just">
              <a:spcAft>
                <a:spcPts val="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xborotlarni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nazariyalarini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texnikalarini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to’qimachilik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loyihalashda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ko’rsatkichlarini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3600" dirty="0">
                <a:latin typeface="Matura MT Script Capitals" panose="03020802060602070202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017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9900" y="1072230"/>
            <a:ext cx="10909300" cy="5142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spcAft>
                <a:spcPts val="65"/>
              </a:spcAft>
            </a:pP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laboratoriyalarining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tiplari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boriladigan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ru-RU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ru-RU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tipga</a:t>
            </a:r>
            <a:r>
              <a:rPr lang="ru-RU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ru-RU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1905" lvl="0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600" dirty="0" err="1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0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600" dirty="0" err="1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muassasalari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0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600" dirty="0" err="1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ru-RU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0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3600" dirty="0" err="1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ru-RU" sz="3600" dirty="0" smtClean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600" dirty="0">
                <a:uFill>
                  <a:solidFill>
                    <a:srgbClr val="000000"/>
                  </a:solidFill>
                </a:u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36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3600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Sertifikatsiyalashtirish</a:t>
            </a:r>
            <a:r>
              <a:rPr lang="ru-RU" sz="36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ru-RU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6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6119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92100" y="1028700"/>
            <a:ext cx="12674600" cy="4819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ctr">
              <a:spcAft>
                <a:spcPts val="65"/>
              </a:spcAft>
            </a:pPr>
            <a:r>
              <a:rPr lang="en-US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en-US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en-US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tipi </a:t>
            </a:r>
            <a:r>
              <a:rPr lang="en-US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kengdir</a:t>
            </a:r>
            <a:r>
              <a:rPr lang="en-US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 smtClean="0"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890" marR="1905" indent="448310" algn="ctr">
              <a:spcAft>
                <a:spcPts val="65"/>
              </a:spcAft>
            </a:pPr>
            <a:r>
              <a:rPr lang="ru-RU" sz="3200" dirty="0" err="1" smtClean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ru-RU" sz="3200" dirty="0" smtClean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to’qimachilik</a:t>
            </a:r>
            <a:r>
              <a:rPr lang="ru-RU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ru-RU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ru-RU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ru-RU" sz="32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1905" lvl="1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 err="1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Paxta</a:t>
            </a:r>
            <a:r>
              <a:rPr lang="ru-RU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 err="1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ru-RU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gazlama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dirty="0" err="1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Zig’ir</a:t>
            </a: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lub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tolalari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dirty="0">
              <a:uFill>
                <a:solidFill>
                  <a:srgbClr val="000000"/>
                </a:solidFill>
              </a:u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1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 err="1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</a:t>
            </a:r>
            <a:r>
              <a:rPr lang="ru-RU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 err="1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Ipakchilik</a:t>
            </a:r>
            <a:r>
              <a:rPr lang="ru-RU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spcAft>
                <a:spcPts val="1615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dirty="0" err="1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To’quvchilik</a:t>
            </a: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- 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Trikotaj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R="1905" lvl="1" algn="just" fontAlgn="base">
              <a:spcAft>
                <a:spcPts val="1615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ralash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u="none" strike="noStrike" dirty="0">
              <a:effectLst/>
              <a:uFill>
                <a:solidFill>
                  <a:srgbClr val="000000"/>
                </a:solidFill>
              </a:uFill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0190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700" y="0"/>
            <a:ext cx="10337800" cy="671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8310" marR="1905" algn="just">
              <a:lnSpc>
                <a:spcPct val="150000"/>
              </a:lnSpc>
              <a:spcAft>
                <a:spcPts val="65"/>
              </a:spcAft>
            </a:pPr>
            <a:r>
              <a:rPr lang="ru-RU" sz="3600" dirty="0" err="1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3600" dirty="0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ru-RU" sz="3600" dirty="0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institutlari</a:t>
            </a:r>
            <a:r>
              <a:rPr lang="ru-RU" sz="3600" dirty="0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600" dirty="0">
                <a:solidFill>
                  <a:srgbClr val="66FF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lnSpc>
                <a:spcPct val="150000"/>
              </a:lnSpc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ru-RU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lnSpc>
                <a:spcPct val="150000"/>
              </a:lnSpc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ru-RU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xossalarini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sinash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lnSpc>
                <a:spcPct val="150000"/>
              </a:lnSpc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ru-RU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xossalarini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aaniqlash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lnSpc>
                <a:spcPct val="150000"/>
              </a:lnSpc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namligi</a:t>
            </a: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gigroskopligini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tadqiq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solidFill>
                <a:srgbClr val="66FF33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1" algn="just" fontAlgn="base">
              <a:lnSpc>
                <a:spcPct val="150000"/>
              </a:lnSpc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ru-RU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ru-RU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R="1905" lvl="1" algn="just" fontAlgn="base">
              <a:lnSpc>
                <a:spcPct val="150000"/>
              </a:lnSpc>
              <a:spcAft>
                <a:spcPts val="65"/>
              </a:spcAft>
              <a:buClr>
                <a:srgbClr val="333333"/>
              </a:buClr>
              <a:buSzPts val="1400"/>
            </a:pP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chidamliligini</a:t>
            </a:r>
            <a:r>
              <a:rPr lang="en-US" sz="3600" dirty="0" smtClean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usullarda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rgbClr val="66FF33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u="none" strike="noStrike" dirty="0">
              <a:solidFill>
                <a:srgbClr val="66FF33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1980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000" y="421261"/>
            <a:ext cx="11772900" cy="5598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lnSpc>
                <a:spcPct val="150000"/>
              </a:lnSpc>
              <a:spcAft>
                <a:spcPts val="65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Sohalar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institutimizda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tolasini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xossalarini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65"/>
              </a:spcAft>
            </a:pP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--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Kimyoviy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tolalarni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muammoviy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65"/>
              </a:spcAft>
            </a:pP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-- Jin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1615"/>
              </a:spcAft>
            </a:pP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--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Pillani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chuvish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o’quv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yurtlari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institutlarda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09173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200" y="388132"/>
            <a:ext cx="9245600" cy="5645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400" b="1" kern="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Nazorat</a:t>
            </a:r>
            <a:r>
              <a:rPr lang="ru-RU" sz="2400" b="1" kern="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b="1" kern="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savollari</a:t>
            </a:r>
            <a:endParaRPr lang="ru-RU" sz="2400" b="1" kern="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so’zi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qanday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ma`noni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anglatadi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ru-RU" sz="2400" dirty="0"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Cinov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laboratoriyalari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kelib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chiqishi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haqida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ma`lumot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bering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Laboratoriyalarning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hozirgi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kundagi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faoliyati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haqida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nimalar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bilasiz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ru-RU" sz="2400" dirty="0"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Loyihalash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qanday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ma`noni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anglatadi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ru-RU" sz="2400" dirty="0"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Loyihalash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nechta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bosqichdan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iborat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Loyihalashning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qanday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usullari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bor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Loyihalashning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qanday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tiplari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bor</a:t>
            </a:r>
            <a:r>
              <a:rPr lang="ru-RU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65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Sinov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laboratoriyalarining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nechta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tipi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bor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ru-RU" sz="2400" dirty="0"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164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Sinov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laboratoriyalarining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funktsiyasi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nimadan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iborat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ru-RU" sz="2400" u="none" strike="noStrike" dirty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8729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1348939"/>
            <a:ext cx="109093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Tayanch</a:t>
            </a:r>
            <a:r>
              <a:rPr lang="en-US" sz="32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iboralar</a:t>
            </a:r>
            <a:r>
              <a:rPr lang="en-US" sz="32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200" b="1" kern="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konditsion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material,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ipak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stantsiyasi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SentexUz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tiplari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funktsiyalari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ilmiy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sertifikatsiyalashtirish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1189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381000"/>
            <a:ext cx="11557000" cy="5760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/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ADABIYOTLAR.</a:t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1. V.A.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Gordeev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P.V.Volkov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"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Tkachestva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" -M.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Legkaya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industriya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1984 y. 10-44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2. R.I.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Sumarakova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S.D.Nikolaev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dr. -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katskogo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risunka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teorii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perepleteniy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patronirovanie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M.M.I. 1984 y. 8-19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P.A.Aleshin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V.I.Poletaev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Laboratorniy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praktikum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kachestvu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M.,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Legkaya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industriya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1979 y. 9-26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Rozanov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F.M.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dr. -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kachestva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chast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' 1, M.,L.I., 1966 y. 9-28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Surnina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N.F.,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Martinova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A.A. -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oborudovanie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katskogo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proizvodstva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M.L.I. 1984 y. 10-24 </a:t>
            </a:r>
            <a:r>
              <a:rPr lang="en-US" sz="2400" dirty="0" err="1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39457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111</TotalTime>
  <Words>1160</Words>
  <Application>Microsoft Office PowerPoint</Application>
  <PresentationFormat>와이드스크린</PresentationFormat>
  <Paragraphs>110</Paragraphs>
  <Slides>25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8" baseType="lpstr">
      <vt:lpstr>Algerian</vt:lpstr>
      <vt:lpstr>Arial Narrow</vt:lpstr>
      <vt:lpstr>Bookman Old Style</vt:lpstr>
      <vt:lpstr>Broadway</vt:lpstr>
      <vt:lpstr>Calibri</vt:lpstr>
      <vt:lpstr>Calibri Light</vt:lpstr>
      <vt:lpstr>Harrington</vt:lpstr>
      <vt:lpstr>Lucida Calligraphy</vt:lpstr>
      <vt:lpstr>Matura MT Script Capitals</vt:lpstr>
      <vt:lpstr>Monotype Corsiva</vt:lpstr>
      <vt:lpstr>MV Boli</vt:lpstr>
      <vt:lpstr>Times New Roman</vt:lpstr>
      <vt:lpstr>Ретро</vt:lpstr>
      <vt:lpstr>   To’qimachilik materiallarini sinash laboratoriyalari kelib chiqishi va vazifalari.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To’qimachilik materiallarini sinash laboratoriyalari kelib chiqishi va vazifalari.</dc:title>
  <dc:creator>SAIDASROR</dc:creator>
  <cp:lastModifiedBy>Windows 사용자</cp:lastModifiedBy>
  <cp:revision>11</cp:revision>
  <dcterms:created xsi:type="dcterms:W3CDTF">2018-09-20T14:20:20Z</dcterms:created>
  <dcterms:modified xsi:type="dcterms:W3CDTF">2018-10-23T04:55:17Z</dcterms:modified>
</cp:coreProperties>
</file>