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0000FF"/>
    <a:srgbClr val="008000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8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13" Type="http://schemas.openxmlformats.org/officeDocument/2006/relationships/image" Target="../media/image12.jpg"/><Relationship Id="rId18" Type="http://schemas.openxmlformats.org/officeDocument/2006/relationships/image" Target="../media/image17.jpg"/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12" Type="http://schemas.openxmlformats.org/officeDocument/2006/relationships/image" Target="../media/image11.jpg"/><Relationship Id="rId17" Type="http://schemas.openxmlformats.org/officeDocument/2006/relationships/image" Target="../media/image16.jpg"/><Relationship Id="rId2" Type="http://schemas.openxmlformats.org/officeDocument/2006/relationships/image" Target="../media/image1.jpg"/><Relationship Id="rId16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11" Type="http://schemas.openxmlformats.org/officeDocument/2006/relationships/image" Target="../media/image10.jpg"/><Relationship Id="rId5" Type="http://schemas.openxmlformats.org/officeDocument/2006/relationships/image" Target="../media/image4.jpg"/><Relationship Id="rId15" Type="http://schemas.openxmlformats.org/officeDocument/2006/relationships/image" Target="../media/image14.jpg"/><Relationship Id="rId10" Type="http://schemas.openxmlformats.org/officeDocument/2006/relationships/image" Target="../media/image9.jpg"/><Relationship Id="rId19" Type="http://schemas.openxmlformats.org/officeDocument/2006/relationships/image" Target="../media/image18.jpg"/><Relationship Id="rId4" Type="http://schemas.openxmlformats.org/officeDocument/2006/relationships/image" Target="../media/image3.jpg"/><Relationship Id="rId9" Type="http://schemas.openxmlformats.org/officeDocument/2006/relationships/image" Target="../media/image8.jpg"/><Relationship Id="rId14" Type="http://schemas.openxmlformats.org/officeDocument/2006/relationships/image" Target="../media/image13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7" Type="http://schemas.openxmlformats.org/officeDocument/2006/relationships/image" Target="../media/image24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g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605212" y="0"/>
            <a:ext cx="4459288" cy="1282701"/>
          </a:xfrm>
        </p:spPr>
        <p:txBody>
          <a:bodyPr/>
          <a:lstStyle/>
          <a:p>
            <a:r>
              <a:rPr lang="en-US" b="1" dirty="0">
                <a:solidFill>
                  <a:srgbClr val="FF0000"/>
                </a:solidFill>
                <a:latin typeface="Algerian" panose="04020705040A02060702" pitchFamily="82" charset="0"/>
                <a:cs typeface="Times New Roman" panose="02020603050405020304" pitchFamily="18" charset="0"/>
              </a:rPr>
              <a:t>2- </a:t>
            </a:r>
            <a:r>
              <a:rPr lang="en-US" b="1" dirty="0" err="1">
                <a:solidFill>
                  <a:srgbClr val="FF0000"/>
                </a:solidFill>
                <a:latin typeface="Algerian" panose="04020705040A02060702" pitchFamily="82" charset="0"/>
                <a:cs typeface="Times New Roman" panose="02020603050405020304" pitchFamily="18" charset="0"/>
              </a:rPr>
              <a:t>ma`ruza</a:t>
            </a:r>
            <a:r>
              <a:rPr lang="en-US" b="1" dirty="0">
                <a:solidFill>
                  <a:srgbClr val="FF0000"/>
                </a:solidFill>
                <a:latin typeface="Algerian" panose="04020705040A02060702" pitchFamily="82" charset="0"/>
                <a:cs typeface="Times New Roman" panose="02020603050405020304" pitchFamily="18" charset="0"/>
              </a:rPr>
              <a:t>.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04812" y="2794001"/>
            <a:ext cx="11393488" cy="2692400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 err="1">
                <a:solidFill>
                  <a:srgbClr val="7030A0"/>
                </a:solidFill>
                <a:latin typeface="Algerian" panose="04020705040A02060702" pitchFamily="82" charset="0"/>
                <a:cs typeface="Times New Roman" panose="02020603050405020304" pitchFamily="18" charset="0"/>
              </a:rPr>
              <a:t>To’quvchilik</a:t>
            </a:r>
            <a:r>
              <a:rPr lang="en-US" sz="4800" b="1" dirty="0">
                <a:solidFill>
                  <a:srgbClr val="7030A0"/>
                </a:solidFill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 smtClean="0">
                <a:solidFill>
                  <a:srgbClr val="7030A0"/>
                </a:solidFill>
                <a:latin typeface="Algerian" panose="04020705040A02060702" pitchFamily="82" charset="0"/>
                <a:cs typeface="Times New Roman" panose="02020603050405020304" pitchFamily="18" charset="0"/>
              </a:rPr>
              <a:t>korxonalari</a:t>
            </a:r>
            <a:r>
              <a:rPr lang="ru-RU" sz="4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 smtClean="0">
                <a:solidFill>
                  <a:srgbClr val="7030A0"/>
                </a:solidFill>
                <a:latin typeface="Algerian" panose="04020705040A02060702" pitchFamily="82" charset="0"/>
                <a:cs typeface="Times New Roman" panose="02020603050405020304" pitchFamily="18" charset="0"/>
              </a:rPr>
              <a:t>laboratoriyalari</a:t>
            </a:r>
            <a:r>
              <a:rPr lang="en-US" sz="4800" b="1" dirty="0" smtClean="0">
                <a:solidFill>
                  <a:srgbClr val="7030A0"/>
                </a:solidFill>
                <a:latin typeface="Algerian" panose="04020705040A02060702" pitchFamily="82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7030A0"/>
                </a:solidFill>
                <a:latin typeface="Algerian" panose="04020705040A02060702" pitchFamily="82" charset="0"/>
                <a:cs typeface="Times New Roman" panose="02020603050405020304" pitchFamily="18" charset="0"/>
              </a:rPr>
              <a:t>tarkibi</a:t>
            </a:r>
            <a:endParaRPr lang="ru-RU" sz="48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59507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01700" y="-305410"/>
            <a:ext cx="10731500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890" marR="1905" indent="5715" algn="just">
              <a:lnSpc>
                <a:spcPct val="150000"/>
              </a:lnSpc>
              <a:spcAft>
                <a:spcPts val="0"/>
              </a:spcAft>
            </a:pPr>
            <a:r>
              <a:rPr lang="en-US" sz="36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36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8890" marR="1905" indent="5715" algn="ctr">
              <a:lnSpc>
                <a:spcPct val="150000"/>
              </a:lnSpc>
              <a:spcAft>
                <a:spcPts val="0"/>
              </a:spcAft>
            </a:pPr>
            <a:r>
              <a:rPr lang="en-US" sz="3600" b="1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Reja</a:t>
            </a:r>
            <a:r>
              <a:rPr lang="en-US" sz="36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36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8890" marR="1905" indent="5715" algn="ctr">
              <a:lnSpc>
                <a:spcPct val="150000"/>
              </a:lnSpc>
              <a:spcAft>
                <a:spcPts val="0"/>
              </a:spcAft>
            </a:pPr>
            <a:r>
              <a:rPr lang="en-US" sz="3600" b="1" i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36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1905" lvl="0" algn="just" fontAlgn="base">
              <a:lnSpc>
                <a:spcPct val="150000"/>
              </a:lnSpc>
              <a:spcAft>
                <a:spcPts val="0"/>
              </a:spcAft>
              <a:buClr>
                <a:srgbClr val="333333"/>
              </a:buClr>
              <a:buSzPts val="1400"/>
            </a:pPr>
            <a:r>
              <a:rPr lang="ru-RU" sz="3600" b="1" i="1" dirty="0" smtClean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600" b="1" i="1" dirty="0" err="1" smtClean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To`quvchilik</a:t>
            </a:r>
            <a:r>
              <a:rPr lang="en-US" sz="3600" b="1" i="1" dirty="0" smtClean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bo`limi</a:t>
            </a:r>
            <a:r>
              <a:rPr lang="en-US" sz="3600" b="1" i="1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solidFill>
                <a:srgbClr val="FFFF00"/>
              </a:solidFill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1905" lvl="0" algn="just" fontAlgn="base">
              <a:lnSpc>
                <a:spcPct val="150000"/>
              </a:lnSpc>
              <a:spcAft>
                <a:spcPts val="0"/>
              </a:spcAft>
              <a:buClr>
                <a:srgbClr val="333333"/>
              </a:buClr>
              <a:buSzPts val="1400"/>
            </a:pPr>
            <a:r>
              <a:rPr lang="ru-RU" sz="3600" b="1" i="1" dirty="0" smtClean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3600" b="1" i="1" dirty="0" err="1" smtClean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Laboratoriya</a:t>
            </a:r>
            <a:r>
              <a:rPr lang="ru-RU" sz="3600" b="1" i="1" dirty="0" smtClean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1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tarkibi</a:t>
            </a:r>
            <a:r>
              <a:rPr lang="ru-RU" sz="3600" b="1" i="1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solidFill>
                <a:srgbClr val="FFFF00"/>
              </a:solidFill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1905" lvl="0" algn="just" fontAlgn="base">
              <a:lnSpc>
                <a:spcPct val="150000"/>
              </a:lnSpc>
              <a:spcAft>
                <a:spcPts val="0"/>
              </a:spcAft>
              <a:buClr>
                <a:srgbClr val="333333"/>
              </a:buClr>
              <a:buSzPts val="1400"/>
            </a:pPr>
            <a:r>
              <a:rPr lang="ru-RU" sz="3600" b="1" i="1" dirty="0" smtClean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600" b="1" i="1" dirty="0" err="1" smtClean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Sinovlar</a:t>
            </a:r>
            <a:r>
              <a:rPr lang="en-US" sz="3600" b="1" i="1" dirty="0" smtClean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turi</a:t>
            </a:r>
            <a:r>
              <a:rPr lang="en-US" sz="3600" b="1" i="1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b="1" i="1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o’tkazish</a:t>
            </a:r>
            <a:r>
              <a:rPr lang="en-US" sz="3600" b="1" i="1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tartibi</a:t>
            </a:r>
            <a:r>
              <a:rPr lang="en-US" sz="3600" b="1" i="1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solidFill>
                <a:srgbClr val="FFFF00"/>
              </a:solidFill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1905" lvl="0" algn="just" fontAlgn="base">
              <a:lnSpc>
                <a:spcPct val="150000"/>
              </a:lnSpc>
              <a:spcAft>
                <a:spcPts val="0"/>
              </a:spcAft>
              <a:buClr>
                <a:srgbClr val="333333"/>
              </a:buClr>
              <a:buSzPts val="1400"/>
            </a:pPr>
            <a:r>
              <a:rPr lang="ru-RU" sz="3600" b="1" i="1" dirty="0" smtClean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3600" b="1" i="1" dirty="0" err="1" smtClean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ru-RU" sz="3600" b="1" i="1" dirty="0" smtClean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1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korxonalar</a:t>
            </a:r>
            <a:r>
              <a:rPr lang="ru-RU" sz="3600" b="1" i="1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1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sinov</a:t>
            </a:r>
            <a:r>
              <a:rPr lang="ru-RU" sz="3600" b="1" i="1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1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laboratoriyalari</a:t>
            </a:r>
            <a:r>
              <a:rPr lang="ru-RU" sz="3600" b="1" i="1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solidFill>
                <a:srgbClr val="FFFF00"/>
              </a:solidFill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b="1" i="1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5. </a:t>
            </a:r>
            <a:r>
              <a:rPr lang="ru-RU" sz="3600" b="1" i="1" dirty="0" err="1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Soha</a:t>
            </a:r>
            <a:r>
              <a:rPr lang="ru-RU" sz="3600" b="1" i="1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b="1" i="1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laboratoriya</a:t>
            </a:r>
            <a:r>
              <a:rPr lang="ru-RU" sz="3600" b="1" i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b="1" i="1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</a:t>
            </a:r>
            <a:r>
              <a:rPr lang="ru-RU" sz="3600" b="1" i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5543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3200" y="444500"/>
            <a:ext cx="12192000" cy="5574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890" marR="1905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1 .</a:t>
            </a:r>
            <a:r>
              <a:rPr lang="en-US" sz="2400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Texnikaviy</a:t>
            </a:r>
            <a:r>
              <a:rPr lang="en-US"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nazorat</a:t>
            </a:r>
            <a:r>
              <a:rPr lang="en-US"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tarkibi</a:t>
            </a:r>
            <a:endParaRPr lang="ru-RU" sz="2400" dirty="0">
              <a:solidFill>
                <a:schemeClr val="accent3">
                  <a:lumMod val="60000"/>
                  <a:lumOff val="40000"/>
                </a:schemeClr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 marL="448310" marR="1905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- </a:t>
            </a:r>
            <a:r>
              <a:rPr lang="en-US" sz="2400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qayta</a:t>
            </a:r>
            <a:r>
              <a:rPr lang="en-US"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o’rash</a:t>
            </a:r>
            <a:r>
              <a:rPr lang="en-US"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bo’limida</a:t>
            </a:r>
            <a:endParaRPr lang="ru-RU" sz="2400" dirty="0">
              <a:solidFill>
                <a:schemeClr val="accent3">
                  <a:lumMod val="60000"/>
                  <a:lumOff val="40000"/>
                </a:schemeClr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 marL="448310" marR="1905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- </a:t>
            </a:r>
            <a:r>
              <a:rPr lang="en-US" sz="2400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tandalash</a:t>
            </a:r>
            <a:r>
              <a:rPr lang="en-US"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bo’limi</a:t>
            </a:r>
            <a:endParaRPr lang="ru-RU" sz="2400" dirty="0">
              <a:solidFill>
                <a:schemeClr val="accent3">
                  <a:lumMod val="60000"/>
                  <a:lumOff val="40000"/>
                </a:schemeClr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 marL="448310" marR="1905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- </a:t>
            </a:r>
            <a:r>
              <a:rPr lang="en-US" sz="2400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oxorlash</a:t>
            </a:r>
            <a:r>
              <a:rPr lang="en-US"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bo’limi</a:t>
            </a:r>
            <a:endParaRPr lang="ru-RU" sz="2400" dirty="0">
              <a:solidFill>
                <a:schemeClr val="accent3">
                  <a:lumMod val="60000"/>
                  <a:lumOff val="40000"/>
                </a:schemeClr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 marL="448310" marR="1905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- </a:t>
            </a:r>
            <a:r>
              <a:rPr lang="en-US" sz="2400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to’quvchilik</a:t>
            </a:r>
            <a:r>
              <a:rPr lang="en-US"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bo’limi</a:t>
            </a:r>
            <a:endParaRPr lang="ru-RU" sz="2400" dirty="0">
              <a:solidFill>
                <a:schemeClr val="accent3">
                  <a:lumMod val="60000"/>
                  <a:lumOff val="40000"/>
                </a:schemeClr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 marL="8890" marR="1905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2 .</a:t>
            </a:r>
            <a:r>
              <a:rPr lang="en-US" sz="2400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Sinovlar</a:t>
            </a:r>
            <a:r>
              <a:rPr lang="en-US"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o’tkazuvchi</a:t>
            </a:r>
            <a:r>
              <a:rPr lang="en-US"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fizik-mexanik</a:t>
            </a:r>
            <a:r>
              <a:rPr lang="en-US"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laborantlar</a:t>
            </a:r>
            <a:r>
              <a:rPr lang="en-US"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bo’limi</a:t>
            </a:r>
            <a:r>
              <a:rPr lang="en-US"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accent3">
                  <a:lumMod val="60000"/>
                  <a:lumOff val="40000"/>
                </a:schemeClr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 marL="448310" marR="1905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To’quvchilik</a:t>
            </a:r>
            <a:r>
              <a:rPr lang="en-US"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ishlab</a:t>
            </a:r>
            <a:r>
              <a:rPr lang="en-US"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chiqaruvchi</a:t>
            </a:r>
            <a:r>
              <a:rPr lang="en-US"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quyidagi</a:t>
            </a:r>
            <a:r>
              <a:rPr lang="en-US"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bo’limlardan</a:t>
            </a:r>
            <a:r>
              <a:rPr lang="en-US"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iborat</a:t>
            </a:r>
            <a:r>
              <a:rPr lang="en-US"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:</a:t>
            </a:r>
            <a:endParaRPr lang="ru-RU" sz="2400" dirty="0">
              <a:solidFill>
                <a:schemeClr val="accent3">
                  <a:lumMod val="60000"/>
                  <a:lumOff val="40000"/>
                </a:schemeClr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 marR="1905" lvl="0" algn="just" fontAlgn="base">
              <a:lnSpc>
                <a:spcPct val="150000"/>
              </a:lnSpc>
              <a:spcAft>
                <a:spcPts val="0"/>
              </a:spcAft>
              <a:buClr>
                <a:srgbClr val="333333"/>
              </a:buClr>
              <a:buSzPts val="1400"/>
            </a:pPr>
            <a:r>
              <a:rPr lang="ru-RU" sz="2400" dirty="0" smtClean="0">
                <a:solidFill>
                  <a:schemeClr val="accent3">
                    <a:lumMod val="60000"/>
                    <a:lumOff val="40000"/>
                  </a:schemeClr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400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Tayyorlov</a:t>
            </a:r>
            <a:r>
              <a:rPr lang="ru-RU" sz="2400" dirty="0" smtClean="0">
                <a:solidFill>
                  <a:schemeClr val="accent3">
                    <a:lumMod val="60000"/>
                    <a:lumOff val="40000"/>
                  </a:schemeClr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3">
                    <a:lumMod val="60000"/>
                    <a:lumOff val="40000"/>
                  </a:schemeClr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bo’limi</a:t>
            </a:r>
            <a:r>
              <a:rPr lang="ru-RU" sz="2400" dirty="0">
                <a:solidFill>
                  <a:schemeClr val="accent3">
                    <a:lumMod val="60000"/>
                    <a:lumOff val="40000"/>
                  </a:schemeClr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R="1905" lvl="0" algn="just" fontAlgn="base">
              <a:lnSpc>
                <a:spcPct val="150000"/>
              </a:lnSpc>
              <a:spcAft>
                <a:spcPts val="0"/>
              </a:spcAft>
              <a:buClr>
                <a:srgbClr val="333333"/>
              </a:buClr>
              <a:buSzPts val="1400"/>
            </a:pPr>
            <a:r>
              <a:rPr lang="ru-RU" sz="2400" dirty="0" smtClean="0">
                <a:solidFill>
                  <a:schemeClr val="accent3">
                    <a:lumMod val="60000"/>
                    <a:lumOff val="40000"/>
                  </a:schemeClr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400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Yigiruv</a:t>
            </a:r>
            <a:r>
              <a:rPr lang="ru-RU" sz="2400" dirty="0" smtClean="0">
                <a:solidFill>
                  <a:schemeClr val="accent3">
                    <a:lumMod val="60000"/>
                    <a:lumOff val="40000"/>
                  </a:schemeClr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accent3">
                    <a:lumMod val="60000"/>
                    <a:lumOff val="40000"/>
                  </a:schemeClr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bo’limi</a:t>
            </a:r>
            <a:r>
              <a:rPr lang="ru-RU" sz="2400" dirty="0" smtClean="0">
                <a:solidFill>
                  <a:schemeClr val="accent3">
                    <a:lumMod val="60000"/>
                    <a:lumOff val="40000"/>
                  </a:schemeClr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R="1905" lvl="0" algn="just" fontAlgn="base">
              <a:lnSpc>
                <a:spcPct val="150000"/>
              </a:lnSpc>
              <a:spcAft>
                <a:spcPts val="0"/>
              </a:spcAft>
              <a:buClr>
                <a:srgbClr val="333333"/>
              </a:buClr>
              <a:buSzPts val="1400"/>
            </a:pPr>
            <a:r>
              <a:rPr lang="ru-RU" sz="2400" u="none" strike="noStrike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/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400" dirty="0" err="1">
                <a:solidFill>
                  <a:schemeClr val="accent3">
                    <a:lumMod val="60000"/>
                    <a:lumOff val="40000"/>
                  </a:schemeClr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400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o’quvchilik</a:t>
            </a:r>
            <a:r>
              <a:rPr lang="en-US" sz="2400" dirty="0" smtClean="0">
                <a:solidFill>
                  <a:schemeClr val="accent3">
                    <a:lumMod val="60000"/>
                    <a:lumOff val="40000"/>
                  </a:schemeClr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b’limi</a:t>
            </a:r>
            <a:endParaRPr lang="ru-RU" sz="2400" u="none" strike="noStrike" dirty="0">
              <a:solidFill>
                <a:schemeClr val="accent3">
                  <a:lumMod val="60000"/>
                  <a:lumOff val="40000"/>
                </a:schemeClr>
              </a:solidFill>
              <a:effectLst/>
              <a:uFill>
                <a:solidFill>
                  <a:srgbClr val="000000"/>
                </a:solidFill>
              </a:uFill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03013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1936"/>
          <p:cNvGrpSpPr/>
          <p:nvPr/>
        </p:nvGrpSpPr>
        <p:grpSpPr>
          <a:xfrm>
            <a:off x="838200" y="0"/>
            <a:ext cx="9690100" cy="5956300"/>
            <a:chOff x="0" y="0"/>
            <a:chExt cx="6277038" cy="5513001"/>
          </a:xfrm>
        </p:grpSpPr>
        <p:sp>
          <p:nvSpPr>
            <p:cNvPr id="3" name="Rectangle 41928"/>
            <p:cNvSpPr/>
            <p:nvPr/>
          </p:nvSpPr>
          <p:spPr>
            <a:xfrm>
              <a:off x="560819" y="0"/>
              <a:ext cx="117553" cy="260361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400" dirty="0" smtClean="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endParaRPr lang="ru-RU" sz="1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4" name="Rectangle 41929"/>
            <p:cNvSpPr/>
            <p:nvPr/>
          </p:nvSpPr>
          <p:spPr>
            <a:xfrm>
              <a:off x="649065" y="0"/>
              <a:ext cx="2163547" cy="260361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endParaRPr lang="ru-RU" sz="1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pic>
          <p:nvPicPr>
            <p:cNvPr id="5" name="Picture 1007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1914144" y="364929"/>
              <a:ext cx="2124456" cy="390144"/>
            </a:xfrm>
            <a:prstGeom prst="rect">
              <a:avLst/>
            </a:prstGeom>
          </p:spPr>
        </p:pic>
        <p:sp>
          <p:nvSpPr>
            <p:cNvPr id="6" name="Shape 1008"/>
            <p:cNvSpPr/>
            <p:nvPr/>
          </p:nvSpPr>
          <p:spPr>
            <a:xfrm>
              <a:off x="1914144" y="364930"/>
              <a:ext cx="2124456" cy="390144"/>
            </a:xfrm>
            <a:custGeom>
              <a:avLst/>
              <a:gdLst/>
              <a:ahLst/>
              <a:cxnLst/>
              <a:rect l="0" t="0" r="0" b="0"/>
              <a:pathLst>
                <a:path w="2124456" h="390144">
                  <a:moveTo>
                    <a:pt x="0" y="390144"/>
                  </a:moveTo>
                  <a:lnTo>
                    <a:pt x="2124456" y="390144"/>
                  </a:lnTo>
                  <a:lnTo>
                    <a:pt x="2124456" y="0"/>
                  </a:lnTo>
                  <a:lnTo>
                    <a:pt x="0" y="0"/>
                  </a:lnTo>
                  <a:close/>
                </a:path>
              </a:pathLst>
            </a:custGeom>
            <a:ln w="9144" cap="rnd">
              <a:miter lim="101600"/>
            </a:ln>
          </p:spPr>
          <p:style>
            <a:lnRef idx="1">
              <a:srgbClr val="80808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7" name="Rectangle 1009"/>
            <p:cNvSpPr/>
            <p:nvPr/>
          </p:nvSpPr>
          <p:spPr>
            <a:xfrm>
              <a:off x="2398776" y="421147"/>
              <a:ext cx="1537824" cy="224466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 dirty="0" err="1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Laboratoriya</a:t>
              </a:r>
              <a:r>
                <a:rPr lang="ru-RU" sz="1200" dirty="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ru-RU" sz="1200" dirty="0" err="1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shtati</a:t>
              </a:r>
              <a:r>
                <a:rPr lang="ru-RU" sz="1200" dirty="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endParaRPr lang="ru-RU" sz="1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pic>
          <p:nvPicPr>
            <p:cNvPr id="8" name="Picture 1010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1914144" y="1044646"/>
              <a:ext cx="2124456" cy="390144"/>
            </a:xfrm>
            <a:prstGeom prst="rect">
              <a:avLst/>
            </a:prstGeom>
          </p:spPr>
        </p:pic>
        <p:sp>
          <p:nvSpPr>
            <p:cNvPr id="9" name="Shape 1011"/>
            <p:cNvSpPr/>
            <p:nvPr/>
          </p:nvSpPr>
          <p:spPr>
            <a:xfrm>
              <a:off x="1914144" y="1044646"/>
              <a:ext cx="2124456" cy="390144"/>
            </a:xfrm>
            <a:custGeom>
              <a:avLst/>
              <a:gdLst/>
              <a:ahLst/>
              <a:cxnLst/>
              <a:rect l="0" t="0" r="0" b="0"/>
              <a:pathLst>
                <a:path w="2124456" h="390144">
                  <a:moveTo>
                    <a:pt x="0" y="390144"/>
                  </a:moveTo>
                  <a:lnTo>
                    <a:pt x="2124456" y="390144"/>
                  </a:lnTo>
                  <a:lnTo>
                    <a:pt x="2124456" y="0"/>
                  </a:lnTo>
                  <a:lnTo>
                    <a:pt x="0" y="0"/>
                  </a:lnTo>
                  <a:close/>
                </a:path>
              </a:pathLst>
            </a:custGeom>
            <a:ln w="9144" cap="rnd">
              <a:miter lim="101600"/>
            </a:ln>
          </p:spPr>
          <p:style>
            <a:lnRef idx="1">
              <a:srgbClr val="80808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10" name="Rectangle 1012"/>
            <p:cNvSpPr/>
            <p:nvPr/>
          </p:nvSpPr>
          <p:spPr>
            <a:xfrm>
              <a:off x="2292109" y="1100864"/>
              <a:ext cx="1822404" cy="224466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 dirty="0" err="1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Laboratoriya</a:t>
              </a:r>
              <a:r>
                <a:rPr lang="ru-RU" sz="1200" dirty="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ru-RU" sz="1200" dirty="0" err="1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boshlig’i</a:t>
              </a:r>
              <a:r>
                <a:rPr lang="ru-RU" sz="1200" dirty="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endParaRPr lang="ru-RU" sz="1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pic>
          <p:nvPicPr>
            <p:cNvPr id="11" name="Picture 1013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0" y="1821899"/>
              <a:ext cx="1700784" cy="292595"/>
            </a:xfrm>
            <a:prstGeom prst="rect">
              <a:avLst/>
            </a:prstGeom>
          </p:spPr>
        </p:pic>
        <p:sp>
          <p:nvSpPr>
            <p:cNvPr id="12" name="Shape 1014"/>
            <p:cNvSpPr/>
            <p:nvPr/>
          </p:nvSpPr>
          <p:spPr>
            <a:xfrm>
              <a:off x="0" y="1821899"/>
              <a:ext cx="1700784" cy="292595"/>
            </a:xfrm>
            <a:custGeom>
              <a:avLst/>
              <a:gdLst/>
              <a:ahLst/>
              <a:cxnLst/>
              <a:rect l="0" t="0" r="0" b="0"/>
              <a:pathLst>
                <a:path w="1700784" h="292595">
                  <a:moveTo>
                    <a:pt x="0" y="292595"/>
                  </a:moveTo>
                  <a:lnTo>
                    <a:pt x="1700784" y="292595"/>
                  </a:lnTo>
                  <a:lnTo>
                    <a:pt x="1700784" y="0"/>
                  </a:lnTo>
                  <a:lnTo>
                    <a:pt x="0" y="0"/>
                  </a:lnTo>
                  <a:close/>
                </a:path>
              </a:pathLst>
            </a:custGeom>
            <a:ln w="9144" cap="rnd">
              <a:miter lim="101600"/>
            </a:ln>
          </p:spPr>
          <p:style>
            <a:lnRef idx="1">
              <a:srgbClr val="80808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13" name="Rectangle 1015"/>
            <p:cNvSpPr/>
            <p:nvPr/>
          </p:nvSpPr>
          <p:spPr>
            <a:xfrm>
              <a:off x="292621" y="1878092"/>
              <a:ext cx="1489584" cy="224466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Tayyorlov bo’limi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pic>
          <p:nvPicPr>
            <p:cNvPr id="14" name="Picture 1016"/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2231136" y="1821899"/>
              <a:ext cx="1700784" cy="292595"/>
            </a:xfrm>
            <a:prstGeom prst="rect">
              <a:avLst/>
            </a:prstGeom>
          </p:spPr>
        </p:pic>
        <p:sp>
          <p:nvSpPr>
            <p:cNvPr id="15" name="Shape 1017"/>
            <p:cNvSpPr/>
            <p:nvPr/>
          </p:nvSpPr>
          <p:spPr>
            <a:xfrm>
              <a:off x="2231136" y="1821899"/>
              <a:ext cx="1700784" cy="292595"/>
            </a:xfrm>
            <a:custGeom>
              <a:avLst/>
              <a:gdLst/>
              <a:ahLst/>
              <a:cxnLst/>
              <a:rect l="0" t="0" r="0" b="0"/>
              <a:pathLst>
                <a:path w="1700784" h="292595">
                  <a:moveTo>
                    <a:pt x="0" y="292595"/>
                  </a:moveTo>
                  <a:lnTo>
                    <a:pt x="1700784" y="292595"/>
                  </a:lnTo>
                  <a:lnTo>
                    <a:pt x="1700784" y="0"/>
                  </a:lnTo>
                  <a:lnTo>
                    <a:pt x="0" y="0"/>
                  </a:lnTo>
                  <a:close/>
                </a:path>
              </a:pathLst>
            </a:custGeom>
            <a:ln w="9144" cap="rnd">
              <a:miter lim="101600"/>
            </a:ln>
          </p:spPr>
          <p:style>
            <a:lnRef idx="1">
              <a:srgbClr val="80808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16" name="Rectangle 1018"/>
            <p:cNvSpPr/>
            <p:nvPr/>
          </p:nvSpPr>
          <p:spPr>
            <a:xfrm>
              <a:off x="2603005" y="1878092"/>
              <a:ext cx="1274933" cy="224466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Yigiruv bo’limi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pic>
          <p:nvPicPr>
            <p:cNvPr id="17" name="Picture 1019"/>
            <p:cNvPicPr/>
            <p:nvPr/>
          </p:nvPicPr>
          <p:blipFill>
            <a:blip r:embed="rId6"/>
            <a:stretch>
              <a:fillRect/>
            </a:stretch>
          </p:blipFill>
          <p:spPr>
            <a:xfrm>
              <a:off x="4355592" y="1821899"/>
              <a:ext cx="1700784" cy="292595"/>
            </a:xfrm>
            <a:prstGeom prst="rect">
              <a:avLst/>
            </a:prstGeom>
          </p:spPr>
        </p:pic>
        <p:sp>
          <p:nvSpPr>
            <p:cNvPr id="18" name="Shape 1020"/>
            <p:cNvSpPr/>
            <p:nvPr/>
          </p:nvSpPr>
          <p:spPr>
            <a:xfrm>
              <a:off x="4355592" y="1821899"/>
              <a:ext cx="1700784" cy="292595"/>
            </a:xfrm>
            <a:custGeom>
              <a:avLst/>
              <a:gdLst/>
              <a:ahLst/>
              <a:cxnLst/>
              <a:rect l="0" t="0" r="0" b="0"/>
              <a:pathLst>
                <a:path w="1700784" h="292595">
                  <a:moveTo>
                    <a:pt x="0" y="292595"/>
                  </a:moveTo>
                  <a:lnTo>
                    <a:pt x="1700784" y="292595"/>
                  </a:lnTo>
                  <a:lnTo>
                    <a:pt x="1700784" y="0"/>
                  </a:lnTo>
                  <a:lnTo>
                    <a:pt x="0" y="0"/>
                  </a:lnTo>
                  <a:close/>
                </a:path>
              </a:pathLst>
            </a:custGeom>
            <a:ln w="9144" cap="rnd">
              <a:miter lim="101600"/>
            </a:ln>
          </p:spPr>
          <p:style>
            <a:lnRef idx="1">
              <a:srgbClr val="80808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19" name="Rectangle 1021"/>
            <p:cNvSpPr/>
            <p:nvPr/>
          </p:nvSpPr>
          <p:spPr>
            <a:xfrm>
              <a:off x="4568952" y="1878092"/>
              <a:ext cx="1708086" cy="224466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To’quvchilik bo’limi 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pic>
          <p:nvPicPr>
            <p:cNvPr id="20" name="Picture 1022"/>
            <p:cNvPicPr/>
            <p:nvPr/>
          </p:nvPicPr>
          <p:blipFill>
            <a:blip r:embed="rId7"/>
            <a:stretch>
              <a:fillRect/>
            </a:stretch>
          </p:blipFill>
          <p:spPr>
            <a:xfrm>
              <a:off x="0" y="2407102"/>
              <a:ext cx="1700784" cy="289560"/>
            </a:xfrm>
            <a:prstGeom prst="rect">
              <a:avLst/>
            </a:prstGeom>
          </p:spPr>
        </p:pic>
        <p:sp>
          <p:nvSpPr>
            <p:cNvPr id="21" name="Shape 1023"/>
            <p:cNvSpPr/>
            <p:nvPr/>
          </p:nvSpPr>
          <p:spPr>
            <a:xfrm>
              <a:off x="0" y="2407102"/>
              <a:ext cx="1700784" cy="289560"/>
            </a:xfrm>
            <a:custGeom>
              <a:avLst/>
              <a:gdLst/>
              <a:ahLst/>
              <a:cxnLst/>
              <a:rect l="0" t="0" r="0" b="0"/>
              <a:pathLst>
                <a:path w="1700784" h="289560">
                  <a:moveTo>
                    <a:pt x="0" y="289560"/>
                  </a:moveTo>
                  <a:lnTo>
                    <a:pt x="1700784" y="289560"/>
                  </a:lnTo>
                  <a:lnTo>
                    <a:pt x="1700784" y="0"/>
                  </a:lnTo>
                  <a:lnTo>
                    <a:pt x="0" y="0"/>
                  </a:lnTo>
                  <a:close/>
                </a:path>
              </a:pathLst>
            </a:custGeom>
            <a:ln w="9144" cap="rnd">
              <a:miter lim="101600"/>
            </a:ln>
          </p:spPr>
          <p:style>
            <a:lnRef idx="1">
              <a:srgbClr val="80808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22" name="Rectangle 1024"/>
            <p:cNvSpPr/>
            <p:nvPr/>
          </p:nvSpPr>
          <p:spPr>
            <a:xfrm>
              <a:off x="637032" y="2460272"/>
              <a:ext cx="569970" cy="224466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Injener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pic>
          <p:nvPicPr>
            <p:cNvPr id="23" name="Picture 1025"/>
            <p:cNvPicPr/>
            <p:nvPr/>
          </p:nvPicPr>
          <p:blipFill>
            <a:blip r:embed="rId8"/>
            <a:stretch>
              <a:fillRect/>
            </a:stretch>
          </p:blipFill>
          <p:spPr>
            <a:xfrm>
              <a:off x="2231136" y="2407102"/>
              <a:ext cx="1700784" cy="289560"/>
            </a:xfrm>
            <a:prstGeom prst="rect">
              <a:avLst/>
            </a:prstGeom>
          </p:spPr>
        </p:pic>
        <p:sp>
          <p:nvSpPr>
            <p:cNvPr id="24" name="Shape 1026"/>
            <p:cNvSpPr/>
            <p:nvPr/>
          </p:nvSpPr>
          <p:spPr>
            <a:xfrm>
              <a:off x="2231136" y="2407102"/>
              <a:ext cx="1700784" cy="289560"/>
            </a:xfrm>
            <a:custGeom>
              <a:avLst/>
              <a:gdLst/>
              <a:ahLst/>
              <a:cxnLst/>
              <a:rect l="0" t="0" r="0" b="0"/>
              <a:pathLst>
                <a:path w="1700784" h="289560">
                  <a:moveTo>
                    <a:pt x="0" y="289560"/>
                  </a:moveTo>
                  <a:lnTo>
                    <a:pt x="1700784" y="289560"/>
                  </a:lnTo>
                  <a:lnTo>
                    <a:pt x="1700784" y="0"/>
                  </a:lnTo>
                  <a:lnTo>
                    <a:pt x="0" y="0"/>
                  </a:lnTo>
                  <a:close/>
                </a:path>
              </a:pathLst>
            </a:custGeom>
            <a:ln w="9144" cap="rnd">
              <a:miter lim="101600"/>
            </a:ln>
          </p:spPr>
          <p:style>
            <a:lnRef idx="1">
              <a:srgbClr val="80808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25" name="Rectangle 1027"/>
            <p:cNvSpPr/>
            <p:nvPr/>
          </p:nvSpPr>
          <p:spPr>
            <a:xfrm>
              <a:off x="2868181" y="2460272"/>
              <a:ext cx="569970" cy="224466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Injener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pic>
          <p:nvPicPr>
            <p:cNvPr id="26" name="Picture 1028"/>
            <p:cNvPicPr/>
            <p:nvPr/>
          </p:nvPicPr>
          <p:blipFill>
            <a:blip r:embed="rId9"/>
            <a:stretch>
              <a:fillRect/>
            </a:stretch>
          </p:blipFill>
          <p:spPr>
            <a:xfrm>
              <a:off x="4355592" y="2407102"/>
              <a:ext cx="1700784" cy="289560"/>
            </a:xfrm>
            <a:prstGeom prst="rect">
              <a:avLst/>
            </a:prstGeom>
          </p:spPr>
        </p:pic>
        <p:sp>
          <p:nvSpPr>
            <p:cNvPr id="27" name="Shape 1029"/>
            <p:cNvSpPr/>
            <p:nvPr/>
          </p:nvSpPr>
          <p:spPr>
            <a:xfrm>
              <a:off x="4355592" y="2407102"/>
              <a:ext cx="1700784" cy="289560"/>
            </a:xfrm>
            <a:custGeom>
              <a:avLst/>
              <a:gdLst/>
              <a:ahLst/>
              <a:cxnLst/>
              <a:rect l="0" t="0" r="0" b="0"/>
              <a:pathLst>
                <a:path w="1700784" h="289560">
                  <a:moveTo>
                    <a:pt x="0" y="289560"/>
                  </a:moveTo>
                  <a:lnTo>
                    <a:pt x="1700784" y="289560"/>
                  </a:lnTo>
                  <a:lnTo>
                    <a:pt x="1700784" y="0"/>
                  </a:lnTo>
                  <a:lnTo>
                    <a:pt x="0" y="0"/>
                  </a:lnTo>
                  <a:close/>
                </a:path>
              </a:pathLst>
            </a:custGeom>
            <a:ln w="9144" cap="rnd">
              <a:miter lim="101600"/>
            </a:ln>
          </p:spPr>
          <p:style>
            <a:lnRef idx="1">
              <a:srgbClr val="80808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28" name="Rectangle 1030"/>
            <p:cNvSpPr/>
            <p:nvPr/>
          </p:nvSpPr>
          <p:spPr>
            <a:xfrm>
              <a:off x="4992624" y="2457224"/>
              <a:ext cx="569970" cy="224466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Injener 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pic>
          <p:nvPicPr>
            <p:cNvPr id="29" name="Picture 1031"/>
            <p:cNvPicPr/>
            <p:nvPr/>
          </p:nvPicPr>
          <p:blipFill>
            <a:blip r:embed="rId10"/>
            <a:stretch>
              <a:fillRect/>
            </a:stretch>
          </p:blipFill>
          <p:spPr>
            <a:xfrm>
              <a:off x="0" y="2989270"/>
              <a:ext cx="1700784" cy="289560"/>
            </a:xfrm>
            <a:prstGeom prst="rect">
              <a:avLst/>
            </a:prstGeom>
          </p:spPr>
        </p:pic>
        <p:sp>
          <p:nvSpPr>
            <p:cNvPr id="30" name="Shape 1032"/>
            <p:cNvSpPr/>
            <p:nvPr/>
          </p:nvSpPr>
          <p:spPr>
            <a:xfrm>
              <a:off x="0" y="2989270"/>
              <a:ext cx="1700784" cy="289560"/>
            </a:xfrm>
            <a:custGeom>
              <a:avLst/>
              <a:gdLst/>
              <a:ahLst/>
              <a:cxnLst/>
              <a:rect l="0" t="0" r="0" b="0"/>
              <a:pathLst>
                <a:path w="1700784" h="289560">
                  <a:moveTo>
                    <a:pt x="0" y="289560"/>
                  </a:moveTo>
                  <a:lnTo>
                    <a:pt x="1700784" y="289560"/>
                  </a:lnTo>
                  <a:lnTo>
                    <a:pt x="1700784" y="0"/>
                  </a:lnTo>
                  <a:lnTo>
                    <a:pt x="0" y="0"/>
                  </a:lnTo>
                  <a:close/>
                </a:path>
              </a:pathLst>
            </a:custGeom>
            <a:ln w="9144" cap="rnd">
              <a:miter lim="101600"/>
            </a:ln>
          </p:spPr>
          <p:style>
            <a:lnRef idx="1">
              <a:srgbClr val="80808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31" name="Rectangle 1033"/>
            <p:cNvSpPr/>
            <p:nvPr/>
          </p:nvSpPr>
          <p:spPr>
            <a:xfrm>
              <a:off x="350533" y="3042440"/>
              <a:ext cx="1335741" cy="224465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Katta nazoratchi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pic>
          <p:nvPicPr>
            <p:cNvPr id="32" name="Picture 1034"/>
            <p:cNvPicPr/>
            <p:nvPr/>
          </p:nvPicPr>
          <p:blipFill>
            <a:blip r:embed="rId11"/>
            <a:stretch>
              <a:fillRect/>
            </a:stretch>
          </p:blipFill>
          <p:spPr>
            <a:xfrm>
              <a:off x="2231136" y="2989270"/>
              <a:ext cx="1700784" cy="289560"/>
            </a:xfrm>
            <a:prstGeom prst="rect">
              <a:avLst/>
            </a:prstGeom>
          </p:spPr>
        </p:pic>
        <p:sp>
          <p:nvSpPr>
            <p:cNvPr id="33" name="Shape 1035"/>
            <p:cNvSpPr/>
            <p:nvPr/>
          </p:nvSpPr>
          <p:spPr>
            <a:xfrm>
              <a:off x="2231136" y="2989270"/>
              <a:ext cx="1700784" cy="289560"/>
            </a:xfrm>
            <a:custGeom>
              <a:avLst/>
              <a:gdLst/>
              <a:ahLst/>
              <a:cxnLst/>
              <a:rect l="0" t="0" r="0" b="0"/>
              <a:pathLst>
                <a:path w="1700784" h="289560">
                  <a:moveTo>
                    <a:pt x="0" y="289560"/>
                  </a:moveTo>
                  <a:lnTo>
                    <a:pt x="1700784" y="289560"/>
                  </a:lnTo>
                  <a:lnTo>
                    <a:pt x="1700784" y="0"/>
                  </a:lnTo>
                  <a:lnTo>
                    <a:pt x="0" y="0"/>
                  </a:lnTo>
                  <a:close/>
                </a:path>
              </a:pathLst>
            </a:custGeom>
            <a:ln w="9144" cap="rnd">
              <a:miter lim="101600"/>
            </a:ln>
          </p:spPr>
          <p:style>
            <a:lnRef idx="1">
              <a:srgbClr val="80808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34" name="Rectangle 1036"/>
            <p:cNvSpPr/>
            <p:nvPr/>
          </p:nvSpPr>
          <p:spPr>
            <a:xfrm>
              <a:off x="2581669" y="3042440"/>
              <a:ext cx="1335741" cy="224465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Katta nazoratchi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pic>
          <p:nvPicPr>
            <p:cNvPr id="35" name="Picture 1037"/>
            <p:cNvPicPr/>
            <p:nvPr/>
          </p:nvPicPr>
          <p:blipFill>
            <a:blip r:embed="rId12"/>
            <a:stretch>
              <a:fillRect/>
            </a:stretch>
          </p:blipFill>
          <p:spPr>
            <a:xfrm>
              <a:off x="4355592" y="2989270"/>
              <a:ext cx="1700784" cy="289560"/>
            </a:xfrm>
            <a:prstGeom prst="rect">
              <a:avLst/>
            </a:prstGeom>
          </p:spPr>
        </p:pic>
        <p:sp>
          <p:nvSpPr>
            <p:cNvPr id="36" name="Shape 1038"/>
            <p:cNvSpPr/>
            <p:nvPr/>
          </p:nvSpPr>
          <p:spPr>
            <a:xfrm>
              <a:off x="4355592" y="2989270"/>
              <a:ext cx="1700784" cy="289560"/>
            </a:xfrm>
            <a:custGeom>
              <a:avLst/>
              <a:gdLst/>
              <a:ahLst/>
              <a:cxnLst/>
              <a:rect l="0" t="0" r="0" b="0"/>
              <a:pathLst>
                <a:path w="1700784" h="289560">
                  <a:moveTo>
                    <a:pt x="0" y="289560"/>
                  </a:moveTo>
                  <a:lnTo>
                    <a:pt x="1700784" y="289560"/>
                  </a:lnTo>
                  <a:lnTo>
                    <a:pt x="1700784" y="0"/>
                  </a:lnTo>
                  <a:lnTo>
                    <a:pt x="0" y="0"/>
                  </a:lnTo>
                  <a:close/>
                </a:path>
              </a:pathLst>
            </a:custGeom>
            <a:ln w="9144" cap="rnd">
              <a:miter lim="101600"/>
            </a:ln>
          </p:spPr>
          <p:style>
            <a:lnRef idx="1">
              <a:srgbClr val="80808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37" name="Rectangle 1039"/>
            <p:cNvSpPr/>
            <p:nvPr/>
          </p:nvSpPr>
          <p:spPr>
            <a:xfrm>
              <a:off x="4706112" y="3042440"/>
              <a:ext cx="1335740" cy="224465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Katta nazoratchi 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pic>
          <p:nvPicPr>
            <p:cNvPr id="38" name="Picture 1040"/>
            <p:cNvPicPr/>
            <p:nvPr/>
          </p:nvPicPr>
          <p:blipFill>
            <a:blip r:embed="rId13"/>
            <a:stretch>
              <a:fillRect/>
            </a:stretch>
          </p:blipFill>
          <p:spPr>
            <a:xfrm>
              <a:off x="0" y="3668974"/>
              <a:ext cx="1700784" cy="289547"/>
            </a:xfrm>
            <a:prstGeom prst="rect">
              <a:avLst/>
            </a:prstGeom>
          </p:spPr>
        </p:pic>
        <p:sp>
          <p:nvSpPr>
            <p:cNvPr id="39" name="Shape 1041"/>
            <p:cNvSpPr/>
            <p:nvPr/>
          </p:nvSpPr>
          <p:spPr>
            <a:xfrm>
              <a:off x="0" y="3668974"/>
              <a:ext cx="1700784" cy="289547"/>
            </a:xfrm>
            <a:custGeom>
              <a:avLst/>
              <a:gdLst/>
              <a:ahLst/>
              <a:cxnLst/>
              <a:rect l="0" t="0" r="0" b="0"/>
              <a:pathLst>
                <a:path w="1700784" h="289547">
                  <a:moveTo>
                    <a:pt x="0" y="289547"/>
                  </a:moveTo>
                  <a:lnTo>
                    <a:pt x="1700784" y="289547"/>
                  </a:lnTo>
                  <a:lnTo>
                    <a:pt x="1700784" y="0"/>
                  </a:lnTo>
                  <a:lnTo>
                    <a:pt x="0" y="0"/>
                  </a:lnTo>
                  <a:close/>
                </a:path>
              </a:pathLst>
            </a:custGeom>
            <a:ln w="9144" cap="rnd">
              <a:miter lim="101600"/>
            </a:ln>
          </p:spPr>
          <p:style>
            <a:lnRef idx="1">
              <a:srgbClr val="80808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40" name="Rectangle 41931"/>
            <p:cNvSpPr/>
            <p:nvPr/>
          </p:nvSpPr>
          <p:spPr>
            <a:xfrm>
              <a:off x="575767" y="3722132"/>
              <a:ext cx="833672" cy="224466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ta brigadir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41" name="Rectangle 41930"/>
            <p:cNvSpPr/>
            <p:nvPr/>
          </p:nvSpPr>
          <p:spPr>
            <a:xfrm>
              <a:off x="499872" y="3722132"/>
              <a:ext cx="101346" cy="224466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1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pic>
          <p:nvPicPr>
            <p:cNvPr id="42" name="Picture 1043"/>
            <p:cNvPicPr/>
            <p:nvPr/>
          </p:nvPicPr>
          <p:blipFill>
            <a:blip r:embed="rId14"/>
            <a:stretch>
              <a:fillRect/>
            </a:stretch>
          </p:blipFill>
          <p:spPr>
            <a:xfrm>
              <a:off x="2231136" y="3668974"/>
              <a:ext cx="1700784" cy="289547"/>
            </a:xfrm>
            <a:prstGeom prst="rect">
              <a:avLst/>
            </a:prstGeom>
          </p:spPr>
        </p:pic>
        <p:sp>
          <p:nvSpPr>
            <p:cNvPr id="43" name="Shape 1044"/>
            <p:cNvSpPr/>
            <p:nvPr/>
          </p:nvSpPr>
          <p:spPr>
            <a:xfrm>
              <a:off x="2231136" y="3668974"/>
              <a:ext cx="1700784" cy="289547"/>
            </a:xfrm>
            <a:custGeom>
              <a:avLst/>
              <a:gdLst/>
              <a:ahLst/>
              <a:cxnLst/>
              <a:rect l="0" t="0" r="0" b="0"/>
              <a:pathLst>
                <a:path w="1700784" h="289547">
                  <a:moveTo>
                    <a:pt x="0" y="289547"/>
                  </a:moveTo>
                  <a:lnTo>
                    <a:pt x="1700784" y="289547"/>
                  </a:lnTo>
                  <a:lnTo>
                    <a:pt x="1700784" y="0"/>
                  </a:lnTo>
                  <a:lnTo>
                    <a:pt x="0" y="0"/>
                  </a:lnTo>
                  <a:close/>
                </a:path>
              </a:pathLst>
            </a:custGeom>
            <a:ln w="9144" cap="rnd">
              <a:miter lim="101600"/>
            </a:ln>
          </p:spPr>
          <p:style>
            <a:lnRef idx="1">
              <a:srgbClr val="80808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44" name="Rectangle 1045"/>
            <p:cNvSpPr/>
            <p:nvPr/>
          </p:nvSpPr>
          <p:spPr>
            <a:xfrm>
              <a:off x="2828557" y="3722132"/>
              <a:ext cx="670911" cy="224466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Brigadir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pic>
          <p:nvPicPr>
            <p:cNvPr id="45" name="Picture 1046"/>
            <p:cNvPicPr/>
            <p:nvPr/>
          </p:nvPicPr>
          <p:blipFill>
            <a:blip r:embed="rId15"/>
            <a:stretch>
              <a:fillRect/>
            </a:stretch>
          </p:blipFill>
          <p:spPr>
            <a:xfrm>
              <a:off x="4355592" y="3668974"/>
              <a:ext cx="1700784" cy="289547"/>
            </a:xfrm>
            <a:prstGeom prst="rect">
              <a:avLst/>
            </a:prstGeom>
          </p:spPr>
        </p:pic>
        <p:sp>
          <p:nvSpPr>
            <p:cNvPr id="46" name="Shape 1047"/>
            <p:cNvSpPr/>
            <p:nvPr/>
          </p:nvSpPr>
          <p:spPr>
            <a:xfrm>
              <a:off x="4355592" y="3668974"/>
              <a:ext cx="1700784" cy="289547"/>
            </a:xfrm>
            <a:custGeom>
              <a:avLst/>
              <a:gdLst/>
              <a:ahLst/>
              <a:cxnLst/>
              <a:rect l="0" t="0" r="0" b="0"/>
              <a:pathLst>
                <a:path w="1700784" h="289547">
                  <a:moveTo>
                    <a:pt x="0" y="289547"/>
                  </a:moveTo>
                  <a:lnTo>
                    <a:pt x="1700784" y="289547"/>
                  </a:lnTo>
                  <a:lnTo>
                    <a:pt x="1700784" y="0"/>
                  </a:lnTo>
                  <a:lnTo>
                    <a:pt x="0" y="0"/>
                  </a:lnTo>
                  <a:close/>
                </a:path>
              </a:pathLst>
            </a:custGeom>
            <a:ln w="9144" cap="rnd">
              <a:miter lim="101600"/>
            </a:ln>
          </p:spPr>
          <p:style>
            <a:lnRef idx="1">
              <a:srgbClr val="80808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47" name="Rectangle 1048"/>
            <p:cNvSpPr/>
            <p:nvPr/>
          </p:nvSpPr>
          <p:spPr>
            <a:xfrm>
              <a:off x="4953000" y="3722132"/>
              <a:ext cx="670911" cy="224466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Brigadir 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pic>
          <p:nvPicPr>
            <p:cNvPr id="48" name="Picture 1049"/>
            <p:cNvPicPr/>
            <p:nvPr/>
          </p:nvPicPr>
          <p:blipFill>
            <a:blip r:embed="rId16"/>
            <a:stretch>
              <a:fillRect/>
            </a:stretch>
          </p:blipFill>
          <p:spPr>
            <a:xfrm>
              <a:off x="0" y="4251142"/>
              <a:ext cx="1700784" cy="292608"/>
            </a:xfrm>
            <a:prstGeom prst="rect">
              <a:avLst/>
            </a:prstGeom>
          </p:spPr>
        </p:pic>
        <p:sp>
          <p:nvSpPr>
            <p:cNvPr id="49" name="Shape 1050"/>
            <p:cNvSpPr/>
            <p:nvPr/>
          </p:nvSpPr>
          <p:spPr>
            <a:xfrm>
              <a:off x="0" y="4251142"/>
              <a:ext cx="1700784" cy="292609"/>
            </a:xfrm>
            <a:custGeom>
              <a:avLst/>
              <a:gdLst/>
              <a:ahLst/>
              <a:cxnLst/>
              <a:rect l="0" t="0" r="0" b="0"/>
              <a:pathLst>
                <a:path w="1700784" h="292609">
                  <a:moveTo>
                    <a:pt x="0" y="292609"/>
                  </a:moveTo>
                  <a:lnTo>
                    <a:pt x="1700784" y="292609"/>
                  </a:lnTo>
                  <a:lnTo>
                    <a:pt x="1700784" y="0"/>
                  </a:lnTo>
                  <a:lnTo>
                    <a:pt x="0" y="0"/>
                  </a:lnTo>
                  <a:close/>
                </a:path>
              </a:pathLst>
            </a:custGeom>
            <a:ln w="9144" cap="rnd">
              <a:miter lim="101600"/>
            </a:ln>
          </p:spPr>
          <p:style>
            <a:lnRef idx="1">
              <a:srgbClr val="80808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50" name="Rectangle 1051"/>
            <p:cNvSpPr/>
            <p:nvPr/>
          </p:nvSpPr>
          <p:spPr>
            <a:xfrm>
              <a:off x="438925" y="4307347"/>
              <a:ext cx="1096767" cy="224466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Nazoratchilar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pic>
          <p:nvPicPr>
            <p:cNvPr id="51" name="Picture 1052"/>
            <p:cNvPicPr/>
            <p:nvPr/>
          </p:nvPicPr>
          <p:blipFill>
            <a:blip r:embed="rId17"/>
            <a:stretch>
              <a:fillRect/>
            </a:stretch>
          </p:blipFill>
          <p:spPr>
            <a:xfrm>
              <a:off x="2231136" y="4251142"/>
              <a:ext cx="1700784" cy="292608"/>
            </a:xfrm>
            <a:prstGeom prst="rect">
              <a:avLst/>
            </a:prstGeom>
          </p:spPr>
        </p:pic>
        <p:sp>
          <p:nvSpPr>
            <p:cNvPr id="52" name="Shape 1053"/>
            <p:cNvSpPr/>
            <p:nvPr/>
          </p:nvSpPr>
          <p:spPr>
            <a:xfrm>
              <a:off x="2231136" y="4251142"/>
              <a:ext cx="1700784" cy="292609"/>
            </a:xfrm>
            <a:custGeom>
              <a:avLst/>
              <a:gdLst/>
              <a:ahLst/>
              <a:cxnLst/>
              <a:rect l="0" t="0" r="0" b="0"/>
              <a:pathLst>
                <a:path w="1700784" h="292609">
                  <a:moveTo>
                    <a:pt x="0" y="292609"/>
                  </a:moveTo>
                  <a:lnTo>
                    <a:pt x="1700784" y="292609"/>
                  </a:lnTo>
                  <a:lnTo>
                    <a:pt x="1700784" y="0"/>
                  </a:lnTo>
                  <a:lnTo>
                    <a:pt x="0" y="0"/>
                  </a:lnTo>
                  <a:close/>
                </a:path>
              </a:pathLst>
            </a:custGeom>
            <a:ln w="9144" cap="rnd">
              <a:miter lim="101600"/>
            </a:ln>
          </p:spPr>
          <p:style>
            <a:lnRef idx="1">
              <a:srgbClr val="80808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53" name="Rectangle 1054"/>
            <p:cNvSpPr/>
            <p:nvPr/>
          </p:nvSpPr>
          <p:spPr>
            <a:xfrm>
              <a:off x="2670048" y="4307347"/>
              <a:ext cx="1096767" cy="224466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Nazoratchilar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pic>
          <p:nvPicPr>
            <p:cNvPr id="54" name="Picture 1055"/>
            <p:cNvPicPr/>
            <p:nvPr/>
          </p:nvPicPr>
          <p:blipFill>
            <a:blip r:embed="rId18"/>
            <a:stretch>
              <a:fillRect/>
            </a:stretch>
          </p:blipFill>
          <p:spPr>
            <a:xfrm>
              <a:off x="4355592" y="4251142"/>
              <a:ext cx="1700784" cy="292608"/>
            </a:xfrm>
            <a:prstGeom prst="rect">
              <a:avLst/>
            </a:prstGeom>
          </p:spPr>
        </p:pic>
        <p:sp>
          <p:nvSpPr>
            <p:cNvPr id="55" name="Shape 1056"/>
            <p:cNvSpPr/>
            <p:nvPr/>
          </p:nvSpPr>
          <p:spPr>
            <a:xfrm>
              <a:off x="4355592" y="4251142"/>
              <a:ext cx="1700784" cy="292609"/>
            </a:xfrm>
            <a:custGeom>
              <a:avLst/>
              <a:gdLst/>
              <a:ahLst/>
              <a:cxnLst/>
              <a:rect l="0" t="0" r="0" b="0"/>
              <a:pathLst>
                <a:path w="1700784" h="292609">
                  <a:moveTo>
                    <a:pt x="0" y="292609"/>
                  </a:moveTo>
                  <a:lnTo>
                    <a:pt x="1700784" y="292609"/>
                  </a:lnTo>
                  <a:lnTo>
                    <a:pt x="1700784" y="0"/>
                  </a:lnTo>
                  <a:lnTo>
                    <a:pt x="0" y="0"/>
                  </a:lnTo>
                  <a:close/>
                </a:path>
              </a:pathLst>
            </a:custGeom>
            <a:ln w="9144" cap="rnd">
              <a:miter lim="101600"/>
            </a:ln>
          </p:spPr>
          <p:style>
            <a:lnRef idx="1">
              <a:srgbClr val="80808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56" name="Rectangle 1057"/>
            <p:cNvSpPr/>
            <p:nvPr/>
          </p:nvSpPr>
          <p:spPr>
            <a:xfrm>
              <a:off x="4794517" y="4307347"/>
              <a:ext cx="1096766" cy="224466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Nazoratchilar 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pic>
          <p:nvPicPr>
            <p:cNvPr id="57" name="Picture 1058"/>
            <p:cNvPicPr/>
            <p:nvPr/>
          </p:nvPicPr>
          <p:blipFill>
            <a:blip r:embed="rId19"/>
            <a:stretch>
              <a:fillRect/>
            </a:stretch>
          </p:blipFill>
          <p:spPr>
            <a:xfrm>
              <a:off x="2231136" y="4930846"/>
              <a:ext cx="1700784" cy="582155"/>
            </a:xfrm>
            <a:prstGeom prst="rect">
              <a:avLst/>
            </a:prstGeom>
          </p:spPr>
        </p:pic>
        <p:sp>
          <p:nvSpPr>
            <p:cNvPr id="58" name="Shape 1059"/>
            <p:cNvSpPr/>
            <p:nvPr/>
          </p:nvSpPr>
          <p:spPr>
            <a:xfrm>
              <a:off x="2231136" y="4930846"/>
              <a:ext cx="1700784" cy="582155"/>
            </a:xfrm>
            <a:custGeom>
              <a:avLst/>
              <a:gdLst/>
              <a:ahLst/>
              <a:cxnLst/>
              <a:rect l="0" t="0" r="0" b="0"/>
              <a:pathLst>
                <a:path w="1700784" h="582155">
                  <a:moveTo>
                    <a:pt x="0" y="582155"/>
                  </a:moveTo>
                  <a:lnTo>
                    <a:pt x="1700784" y="582155"/>
                  </a:lnTo>
                  <a:lnTo>
                    <a:pt x="1700784" y="0"/>
                  </a:lnTo>
                  <a:lnTo>
                    <a:pt x="0" y="0"/>
                  </a:lnTo>
                  <a:close/>
                </a:path>
              </a:pathLst>
            </a:custGeom>
            <a:ln w="9144" cap="rnd">
              <a:miter lim="101600"/>
            </a:ln>
          </p:spPr>
          <p:style>
            <a:lnRef idx="1">
              <a:srgbClr val="80808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59" name="Rectangle 1060"/>
            <p:cNvSpPr/>
            <p:nvPr/>
          </p:nvSpPr>
          <p:spPr>
            <a:xfrm>
              <a:off x="2517648" y="4982688"/>
              <a:ext cx="93230" cy="206490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1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3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60" name="Rectangle 1061"/>
            <p:cNvSpPr/>
            <p:nvPr/>
          </p:nvSpPr>
          <p:spPr>
            <a:xfrm>
              <a:off x="2587752" y="4982688"/>
              <a:ext cx="51836" cy="206490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1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t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61" name="Rectangle 1062"/>
            <p:cNvSpPr/>
            <p:nvPr/>
          </p:nvSpPr>
          <p:spPr>
            <a:xfrm>
              <a:off x="2627376" y="4982688"/>
              <a:ext cx="82788" cy="206490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1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а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62" name="Rectangle 1063"/>
            <p:cNvSpPr/>
            <p:nvPr/>
          </p:nvSpPr>
          <p:spPr>
            <a:xfrm>
              <a:off x="2688336" y="4982688"/>
              <a:ext cx="141872" cy="206490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1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2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63" name="Rectangle 1064"/>
            <p:cNvSpPr/>
            <p:nvPr/>
          </p:nvSpPr>
          <p:spPr>
            <a:xfrm>
              <a:off x="2795029" y="4982688"/>
              <a:ext cx="62091" cy="206490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1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-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64" name="Rectangle 1065"/>
            <p:cNvSpPr/>
            <p:nvPr/>
          </p:nvSpPr>
          <p:spPr>
            <a:xfrm>
              <a:off x="2840736" y="4982688"/>
              <a:ext cx="654301" cy="206490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100" dirty="0" err="1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razryadli</a:t>
              </a:r>
              <a:endParaRPr lang="ru-RU" sz="1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65" name="Rectangle 1066"/>
            <p:cNvSpPr/>
            <p:nvPr/>
          </p:nvSpPr>
          <p:spPr>
            <a:xfrm>
              <a:off x="3331464" y="4982688"/>
              <a:ext cx="285770" cy="206490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100" dirty="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, 12</a:t>
              </a:r>
              <a:endParaRPr lang="ru-RU" sz="1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66" name="Rectangle 1067"/>
            <p:cNvSpPr/>
            <p:nvPr/>
          </p:nvSpPr>
          <p:spPr>
            <a:xfrm>
              <a:off x="3544824" y="4982688"/>
              <a:ext cx="51836" cy="206490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1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t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67" name="Rectangle 1068"/>
            <p:cNvSpPr/>
            <p:nvPr/>
          </p:nvSpPr>
          <p:spPr>
            <a:xfrm>
              <a:off x="3584448" y="4982688"/>
              <a:ext cx="82788" cy="206490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1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а 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68" name="Rectangle 41932"/>
            <p:cNvSpPr/>
            <p:nvPr/>
          </p:nvSpPr>
          <p:spPr>
            <a:xfrm>
              <a:off x="2392693" y="5147279"/>
              <a:ext cx="157652" cy="206490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1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3- 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69" name="Rectangle 41933"/>
            <p:cNvSpPr/>
            <p:nvPr/>
          </p:nvSpPr>
          <p:spPr>
            <a:xfrm>
              <a:off x="2508494" y="5147279"/>
              <a:ext cx="1675415" cy="206490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1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razryadli nazoratchilar 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70" name="Shape 1070"/>
            <p:cNvSpPr/>
            <p:nvPr/>
          </p:nvSpPr>
          <p:spPr>
            <a:xfrm>
              <a:off x="2938272" y="748978"/>
              <a:ext cx="76200" cy="295668"/>
            </a:xfrm>
            <a:custGeom>
              <a:avLst/>
              <a:gdLst/>
              <a:ahLst/>
              <a:cxnLst/>
              <a:rect l="0" t="0" r="0" b="0"/>
              <a:pathLst>
                <a:path w="76200" h="295668">
                  <a:moveTo>
                    <a:pt x="36576" y="0"/>
                  </a:moveTo>
                  <a:lnTo>
                    <a:pt x="42685" y="6096"/>
                  </a:lnTo>
                  <a:lnTo>
                    <a:pt x="42685" y="219468"/>
                  </a:lnTo>
                  <a:lnTo>
                    <a:pt x="76200" y="219468"/>
                  </a:lnTo>
                  <a:lnTo>
                    <a:pt x="36576" y="295668"/>
                  </a:lnTo>
                  <a:lnTo>
                    <a:pt x="0" y="219468"/>
                  </a:lnTo>
                  <a:lnTo>
                    <a:pt x="33528" y="219468"/>
                  </a:lnTo>
                  <a:lnTo>
                    <a:pt x="33528" y="6096"/>
                  </a:lnTo>
                  <a:lnTo>
                    <a:pt x="36576" y="0"/>
                  </a:lnTo>
                  <a:close/>
                </a:path>
              </a:pathLst>
            </a:custGeom>
            <a:ln w="0" cap="rnd">
              <a:miter lim="101600"/>
            </a:ln>
          </p:spPr>
          <p:style>
            <a:lnRef idx="0">
              <a:srgbClr val="000000"/>
            </a:lnRef>
            <a:fillRef idx="1">
              <a:srgbClr val="808080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71" name="Shape 1071"/>
            <p:cNvSpPr/>
            <p:nvPr/>
          </p:nvSpPr>
          <p:spPr>
            <a:xfrm>
              <a:off x="2938272" y="1428694"/>
              <a:ext cx="76200" cy="393192"/>
            </a:xfrm>
            <a:custGeom>
              <a:avLst/>
              <a:gdLst/>
              <a:ahLst/>
              <a:cxnLst/>
              <a:rect l="0" t="0" r="0" b="0"/>
              <a:pathLst>
                <a:path w="76200" h="393192">
                  <a:moveTo>
                    <a:pt x="36576" y="0"/>
                  </a:moveTo>
                  <a:lnTo>
                    <a:pt x="42685" y="6096"/>
                  </a:lnTo>
                  <a:lnTo>
                    <a:pt x="42685" y="316992"/>
                  </a:lnTo>
                  <a:lnTo>
                    <a:pt x="76200" y="316992"/>
                  </a:lnTo>
                  <a:lnTo>
                    <a:pt x="36576" y="393192"/>
                  </a:lnTo>
                  <a:lnTo>
                    <a:pt x="0" y="316992"/>
                  </a:lnTo>
                  <a:lnTo>
                    <a:pt x="33528" y="316992"/>
                  </a:lnTo>
                  <a:lnTo>
                    <a:pt x="33528" y="6096"/>
                  </a:lnTo>
                  <a:lnTo>
                    <a:pt x="36576" y="0"/>
                  </a:lnTo>
                  <a:close/>
                </a:path>
              </a:pathLst>
            </a:custGeom>
            <a:ln w="0" cap="rnd">
              <a:miter lim="101600"/>
            </a:ln>
          </p:spPr>
          <p:style>
            <a:lnRef idx="0">
              <a:srgbClr val="000000"/>
            </a:lnRef>
            <a:fillRef idx="1">
              <a:srgbClr val="808080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72" name="Shape 1072"/>
            <p:cNvSpPr/>
            <p:nvPr/>
          </p:nvSpPr>
          <p:spPr>
            <a:xfrm>
              <a:off x="850392" y="1428694"/>
              <a:ext cx="2130565" cy="417576"/>
            </a:xfrm>
            <a:custGeom>
              <a:avLst/>
              <a:gdLst/>
              <a:ahLst/>
              <a:cxnLst/>
              <a:rect l="0" t="0" r="0" b="0"/>
              <a:pathLst>
                <a:path w="2130565" h="417576">
                  <a:moveTo>
                    <a:pt x="2124456" y="0"/>
                  </a:moveTo>
                  <a:lnTo>
                    <a:pt x="2130565" y="6096"/>
                  </a:lnTo>
                  <a:lnTo>
                    <a:pt x="2124456" y="9144"/>
                  </a:lnTo>
                  <a:lnTo>
                    <a:pt x="75769" y="384939"/>
                  </a:lnTo>
                  <a:lnTo>
                    <a:pt x="82296" y="417576"/>
                  </a:lnTo>
                  <a:lnTo>
                    <a:pt x="0" y="393192"/>
                  </a:lnTo>
                  <a:lnTo>
                    <a:pt x="67056" y="341376"/>
                  </a:lnTo>
                  <a:lnTo>
                    <a:pt x="73898" y="375585"/>
                  </a:lnTo>
                  <a:lnTo>
                    <a:pt x="2124456" y="0"/>
                  </a:lnTo>
                  <a:close/>
                </a:path>
              </a:pathLst>
            </a:custGeom>
            <a:ln w="0" cap="rnd">
              <a:miter lim="101600"/>
            </a:ln>
          </p:spPr>
          <p:style>
            <a:lnRef idx="0">
              <a:srgbClr val="000000"/>
            </a:lnRef>
            <a:fillRef idx="1">
              <a:srgbClr val="808080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73" name="Shape 1073"/>
            <p:cNvSpPr/>
            <p:nvPr/>
          </p:nvSpPr>
          <p:spPr>
            <a:xfrm>
              <a:off x="2971800" y="1428694"/>
              <a:ext cx="2130552" cy="417576"/>
            </a:xfrm>
            <a:custGeom>
              <a:avLst/>
              <a:gdLst/>
              <a:ahLst/>
              <a:cxnLst/>
              <a:rect l="0" t="0" r="0" b="0"/>
              <a:pathLst>
                <a:path w="2130552" h="417576">
                  <a:moveTo>
                    <a:pt x="3048" y="0"/>
                  </a:moveTo>
                  <a:lnTo>
                    <a:pt x="2054936" y="375826"/>
                  </a:lnTo>
                  <a:lnTo>
                    <a:pt x="2060448" y="341376"/>
                  </a:lnTo>
                  <a:lnTo>
                    <a:pt x="2130552" y="393192"/>
                  </a:lnTo>
                  <a:lnTo>
                    <a:pt x="2048256" y="417576"/>
                  </a:lnTo>
                  <a:lnTo>
                    <a:pt x="2053515" y="384709"/>
                  </a:lnTo>
                  <a:lnTo>
                    <a:pt x="3048" y="9144"/>
                  </a:lnTo>
                  <a:lnTo>
                    <a:pt x="0" y="6096"/>
                  </a:lnTo>
                  <a:lnTo>
                    <a:pt x="3048" y="0"/>
                  </a:lnTo>
                  <a:close/>
                </a:path>
              </a:pathLst>
            </a:custGeom>
            <a:ln w="0" cap="rnd">
              <a:miter lim="101600"/>
            </a:ln>
          </p:spPr>
          <p:style>
            <a:lnRef idx="0">
              <a:srgbClr val="000000"/>
            </a:lnRef>
            <a:fillRef idx="1">
              <a:srgbClr val="808080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74" name="Shape 1074"/>
            <p:cNvSpPr/>
            <p:nvPr/>
          </p:nvSpPr>
          <p:spPr>
            <a:xfrm>
              <a:off x="810768" y="2108398"/>
              <a:ext cx="76200" cy="298704"/>
            </a:xfrm>
            <a:custGeom>
              <a:avLst/>
              <a:gdLst/>
              <a:ahLst/>
              <a:cxnLst/>
              <a:rect l="0" t="0" r="0" b="0"/>
              <a:pathLst>
                <a:path w="76200" h="298704">
                  <a:moveTo>
                    <a:pt x="39624" y="0"/>
                  </a:moveTo>
                  <a:lnTo>
                    <a:pt x="42685" y="6096"/>
                  </a:lnTo>
                  <a:lnTo>
                    <a:pt x="42685" y="222504"/>
                  </a:lnTo>
                  <a:lnTo>
                    <a:pt x="76200" y="222504"/>
                  </a:lnTo>
                  <a:lnTo>
                    <a:pt x="39624" y="298704"/>
                  </a:lnTo>
                  <a:lnTo>
                    <a:pt x="0" y="222504"/>
                  </a:lnTo>
                  <a:lnTo>
                    <a:pt x="33541" y="222504"/>
                  </a:lnTo>
                  <a:lnTo>
                    <a:pt x="33541" y="6096"/>
                  </a:lnTo>
                  <a:lnTo>
                    <a:pt x="39624" y="0"/>
                  </a:lnTo>
                  <a:close/>
                </a:path>
              </a:pathLst>
            </a:custGeom>
            <a:ln w="0" cap="rnd">
              <a:miter lim="101600"/>
            </a:ln>
          </p:spPr>
          <p:style>
            <a:lnRef idx="0">
              <a:srgbClr val="000000"/>
            </a:lnRef>
            <a:fillRef idx="1">
              <a:srgbClr val="808080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75" name="Shape 1075"/>
            <p:cNvSpPr/>
            <p:nvPr/>
          </p:nvSpPr>
          <p:spPr>
            <a:xfrm>
              <a:off x="2938272" y="2108398"/>
              <a:ext cx="76200" cy="298704"/>
            </a:xfrm>
            <a:custGeom>
              <a:avLst/>
              <a:gdLst/>
              <a:ahLst/>
              <a:cxnLst/>
              <a:rect l="0" t="0" r="0" b="0"/>
              <a:pathLst>
                <a:path w="76200" h="298704">
                  <a:moveTo>
                    <a:pt x="36576" y="0"/>
                  </a:moveTo>
                  <a:lnTo>
                    <a:pt x="42685" y="6096"/>
                  </a:lnTo>
                  <a:lnTo>
                    <a:pt x="42685" y="222504"/>
                  </a:lnTo>
                  <a:lnTo>
                    <a:pt x="76200" y="222504"/>
                  </a:lnTo>
                  <a:lnTo>
                    <a:pt x="36576" y="298704"/>
                  </a:lnTo>
                  <a:lnTo>
                    <a:pt x="0" y="222504"/>
                  </a:lnTo>
                  <a:lnTo>
                    <a:pt x="33528" y="222504"/>
                  </a:lnTo>
                  <a:lnTo>
                    <a:pt x="33528" y="6096"/>
                  </a:lnTo>
                  <a:lnTo>
                    <a:pt x="36576" y="0"/>
                  </a:lnTo>
                  <a:close/>
                </a:path>
              </a:pathLst>
            </a:custGeom>
            <a:ln w="0" cap="rnd">
              <a:miter lim="101600"/>
            </a:ln>
          </p:spPr>
          <p:style>
            <a:lnRef idx="0">
              <a:srgbClr val="000000"/>
            </a:lnRef>
            <a:fillRef idx="1">
              <a:srgbClr val="808080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76" name="Shape 1076"/>
            <p:cNvSpPr/>
            <p:nvPr/>
          </p:nvSpPr>
          <p:spPr>
            <a:xfrm>
              <a:off x="5169421" y="2108398"/>
              <a:ext cx="76200" cy="298704"/>
            </a:xfrm>
            <a:custGeom>
              <a:avLst/>
              <a:gdLst/>
              <a:ahLst/>
              <a:cxnLst/>
              <a:rect l="0" t="0" r="0" b="0"/>
              <a:pathLst>
                <a:path w="76200" h="298704">
                  <a:moveTo>
                    <a:pt x="36576" y="0"/>
                  </a:moveTo>
                  <a:lnTo>
                    <a:pt x="42659" y="6096"/>
                  </a:lnTo>
                  <a:lnTo>
                    <a:pt x="42659" y="222504"/>
                  </a:lnTo>
                  <a:lnTo>
                    <a:pt x="76200" y="222504"/>
                  </a:lnTo>
                  <a:lnTo>
                    <a:pt x="36576" y="298704"/>
                  </a:lnTo>
                  <a:lnTo>
                    <a:pt x="0" y="222504"/>
                  </a:lnTo>
                  <a:lnTo>
                    <a:pt x="33515" y="222504"/>
                  </a:lnTo>
                  <a:lnTo>
                    <a:pt x="33515" y="6096"/>
                  </a:lnTo>
                  <a:lnTo>
                    <a:pt x="36576" y="0"/>
                  </a:lnTo>
                  <a:close/>
                </a:path>
              </a:pathLst>
            </a:custGeom>
            <a:ln w="0" cap="rnd">
              <a:miter lim="101600"/>
            </a:ln>
          </p:spPr>
          <p:style>
            <a:lnRef idx="0">
              <a:srgbClr val="000000"/>
            </a:lnRef>
            <a:fillRef idx="1">
              <a:srgbClr val="808080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77" name="Shape 1077"/>
            <p:cNvSpPr/>
            <p:nvPr/>
          </p:nvSpPr>
          <p:spPr>
            <a:xfrm>
              <a:off x="810768" y="2693614"/>
              <a:ext cx="76200" cy="295656"/>
            </a:xfrm>
            <a:custGeom>
              <a:avLst/>
              <a:gdLst/>
              <a:ahLst/>
              <a:cxnLst/>
              <a:rect l="0" t="0" r="0" b="0"/>
              <a:pathLst>
                <a:path w="76200" h="295656">
                  <a:moveTo>
                    <a:pt x="39624" y="0"/>
                  </a:moveTo>
                  <a:lnTo>
                    <a:pt x="42685" y="3048"/>
                  </a:lnTo>
                  <a:lnTo>
                    <a:pt x="42685" y="219456"/>
                  </a:lnTo>
                  <a:lnTo>
                    <a:pt x="76200" y="219456"/>
                  </a:lnTo>
                  <a:lnTo>
                    <a:pt x="39624" y="295656"/>
                  </a:lnTo>
                  <a:lnTo>
                    <a:pt x="0" y="219456"/>
                  </a:lnTo>
                  <a:lnTo>
                    <a:pt x="33541" y="219456"/>
                  </a:lnTo>
                  <a:lnTo>
                    <a:pt x="33541" y="3048"/>
                  </a:lnTo>
                  <a:lnTo>
                    <a:pt x="39624" y="0"/>
                  </a:lnTo>
                  <a:close/>
                </a:path>
              </a:pathLst>
            </a:custGeom>
            <a:ln w="0" cap="rnd">
              <a:miter lim="101600"/>
            </a:ln>
          </p:spPr>
          <p:style>
            <a:lnRef idx="0">
              <a:srgbClr val="000000"/>
            </a:lnRef>
            <a:fillRef idx="1">
              <a:srgbClr val="808080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78" name="Shape 1078"/>
            <p:cNvSpPr/>
            <p:nvPr/>
          </p:nvSpPr>
          <p:spPr>
            <a:xfrm>
              <a:off x="5169421" y="2693614"/>
              <a:ext cx="76200" cy="295656"/>
            </a:xfrm>
            <a:custGeom>
              <a:avLst/>
              <a:gdLst/>
              <a:ahLst/>
              <a:cxnLst/>
              <a:rect l="0" t="0" r="0" b="0"/>
              <a:pathLst>
                <a:path w="76200" h="295656">
                  <a:moveTo>
                    <a:pt x="36576" y="0"/>
                  </a:moveTo>
                  <a:lnTo>
                    <a:pt x="42659" y="3048"/>
                  </a:lnTo>
                  <a:lnTo>
                    <a:pt x="42659" y="219456"/>
                  </a:lnTo>
                  <a:lnTo>
                    <a:pt x="76200" y="219456"/>
                  </a:lnTo>
                  <a:lnTo>
                    <a:pt x="36576" y="295656"/>
                  </a:lnTo>
                  <a:lnTo>
                    <a:pt x="0" y="219456"/>
                  </a:lnTo>
                  <a:lnTo>
                    <a:pt x="33515" y="219456"/>
                  </a:lnTo>
                  <a:lnTo>
                    <a:pt x="33515" y="3048"/>
                  </a:lnTo>
                  <a:lnTo>
                    <a:pt x="36576" y="0"/>
                  </a:lnTo>
                  <a:close/>
                </a:path>
              </a:pathLst>
            </a:custGeom>
            <a:ln w="0" cap="rnd">
              <a:miter lim="101600"/>
            </a:ln>
          </p:spPr>
          <p:style>
            <a:lnRef idx="0">
              <a:srgbClr val="000000"/>
            </a:lnRef>
            <a:fillRef idx="1">
              <a:srgbClr val="808080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79" name="Shape 1079"/>
            <p:cNvSpPr/>
            <p:nvPr/>
          </p:nvSpPr>
          <p:spPr>
            <a:xfrm>
              <a:off x="810768" y="3275782"/>
              <a:ext cx="76200" cy="295642"/>
            </a:xfrm>
            <a:custGeom>
              <a:avLst/>
              <a:gdLst/>
              <a:ahLst/>
              <a:cxnLst/>
              <a:rect l="0" t="0" r="0" b="0"/>
              <a:pathLst>
                <a:path w="76200" h="295642">
                  <a:moveTo>
                    <a:pt x="39624" y="0"/>
                  </a:moveTo>
                  <a:lnTo>
                    <a:pt x="42685" y="3048"/>
                  </a:lnTo>
                  <a:lnTo>
                    <a:pt x="42685" y="219442"/>
                  </a:lnTo>
                  <a:lnTo>
                    <a:pt x="76200" y="219442"/>
                  </a:lnTo>
                  <a:lnTo>
                    <a:pt x="39624" y="295642"/>
                  </a:lnTo>
                  <a:lnTo>
                    <a:pt x="0" y="219442"/>
                  </a:lnTo>
                  <a:lnTo>
                    <a:pt x="33541" y="219442"/>
                  </a:lnTo>
                  <a:lnTo>
                    <a:pt x="33541" y="3048"/>
                  </a:lnTo>
                  <a:lnTo>
                    <a:pt x="39624" y="0"/>
                  </a:lnTo>
                  <a:close/>
                </a:path>
              </a:pathLst>
            </a:custGeom>
            <a:ln w="0" cap="rnd">
              <a:miter lim="101600"/>
            </a:ln>
          </p:spPr>
          <p:style>
            <a:lnRef idx="0">
              <a:srgbClr val="000000"/>
            </a:lnRef>
            <a:fillRef idx="1">
              <a:srgbClr val="808080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80" name="Shape 1080"/>
            <p:cNvSpPr/>
            <p:nvPr/>
          </p:nvSpPr>
          <p:spPr>
            <a:xfrm>
              <a:off x="5169421" y="3275782"/>
              <a:ext cx="76200" cy="393192"/>
            </a:xfrm>
            <a:custGeom>
              <a:avLst/>
              <a:gdLst/>
              <a:ahLst/>
              <a:cxnLst/>
              <a:rect l="0" t="0" r="0" b="0"/>
              <a:pathLst>
                <a:path w="76200" h="393192">
                  <a:moveTo>
                    <a:pt x="36576" y="0"/>
                  </a:moveTo>
                  <a:lnTo>
                    <a:pt x="42659" y="3048"/>
                  </a:lnTo>
                  <a:lnTo>
                    <a:pt x="42659" y="316992"/>
                  </a:lnTo>
                  <a:lnTo>
                    <a:pt x="76200" y="316992"/>
                  </a:lnTo>
                  <a:lnTo>
                    <a:pt x="36576" y="393192"/>
                  </a:lnTo>
                  <a:lnTo>
                    <a:pt x="0" y="316992"/>
                  </a:lnTo>
                  <a:lnTo>
                    <a:pt x="33515" y="316992"/>
                  </a:lnTo>
                  <a:lnTo>
                    <a:pt x="33515" y="3048"/>
                  </a:lnTo>
                  <a:lnTo>
                    <a:pt x="36576" y="0"/>
                  </a:lnTo>
                  <a:close/>
                </a:path>
              </a:pathLst>
            </a:custGeom>
            <a:ln w="0" cap="rnd">
              <a:miter lim="101600"/>
            </a:ln>
          </p:spPr>
          <p:style>
            <a:lnRef idx="0">
              <a:srgbClr val="000000"/>
            </a:lnRef>
            <a:fillRef idx="1">
              <a:srgbClr val="808080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81" name="Shape 1081"/>
            <p:cNvSpPr/>
            <p:nvPr/>
          </p:nvSpPr>
          <p:spPr>
            <a:xfrm>
              <a:off x="810768" y="3955473"/>
              <a:ext cx="76200" cy="295656"/>
            </a:xfrm>
            <a:custGeom>
              <a:avLst/>
              <a:gdLst/>
              <a:ahLst/>
              <a:cxnLst/>
              <a:rect l="0" t="0" r="0" b="0"/>
              <a:pathLst>
                <a:path w="76200" h="295656">
                  <a:moveTo>
                    <a:pt x="39624" y="0"/>
                  </a:moveTo>
                  <a:lnTo>
                    <a:pt x="42685" y="3048"/>
                  </a:lnTo>
                  <a:lnTo>
                    <a:pt x="42685" y="219456"/>
                  </a:lnTo>
                  <a:lnTo>
                    <a:pt x="76200" y="219456"/>
                  </a:lnTo>
                  <a:lnTo>
                    <a:pt x="39624" y="295656"/>
                  </a:lnTo>
                  <a:lnTo>
                    <a:pt x="0" y="219456"/>
                  </a:lnTo>
                  <a:lnTo>
                    <a:pt x="33541" y="219456"/>
                  </a:lnTo>
                  <a:lnTo>
                    <a:pt x="33541" y="3048"/>
                  </a:lnTo>
                  <a:lnTo>
                    <a:pt x="39624" y="0"/>
                  </a:lnTo>
                  <a:close/>
                </a:path>
              </a:pathLst>
            </a:custGeom>
            <a:ln w="0" cap="rnd">
              <a:miter lim="101600"/>
            </a:ln>
          </p:spPr>
          <p:style>
            <a:lnRef idx="0">
              <a:srgbClr val="000000"/>
            </a:lnRef>
            <a:fillRef idx="1">
              <a:srgbClr val="808080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82" name="Shape 1082"/>
            <p:cNvSpPr/>
            <p:nvPr/>
          </p:nvSpPr>
          <p:spPr>
            <a:xfrm>
              <a:off x="2938272" y="3275782"/>
              <a:ext cx="76200" cy="393192"/>
            </a:xfrm>
            <a:custGeom>
              <a:avLst/>
              <a:gdLst/>
              <a:ahLst/>
              <a:cxnLst/>
              <a:rect l="0" t="0" r="0" b="0"/>
              <a:pathLst>
                <a:path w="76200" h="393192">
                  <a:moveTo>
                    <a:pt x="36576" y="0"/>
                  </a:moveTo>
                  <a:lnTo>
                    <a:pt x="42685" y="3048"/>
                  </a:lnTo>
                  <a:lnTo>
                    <a:pt x="42685" y="316992"/>
                  </a:lnTo>
                  <a:lnTo>
                    <a:pt x="76200" y="316992"/>
                  </a:lnTo>
                  <a:lnTo>
                    <a:pt x="36576" y="393192"/>
                  </a:lnTo>
                  <a:lnTo>
                    <a:pt x="0" y="316992"/>
                  </a:lnTo>
                  <a:lnTo>
                    <a:pt x="33528" y="316992"/>
                  </a:lnTo>
                  <a:lnTo>
                    <a:pt x="33528" y="3048"/>
                  </a:lnTo>
                  <a:lnTo>
                    <a:pt x="36576" y="0"/>
                  </a:lnTo>
                  <a:close/>
                </a:path>
              </a:pathLst>
            </a:custGeom>
            <a:ln w="0" cap="rnd">
              <a:miter lim="101600"/>
            </a:ln>
          </p:spPr>
          <p:style>
            <a:lnRef idx="0">
              <a:srgbClr val="000000"/>
            </a:lnRef>
            <a:fillRef idx="1">
              <a:srgbClr val="808080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83" name="Shape 1083"/>
            <p:cNvSpPr/>
            <p:nvPr/>
          </p:nvSpPr>
          <p:spPr>
            <a:xfrm>
              <a:off x="2938272" y="2693614"/>
              <a:ext cx="76200" cy="295656"/>
            </a:xfrm>
            <a:custGeom>
              <a:avLst/>
              <a:gdLst/>
              <a:ahLst/>
              <a:cxnLst/>
              <a:rect l="0" t="0" r="0" b="0"/>
              <a:pathLst>
                <a:path w="76200" h="295656">
                  <a:moveTo>
                    <a:pt x="36576" y="0"/>
                  </a:moveTo>
                  <a:lnTo>
                    <a:pt x="42685" y="3048"/>
                  </a:lnTo>
                  <a:lnTo>
                    <a:pt x="42685" y="219456"/>
                  </a:lnTo>
                  <a:lnTo>
                    <a:pt x="76200" y="219456"/>
                  </a:lnTo>
                  <a:lnTo>
                    <a:pt x="36576" y="295656"/>
                  </a:lnTo>
                  <a:lnTo>
                    <a:pt x="0" y="219456"/>
                  </a:lnTo>
                  <a:lnTo>
                    <a:pt x="33528" y="219456"/>
                  </a:lnTo>
                  <a:lnTo>
                    <a:pt x="33528" y="3048"/>
                  </a:lnTo>
                  <a:lnTo>
                    <a:pt x="36576" y="0"/>
                  </a:lnTo>
                  <a:close/>
                </a:path>
              </a:pathLst>
            </a:custGeom>
            <a:ln w="0" cap="rnd">
              <a:miter lim="101600"/>
            </a:ln>
          </p:spPr>
          <p:style>
            <a:lnRef idx="0">
              <a:srgbClr val="000000"/>
            </a:lnRef>
            <a:fillRef idx="1">
              <a:srgbClr val="808080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84" name="Shape 1084"/>
            <p:cNvSpPr/>
            <p:nvPr/>
          </p:nvSpPr>
          <p:spPr>
            <a:xfrm>
              <a:off x="2938272" y="3955473"/>
              <a:ext cx="76200" cy="295656"/>
            </a:xfrm>
            <a:custGeom>
              <a:avLst/>
              <a:gdLst/>
              <a:ahLst/>
              <a:cxnLst/>
              <a:rect l="0" t="0" r="0" b="0"/>
              <a:pathLst>
                <a:path w="76200" h="295656">
                  <a:moveTo>
                    <a:pt x="36576" y="0"/>
                  </a:moveTo>
                  <a:lnTo>
                    <a:pt x="42685" y="3048"/>
                  </a:lnTo>
                  <a:lnTo>
                    <a:pt x="42685" y="219456"/>
                  </a:lnTo>
                  <a:lnTo>
                    <a:pt x="76200" y="219456"/>
                  </a:lnTo>
                  <a:lnTo>
                    <a:pt x="36576" y="295656"/>
                  </a:lnTo>
                  <a:lnTo>
                    <a:pt x="0" y="219456"/>
                  </a:lnTo>
                  <a:lnTo>
                    <a:pt x="33528" y="219456"/>
                  </a:lnTo>
                  <a:lnTo>
                    <a:pt x="33528" y="3048"/>
                  </a:lnTo>
                  <a:lnTo>
                    <a:pt x="36576" y="0"/>
                  </a:lnTo>
                  <a:close/>
                </a:path>
              </a:pathLst>
            </a:custGeom>
            <a:ln w="0" cap="rnd">
              <a:miter lim="101600"/>
            </a:ln>
          </p:spPr>
          <p:style>
            <a:lnRef idx="0">
              <a:srgbClr val="000000"/>
            </a:lnRef>
            <a:fillRef idx="1">
              <a:srgbClr val="808080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85" name="Shape 1085"/>
            <p:cNvSpPr/>
            <p:nvPr/>
          </p:nvSpPr>
          <p:spPr>
            <a:xfrm>
              <a:off x="5169421" y="3955473"/>
              <a:ext cx="76200" cy="295656"/>
            </a:xfrm>
            <a:custGeom>
              <a:avLst/>
              <a:gdLst/>
              <a:ahLst/>
              <a:cxnLst/>
              <a:rect l="0" t="0" r="0" b="0"/>
              <a:pathLst>
                <a:path w="76200" h="295656">
                  <a:moveTo>
                    <a:pt x="36576" y="0"/>
                  </a:moveTo>
                  <a:lnTo>
                    <a:pt x="42659" y="3048"/>
                  </a:lnTo>
                  <a:lnTo>
                    <a:pt x="42659" y="219456"/>
                  </a:lnTo>
                  <a:lnTo>
                    <a:pt x="76200" y="219456"/>
                  </a:lnTo>
                  <a:lnTo>
                    <a:pt x="36576" y="295656"/>
                  </a:lnTo>
                  <a:lnTo>
                    <a:pt x="0" y="219456"/>
                  </a:lnTo>
                  <a:lnTo>
                    <a:pt x="33515" y="219456"/>
                  </a:lnTo>
                  <a:lnTo>
                    <a:pt x="33515" y="3048"/>
                  </a:lnTo>
                  <a:lnTo>
                    <a:pt x="36576" y="0"/>
                  </a:lnTo>
                  <a:close/>
                </a:path>
              </a:pathLst>
            </a:custGeom>
            <a:ln w="0" cap="rnd">
              <a:miter lim="101600"/>
            </a:ln>
          </p:spPr>
          <p:style>
            <a:lnRef idx="0">
              <a:srgbClr val="000000"/>
            </a:lnRef>
            <a:fillRef idx="1">
              <a:srgbClr val="808080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86" name="Shape 1086"/>
            <p:cNvSpPr/>
            <p:nvPr/>
          </p:nvSpPr>
          <p:spPr>
            <a:xfrm>
              <a:off x="2938272" y="4537654"/>
              <a:ext cx="76200" cy="393192"/>
            </a:xfrm>
            <a:custGeom>
              <a:avLst/>
              <a:gdLst/>
              <a:ahLst/>
              <a:cxnLst/>
              <a:rect l="0" t="0" r="0" b="0"/>
              <a:pathLst>
                <a:path w="76200" h="393192">
                  <a:moveTo>
                    <a:pt x="36576" y="0"/>
                  </a:moveTo>
                  <a:lnTo>
                    <a:pt x="42685" y="6096"/>
                  </a:lnTo>
                  <a:lnTo>
                    <a:pt x="42685" y="316992"/>
                  </a:lnTo>
                  <a:lnTo>
                    <a:pt x="76200" y="316992"/>
                  </a:lnTo>
                  <a:lnTo>
                    <a:pt x="36576" y="393192"/>
                  </a:lnTo>
                  <a:lnTo>
                    <a:pt x="0" y="316992"/>
                  </a:lnTo>
                  <a:lnTo>
                    <a:pt x="33528" y="316992"/>
                  </a:lnTo>
                  <a:lnTo>
                    <a:pt x="33528" y="6096"/>
                  </a:lnTo>
                  <a:lnTo>
                    <a:pt x="36576" y="0"/>
                  </a:lnTo>
                  <a:close/>
                </a:path>
              </a:pathLst>
            </a:custGeom>
            <a:ln w="0" cap="rnd">
              <a:miter lim="101600"/>
            </a:ln>
          </p:spPr>
          <p:style>
            <a:lnRef idx="0">
              <a:srgbClr val="000000"/>
            </a:lnRef>
            <a:fillRef idx="1">
              <a:srgbClr val="808080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</p:grpSp>
      <p:sp>
        <p:nvSpPr>
          <p:cNvPr id="87" name="Прямоугольник 86"/>
          <p:cNvSpPr/>
          <p:nvPr/>
        </p:nvSpPr>
        <p:spPr>
          <a:xfrm>
            <a:off x="3144976" y="6201606"/>
            <a:ext cx="53979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.1- </a:t>
            </a:r>
            <a:r>
              <a:rPr lang="ru-RU" b="1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To’quvchilik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korxonasi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laboratoriya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shtati</a:t>
            </a:r>
            <a:endParaRPr lang="ru-RU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76242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2217841"/>
              </p:ext>
            </p:extLst>
          </p:nvPr>
        </p:nvGraphicFramePr>
        <p:xfrm>
          <a:off x="127001" y="2258106"/>
          <a:ext cx="11874499" cy="443479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68219"/>
                <a:gridCol w="4000001"/>
                <a:gridCol w="4006279"/>
              </a:tblGrid>
              <a:tr h="336983"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Tayyorlov</a:t>
                      </a:r>
                      <a:endParaRPr lang="ru-RU" sz="2000" dirty="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568" marR="37227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o’tkazish joyi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568" marR="37227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o’tkazish muddati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568" marR="37227" marT="0" marB="0"/>
                </a:tc>
              </a:tr>
              <a:tr h="387265"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568" marR="37227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I. Qayta o’rash bo’limi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568" marR="37227" marT="0" marB="0"/>
                </a:tc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568" marR="37227" marT="0" marB="0"/>
                </a:tc>
              </a:tr>
              <a:tr h="357746"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1.Taranglagich moslamasi oralig’i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568" marR="37227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Laboratoriya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568" marR="37227" marT="0" marB="0"/>
                </a:tc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de-DE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1-hafta 	</a:t>
                      </a:r>
                      <a:r>
                        <a:rPr lang="de-DE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bir</a:t>
                      </a:r>
                      <a:r>
                        <a:rPr lang="de-DE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	</a:t>
                      </a:r>
                      <a:r>
                        <a:rPr lang="de-DE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marta</a:t>
                      </a:r>
                      <a:r>
                        <a:rPr lang="de-DE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de-DE" sz="20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de-DE" sz="20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barcha</a:t>
                      </a:r>
                      <a:r>
                        <a:rPr lang="en-US" sz="20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de-DE" sz="20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mashinalar</a:t>
                      </a:r>
                      <a:endParaRPr lang="ru-RU" sz="2000" dirty="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568" marR="37227" marT="0" marB="0"/>
                </a:tc>
              </a:tr>
              <a:tr h="568800"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2.Qayta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o’rash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mashinalari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ip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o’ralish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tezligi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tekshirish</a:t>
                      </a:r>
                      <a:endParaRPr lang="ru-RU" sz="2000" dirty="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568" marR="37227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Laboratoriya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568" marR="37227" marT="0" marB="0"/>
                </a:tc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568" marR="37227" marT="0" marB="0"/>
                </a:tc>
              </a:tr>
              <a:tr h="290066"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3.Taranglagich moslamasi va soni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568" marR="37227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Laboratoriya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568" marR="37227" marT="0" marB="0"/>
                </a:tc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har kvartalda bir marta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568" marR="37227" marT="0" marB="0"/>
                </a:tc>
              </a:tr>
              <a:tr h="289200"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4.Bobinaga o’ralgan ipzichligi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568" marR="37227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Laboratoriya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568" marR="37227" marT="0" marB="0"/>
                </a:tc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Oyiga bir marta 10 tadan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568" marR="37227" marT="0" marB="0"/>
                </a:tc>
              </a:tr>
              <a:tr h="516934"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5.Qayta o’rash mashinasida ipning uzilishi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568" marR="37227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laboratoriya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568" marR="37227" marT="0" marB="0"/>
                </a:tc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 oyda 1 marta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568" marR="37227" marT="0" marB="0"/>
                </a:tc>
              </a:tr>
              <a:tr h="744668">
                <a:tc>
                  <a:txBody>
                    <a:bodyPr/>
                    <a:lstStyle/>
                    <a:p>
                      <a:pPr marL="8890" marR="9525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6.Аutosuk qayta o’rash mashinada avtomatika tizimini aniq ishlashini tekshirish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568" marR="37227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Laboratoriya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568" marR="37227" marT="0" marB="0"/>
                </a:tc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oyda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1marta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barcha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mashinalar</a:t>
                      </a:r>
                      <a:endParaRPr lang="ru-RU" sz="2000" dirty="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568" marR="37227" marT="0" marB="0"/>
                </a:tc>
              </a:tr>
              <a:tr h="538451">
                <a:tc>
                  <a:txBody>
                    <a:bodyPr/>
                    <a:lstStyle/>
                    <a:p>
                      <a:pPr marL="8890" marR="1905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7.o’ramalar holatini tekshirish, nazorat qilish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568" marR="37227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Laboratoriya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568" marR="37227" marT="0" marB="0"/>
                </a:tc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marta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2-haftada 200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bobina</a:t>
                      </a:r>
                      <a:endParaRPr lang="ru-RU" sz="2000" dirty="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568" marR="37227" marT="0" marB="0"/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3335338" y="29845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14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</a:t>
            </a:r>
            <a:r>
              <a:rPr kumimoji="0" lang="ru-RU" altLang="ru-RU" sz="14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.1- jadval</a:t>
            </a: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65100" y="197788"/>
            <a:ext cx="116459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890" marR="1905" indent="44831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FF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Nazoratchilarning</a:t>
            </a:r>
            <a:r>
              <a:rPr lang="en-US" sz="2400" dirty="0">
                <a:solidFill>
                  <a:srgbClr val="FF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ishlarini</a:t>
            </a:r>
            <a:r>
              <a:rPr lang="en-US" sz="2400" dirty="0">
                <a:solidFill>
                  <a:srgbClr val="FF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kata </a:t>
            </a:r>
            <a:r>
              <a:rPr lang="en-US" sz="2400" dirty="0" err="1">
                <a:solidFill>
                  <a:srgbClr val="FF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nazoratchi</a:t>
            </a:r>
            <a:r>
              <a:rPr lang="en-US" sz="2400" dirty="0">
                <a:solidFill>
                  <a:srgbClr val="FF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boshqaradi</a:t>
            </a:r>
            <a:r>
              <a:rPr lang="en-US" sz="2400" dirty="0">
                <a:solidFill>
                  <a:srgbClr val="FF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FF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Bo’limning</a:t>
            </a:r>
            <a:r>
              <a:rPr lang="en-US" sz="2400" dirty="0">
                <a:solidFill>
                  <a:srgbClr val="FF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faoliyatga</a:t>
            </a:r>
            <a:r>
              <a:rPr lang="en-US" sz="2400" dirty="0">
                <a:solidFill>
                  <a:srgbClr val="FF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esa</a:t>
            </a:r>
            <a:r>
              <a:rPr lang="en-US" sz="2400" dirty="0">
                <a:solidFill>
                  <a:srgbClr val="FF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muxandis</a:t>
            </a:r>
            <a:r>
              <a:rPr lang="en-US" sz="2400" dirty="0">
                <a:solidFill>
                  <a:srgbClr val="FF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mas`ul</a:t>
            </a:r>
            <a:r>
              <a:rPr lang="en-US" sz="2400" dirty="0">
                <a:solidFill>
                  <a:srgbClr val="FF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.</a:t>
            </a:r>
            <a:endParaRPr lang="ru-RU" sz="2400" dirty="0">
              <a:solidFill>
                <a:srgbClr val="FF00FF"/>
              </a:solidFill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 marL="8890" marR="1905" indent="44831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FF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Texnikaviy</a:t>
            </a:r>
            <a:r>
              <a:rPr lang="en-US" sz="2400" dirty="0">
                <a:solidFill>
                  <a:srgbClr val="FF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nazorat</a:t>
            </a:r>
            <a:r>
              <a:rPr lang="en-US" sz="2400" dirty="0">
                <a:solidFill>
                  <a:srgbClr val="FF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ishlarini</a:t>
            </a:r>
            <a:r>
              <a:rPr lang="en-US" sz="2400" dirty="0">
                <a:solidFill>
                  <a:srgbClr val="FF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paxta</a:t>
            </a:r>
            <a:r>
              <a:rPr lang="en-US" sz="2400" dirty="0">
                <a:solidFill>
                  <a:srgbClr val="FF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yoki</a:t>
            </a:r>
            <a:r>
              <a:rPr lang="en-US" sz="2400" dirty="0">
                <a:solidFill>
                  <a:srgbClr val="FF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ip</a:t>
            </a:r>
            <a:r>
              <a:rPr lang="en-US" sz="2400" dirty="0">
                <a:solidFill>
                  <a:srgbClr val="FF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gazlama</a:t>
            </a:r>
            <a:r>
              <a:rPr lang="en-US" sz="2400" dirty="0">
                <a:solidFill>
                  <a:srgbClr val="FF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to’qshi</a:t>
            </a:r>
            <a:r>
              <a:rPr lang="en-US" sz="2400" dirty="0">
                <a:solidFill>
                  <a:srgbClr val="FF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korxonasi</a:t>
            </a:r>
            <a:r>
              <a:rPr lang="en-US" sz="2400" dirty="0">
                <a:solidFill>
                  <a:srgbClr val="FF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misolida</a:t>
            </a:r>
            <a:r>
              <a:rPr lang="en-US" sz="2400" dirty="0">
                <a:solidFill>
                  <a:srgbClr val="FF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ko’ramiz</a:t>
            </a:r>
            <a:r>
              <a:rPr lang="en-US" sz="2400" dirty="0">
                <a:solidFill>
                  <a:srgbClr val="FF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:</a:t>
            </a:r>
            <a:endParaRPr lang="ru-RU" sz="2400" dirty="0">
              <a:solidFill>
                <a:srgbClr val="FF00FF"/>
              </a:solidFill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 marL="6350" marR="1905" indent="-6350" algn="r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solidFill>
                  <a:srgbClr val="FF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2</a:t>
            </a:r>
            <a:r>
              <a:rPr lang="ru-RU" sz="2400" dirty="0">
                <a:solidFill>
                  <a:srgbClr val="FF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.1- </a:t>
            </a:r>
            <a:r>
              <a:rPr lang="ru-RU" sz="2400" dirty="0" err="1">
                <a:solidFill>
                  <a:srgbClr val="FF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jadval</a:t>
            </a:r>
            <a:endParaRPr lang="ru-RU" sz="2400" dirty="0">
              <a:solidFill>
                <a:srgbClr val="FF00FF"/>
              </a:solidFill>
              <a:effectLst/>
              <a:latin typeface="Monotype Corsiva" panose="03010101010201010101" pitchFamily="66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23833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4009486"/>
              </p:ext>
            </p:extLst>
          </p:nvPr>
        </p:nvGraphicFramePr>
        <p:xfrm>
          <a:off x="139700" y="469900"/>
          <a:ext cx="11836400" cy="57912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55807"/>
                <a:gridCol w="3987169"/>
                <a:gridCol w="3993424"/>
              </a:tblGrid>
              <a:tr h="150614"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dirty="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872" marR="32573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II. Tandalash bo’limi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872" marR="32573" marT="0" marB="0"/>
                </a:tc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872" marR="32573" marT="0" marB="0"/>
                </a:tc>
              </a:tr>
              <a:tr h="301228"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1.Tandalash tezligini tekshirish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872" marR="32573" marT="0" marB="0"/>
                </a:tc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872" marR="32573" marT="0" marB="0"/>
                </a:tc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Oyiga 2-marta barcha mashinalar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872" marR="32573" marT="0" marB="0"/>
                </a:tc>
              </a:tr>
              <a:tr h="301228"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2.Tandalash ipning uzilish darajasi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872" marR="32573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Laboratoriya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872" marR="32573" marT="0" marB="0"/>
                </a:tc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 hafta 1 marta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872" marR="32573" marT="0" marB="0"/>
                </a:tc>
              </a:tr>
              <a:tr h="301228"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3.Tanda valiklaridagi o’ralish zichligi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872" marR="32573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Laboratoriya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872" marR="32573" marT="0" marB="0"/>
                </a:tc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 hafta 1 marta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872" marR="32573" marT="0" marB="0"/>
                </a:tc>
              </a:tr>
              <a:tr h="301228">
                <a:tc>
                  <a:txBody>
                    <a:bodyPr/>
                    <a:lstStyle/>
                    <a:p>
                      <a:pPr marL="8890" marR="8255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4.To’quv dastgohiga quyiladigan iplar soni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872" marR="32573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Laboratoriya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872" marR="32573" marT="0" marB="0"/>
                </a:tc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 marta  barcha mashinalarni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872" marR="32573" marT="0" marB="0"/>
                </a:tc>
              </a:tr>
              <a:tr h="602456">
                <a:tc>
                  <a:txBody>
                    <a:bodyPr/>
                    <a:lstStyle/>
                    <a:p>
                      <a:pPr marL="8890" marR="117475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5.Tandalash mashinasi tormoz mexxanizmi o’zi to’xtatgich ishini nazorat qilish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872" marR="32573" marT="0" marB="0"/>
                </a:tc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dirty="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872" marR="32573" marT="0" marB="0"/>
                </a:tc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 hafta 1marta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872" marR="32573" marT="0" marB="0"/>
                </a:tc>
              </a:tr>
              <a:tr h="451842"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6.o’ralgan ip uzunligini hisoblagichni ishlashini tekshirish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872" marR="32573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Laboratoriya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872" marR="32573" marT="0" marB="0"/>
                </a:tc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Valiklar almashilgan paytda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872" marR="32573" marT="0" marB="0"/>
                </a:tc>
              </a:tr>
              <a:tr h="753070">
                <a:tc>
                  <a:txBody>
                    <a:bodyPr/>
                    <a:lstStyle/>
                    <a:p>
                      <a:pPr marL="8890" marR="354965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7.Uzunlik  o’lchagichning ko’rsatkichi to’g’riligini tekshirish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872" marR="32573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Laboratoriya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872" marR="32573" marT="0" marB="0"/>
                </a:tc>
                <a:tc>
                  <a:txBody>
                    <a:bodyPr/>
                    <a:lstStyle/>
                    <a:p>
                      <a:pPr marL="8890" marR="43561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de-DE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 </a:t>
                      </a:r>
                      <a:r>
                        <a:rPr lang="de-DE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oyda</a:t>
                      </a:r>
                      <a:r>
                        <a:rPr lang="de-DE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</a:t>
                      </a:r>
                      <a:r>
                        <a:rPr lang="de-DE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marta</a:t>
                      </a:r>
                      <a:r>
                        <a:rPr lang="de-DE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de-DE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barcha</a:t>
                      </a:r>
                      <a:r>
                        <a:rPr lang="de-DE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de-DE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mashinalarda</a:t>
                      </a:r>
                      <a:r>
                        <a:rPr lang="de-DE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11 </a:t>
                      </a:r>
                      <a:r>
                        <a:rPr lang="de-DE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kom</a:t>
                      </a:r>
                      <a:r>
                        <a:rPr lang="de-DE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de-DE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ipni</a:t>
                      </a:r>
                      <a:r>
                        <a:rPr lang="de-DE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de-DE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o’raguncha</a:t>
                      </a:r>
                      <a:endParaRPr lang="ru-RU" sz="2000" dirty="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872" marR="32573" marT="0" marB="0"/>
                </a:tc>
              </a:tr>
              <a:tr h="301228"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8.Tanda valiklra holatini tekshirish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872" marR="32573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Laboratoriya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872" marR="32573" marT="0" marB="0"/>
                </a:tc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oyda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marta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25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valik</a:t>
                      </a:r>
                      <a:endParaRPr lang="ru-RU" sz="2000" dirty="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872" marR="32573" marT="0" marB="0"/>
                </a:tc>
              </a:tr>
              <a:tr h="150614"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.Oxorlash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872" marR="32573" marT="0" marB="0"/>
                </a:tc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dirty="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872" marR="32573" marT="0" marB="0"/>
                </a:tc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dirty="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872" marR="32573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666290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3264912"/>
              </p:ext>
            </p:extLst>
          </p:nvPr>
        </p:nvGraphicFramePr>
        <p:xfrm>
          <a:off x="107445" y="197008"/>
          <a:ext cx="11525755" cy="635619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54612"/>
                <a:gridCol w="3882527"/>
                <a:gridCol w="3888616"/>
              </a:tblGrid>
              <a:tr h="334536"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829" marR="43431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III.Oxorlash bo’limi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829" marR="43431" marT="0" marB="0"/>
                </a:tc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829" marR="43431" marT="0" marB="0"/>
                </a:tc>
              </a:tr>
              <a:tr h="669073">
                <a:tc>
                  <a:txBody>
                    <a:bodyPr/>
                    <a:lstStyle/>
                    <a:p>
                      <a:pPr marL="8890" marR="2286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1.Xom-ashyo hamda yordamichi materiallar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829" marR="43431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Laboratoriya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829" marR="43431" marT="0" marB="0"/>
                </a:tc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Kleylar, yumshatuvchilar bo’limi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829" marR="43431" marT="0" marB="0"/>
                </a:tc>
              </a:tr>
              <a:tr h="669073"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2.Oxorning retseptini tekshirish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829" marR="43431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Laboratoriya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829" marR="43431" marT="0" marB="0"/>
                </a:tc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kunda 1marta oxor tayyorlash me`yorida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829" marR="43431" marT="0" marB="0"/>
                </a:tc>
              </a:tr>
              <a:tr h="669073"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3.Oxor tayyorlash jarayonini tekshirish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829" marR="43431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Laboratoriya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829" marR="43431" marT="0" marB="0"/>
                </a:tc>
                <a:tc>
                  <a:txBody>
                    <a:bodyPr/>
                    <a:lstStyle/>
                    <a:p>
                      <a:pPr marL="8890" marR="1905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de-DE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har bir gazlama artikuli bo’yicha oyiga 1 marta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829" marR="43431" marT="0" marB="0"/>
                </a:tc>
              </a:tr>
              <a:tr h="669073"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4.Tayyor oxorning sifatini tekshirish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829" marR="43431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Laboratoriya</a:t>
                      </a:r>
                      <a:endParaRPr lang="ru-RU" sz="2000" dirty="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829" marR="43431" marT="0" marB="0"/>
                </a:tc>
                <a:tc>
                  <a:txBody>
                    <a:bodyPr/>
                    <a:lstStyle/>
                    <a:p>
                      <a:pPr marL="8890" marR="1905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har bir shlekta to’dasi bo’yicha haftada 1 marta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829" marR="43431" marT="0" marB="0"/>
                </a:tc>
              </a:tr>
              <a:tr h="1003609"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5.Oxorlash jarayoni va parametrlarni tayyorlash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829" marR="43431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Laboratoriya</a:t>
                      </a:r>
                      <a:endParaRPr lang="ru-RU" sz="2000" dirty="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829" marR="43431" marT="0" marB="0"/>
                </a:tc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haftasiga 1 marta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829" marR="43431" marT="0" marB="0"/>
                </a:tc>
              </a:tr>
              <a:tr h="1003609">
                <a:tc>
                  <a:txBody>
                    <a:bodyPr/>
                    <a:lstStyle/>
                    <a:p>
                      <a:pPr marL="8890" marR="1905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6.Tanda ipning fizik-mexanik xususiyatlarini tekshirish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829" marR="43431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Laboratoriya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829" marR="43431" marT="0" marB="0"/>
                </a:tc>
                <a:tc>
                  <a:txBody>
                    <a:bodyPr/>
                    <a:lstStyle/>
                    <a:p>
                      <a:pPr marL="0" marR="1905" lvl="0" indent="0" algn="l" fontAlgn="base">
                        <a:lnSpc>
                          <a:spcPct val="100000"/>
                        </a:lnSpc>
                        <a:spcAft>
                          <a:spcPts val="0"/>
                        </a:spcAft>
                        <a:buClr>
                          <a:srgbClr val="333333"/>
                        </a:buClr>
                        <a:buSzPts val="1100"/>
                        <a:buFont typeface="+mj-lt"/>
                        <a:buNone/>
                      </a:pPr>
                      <a:r>
                        <a:rPr lang="en-US" sz="2000" u="none" strike="noStrike" dirty="0" smtClean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</a:t>
                      </a:r>
                      <a:r>
                        <a:rPr lang="ru-RU" sz="2000" u="none" strike="noStrike" dirty="0" err="1" smtClean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haftada</a:t>
                      </a:r>
                      <a:r>
                        <a:rPr lang="ru-RU" sz="2000" u="none" strike="noStrike" dirty="0" smtClean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u="none" strike="noStrike" dirty="0" err="1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har</a:t>
                      </a:r>
                      <a:r>
                        <a:rPr lang="ru-RU" sz="2000" u="none" strike="noStrike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u="none" strike="noStrike" dirty="0" err="1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bir</a:t>
                      </a:r>
                      <a:r>
                        <a:rPr lang="ru-RU" sz="2000" u="none" strike="noStrike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u="none" strike="noStrike" dirty="0" err="1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atikul</a:t>
                      </a:r>
                      <a:r>
                        <a:rPr lang="ru-RU" sz="2000" u="none" strike="noStrike" dirty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u="none" strike="noStrike" dirty="0" err="1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bo’yicha</a:t>
                      </a:r>
                      <a:endParaRPr lang="ru-RU" sz="2000" u="none" strike="noStrike" dirty="0"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1905" lvl="0" indent="0" algn="l" fontAlgn="base">
                        <a:lnSpc>
                          <a:spcPct val="100000"/>
                        </a:lnSpc>
                        <a:spcAft>
                          <a:spcPts val="0"/>
                        </a:spcAft>
                        <a:buClr>
                          <a:srgbClr val="333333"/>
                        </a:buClr>
                        <a:buSzPts val="1100"/>
                        <a:buFont typeface="+mj-lt"/>
                        <a:buNone/>
                      </a:pPr>
                      <a:r>
                        <a:rPr lang="en-US" sz="2000" u="none" strike="noStrike" dirty="0" smtClean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</a:t>
                      </a:r>
                      <a:r>
                        <a:rPr lang="ru-RU" sz="2000" u="none" strike="noStrike" dirty="0" err="1" smtClean="0"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marta</a:t>
                      </a:r>
                      <a:endParaRPr lang="ru-RU" sz="2000" u="none" strike="noStrike" dirty="0">
                        <a:solidFill>
                          <a:srgbClr val="333333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829" marR="43431" marT="0" marB="0"/>
                </a:tc>
              </a:tr>
              <a:tr h="1338145"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.Namligi</a:t>
                      </a:r>
                    </a:p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.Ipning tarangligi</a:t>
                      </a:r>
                    </a:p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.o’ralgan ipining zichligi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829" marR="43431" marT="0" marB="0"/>
                </a:tc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829" marR="43431" marT="0" marB="0"/>
                </a:tc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dirty="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829" marR="43431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44115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2172376"/>
              </p:ext>
            </p:extLst>
          </p:nvPr>
        </p:nvGraphicFramePr>
        <p:xfrm>
          <a:off x="685802" y="887887"/>
          <a:ext cx="9524999" cy="47890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102848"/>
                <a:gridCol w="3208558"/>
                <a:gridCol w="3213593"/>
              </a:tblGrid>
              <a:tr h="532112">
                <a:tc gridSpan="3">
                  <a:txBody>
                    <a:bodyPr/>
                    <a:lstStyle/>
                    <a:p>
                      <a:pPr marL="8890" marR="190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IV. To’kuvchilik bo’limi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69215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064225"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Gazlamaning zichligini tanda bo’yicha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69215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Laboratoriya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69215" marT="0" marB="0"/>
                </a:tc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2- hafta 1 marta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69215" marT="0" marB="0"/>
                </a:tc>
              </a:tr>
              <a:tr h="1064225"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2.Gazlamaning zichligini arqoq bo’yicha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69215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Laboratoriya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69215" marT="0" marB="0"/>
                </a:tc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Oyiga 1 marta hamda bo injener buyrug’i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69215" marT="0" marB="0"/>
                </a:tc>
              </a:tr>
              <a:tr h="1064225"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3.To’qimadagi 	tanda 	sonini sanash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69215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Laboratoriya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69215" marT="0" marB="0"/>
                </a:tc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Oyiga 1marta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69215" marT="0" marB="0"/>
                </a:tc>
              </a:tr>
              <a:tr h="1064225"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4.To’quvchilik iplarini  nazorat qilish</a:t>
                      </a:r>
                      <a:endParaRPr lang="ru-RU" sz="20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69215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Laboratoriya</a:t>
                      </a:r>
                      <a:endParaRPr lang="ru-RU" sz="2000" dirty="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69215" marT="0" marB="0"/>
                </a:tc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kvartalda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marta</a:t>
                      </a:r>
                      <a:endParaRPr lang="ru-RU" sz="2000" dirty="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69215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468941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54000"/>
            <a:ext cx="1202690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890" marR="1905" indent="448310" algn="just">
              <a:spcAft>
                <a:spcPts val="0"/>
              </a:spcAft>
            </a:pP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Fizik-mexanik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bo’lim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laborantlari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soni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brigadadagi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laborantlar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soni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bajariladigan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ishning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hajmiga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mos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ravishda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soha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me`yoriy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hujjatlari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asosida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hisoblanadi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Brigadagi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nazoratchilarning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maksimal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qismi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12 ta.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Har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bir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xodim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o’zining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asosiy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qo’shimcha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ishlarini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bajariladigan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bo’lishi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kerak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8890" marR="1905" indent="448310" algn="just">
              <a:spcAft>
                <a:spcPts val="0"/>
              </a:spcAft>
            </a:pP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Brigadada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to’lovi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qo’llanilgan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holda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har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oyiga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topshiriqlar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rejalashtiriladi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sinov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turlari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belgilanadi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8890" marR="1905" indent="448310" algn="just">
              <a:spcAft>
                <a:spcPts val="0"/>
              </a:spcAft>
            </a:pP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Brigadir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sinov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ishlaridan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ozod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qilinmay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shuning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10%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qo’shimcha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haq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belgilanadi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Brigada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shaklida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haq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to’lash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tarif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bo’yicha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belgilangan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haq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amalda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ishlagan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yoki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ishlab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bo’lgan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vaqt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hisobidan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bajariladi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Buning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miqdori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45%dan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oshmasligi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kerak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92226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0500" y="411793"/>
            <a:ext cx="114935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890" marR="1905" indent="448310" algn="just">
              <a:spcAft>
                <a:spcPts val="0"/>
              </a:spcAft>
            </a:pPr>
            <a:r>
              <a:rPr lang="en-US" sz="3200" dirty="0" err="1">
                <a:solidFill>
                  <a:srgbClr val="FFFF00"/>
                </a:solidFill>
                <a:latin typeface="Impact" panose="020B0806030902050204" pitchFamily="34" charset="0"/>
                <a:ea typeface="Times New Roman" panose="02020603050405020304" pitchFamily="18" charset="0"/>
              </a:rPr>
              <a:t>Yigirish</a:t>
            </a:r>
            <a:r>
              <a:rPr lang="en-US" sz="3200" dirty="0">
                <a:solidFill>
                  <a:srgbClr val="FFFF00"/>
                </a:solidFill>
                <a:latin typeface="Impact" panose="020B0806030902050204" pitchFamily="34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Impact" panose="020B0806030902050204" pitchFamily="34" charset="0"/>
                <a:ea typeface="Times New Roman" panose="02020603050405020304" pitchFamily="18" charset="0"/>
              </a:rPr>
              <a:t>korxonalarida</a:t>
            </a:r>
            <a:r>
              <a:rPr lang="en-US" sz="3200" dirty="0">
                <a:solidFill>
                  <a:srgbClr val="FFFF00"/>
                </a:solidFill>
                <a:latin typeface="Impact" panose="020B0806030902050204" pitchFamily="34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Impact" panose="020B0806030902050204" pitchFamily="34" charset="0"/>
                <a:ea typeface="Times New Roman" panose="02020603050405020304" pitchFamily="18" charset="0"/>
              </a:rPr>
              <a:t>mahsulot</a:t>
            </a:r>
            <a:r>
              <a:rPr lang="en-US" sz="3200" dirty="0">
                <a:solidFill>
                  <a:srgbClr val="FFFF00"/>
                </a:solidFill>
                <a:latin typeface="Impact" panose="020B0806030902050204" pitchFamily="34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Impact" panose="020B0806030902050204" pitchFamily="34" charset="0"/>
                <a:ea typeface="Times New Roman" panose="02020603050405020304" pitchFamily="18" charset="0"/>
              </a:rPr>
              <a:t>sifatini</a:t>
            </a:r>
            <a:r>
              <a:rPr lang="en-US" sz="3200" dirty="0">
                <a:solidFill>
                  <a:srgbClr val="FFFF00"/>
                </a:solidFill>
                <a:latin typeface="Impact" panose="020B0806030902050204" pitchFamily="34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Impact" panose="020B0806030902050204" pitchFamily="34" charset="0"/>
                <a:ea typeface="Times New Roman" panose="02020603050405020304" pitchFamily="18" charset="0"/>
              </a:rPr>
              <a:t>ta`minlash</a:t>
            </a:r>
            <a:r>
              <a:rPr lang="en-US" sz="3200" dirty="0">
                <a:solidFill>
                  <a:srgbClr val="FFFF00"/>
                </a:solidFill>
                <a:latin typeface="Impact" panose="020B0806030902050204" pitchFamily="34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Impact" panose="020B0806030902050204" pitchFamily="34" charset="0"/>
                <a:ea typeface="Times New Roman" panose="02020603050405020304" pitchFamily="18" charset="0"/>
              </a:rPr>
              <a:t>uchun</a:t>
            </a:r>
            <a:r>
              <a:rPr lang="en-US" sz="3200" dirty="0">
                <a:solidFill>
                  <a:srgbClr val="FFFF00"/>
                </a:solidFill>
                <a:latin typeface="Impact" panose="020B0806030902050204" pitchFamily="34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Impact" panose="020B0806030902050204" pitchFamily="34" charset="0"/>
                <a:ea typeface="Times New Roman" panose="02020603050405020304" pitchFamily="18" charset="0"/>
              </a:rPr>
              <a:t>quyidagi</a:t>
            </a:r>
            <a:r>
              <a:rPr lang="en-US" sz="3200" dirty="0">
                <a:solidFill>
                  <a:srgbClr val="FFFF00"/>
                </a:solidFill>
                <a:latin typeface="Impact" panose="020B0806030902050204" pitchFamily="34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Impact" panose="020B0806030902050204" pitchFamily="34" charset="0"/>
                <a:ea typeface="Times New Roman" panose="02020603050405020304" pitchFamily="18" charset="0"/>
              </a:rPr>
              <a:t>vazifalar</a:t>
            </a:r>
            <a:r>
              <a:rPr lang="en-US" sz="3200" dirty="0">
                <a:solidFill>
                  <a:srgbClr val="FFFF00"/>
                </a:solidFill>
                <a:latin typeface="Impact" panose="020B0806030902050204" pitchFamily="34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Impact" panose="020B0806030902050204" pitchFamily="34" charset="0"/>
                <a:ea typeface="Times New Roman" panose="02020603050405020304" pitchFamily="18" charset="0"/>
              </a:rPr>
              <a:t>bajariladi</a:t>
            </a:r>
            <a:r>
              <a:rPr lang="en-US" sz="3200" dirty="0">
                <a:solidFill>
                  <a:srgbClr val="FFFF00"/>
                </a:solidFill>
                <a:latin typeface="Impact" panose="020B0806030902050204" pitchFamily="34" charset="0"/>
                <a:ea typeface="Times New Roman" panose="02020603050405020304" pitchFamily="18" charset="0"/>
              </a:rPr>
              <a:t>.</a:t>
            </a:r>
            <a:endParaRPr lang="ru-RU" sz="3200" dirty="0">
              <a:solidFill>
                <a:srgbClr val="FFFF00"/>
              </a:solidFill>
              <a:latin typeface="Impact" panose="020B0806030902050204" pitchFamily="34" charset="0"/>
              <a:ea typeface="Times New Roman" panose="02020603050405020304" pitchFamily="18" charset="0"/>
            </a:endParaRPr>
          </a:p>
          <a:p>
            <a:pPr marR="1905" lvl="0" algn="just" fontAlgn="base">
              <a:spcAft>
                <a:spcPts val="0"/>
              </a:spcAft>
              <a:buClr>
                <a:srgbClr val="333333"/>
              </a:buClr>
              <a:buSzPts val="1400"/>
            </a:pPr>
            <a:r>
              <a:rPr lang="en-US" sz="3200" dirty="0" smtClean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200" dirty="0" err="1" smtClean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3200" dirty="0" smtClean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nazorati-xom</a:t>
            </a:r>
            <a:r>
              <a:rPr lang="en-US" sz="3200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ashyo</a:t>
            </a:r>
            <a:r>
              <a:rPr lang="en-US" sz="3200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bo’limiga</a:t>
            </a:r>
            <a:r>
              <a:rPr lang="en-US" sz="3200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en-US" sz="3200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xom</a:t>
            </a:r>
            <a:r>
              <a:rPr lang="en-US" sz="3200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ashyo</a:t>
            </a:r>
            <a:r>
              <a:rPr lang="en-US" sz="3200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to’dasi</a:t>
            </a:r>
            <a:r>
              <a:rPr lang="en-US" sz="3200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sifati</a:t>
            </a:r>
            <a:r>
              <a:rPr lang="en-US" sz="3200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3200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tegishli</a:t>
            </a:r>
            <a:r>
              <a:rPr lang="en-US" sz="3200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chiziqli</a:t>
            </a:r>
            <a:r>
              <a:rPr lang="en-US" sz="3200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zichlikdagi</a:t>
            </a:r>
            <a:r>
              <a:rPr lang="en-US" sz="3200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iplar</a:t>
            </a:r>
            <a:r>
              <a:rPr lang="en-US" sz="3200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lotlar</a:t>
            </a:r>
            <a:r>
              <a:rPr lang="en-US" sz="3200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tayyorlaydi</a:t>
            </a:r>
            <a:r>
              <a:rPr lang="en-US" sz="3200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200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ru-RU" sz="3200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sarflanishini</a:t>
            </a:r>
            <a:r>
              <a:rPr lang="ru-RU" sz="3200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ru-RU" sz="3200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buyruq</a:t>
            </a:r>
            <a:r>
              <a:rPr lang="ru-RU" sz="3200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tayyorlaydi</a:t>
            </a:r>
            <a:r>
              <a:rPr lang="ru-RU" sz="3200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200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ru-RU" sz="3200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ru-RU" sz="3200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R="1905" lvl="0" algn="just" fontAlgn="base">
              <a:spcAft>
                <a:spcPts val="0"/>
              </a:spcAft>
              <a:buClr>
                <a:srgbClr val="333333"/>
              </a:buClr>
              <a:buSzPts val="1400"/>
            </a:pPr>
            <a:r>
              <a:rPr lang="en-US" sz="3200" dirty="0" smtClean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3200" dirty="0" err="1" smtClean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ru-RU" sz="3200" dirty="0" smtClean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jarayonlarning</a:t>
            </a:r>
            <a:r>
              <a:rPr lang="ru-RU" sz="3200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nazorati</a:t>
            </a:r>
            <a:r>
              <a:rPr lang="ru-RU" sz="3200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R="1905" lvl="0" algn="just" fontAlgn="base">
              <a:spcAft>
                <a:spcPts val="0"/>
              </a:spcAft>
              <a:buClr>
                <a:srgbClr val="333333"/>
              </a:buClr>
              <a:buSzPts val="1400"/>
            </a:pPr>
            <a:r>
              <a:rPr lang="en-US" sz="3200" dirty="0" smtClean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200" dirty="0" err="1" smtClean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Yarim</a:t>
            </a:r>
            <a:r>
              <a:rPr lang="en-US" sz="3200" dirty="0" smtClean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mahsulot</a:t>
            </a:r>
            <a:r>
              <a:rPr lang="en-US" sz="3200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tayyor</a:t>
            </a:r>
            <a:r>
              <a:rPr lang="en-US" sz="3200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mahsulot</a:t>
            </a:r>
            <a:r>
              <a:rPr lang="en-US" sz="3200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sifatini</a:t>
            </a:r>
            <a:r>
              <a:rPr lang="en-US" sz="3200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nazorati</a:t>
            </a:r>
            <a:r>
              <a:rPr lang="en-US" sz="3200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solidFill>
                <a:srgbClr val="FFFF00"/>
              </a:solidFill>
              <a:uFill>
                <a:solidFill>
                  <a:srgbClr val="000000"/>
                </a:solidFill>
              </a:uFill>
              <a:latin typeface="Impact" panose="020B080603090205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1905" lvl="0" algn="just" fontAlgn="base">
              <a:spcAft>
                <a:spcPts val="0"/>
              </a:spcAft>
              <a:buClr>
                <a:srgbClr val="333333"/>
              </a:buClr>
              <a:buSzPts val="1400"/>
            </a:pPr>
            <a:r>
              <a:rPr lang="en-US" sz="3200" dirty="0" smtClean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3200" dirty="0" err="1" smtClean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Bo’limlardagi</a:t>
            </a:r>
            <a:r>
              <a:rPr lang="ru-RU" sz="3200" dirty="0" smtClean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ru-RU" sz="3200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jarayonlarning</a:t>
            </a:r>
            <a:r>
              <a:rPr lang="ru-RU" sz="3200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nazorati</a:t>
            </a:r>
            <a:r>
              <a:rPr lang="ru-RU" sz="3200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R="1905" lvl="0" algn="just" fontAlgn="base">
              <a:spcAft>
                <a:spcPts val="0"/>
              </a:spcAft>
              <a:buClr>
                <a:srgbClr val="333333"/>
              </a:buClr>
              <a:buSzPts val="1400"/>
            </a:pPr>
            <a:r>
              <a:rPr lang="en-US" sz="3200" dirty="0" smtClean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sz="3200" dirty="0" err="1" smtClean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ru-RU" sz="3200" dirty="0" smtClean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tekshirish</a:t>
            </a:r>
            <a:r>
              <a:rPr lang="ru-RU" sz="3200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ishlarida</a:t>
            </a:r>
            <a:r>
              <a:rPr lang="ru-RU" sz="3200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qatnashishi</a:t>
            </a:r>
            <a:r>
              <a:rPr lang="ru-RU" sz="3200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ya`ni</a:t>
            </a:r>
            <a:r>
              <a:rPr lang="ru-RU" sz="3200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ru-RU" sz="3200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normalarni</a:t>
            </a:r>
            <a:r>
              <a:rPr lang="ru-RU" sz="3200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joriy</a:t>
            </a:r>
            <a:r>
              <a:rPr lang="ru-RU" sz="3200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etishda</a:t>
            </a:r>
            <a:r>
              <a:rPr lang="ru-RU" sz="3200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faol</a:t>
            </a:r>
            <a:r>
              <a:rPr lang="ru-RU" sz="3200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qatnashish</a:t>
            </a:r>
            <a:r>
              <a:rPr lang="ru-RU" sz="3200" dirty="0">
                <a:solidFill>
                  <a:srgbClr val="FFFF00"/>
                </a:solidFill>
                <a:uFill>
                  <a:solidFill>
                    <a:srgbClr val="000000"/>
                  </a:solidFill>
                </a:uFill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u="none" strike="noStrike" dirty="0">
              <a:solidFill>
                <a:srgbClr val="FFFF00"/>
              </a:solidFill>
              <a:effectLst/>
              <a:uFill>
                <a:solidFill>
                  <a:srgbClr val="000000"/>
                </a:solidFill>
              </a:uFill>
              <a:latin typeface="Impact" panose="020B080603090205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36788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366188"/>
            <a:ext cx="116586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8310" marR="1905" algn="ctr">
              <a:lnSpc>
                <a:spcPct val="150000"/>
              </a:lnSpc>
              <a:spcAft>
                <a:spcPts val="0"/>
              </a:spcAft>
            </a:pPr>
            <a:r>
              <a:rPr lang="en-US" sz="3200" dirty="0" err="1">
                <a:solidFill>
                  <a:srgbClr val="92D05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Umuman</a:t>
            </a:r>
            <a:r>
              <a:rPr lang="en-US" sz="3200" dirty="0">
                <a:solidFill>
                  <a:srgbClr val="92D05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92D05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nazoratlarda</a:t>
            </a:r>
            <a:r>
              <a:rPr lang="en-US" sz="3200" dirty="0">
                <a:solidFill>
                  <a:srgbClr val="92D05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92D05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umumlashtirilgan</a:t>
            </a:r>
            <a:r>
              <a:rPr lang="en-US" sz="3200" dirty="0">
                <a:solidFill>
                  <a:srgbClr val="92D05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92D05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holda</a:t>
            </a:r>
            <a:r>
              <a:rPr lang="en-US" sz="3200" dirty="0">
                <a:solidFill>
                  <a:srgbClr val="92D05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3 ta </a:t>
            </a:r>
            <a:r>
              <a:rPr lang="en-US" sz="3200" dirty="0" err="1">
                <a:solidFill>
                  <a:srgbClr val="92D05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turga</a:t>
            </a:r>
            <a:r>
              <a:rPr lang="en-US" sz="3200" dirty="0">
                <a:solidFill>
                  <a:srgbClr val="92D05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92D05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bo’linadi</a:t>
            </a:r>
            <a:r>
              <a:rPr lang="en-US" sz="3200" dirty="0">
                <a:solidFill>
                  <a:srgbClr val="92D05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.</a:t>
            </a:r>
            <a:endParaRPr lang="ru-RU" sz="3200" dirty="0">
              <a:solidFill>
                <a:srgbClr val="92D050"/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 marR="1905" lvl="0" algn="ctr" fontAlgn="base">
              <a:lnSpc>
                <a:spcPct val="150000"/>
              </a:lnSpc>
              <a:spcAft>
                <a:spcPts val="0"/>
              </a:spcAft>
              <a:buClr>
                <a:srgbClr val="333333"/>
              </a:buClr>
              <a:buSzPts val="1400"/>
            </a:pPr>
            <a:r>
              <a:rPr lang="en-US" sz="3200" dirty="0" smtClean="0">
                <a:solidFill>
                  <a:srgbClr val="92D050"/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3200" dirty="0" err="1" smtClean="0">
                <a:solidFill>
                  <a:srgbClr val="92D050"/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Kirish</a:t>
            </a:r>
            <a:r>
              <a:rPr lang="ru-RU" sz="3200" dirty="0">
                <a:solidFill>
                  <a:srgbClr val="92D050"/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(</a:t>
            </a:r>
            <a:r>
              <a:rPr lang="ru-RU" sz="3200" dirty="0" err="1">
                <a:solidFill>
                  <a:srgbClr val="92D050"/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ru-RU" sz="3200" dirty="0">
                <a:solidFill>
                  <a:srgbClr val="92D050"/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92D050"/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nazorati</a:t>
            </a:r>
            <a:r>
              <a:rPr lang="ru-RU" sz="3200" dirty="0">
                <a:solidFill>
                  <a:srgbClr val="92D050"/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R="1905" lvl="0" algn="ctr" fontAlgn="base">
              <a:lnSpc>
                <a:spcPct val="150000"/>
              </a:lnSpc>
              <a:spcAft>
                <a:spcPts val="0"/>
              </a:spcAft>
              <a:buClr>
                <a:srgbClr val="333333"/>
              </a:buClr>
              <a:buSzPts val="1400"/>
            </a:pPr>
            <a:r>
              <a:rPr lang="en-US" sz="3200" dirty="0" smtClean="0">
                <a:solidFill>
                  <a:srgbClr val="92D050"/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3200" dirty="0" err="1" smtClean="0">
                <a:solidFill>
                  <a:srgbClr val="92D050"/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Tezkor</a:t>
            </a:r>
            <a:r>
              <a:rPr lang="ru-RU" sz="3200" dirty="0" smtClean="0">
                <a:solidFill>
                  <a:srgbClr val="92D050"/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solidFill>
                  <a:srgbClr val="92D050"/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3200" dirty="0" err="1">
                <a:solidFill>
                  <a:srgbClr val="92D050"/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operativ</a:t>
            </a:r>
            <a:r>
              <a:rPr lang="ru-RU" sz="3200" dirty="0">
                <a:solidFill>
                  <a:srgbClr val="92D050"/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92D050"/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ru-RU" sz="3200" dirty="0">
                <a:solidFill>
                  <a:srgbClr val="92D050"/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R="1905" lvl="0" algn="ctr" fontAlgn="base">
              <a:lnSpc>
                <a:spcPct val="150000"/>
              </a:lnSpc>
              <a:spcAft>
                <a:spcPts val="0"/>
              </a:spcAft>
              <a:buClr>
                <a:srgbClr val="333333"/>
              </a:buClr>
              <a:buSzPts val="1400"/>
            </a:pPr>
            <a:r>
              <a:rPr lang="en-US" sz="3200" dirty="0" smtClean="0">
                <a:solidFill>
                  <a:srgbClr val="92D050"/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3200" dirty="0" err="1" smtClean="0">
                <a:solidFill>
                  <a:srgbClr val="92D050"/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Yakuniy</a:t>
            </a:r>
            <a:r>
              <a:rPr lang="ru-RU" sz="3200" dirty="0" smtClean="0">
                <a:solidFill>
                  <a:srgbClr val="92D050"/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solidFill>
                  <a:srgbClr val="92D050"/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3200" dirty="0" err="1">
                <a:solidFill>
                  <a:srgbClr val="92D050"/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sifatni</a:t>
            </a:r>
            <a:r>
              <a:rPr lang="ru-RU" sz="3200" dirty="0">
                <a:solidFill>
                  <a:srgbClr val="92D050"/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92D050"/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ru-RU" sz="3200" dirty="0">
                <a:solidFill>
                  <a:srgbClr val="92D050"/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92D050"/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nazorati</a:t>
            </a:r>
            <a:r>
              <a:rPr lang="ru-RU" sz="3200" dirty="0">
                <a:solidFill>
                  <a:srgbClr val="92D050"/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3200" u="none" strike="noStrike" dirty="0">
              <a:solidFill>
                <a:srgbClr val="92D050"/>
              </a:solidFill>
              <a:effectLst/>
              <a:uFill>
                <a:solidFill>
                  <a:srgbClr val="000000"/>
                </a:solidFill>
              </a:uFill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5065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9700" y="389994"/>
            <a:ext cx="1173480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8310" marR="1905" algn="just">
              <a:spcAft>
                <a:spcPts val="0"/>
              </a:spcAft>
            </a:pP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Qabul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nazorati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xom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ashyoning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sifati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miqdori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bo’yicha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tekshiriladi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accent4">
                  <a:lumMod val="60000"/>
                  <a:lumOff val="4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8890" marR="1905" algn="just">
              <a:spcAft>
                <a:spcPts val="0"/>
              </a:spcAft>
            </a:pP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Tezkor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sinovlar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mahsulotni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sifatida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uni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tayyorlash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bosqichlaridagi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xom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ashyo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tayyor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bo’lgan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ipning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sifatini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tekshitrish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baholash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bo’yicha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tashkil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etadi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. Bu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nazorat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tayyorlanayotgan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mahsulotning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sifatini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boshqarishda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asosiy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bo’lib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hisoblanadi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Chiqayotgan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mahsulot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qabul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qilinayotgan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mahsulotlarning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sifati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nisbiy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ko’rsatkich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-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navi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bilan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baholanadi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To’qimachilik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korxonalaridagi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qator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yigirish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korxonalarida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namunalar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tanlash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tegishli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stendlar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bilan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bajariladi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Masalan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paxta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ipidan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namuna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tanlash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GOST 6611.0-70ga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ko’ra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namuna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to’daga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nisbatan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10%gacha,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uchta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o’rma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birligidan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kam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bo’lmagan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miqdorda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olinadi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sifati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baholanadi</a:t>
            </a:r>
            <a:r>
              <a:rPr lang="en-US" sz="2800" dirty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accent4">
                  <a:lumMod val="60000"/>
                  <a:lumOff val="4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20689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1600" y="223947"/>
            <a:ext cx="11785600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8310" marR="1905" algn="just">
              <a:spcAft>
                <a:spcPts val="0"/>
              </a:spcAft>
            </a:pP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Demak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to’da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massasiga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bog’liq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bo’lmagana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holda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namunalar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qabul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qilinadi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.</a:t>
            </a:r>
            <a:endParaRPr lang="ru-RU" sz="3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48310" marR="1905" algn="just">
              <a:spcAft>
                <a:spcPts val="0"/>
              </a:spcAft>
            </a:pP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Uskunalarning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tanlashinishi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tegishli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standartlar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bo’yicha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bajariladi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.</a:t>
            </a:r>
            <a:endParaRPr lang="ru-RU" sz="3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8890" marR="1905" indent="448310" algn="just">
              <a:spcAft>
                <a:spcPts val="0"/>
              </a:spcAft>
            </a:pP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Masalan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: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Ip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sifat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ko’rsatkichlarini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aniqlash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uchun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laboratoriyaning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bo’limlari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quyidagilardan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iborat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bo’lishi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kerak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.</a:t>
            </a:r>
            <a:endParaRPr lang="ru-RU" sz="3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48310" marR="1905" algn="just">
              <a:spcAft>
                <a:spcPts val="0"/>
              </a:spcAft>
            </a:pP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-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fizik-mexanik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xossalarni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sinash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bo’limi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;</a:t>
            </a:r>
            <a:endParaRPr lang="ru-RU" sz="3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48310" marR="1905" algn="just">
              <a:spcAft>
                <a:spcPts val="0"/>
              </a:spcAft>
            </a:pP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-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geometrik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sinovlar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bo’lishi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;</a:t>
            </a:r>
            <a:endParaRPr lang="ru-RU" sz="3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48310" marR="1905" algn="just">
              <a:spcAft>
                <a:spcPts val="0"/>
              </a:spcAft>
            </a:pP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-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ifloslanganlik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darajasini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aniqlash</a:t>
            </a:r>
            <a:endParaRPr lang="ru-RU" sz="3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48310" marR="1905" algn="just">
              <a:spcAft>
                <a:spcPts val="0"/>
              </a:spcAft>
            </a:pP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-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notekislikni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aniqlash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;</a:t>
            </a:r>
            <a:endParaRPr lang="ru-RU" sz="3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48310" marR="1905" algn="just">
              <a:spcAft>
                <a:spcPts val="0"/>
              </a:spcAft>
            </a:pP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-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tarozilar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xonasi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;</a:t>
            </a:r>
            <a:endParaRPr lang="ru-RU" sz="3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48310" marR="1905" algn="just">
              <a:spcAft>
                <a:spcPts val="0"/>
              </a:spcAft>
            </a:pP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-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ilmiy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tekshirish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bo’limi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;</a:t>
            </a:r>
            <a:endParaRPr lang="ru-RU" sz="3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48310" marR="1905" algn="just">
              <a:spcAft>
                <a:spcPts val="0"/>
              </a:spcAft>
            </a:pP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-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laboratoriya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mudiri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;</a:t>
            </a:r>
            <a:endParaRPr lang="ru-RU" sz="3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48310" marR="1905" algn="just">
              <a:spcAft>
                <a:spcPts val="0"/>
              </a:spcAft>
            </a:pP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-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texnik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nazorat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bo’limi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;</a:t>
            </a:r>
            <a:endParaRPr lang="ru-RU" sz="3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48310" marR="1905" algn="just">
              <a:spcAft>
                <a:spcPts val="0"/>
              </a:spcAft>
            </a:pP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-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namunalarni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korxonalarda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bashoratlashni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aniqlash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;</a:t>
            </a:r>
            <a:endParaRPr lang="ru-RU" sz="3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48310" marR="1905" algn="just">
              <a:spcAft>
                <a:spcPts val="0"/>
              </a:spcAft>
            </a:pP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-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texnologik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jarayonlarda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avtomatik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boshqarish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tizimi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Playbill" panose="040506030A0602020202" pitchFamily="82" charset="0"/>
                <a:ea typeface="Times New Roman" panose="02020603050405020304" pitchFamily="18" charset="0"/>
              </a:rPr>
              <a:t>.</a:t>
            </a:r>
            <a:endParaRPr lang="ru-RU" sz="3200" dirty="0">
              <a:solidFill>
                <a:schemeClr val="accent1">
                  <a:lumMod val="7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73928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8900" y="93345"/>
            <a:ext cx="118491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890" marR="1905" indent="448310" algn="just">
              <a:spcAft>
                <a:spcPts val="0"/>
              </a:spcAft>
            </a:pPr>
            <a:r>
              <a:rPr lang="en-US" sz="32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Demak</a:t>
            </a:r>
            <a:r>
              <a:rPr lang="en-US" sz="32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yigirish</a:t>
            </a:r>
            <a:r>
              <a:rPr lang="en-US" sz="32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korxonalarining</a:t>
            </a:r>
            <a:r>
              <a:rPr lang="en-US" sz="32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laboratoriyalari</a:t>
            </a:r>
            <a:r>
              <a:rPr lang="en-US" sz="32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oldida</a:t>
            </a:r>
            <a:r>
              <a:rPr lang="en-US" sz="32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sinovlarni</a:t>
            </a:r>
            <a:r>
              <a:rPr lang="en-US" sz="32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tezkorlik</a:t>
            </a:r>
            <a:r>
              <a:rPr lang="en-US" sz="32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bilan</a:t>
            </a:r>
            <a:r>
              <a:rPr lang="en-US" sz="32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jahon</a:t>
            </a:r>
            <a:r>
              <a:rPr lang="en-US" sz="32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andozalari</a:t>
            </a:r>
            <a:r>
              <a:rPr lang="en-US" sz="32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talablari</a:t>
            </a:r>
            <a:r>
              <a:rPr lang="en-US" sz="32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bo’yia</a:t>
            </a:r>
            <a:r>
              <a:rPr lang="en-US" sz="32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bajarish</a:t>
            </a:r>
            <a:r>
              <a:rPr lang="en-US" sz="32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texnologik</a:t>
            </a:r>
            <a:r>
              <a:rPr lang="en-US" sz="32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jarayon</a:t>
            </a:r>
            <a:r>
              <a:rPr lang="en-US" sz="32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hamda</a:t>
            </a:r>
            <a:r>
              <a:rPr lang="en-US" sz="32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mahsulot</a:t>
            </a:r>
            <a:r>
              <a:rPr lang="en-US" sz="32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sifatini</a:t>
            </a:r>
            <a:r>
              <a:rPr lang="en-US" sz="32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boshqarish</a:t>
            </a:r>
            <a:r>
              <a:rPr lang="en-US" sz="32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.</a:t>
            </a:r>
            <a:endParaRPr lang="ru-RU" sz="3200" dirty="0"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 marL="8890" marR="1905" indent="448310" algn="just">
              <a:spcAft>
                <a:spcPts val="0"/>
              </a:spcAft>
            </a:pPr>
            <a:r>
              <a:rPr lang="en-US" sz="32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Zamonaviy</a:t>
            </a:r>
            <a:r>
              <a:rPr lang="en-US" sz="32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korxonalar</a:t>
            </a:r>
            <a:r>
              <a:rPr lang="en-US" sz="32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misolida</a:t>
            </a:r>
            <a:r>
              <a:rPr lang="en-US" sz="32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Kabul </a:t>
            </a:r>
            <a:r>
              <a:rPr lang="en-US" sz="32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To’ytepa</a:t>
            </a:r>
            <a:r>
              <a:rPr lang="en-US" sz="32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tekstil</a:t>
            </a:r>
            <a:r>
              <a:rPr lang="en-US" sz="32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` </a:t>
            </a:r>
            <a:r>
              <a:rPr lang="en-US" sz="32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korxonasining</a:t>
            </a:r>
            <a:r>
              <a:rPr lang="en-US" sz="32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sinov</a:t>
            </a:r>
            <a:r>
              <a:rPr lang="en-US" sz="32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laboratoryasidagi</a:t>
            </a:r>
            <a:r>
              <a:rPr lang="en-US" sz="32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priborlarni</a:t>
            </a:r>
            <a:r>
              <a:rPr lang="en-US" sz="32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Monotype Corsiva" panose="03010101010201010101" pitchFamily="66" charset="0"/>
                <a:ea typeface="Times New Roman" panose="02020603050405020304" pitchFamily="18" charset="0"/>
              </a:rPr>
              <a:t>ko’ramiz</a:t>
            </a:r>
            <a:r>
              <a:rPr lang="en-US" sz="3200" dirty="0" smtClean="0">
                <a:latin typeface="Monotype Corsiva" panose="03010101010201010101" pitchFamily="66" charset="0"/>
                <a:ea typeface="Times New Roman" panose="02020603050405020304" pitchFamily="18" charset="0"/>
              </a:rPr>
              <a:t>.</a:t>
            </a:r>
          </a:p>
          <a:p>
            <a:pPr marL="8890" marR="1905" indent="448310" algn="just">
              <a:spcAft>
                <a:spcPts val="0"/>
              </a:spcAft>
            </a:pPr>
            <a:r>
              <a:rPr lang="en-US" sz="3200" dirty="0" smtClean="0">
                <a:latin typeface="Monotype Corsiva" panose="03010101010201010101" pitchFamily="66" charset="0"/>
                <a:ea typeface="Times New Roman" panose="02020603050405020304" pitchFamily="18" charset="0"/>
              </a:rPr>
              <a:t>1. </a:t>
            </a:r>
            <a:r>
              <a:rPr lang="en-US" sz="3200" dirty="0" err="1" smtClean="0">
                <a:latin typeface="Monotype Corsiva" panose="03010101010201010101" pitchFamily="66" charset="0"/>
                <a:ea typeface="Times New Roman" panose="02020603050405020304" pitchFamily="18" charset="0"/>
              </a:rPr>
              <a:t>Tayyor</a:t>
            </a:r>
            <a:r>
              <a:rPr lang="en-US" sz="3200" dirty="0" smtClean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mahsulot</a:t>
            </a:r>
            <a:r>
              <a:rPr lang="en-US" sz="32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yarim</a:t>
            </a:r>
            <a:r>
              <a:rPr lang="en-US" sz="32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mahsulotlarni</a:t>
            </a:r>
            <a:r>
              <a:rPr lang="en-US" sz="32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sinov</a:t>
            </a:r>
            <a:r>
              <a:rPr lang="en-US" sz="32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ishlarini</a:t>
            </a:r>
            <a:r>
              <a:rPr lang="en-US" sz="32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bajarish</a:t>
            </a:r>
            <a:r>
              <a:rPr lang="en-US" sz="32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tahlil</a:t>
            </a:r>
            <a:r>
              <a:rPr lang="en-US" sz="32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qilishi</a:t>
            </a:r>
            <a:r>
              <a:rPr lang="en-US" sz="32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.</a:t>
            </a:r>
            <a:endParaRPr lang="ru-RU" sz="3200" dirty="0"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 marR="1905" lvl="0" algn="just" fontAlgn="base">
              <a:spcAft>
                <a:spcPts val="0"/>
              </a:spcAft>
              <a:buClr>
                <a:srgbClr val="333333"/>
              </a:buClr>
              <a:buSzPts val="1400"/>
            </a:pPr>
            <a:r>
              <a:rPr lang="en-US" sz="3200" dirty="0" smtClean="0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200" dirty="0" err="1" smtClean="0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Texnikaviy</a:t>
            </a:r>
            <a:r>
              <a:rPr lang="en-US" sz="3200" dirty="0" smtClean="0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3200" dirty="0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o’tkazish</a:t>
            </a:r>
            <a:r>
              <a:rPr lang="en-US" sz="3200" dirty="0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3200" dirty="0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</a:t>
            </a:r>
            <a:r>
              <a:rPr lang="en-US" sz="3200" dirty="0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parametrlarini</a:t>
            </a:r>
            <a:r>
              <a:rPr lang="en-US" sz="3200" dirty="0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tekshirish</a:t>
            </a:r>
            <a:r>
              <a:rPr lang="en-US" sz="3200" dirty="0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uFill>
                <a:solidFill>
                  <a:srgbClr val="000000"/>
                </a:solidFill>
              </a:uFill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1905" lvl="0" algn="just" fontAlgn="base">
              <a:spcAft>
                <a:spcPts val="0"/>
              </a:spcAft>
              <a:buClr>
                <a:srgbClr val="333333"/>
              </a:buClr>
              <a:buSzPts val="1400"/>
            </a:pPr>
            <a:r>
              <a:rPr lang="en-US" sz="3200" dirty="0" smtClean="0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200" dirty="0" err="1" smtClean="0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Korxonada</a:t>
            </a:r>
            <a:r>
              <a:rPr lang="en-US" sz="3200" dirty="0" smtClean="0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takomillashtirilgan</a:t>
            </a:r>
            <a:r>
              <a:rPr lang="en-US" sz="3200" dirty="0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3200" dirty="0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materiallarini</a:t>
            </a:r>
            <a:r>
              <a:rPr lang="en-US" sz="3200" dirty="0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sinash</a:t>
            </a:r>
            <a:r>
              <a:rPr lang="en-US" sz="3200" dirty="0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usullarini</a:t>
            </a:r>
            <a:r>
              <a:rPr lang="en-US" sz="3200" dirty="0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qo’llash</a:t>
            </a:r>
            <a:r>
              <a:rPr lang="en-US" sz="3200" dirty="0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uFill>
                <a:solidFill>
                  <a:srgbClr val="000000"/>
                </a:solidFill>
              </a:uFill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1905" lvl="0" algn="just" fontAlgn="base">
              <a:spcAft>
                <a:spcPts val="0"/>
              </a:spcAft>
              <a:buClr>
                <a:srgbClr val="333333"/>
              </a:buClr>
              <a:buSzPts val="1400"/>
            </a:pPr>
            <a:r>
              <a:rPr lang="en-US" sz="3200" dirty="0" smtClean="0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3200" dirty="0" err="1" smtClean="0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Sinov</a:t>
            </a:r>
            <a:r>
              <a:rPr lang="en-US" sz="3200" dirty="0" smtClean="0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natijalarini</a:t>
            </a:r>
            <a:r>
              <a:rPr lang="en-US" sz="3200" dirty="0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3200" dirty="0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jurnallarida</a:t>
            </a:r>
            <a:r>
              <a:rPr lang="en-US" sz="3200" dirty="0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qayd</a:t>
            </a:r>
            <a:r>
              <a:rPr lang="en-US" sz="3200" dirty="0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3200" dirty="0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tsex</a:t>
            </a:r>
            <a:r>
              <a:rPr lang="en-US" sz="3200" dirty="0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boshlig’iga</a:t>
            </a:r>
            <a:r>
              <a:rPr lang="en-US" sz="3200" dirty="0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ko’rsatish</a:t>
            </a:r>
            <a:r>
              <a:rPr lang="en-US" sz="3200" dirty="0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3200" dirty="0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texnologiyada</a:t>
            </a:r>
            <a:r>
              <a:rPr lang="en-US" sz="3200" dirty="0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qo’llanilishida</a:t>
            </a:r>
            <a:r>
              <a:rPr lang="en-US" sz="3200" dirty="0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ishtirok</a:t>
            </a:r>
            <a:r>
              <a:rPr lang="en-US" sz="3200" dirty="0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3200" dirty="0"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u="none" strike="noStrike" dirty="0">
              <a:effectLst/>
              <a:uFill>
                <a:solidFill>
                  <a:srgbClr val="000000"/>
                </a:solidFill>
              </a:uFill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84336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8000" y="544290"/>
            <a:ext cx="112014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8310" marR="1905" algn="just">
              <a:lnSpc>
                <a:spcPct val="150000"/>
              </a:lnSpc>
              <a:spcAft>
                <a:spcPts val="0"/>
              </a:spcAft>
            </a:pPr>
            <a:r>
              <a:rPr lang="ru-RU" sz="3200" dirty="0" err="1">
                <a:solidFill>
                  <a:srgbClr val="7030A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Laboratoriyaga</a:t>
            </a:r>
            <a:r>
              <a:rPr lang="ru-RU" sz="3200" dirty="0">
                <a:solidFill>
                  <a:srgbClr val="7030A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qo’yidagi</a:t>
            </a:r>
            <a:r>
              <a:rPr lang="ru-RU" sz="3200" dirty="0">
                <a:solidFill>
                  <a:srgbClr val="7030A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priborlar</a:t>
            </a:r>
            <a:r>
              <a:rPr lang="ru-RU" sz="3200" dirty="0">
                <a:solidFill>
                  <a:srgbClr val="7030A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o’rnatilgan</a:t>
            </a:r>
            <a:r>
              <a:rPr lang="ru-RU" sz="3200" dirty="0">
                <a:solidFill>
                  <a:srgbClr val="7030A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:</a:t>
            </a:r>
          </a:p>
          <a:p>
            <a:pPr marR="1905" lvl="0" algn="just" fontAlgn="base">
              <a:lnSpc>
                <a:spcPct val="150000"/>
              </a:lnSpc>
              <a:spcAft>
                <a:spcPts val="0"/>
              </a:spcAft>
              <a:buClr>
                <a:srgbClr val="333333"/>
              </a:buClr>
              <a:buSzPts val="1400"/>
            </a:pPr>
            <a:r>
              <a:rPr lang="en-US" sz="3200" dirty="0" smtClean="0">
                <a:solidFill>
                  <a:srgbClr val="7030A0"/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3200" dirty="0" err="1" smtClean="0">
                <a:solidFill>
                  <a:srgbClr val="7030A0"/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Uster</a:t>
            </a:r>
            <a:r>
              <a:rPr lang="ru-RU" sz="3200" dirty="0" smtClean="0">
                <a:solidFill>
                  <a:srgbClr val="7030A0"/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Tester</a:t>
            </a:r>
            <a:r>
              <a:rPr lang="ru-RU" sz="3200" dirty="0">
                <a:solidFill>
                  <a:srgbClr val="7030A0"/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3</a:t>
            </a:r>
          </a:p>
          <a:p>
            <a:pPr marR="1905" lvl="0" algn="just" fontAlgn="base">
              <a:lnSpc>
                <a:spcPct val="150000"/>
              </a:lnSpc>
              <a:spcAft>
                <a:spcPts val="0"/>
              </a:spcAft>
              <a:buClr>
                <a:srgbClr val="333333"/>
              </a:buClr>
              <a:buSzPts val="1400"/>
            </a:pPr>
            <a:r>
              <a:rPr lang="en-US" sz="3200" dirty="0" smtClean="0">
                <a:solidFill>
                  <a:srgbClr val="7030A0"/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3200" dirty="0" err="1" smtClean="0">
                <a:solidFill>
                  <a:srgbClr val="7030A0"/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</a:t>
            </a:r>
            <a:r>
              <a:rPr lang="ru-RU" sz="3200" dirty="0" smtClean="0">
                <a:solidFill>
                  <a:srgbClr val="7030A0"/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solidFill>
                  <a:srgbClr val="7030A0"/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-2000</a:t>
            </a:r>
          </a:p>
          <a:p>
            <a:pPr marR="1905" lvl="0" algn="just" fontAlgn="base">
              <a:lnSpc>
                <a:spcPct val="150000"/>
              </a:lnSpc>
              <a:spcAft>
                <a:spcPts val="0"/>
              </a:spcAft>
              <a:buClr>
                <a:srgbClr val="333333"/>
              </a:buClr>
              <a:buSzPts val="1400"/>
            </a:pPr>
            <a:r>
              <a:rPr lang="en-US" sz="3200" dirty="0" smtClean="0">
                <a:solidFill>
                  <a:srgbClr val="7030A0"/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3200" dirty="0" err="1" smtClean="0">
                <a:solidFill>
                  <a:srgbClr val="7030A0"/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Tukdorlik</a:t>
            </a:r>
            <a:r>
              <a:rPr lang="ru-RU" sz="3200" dirty="0" smtClean="0">
                <a:solidFill>
                  <a:srgbClr val="7030A0"/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solidFill>
                  <a:srgbClr val="7030A0"/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 -3</a:t>
            </a:r>
          </a:p>
          <a:p>
            <a:pPr marR="1905" lvl="0" algn="just" fontAlgn="base">
              <a:lnSpc>
                <a:spcPct val="150000"/>
              </a:lnSpc>
              <a:spcAft>
                <a:spcPts val="0"/>
              </a:spcAft>
              <a:buClr>
                <a:srgbClr val="333333"/>
              </a:buClr>
              <a:buSzPts val="1400"/>
            </a:pPr>
            <a:r>
              <a:rPr lang="en-US" sz="3200" dirty="0" smtClean="0">
                <a:solidFill>
                  <a:srgbClr val="7030A0"/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3200" dirty="0" err="1" smtClean="0">
                <a:solidFill>
                  <a:srgbClr val="7030A0"/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Аutobal</a:t>
            </a:r>
            <a:endParaRPr lang="ru-RU" sz="3200" dirty="0">
              <a:solidFill>
                <a:srgbClr val="7030A0"/>
              </a:solidFill>
              <a:uFill>
                <a:solidFill>
                  <a:srgbClr val="000000"/>
                </a:solidFill>
              </a:uFill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1905" lvl="0" algn="just" fontAlgn="base">
              <a:lnSpc>
                <a:spcPct val="150000"/>
              </a:lnSpc>
              <a:spcAft>
                <a:spcPts val="0"/>
              </a:spcAft>
              <a:buClr>
                <a:srgbClr val="333333"/>
              </a:buClr>
              <a:buSzPts val="1400"/>
            </a:pPr>
            <a:r>
              <a:rPr lang="en-US" sz="3200" dirty="0" smtClean="0">
                <a:solidFill>
                  <a:srgbClr val="7030A0"/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sz="3200" dirty="0" err="1" smtClean="0">
                <a:solidFill>
                  <a:srgbClr val="7030A0"/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Krutkomer</a:t>
            </a:r>
            <a:endParaRPr lang="ru-RU" sz="3200" dirty="0">
              <a:solidFill>
                <a:srgbClr val="7030A0"/>
              </a:solidFill>
              <a:uFill>
                <a:solidFill>
                  <a:srgbClr val="000000"/>
                </a:solidFill>
              </a:uFill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1905" lvl="0" algn="just" fontAlgn="base">
              <a:lnSpc>
                <a:spcPct val="150000"/>
              </a:lnSpc>
              <a:spcAft>
                <a:spcPts val="0"/>
              </a:spcAft>
              <a:buClr>
                <a:srgbClr val="333333"/>
              </a:buClr>
              <a:buSzPts val="1400"/>
            </a:pPr>
            <a:r>
              <a:rPr lang="en-US" sz="3200" b="1" dirty="0" smtClean="0">
                <a:solidFill>
                  <a:srgbClr val="7030A0"/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ru-RU" sz="3200" b="1" dirty="0" smtClean="0">
                <a:solidFill>
                  <a:srgbClr val="7030A0"/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LG-16</a:t>
            </a:r>
            <a:r>
              <a:rPr lang="ru-RU" sz="3200" dirty="0" smtClean="0">
                <a:solidFill>
                  <a:srgbClr val="7030A0"/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Master</a:t>
            </a:r>
            <a:r>
              <a:rPr lang="ru-RU" sz="3200" dirty="0">
                <a:solidFill>
                  <a:srgbClr val="7030A0"/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uFill>
                  <a:solidFill>
                    <a:srgbClr val="000000"/>
                  </a:solidFill>
                </a:u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Аnaliz</a:t>
            </a:r>
            <a:endParaRPr lang="ru-RU" sz="3200" u="none" strike="noStrike" dirty="0">
              <a:solidFill>
                <a:srgbClr val="7030A0"/>
              </a:solidFill>
              <a:effectLst/>
              <a:uFill>
                <a:solidFill>
                  <a:srgbClr val="000000"/>
                </a:solidFill>
              </a:uFill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30274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400" y="268744"/>
            <a:ext cx="117475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890" marR="1905" algn="just">
              <a:spcAft>
                <a:spcPts val="0"/>
              </a:spcAft>
            </a:pPr>
            <a:r>
              <a:rPr lang="en-US" sz="3200" b="1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Uster</a:t>
            </a:r>
            <a:r>
              <a:rPr lang="en-US" sz="3200" b="1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Tester-3-4-5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–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pilta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pilik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iplarning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notekisligini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texkorlik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usuli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bilan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aniqlaydi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.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8890" marR="1905" algn="just">
              <a:spcAft>
                <a:spcPts val="0"/>
              </a:spcAft>
            </a:pPr>
            <a:r>
              <a:rPr lang="en-US" sz="3200" b="1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Uster</a:t>
            </a:r>
            <a:r>
              <a:rPr lang="en-US" sz="3200" b="1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Slassimate</a:t>
            </a:r>
            <a:r>
              <a:rPr lang="en-US" sz="3200" b="1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– 9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qayta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o’rash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mashinasining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samaradorligini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baholaydi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Ya`ni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bobinaning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shakllanishini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ipning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tozaligi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nuqsonlarning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soni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Uster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tizimining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ishi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(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notekisligi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).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8890" marR="1905" algn="just">
              <a:spcAft>
                <a:spcPts val="0"/>
              </a:spcAft>
            </a:pPr>
            <a:r>
              <a:rPr lang="en-US" sz="3200" b="1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ST-2000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–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ipning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o’zish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kuchini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mustahkamligini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mustahkamligi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bo’yicha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notekisligi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uzilishdagi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uzayishini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uzayish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bo’yicha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notekisligini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aniqlaydi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.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8890" marR="1905" algn="just">
              <a:spcAft>
                <a:spcPts val="0"/>
              </a:spcAft>
            </a:pPr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3200" b="1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utobal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–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yigirilayotgan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ipning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ingichkaligini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aniqlash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uchun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xizmat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qiladi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. </a:t>
            </a:r>
            <a:r>
              <a:rPr lang="en-US" sz="3200" b="1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LG-16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–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tolaning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shiradorligini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yoki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kimyoviy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tarkibini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aniqlash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uchun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xizmat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qiladi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.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Laboratoriyaning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tarkibi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tipiga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bog’liq</a:t>
            </a:r>
            <a:r>
              <a:rPr lang="en-US" sz="3200" dirty="0">
                <a:solidFill>
                  <a:srgbClr val="C00000"/>
                </a:solidFill>
                <a:latin typeface="Matura MT Script Capitals" panose="03020802060602070202" pitchFamily="66" charset="0"/>
                <a:ea typeface="Times New Roman" panose="02020603050405020304" pitchFamily="18" charset="0"/>
              </a:rPr>
              <a:t>.</a:t>
            </a:r>
            <a:endParaRPr lang="ru-RU" sz="3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71096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0200" y="431800"/>
            <a:ext cx="111379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890" marR="1905" indent="448310" algn="just">
              <a:spcAft>
                <a:spcPts val="0"/>
              </a:spcAft>
            </a:pPr>
            <a:r>
              <a:rPr lang="en-US" sz="3200" dirty="0" err="1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Laboratoriya</a:t>
            </a:r>
            <a:r>
              <a:rPr lang="en-US" sz="3200" dirty="0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ustaviga</a:t>
            </a:r>
            <a:r>
              <a:rPr lang="en-US" sz="3200" dirty="0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binoan</a:t>
            </a:r>
            <a:r>
              <a:rPr lang="en-US" sz="3200" dirty="0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ishlab</a:t>
            </a:r>
            <a:r>
              <a:rPr lang="en-US" sz="3200" dirty="0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chiqarish</a:t>
            </a:r>
            <a:r>
              <a:rPr lang="en-US" sz="3200" dirty="0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laboratoriyalari</a:t>
            </a:r>
            <a:r>
              <a:rPr lang="en-US" sz="3200" dirty="0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korxanoning</a:t>
            </a:r>
            <a:r>
              <a:rPr lang="en-US" sz="3200" dirty="0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 bosh </a:t>
            </a:r>
            <a:r>
              <a:rPr lang="en-US" sz="3200" dirty="0" err="1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muxandisiga</a:t>
            </a:r>
            <a:r>
              <a:rPr lang="en-US" sz="3200" dirty="0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bo’ysinadi</a:t>
            </a:r>
            <a:r>
              <a:rPr lang="en-US" sz="3200" dirty="0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Laboratoriya</a:t>
            </a:r>
            <a:r>
              <a:rPr lang="en-US" sz="3200" dirty="0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boshqaruvchisi</a:t>
            </a:r>
            <a:r>
              <a:rPr lang="en-US" sz="3200" dirty="0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laboratoriya</a:t>
            </a:r>
            <a:r>
              <a:rPr lang="en-US" sz="3200" dirty="0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mudiri</a:t>
            </a:r>
            <a:r>
              <a:rPr lang="en-US" sz="3200" dirty="0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hisoblanadi</a:t>
            </a:r>
            <a:r>
              <a:rPr lang="en-US" sz="3200" dirty="0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.</a:t>
            </a:r>
            <a:endParaRPr lang="ru-RU" sz="3200" dirty="0">
              <a:solidFill>
                <a:srgbClr val="002060"/>
              </a:solidFill>
              <a:latin typeface="Segoe Print" panose="02000600000000000000" pitchFamily="2" charset="0"/>
              <a:ea typeface="Times New Roman" panose="02020603050405020304" pitchFamily="18" charset="0"/>
            </a:endParaRPr>
          </a:p>
          <a:p>
            <a:pPr marL="228600" marR="508000" indent="219710" algn="just">
              <a:spcAft>
                <a:spcPts val="0"/>
              </a:spcAft>
            </a:pPr>
            <a:r>
              <a:rPr lang="en-US" sz="3200" dirty="0" err="1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Ishlab</a:t>
            </a:r>
            <a:r>
              <a:rPr lang="en-US" sz="3200" dirty="0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chiqarish</a:t>
            </a:r>
            <a:r>
              <a:rPr lang="en-US" sz="3200" dirty="0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laboratoriyalari</a:t>
            </a:r>
            <a:r>
              <a:rPr lang="en-US" sz="3200" dirty="0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guruh</a:t>
            </a:r>
            <a:r>
              <a:rPr lang="en-US" sz="3200" dirty="0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 (</a:t>
            </a:r>
            <a:r>
              <a:rPr lang="en-US" sz="3200" dirty="0" err="1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bo’lim</a:t>
            </a:r>
            <a:r>
              <a:rPr lang="en-US" sz="3200" dirty="0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)</a:t>
            </a:r>
            <a:r>
              <a:rPr lang="en-US" sz="3200" dirty="0" err="1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lardan</a:t>
            </a:r>
            <a:r>
              <a:rPr lang="en-US" sz="3200" dirty="0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tashkil</a:t>
            </a:r>
            <a:r>
              <a:rPr lang="en-US" sz="3200" dirty="0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topadi</a:t>
            </a:r>
            <a:r>
              <a:rPr lang="en-US" sz="3200" dirty="0" smtClean="0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.</a:t>
            </a:r>
          </a:p>
          <a:p>
            <a:pPr marL="228600" marR="508000" indent="219710" algn="just">
              <a:spcAft>
                <a:spcPts val="0"/>
              </a:spcAft>
            </a:pPr>
            <a:r>
              <a:rPr lang="en-US" sz="3200" dirty="0" smtClean="0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 </a:t>
            </a:r>
            <a:r>
              <a:rPr lang="ru-RU" sz="3200" dirty="0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1. </a:t>
            </a:r>
            <a:r>
              <a:rPr lang="ru-RU" sz="3200" dirty="0" err="1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Xom</a:t>
            </a:r>
            <a:r>
              <a:rPr lang="ru-RU" sz="3200" dirty="0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ashyo</a:t>
            </a:r>
            <a:r>
              <a:rPr lang="ru-RU" sz="3200" dirty="0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bo’limi</a:t>
            </a:r>
            <a:r>
              <a:rPr lang="ru-RU" sz="3200" dirty="0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.</a:t>
            </a:r>
          </a:p>
          <a:p>
            <a:pPr marR="1905" lvl="0" algn="just" fontAlgn="base">
              <a:spcAft>
                <a:spcPts val="0"/>
              </a:spcAft>
              <a:buClr>
                <a:srgbClr val="333333"/>
              </a:buClr>
              <a:buSzPts val="1400"/>
            </a:pPr>
            <a:r>
              <a:rPr lang="en-US" sz="3200" dirty="0" smtClean="0">
                <a:solidFill>
                  <a:srgbClr val="002060"/>
                </a:solidFill>
                <a:uFill>
                  <a:solidFill>
                    <a:srgbClr val="000000"/>
                  </a:solidFill>
                </a:u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200" dirty="0" err="1" smtClean="0">
                <a:solidFill>
                  <a:srgbClr val="002060"/>
                </a:solidFill>
                <a:uFill>
                  <a:solidFill>
                    <a:srgbClr val="000000"/>
                  </a:solidFill>
                </a:u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Tayyor</a:t>
            </a:r>
            <a:r>
              <a:rPr lang="en-US" sz="3200" dirty="0" smtClean="0">
                <a:solidFill>
                  <a:srgbClr val="002060"/>
                </a:solidFill>
                <a:uFill>
                  <a:solidFill>
                    <a:srgbClr val="000000"/>
                  </a:solidFill>
                </a:u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uFill>
                  <a:solidFill>
                    <a:srgbClr val="000000"/>
                  </a:solidFill>
                </a:u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mahsulot</a:t>
            </a:r>
            <a:r>
              <a:rPr lang="en-US" sz="3200" dirty="0">
                <a:solidFill>
                  <a:srgbClr val="002060"/>
                </a:solidFill>
                <a:uFill>
                  <a:solidFill>
                    <a:srgbClr val="000000"/>
                  </a:solidFill>
                </a:u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uFill>
                  <a:solidFill>
                    <a:srgbClr val="000000"/>
                  </a:solidFill>
                </a:u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002060"/>
                </a:solidFill>
                <a:uFill>
                  <a:solidFill>
                    <a:srgbClr val="000000"/>
                  </a:solidFill>
                </a:u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uFill>
                  <a:solidFill>
                    <a:srgbClr val="000000"/>
                  </a:solidFill>
                </a:u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yarim</a:t>
            </a:r>
            <a:r>
              <a:rPr lang="en-US" sz="3200" dirty="0">
                <a:solidFill>
                  <a:srgbClr val="002060"/>
                </a:solidFill>
                <a:uFill>
                  <a:solidFill>
                    <a:srgbClr val="000000"/>
                  </a:solidFill>
                </a:u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uFill>
                  <a:solidFill>
                    <a:srgbClr val="000000"/>
                  </a:solidFill>
                </a:u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mahsulotlarning</a:t>
            </a:r>
            <a:r>
              <a:rPr lang="en-US" sz="3200" dirty="0">
                <a:solidFill>
                  <a:srgbClr val="002060"/>
                </a:solidFill>
                <a:uFill>
                  <a:solidFill>
                    <a:srgbClr val="000000"/>
                  </a:solidFill>
                </a:u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uFill>
                  <a:solidFill>
                    <a:srgbClr val="000000"/>
                  </a:solidFill>
                </a:u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sifatini</a:t>
            </a:r>
            <a:r>
              <a:rPr lang="en-US" sz="3200" dirty="0">
                <a:solidFill>
                  <a:srgbClr val="002060"/>
                </a:solidFill>
                <a:uFill>
                  <a:solidFill>
                    <a:srgbClr val="000000"/>
                  </a:solidFill>
                </a:u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uFill>
                  <a:solidFill>
                    <a:srgbClr val="000000"/>
                  </a:solidFill>
                </a:u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nazorati</a:t>
            </a:r>
            <a:r>
              <a:rPr lang="en-US" sz="3200" dirty="0">
                <a:solidFill>
                  <a:srgbClr val="002060"/>
                </a:solidFill>
                <a:uFill>
                  <a:solidFill>
                    <a:srgbClr val="000000"/>
                  </a:solidFill>
                </a:u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uFill>
                  <a:solidFill>
                    <a:srgbClr val="000000"/>
                  </a:solidFill>
                </a:u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bo’limi</a:t>
            </a:r>
            <a:r>
              <a:rPr lang="en-US" sz="3200" dirty="0">
                <a:solidFill>
                  <a:srgbClr val="002060"/>
                </a:solidFill>
                <a:uFill>
                  <a:solidFill>
                    <a:srgbClr val="000000"/>
                  </a:solidFill>
                </a:u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solidFill>
                <a:srgbClr val="002060"/>
              </a:solidFill>
              <a:uFill>
                <a:solidFill>
                  <a:srgbClr val="000000"/>
                </a:solidFill>
              </a:uFill>
              <a:latin typeface="Segoe Print" panose="020006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1905" lvl="0" algn="just" fontAlgn="base">
              <a:spcAft>
                <a:spcPts val="0"/>
              </a:spcAft>
              <a:buClr>
                <a:srgbClr val="333333"/>
              </a:buClr>
              <a:buSzPts val="1400"/>
            </a:pPr>
            <a:r>
              <a:rPr lang="en-US" sz="3200" dirty="0" smtClean="0">
                <a:solidFill>
                  <a:srgbClr val="002060"/>
                </a:solidFill>
                <a:uFill>
                  <a:solidFill>
                    <a:srgbClr val="000000"/>
                  </a:solidFill>
                </a:u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3200" dirty="0" err="1" smtClean="0">
                <a:solidFill>
                  <a:srgbClr val="002060"/>
                </a:solidFill>
                <a:uFill>
                  <a:solidFill>
                    <a:srgbClr val="000000"/>
                  </a:solidFill>
                </a:u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ru-RU" sz="3200" dirty="0" smtClean="0">
                <a:solidFill>
                  <a:srgbClr val="002060"/>
                </a:solidFill>
                <a:uFill>
                  <a:solidFill>
                    <a:srgbClr val="000000"/>
                  </a:solidFill>
                </a:u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uFill>
                  <a:solidFill>
                    <a:srgbClr val="000000"/>
                  </a:solidFill>
                </a:u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jarayonlarni</a:t>
            </a:r>
            <a:r>
              <a:rPr lang="ru-RU" sz="3200" dirty="0">
                <a:solidFill>
                  <a:srgbClr val="002060"/>
                </a:solidFill>
                <a:uFill>
                  <a:solidFill>
                    <a:srgbClr val="000000"/>
                  </a:solidFill>
                </a:u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uFill>
                  <a:solidFill>
                    <a:srgbClr val="000000"/>
                  </a:solidFill>
                </a:u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ru-RU" sz="3200" dirty="0">
                <a:solidFill>
                  <a:srgbClr val="002060"/>
                </a:solidFill>
                <a:uFill>
                  <a:solidFill>
                    <a:srgbClr val="000000"/>
                  </a:solidFill>
                </a:u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uFill>
                  <a:solidFill>
                    <a:srgbClr val="000000"/>
                  </a:solidFill>
                </a:u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bo’limi</a:t>
            </a:r>
            <a:r>
              <a:rPr lang="ru-RU" sz="3200" dirty="0">
                <a:solidFill>
                  <a:srgbClr val="002060"/>
                </a:solidFill>
                <a:uFill>
                  <a:solidFill>
                    <a:srgbClr val="000000"/>
                  </a:solidFill>
                </a:u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28600" marR="1905" algn="just">
              <a:spcAft>
                <a:spcPts val="0"/>
              </a:spcAft>
            </a:pPr>
            <a:r>
              <a:rPr lang="en-US" sz="3200" dirty="0" err="1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Har</a:t>
            </a:r>
            <a:r>
              <a:rPr lang="en-US" sz="3200" dirty="0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bir</a:t>
            </a:r>
            <a:r>
              <a:rPr lang="en-US" sz="3200" dirty="0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guruhlar</a:t>
            </a:r>
            <a:r>
              <a:rPr lang="en-US" sz="3200" dirty="0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faoliyatini</a:t>
            </a:r>
            <a:r>
              <a:rPr lang="en-US" sz="3200" dirty="0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muxandis</a:t>
            </a:r>
            <a:r>
              <a:rPr lang="en-US" sz="3200" dirty="0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boshqaradi</a:t>
            </a:r>
            <a:r>
              <a:rPr lang="en-US" sz="3200" dirty="0">
                <a:solidFill>
                  <a:srgbClr val="00206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.</a:t>
            </a:r>
            <a:endParaRPr lang="ru-RU" sz="3200" dirty="0">
              <a:solidFill>
                <a:srgbClr val="002060"/>
              </a:solidFill>
              <a:effectLst/>
              <a:latin typeface="Segoe Print" panose="02000600000000000000" pitchFamily="2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21746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79400"/>
            <a:ext cx="119507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890" marR="1905" indent="448310" algn="just">
              <a:spcAft>
                <a:spcPts val="0"/>
              </a:spcAft>
            </a:pPr>
            <a:r>
              <a:rPr lang="ru-RU" sz="24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yrim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katta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korxonalar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ularning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laboratoriyalari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bo’limlari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brigadaga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yoki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kichik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guruhlarga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ajratiladi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Ulardan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tashqari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katta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laboratoriyalarda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natijalarni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hisoblash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brigadalari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xam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bo’lishi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mumkin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. </a:t>
            </a:r>
            <a:r>
              <a:rPr lang="ru-RU" sz="24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yrim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laboratoriyalar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mudiri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ixtiyorida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priborlarni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ta`mirlash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mexaniklari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ham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faoliyat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ko’rsatadi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.</a:t>
            </a:r>
            <a:endParaRPr lang="ru-RU" sz="2400" dirty="0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8890" marR="1905" indent="448310" algn="just"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2chi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3chi tip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laboratoriyalar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guruhlari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o’tkaziladigan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sinovlar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turlariga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mos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tuziladi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Tarkibiy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tuzilish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sinovlar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turlariga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binoan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geometrik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mexanik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tahlili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bo’yicha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gigroskopik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fizik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xossalarini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to’qimachilik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materiallarini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turlariga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ko’ra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bo’linadi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.</a:t>
            </a:r>
            <a:endParaRPr lang="ru-RU" sz="2400" dirty="0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8890" marR="1905" indent="448310" algn="just"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4-  tip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laboratoriyalari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ya`ni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Oliy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o’quv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yurtlari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laboratoriyalari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laboratoriya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mudiri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laborantlar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katta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laborantlar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ishlab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chiqarish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ustalari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priborlarni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tuzatuvchi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mexaniklar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bo’lib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ayrim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xollarda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o’quv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jarayonini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ta`minlashdan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tashqari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ilmiy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tekshirish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ishlarida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qatnashadi</a:t>
            </a:r>
            <a:r>
              <a:rPr lang="en-US" sz="2400" dirty="0">
                <a:solidFill>
                  <a:srgbClr val="0000FF"/>
                </a:solidFill>
                <a:latin typeface="Snap ITC" panose="04040A07060A02020202" pitchFamily="82" charset="0"/>
                <a:ea typeface="Times New Roman" panose="02020603050405020304" pitchFamily="18" charset="0"/>
              </a:rPr>
              <a:t>.</a:t>
            </a:r>
            <a:endParaRPr lang="ru-RU" sz="2400" dirty="0">
              <a:solidFill>
                <a:srgbClr val="0000FF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46102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400" y="151349"/>
            <a:ext cx="1173480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0" marR="1905" indent="-6350" algn="ctr">
              <a:spcAft>
                <a:spcPts val="0"/>
              </a:spcAft>
            </a:pPr>
            <a:r>
              <a:rPr lang="en-US" sz="2800" i="1" dirty="0" err="1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Laboratoriya</a:t>
            </a:r>
            <a:r>
              <a:rPr lang="en-US" sz="2800" i="1" dirty="0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o’tkaziladigan</a:t>
            </a:r>
            <a:r>
              <a:rPr lang="en-US" sz="2800" i="1" dirty="0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sinov</a:t>
            </a:r>
            <a:r>
              <a:rPr lang="en-US" sz="2800" i="1" dirty="0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turlari</a:t>
            </a:r>
            <a:r>
              <a:rPr lang="en-US" sz="2800" i="1" dirty="0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i="1" dirty="0" err="1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Sinov</a:t>
            </a:r>
            <a:r>
              <a:rPr lang="en-US" sz="2800" i="1" dirty="0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hajmini</a:t>
            </a:r>
            <a:r>
              <a:rPr lang="en-US" sz="2800" i="1" dirty="0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aniqlash</a:t>
            </a:r>
            <a:r>
              <a:rPr lang="en-US" sz="2800" dirty="0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rgbClr val="6633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8890" marR="1905" indent="448310" algn="just">
              <a:spcAft>
                <a:spcPts val="0"/>
              </a:spcAft>
            </a:pPr>
            <a:r>
              <a:rPr lang="en-US" sz="2800" dirty="0" err="1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To’qimachilik</a:t>
            </a:r>
            <a:r>
              <a:rPr lang="en-US" sz="2800" dirty="0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materiallarini</a:t>
            </a:r>
            <a:r>
              <a:rPr lang="en-US" sz="2800" dirty="0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sinash</a:t>
            </a:r>
            <a:r>
              <a:rPr lang="en-US" sz="2800" dirty="0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laboratoriyalarida</a:t>
            </a:r>
            <a:r>
              <a:rPr lang="en-US" sz="2800" dirty="0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2800" dirty="0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qilinadigan</a:t>
            </a:r>
            <a:r>
              <a:rPr lang="en-US" sz="2800" dirty="0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jixozlarni</a:t>
            </a:r>
            <a:r>
              <a:rPr lang="en-US" sz="2800" dirty="0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aniqlash</a:t>
            </a:r>
            <a:r>
              <a:rPr lang="en-US" sz="2800" dirty="0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o’tkaziladigan</a:t>
            </a:r>
            <a:r>
              <a:rPr lang="en-US" sz="2800" dirty="0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sinovlar</a:t>
            </a:r>
            <a:r>
              <a:rPr lang="en-US" sz="2800" dirty="0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xajmi</a:t>
            </a:r>
            <a:r>
              <a:rPr lang="en-US" sz="2800" dirty="0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chiqariladigan</a:t>
            </a:r>
            <a:r>
              <a:rPr lang="en-US" sz="2800" dirty="0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mahsulotning</a:t>
            </a:r>
            <a:r>
              <a:rPr lang="en-US" sz="2800" dirty="0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miqdori</a:t>
            </a:r>
            <a:r>
              <a:rPr lang="en-US" sz="2800" dirty="0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, </a:t>
            </a:r>
            <a:r>
              <a:rPr lang="en-US" sz="2800" dirty="0" err="1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xom-ashyoning</a:t>
            </a:r>
            <a:r>
              <a:rPr lang="en-US" sz="2800" dirty="0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miqdori</a:t>
            </a:r>
            <a:r>
              <a:rPr lang="en-US" sz="2800" dirty="0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yarim</a:t>
            </a:r>
            <a:r>
              <a:rPr lang="en-US" sz="2800" dirty="0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mahsulotlarning</a:t>
            </a:r>
            <a:r>
              <a:rPr lang="en-US" sz="2800" dirty="0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harakterlariga</a:t>
            </a:r>
            <a:r>
              <a:rPr lang="en-US" sz="2800" dirty="0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mos</a:t>
            </a:r>
            <a:r>
              <a:rPr lang="en-US" sz="2800" dirty="0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ravshda</a:t>
            </a:r>
            <a:r>
              <a:rPr lang="en-US" sz="2800" dirty="0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hisoblanadi</a:t>
            </a:r>
            <a:r>
              <a:rPr lang="en-US" sz="2800" dirty="0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Buni</a:t>
            </a:r>
            <a:r>
              <a:rPr lang="ru-RU" sz="2800" dirty="0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hisoblash</a:t>
            </a:r>
            <a:r>
              <a:rPr lang="ru-RU" sz="2800" dirty="0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800" dirty="0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quyidagilar</a:t>
            </a:r>
            <a:r>
              <a:rPr lang="ru-RU" sz="2800" dirty="0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tavsiya</a:t>
            </a:r>
            <a:r>
              <a:rPr lang="ru-RU" sz="2800" dirty="0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qilinadi</a:t>
            </a:r>
            <a:r>
              <a:rPr lang="ru-RU" sz="2800" dirty="0">
                <a:solidFill>
                  <a:srgbClr val="66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R="1905" lvl="0" algn="just" fontAlgn="base">
              <a:spcAft>
                <a:spcPts val="0"/>
              </a:spcAft>
              <a:buClr>
                <a:srgbClr val="333333"/>
              </a:buClr>
              <a:buSzPts val="1400"/>
            </a:pPr>
            <a:r>
              <a:rPr lang="en-US" sz="2800" dirty="0" smtClean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800" dirty="0" err="1" smtClean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Chiqayotgan</a:t>
            </a:r>
            <a:r>
              <a:rPr lang="en-US" sz="2800" dirty="0" smtClean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mahsulot</a:t>
            </a:r>
            <a:r>
              <a:rPr lang="en-US" sz="2800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xom-ashyoning</a:t>
            </a:r>
            <a:r>
              <a:rPr lang="en-US" sz="2800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800" dirty="0" err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sutkada</a:t>
            </a:r>
            <a:r>
              <a:rPr lang="en-US" sz="2800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ishlatishi</a:t>
            </a:r>
            <a:r>
              <a:rPr lang="en-US" sz="2800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partiyalarning</a:t>
            </a:r>
            <a:r>
              <a:rPr lang="en-US" sz="2800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sonini</a:t>
            </a:r>
            <a:r>
              <a:rPr lang="en-US" sz="2800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800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sz="2800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rgbClr val="663300"/>
              </a:solidFill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1905" lvl="0" algn="just" fontAlgn="base">
              <a:spcAft>
                <a:spcPts val="0"/>
              </a:spcAft>
              <a:buClr>
                <a:srgbClr val="333333"/>
              </a:buClr>
              <a:buSzPts val="1400"/>
            </a:pPr>
            <a:r>
              <a:rPr lang="en-US" sz="2800" dirty="0" smtClean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dirty="0" err="1" smtClean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2800" dirty="0" smtClean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talablarga</a:t>
            </a:r>
            <a:r>
              <a:rPr lang="en-US" sz="2800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muvofiq</a:t>
            </a:r>
            <a:r>
              <a:rPr lang="en-US" sz="2800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sinov</a:t>
            </a:r>
            <a:r>
              <a:rPr lang="en-US" sz="2800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uslubiyatlari</a:t>
            </a:r>
            <a:r>
              <a:rPr lang="en-US" sz="2800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belgilanadi</a:t>
            </a:r>
            <a:r>
              <a:rPr lang="en-US" sz="2800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jihozlar</a:t>
            </a:r>
            <a:r>
              <a:rPr lang="en-US" sz="2800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tanlanadi</a:t>
            </a:r>
            <a:r>
              <a:rPr lang="en-US" sz="2800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3  GOST </a:t>
            </a:r>
            <a:r>
              <a:rPr lang="en-US" sz="2800" dirty="0" err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talablariga</a:t>
            </a:r>
            <a:r>
              <a:rPr lang="en-US" sz="2800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binoan</a:t>
            </a:r>
            <a:r>
              <a:rPr lang="en-US" sz="2800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namunalarning</a:t>
            </a:r>
            <a:r>
              <a:rPr lang="en-US" sz="2800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800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xajmi</a:t>
            </a:r>
            <a:r>
              <a:rPr lang="en-US" sz="2800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1-tur </a:t>
            </a:r>
            <a:r>
              <a:rPr lang="en-US" sz="2800" dirty="0" err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2- </a:t>
            </a:r>
            <a:r>
              <a:rPr lang="en-US" sz="2800" dirty="0" err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turiga</a:t>
            </a:r>
            <a:r>
              <a:rPr lang="en-US" sz="2800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sz="2800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sz="2800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rgbClr val="663300"/>
              </a:solidFill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1905" lvl="0" algn="just" fontAlgn="base">
              <a:spcAft>
                <a:spcPts val="0"/>
              </a:spcAft>
              <a:buClr>
                <a:srgbClr val="333333"/>
              </a:buClr>
              <a:buSzPts val="1400"/>
            </a:pPr>
            <a:r>
              <a:rPr lang="en-US" sz="2800" dirty="0" smtClean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800" dirty="0" err="1" smtClean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Sinov</a:t>
            </a:r>
            <a:r>
              <a:rPr lang="en-US" sz="2800" dirty="0" smtClean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o’tkazish</a:t>
            </a:r>
            <a:r>
              <a:rPr lang="en-US" sz="2800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me`yorlari</a:t>
            </a:r>
            <a:r>
              <a:rPr lang="en-US" sz="2800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2800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priborlarning</a:t>
            </a:r>
            <a:r>
              <a:rPr lang="en-US" sz="2800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2800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800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en-US" sz="2800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rgbClr val="663300"/>
              </a:solidFill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1905" lvl="0" algn="just" fontAlgn="base">
              <a:spcAft>
                <a:spcPts val="0"/>
              </a:spcAft>
              <a:buClr>
                <a:srgbClr val="333333"/>
              </a:buClr>
              <a:buSzPts val="1400"/>
            </a:pPr>
            <a:r>
              <a:rPr lang="en-US" sz="2800" dirty="0" smtClean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2800" dirty="0" err="1" smtClean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en-US" sz="2800" dirty="0" smtClean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tekshirish</a:t>
            </a:r>
            <a:r>
              <a:rPr lang="en-US" sz="2800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o’tkazish</a:t>
            </a:r>
            <a:r>
              <a:rPr lang="en-US" sz="2800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pribor</a:t>
            </a:r>
            <a:r>
              <a:rPr lang="en-US" sz="2800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hisoblamasdan</a:t>
            </a:r>
            <a:r>
              <a:rPr lang="en-US" sz="2800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lozimligini</a:t>
            </a:r>
            <a:r>
              <a:rPr lang="en-US" sz="2800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isbotlagan</a:t>
            </a:r>
            <a:r>
              <a:rPr lang="en-US" sz="2800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800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800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qinlanadi</a:t>
            </a:r>
            <a:r>
              <a:rPr lang="en-US" sz="2800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u="none" strike="noStrike" dirty="0">
              <a:solidFill>
                <a:srgbClr val="663300"/>
              </a:solidFill>
              <a:effectLst/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47286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1307"/>
          <p:cNvGrpSpPr/>
          <p:nvPr/>
        </p:nvGrpSpPr>
        <p:grpSpPr>
          <a:xfrm>
            <a:off x="1709102" y="449897"/>
            <a:ext cx="8209597" cy="5709603"/>
            <a:chOff x="0" y="0"/>
            <a:chExt cx="5903965" cy="5083245"/>
          </a:xfrm>
        </p:grpSpPr>
        <p:sp>
          <p:nvSpPr>
            <p:cNvPr id="3" name="Rectangle 40991"/>
            <p:cNvSpPr/>
            <p:nvPr/>
          </p:nvSpPr>
          <p:spPr>
            <a:xfrm>
              <a:off x="2198329" y="4822883"/>
              <a:ext cx="2369768" cy="260362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2000" dirty="0" err="1">
                  <a:solidFill>
                    <a:schemeClr val="accent6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rasm</a:t>
              </a:r>
              <a:r>
                <a:rPr lang="ru-RU" sz="2000" dirty="0">
                  <a:solidFill>
                    <a:schemeClr val="accent6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. </a:t>
              </a:r>
              <a:r>
                <a:rPr lang="ru-RU" sz="2000" dirty="0" err="1">
                  <a:solidFill>
                    <a:schemeClr val="accent6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Laboratoriya</a:t>
              </a:r>
              <a:r>
                <a:rPr lang="ru-RU" sz="2000" dirty="0">
                  <a:solidFill>
                    <a:schemeClr val="accent6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ru-RU" sz="2000" dirty="0" err="1">
                  <a:solidFill>
                    <a:schemeClr val="accent6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shtati</a:t>
              </a:r>
              <a:r>
                <a:rPr lang="ru-RU" sz="2000" dirty="0">
                  <a:solidFill>
                    <a:schemeClr val="accent6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</a:p>
          </p:txBody>
        </p:sp>
        <p:sp>
          <p:nvSpPr>
            <p:cNvPr id="4" name="Rectangle 40990"/>
            <p:cNvSpPr/>
            <p:nvPr/>
          </p:nvSpPr>
          <p:spPr>
            <a:xfrm>
              <a:off x="1917179" y="4822883"/>
              <a:ext cx="373490" cy="260362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2000" dirty="0">
                  <a:solidFill>
                    <a:schemeClr val="accent6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2.</a:t>
              </a:r>
              <a:r>
                <a:rPr lang="en-US" sz="2000" dirty="0">
                  <a:solidFill>
                    <a:schemeClr val="accent6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2</a:t>
              </a:r>
              <a:r>
                <a:rPr lang="ru-RU" sz="2000" dirty="0">
                  <a:solidFill>
                    <a:schemeClr val="accent6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- </a:t>
              </a:r>
            </a:p>
          </p:txBody>
        </p:sp>
        <p:sp>
          <p:nvSpPr>
            <p:cNvPr id="5" name="Shape 716"/>
            <p:cNvSpPr/>
            <p:nvPr/>
          </p:nvSpPr>
          <p:spPr>
            <a:xfrm>
              <a:off x="1633728" y="4273284"/>
              <a:ext cx="76200" cy="374904"/>
            </a:xfrm>
            <a:custGeom>
              <a:avLst/>
              <a:gdLst/>
              <a:ahLst/>
              <a:cxnLst/>
              <a:rect l="0" t="0" r="0" b="0"/>
              <a:pathLst>
                <a:path w="76200" h="374904">
                  <a:moveTo>
                    <a:pt x="39624" y="0"/>
                  </a:moveTo>
                  <a:lnTo>
                    <a:pt x="42659" y="6096"/>
                  </a:lnTo>
                  <a:lnTo>
                    <a:pt x="42659" y="298704"/>
                  </a:lnTo>
                  <a:lnTo>
                    <a:pt x="76200" y="298704"/>
                  </a:lnTo>
                  <a:lnTo>
                    <a:pt x="39624" y="374904"/>
                  </a:lnTo>
                  <a:lnTo>
                    <a:pt x="0" y="298704"/>
                  </a:lnTo>
                  <a:lnTo>
                    <a:pt x="33515" y="298704"/>
                  </a:lnTo>
                  <a:lnTo>
                    <a:pt x="33515" y="6096"/>
                  </a:lnTo>
                  <a:lnTo>
                    <a:pt x="39624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/>
            </a:lnRef>
            <a:fillRef idx="1">
              <a:srgbClr val="000000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6" name="Shape 717"/>
            <p:cNvSpPr/>
            <p:nvPr/>
          </p:nvSpPr>
          <p:spPr>
            <a:xfrm>
              <a:off x="871728" y="4267187"/>
              <a:ext cx="76200" cy="371856"/>
            </a:xfrm>
            <a:custGeom>
              <a:avLst/>
              <a:gdLst/>
              <a:ahLst/>
              <a:cxnLst/>
              <a:rect l="0" t="0" r="0" b="0"/>
              <a:pathLst>
                <a:path w="76200" h="371856">
                  <a:moveTo>
                    <a:pt x="36563" y="0"/>
                  </a:moveTo>
                  <a:lnTo>
                    <a:pt x="42659" y="6096"/>
                  </a:lnTo>
                  <a:lnTo>
                    <a:pt x="42659" y="295656"/>
                  </a:lnTo>
                  <a:lnTo>
                    <a:pt x="76200" y="295656"/>
                  </a:lnTo>
                  <a:lnTo>
                    <a:pt x="36563" y="371856"/>
                  </a:lnTo>
                  <a:lnTo>
                    <a:pt x="0" y="295656"/>
                  </a:lnTo>
                  <a:lnTo>
                    <a:pt x="33515" y="295656"/>
                  </a:lnTo>
                  <a:lnTo>
                    <a:pt x="33515" y="6096"/>
                  </a:lnTo>
                  <a:lnTo>
                    <a:pt x="36563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/>
            </a:lnRef>
            <a:fillRef idx="1">
              <a:srgbClr val="000000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7" name="Shape 718"/>
            <p:cNvSpPr/>
            <p:nvPr/>
          </p:nvSpPr>
          <p:spPr>
            <a:xfrm>
              <a:off x="173723" y="4273284"/>
              <a:ext cx="76200" cy="374904"/>
            </a:xfrm>
            <a:custGeom>
              <a:avLst/>
              <a:gdLst/>
              <a:ahLst/>
              <a:cxnLst/>
              <a:rect l="0" t="0" r="0" b="0"/>
              <a:pathLst>
                <a:path w="76200" h="374904">
                  <a:moveTo>
                    <a:pt x="39624" y="0"/>
                  </a:moveTo>
                  <a:lnTo>
                    <a:pt x="42672" y="6096"/>
                  </a:lnTo>
                  <a:lnTo>
                    <a:pt x="42672" y="298704"/>
                  </a:lnTo>
                  <a:lnTo>
                    <a:pt x="76200" y="298704"/>
                  </a:lnTo>
                  <a:lnTo>
                    <a:pt x="39624" y="374904"/>
                  </a:lnTo>
                  <a:lnTo>
                    <a:pt x="0" y="298704"/>
                  </a:lnTo>
                  <a:lnTo>
                    <a:pt x="33528" y="298704"/>
                  </a:lnTo>
                  <a:lnTo>
                    <a:pt x="33528" y="6096"/>
                  </a:lnTo>
                  <a:lnTo>
                    <a:pt x="39624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/>
            </a:lnRef>
            <a:fillRef idx="1">
              <a:srgbClr val="000000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pic>
          <p:nvPicPr>
            <p:cNvPr id="8" name="Picture 719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2026907" y="0"/>
              <a:ext cx="2133600" cy="365747"/>
            </a:xfrm>
            <a:prstGeom prst="rect">
              <a:avLst/>
            </a:prstGeom>
          </p:spPr>
        </p:pic>
        <p:sp>
          <p:nvSpPr>
            <p:cNvPr id="9" name="Shape 720"/>
            <p:cNvSpPr/>
            <p:nvPr/>
          </p:nvSpPr>
          <p:spPr>
            <a:xfrm>
              <a:off x="2026907" y="0"/>
              <a:ext cx="2133600" cy="365747"/>
            </a:xfrm>
            <a:custGeom>
              <a:avLst/>
              <a:gdLst/>
              <a:ahLst/>
              <a:cxnLst/>
              <a:rect l="0" t="0" r="0" b="0"/>
              <a:pathLst>
                <a:path w="2133600" h="365747">
                  <a:moveTo>
                    <a:pt x="0" y="365747"/>
                  </a:moveTo>
                  <a:lnTo>
                    <a:pt x="2133600" y="365747"/>
                  </a:lnTo>
                  <a:lnTo>
                    <a:pt x="2133600" y="0"/>
                  </a:lnTo>
                  <a:lnTo>
                    <a:pt x="0" y="0"/>
                  </a:lnTo>
                  <a:close/>
                </a:path>
              </a:pathLst>
            </a:custGeom>
            <a:ln w="9144" cap="rnd">
              <a:miter lim="101600"/>
            </a:ln>
          </p:spPr>
          <p:style>
            <a:lnRef idx="1">
              <a:srgbClr val="00000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10" name="Rectangle 721"/>
            <p:cNvSpPr/>
            <p:nvPr/>
          </p:nvSpPr>
          <p:spPr>
            <a:xfrm>
              <a:off x="2529827" y="54890"/>
              <a:ext cx="1497274" cy="206489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1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Laboratoriya mudiri 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pic>
          <p:nvPicPr>
            <p:cNvPr id="11" name="Picture 722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0" y="734555"/>
              <a:ext cx="2133600" cy="365760"/>
            </a:xfrm>
            <a:prstGeom prst="rect">
              <a:avLst/>
            </a:prstGeom>
          </p:spPr>
        </p:pic>
        <p:sp>
          <p:nvSpPr>
            <p:cNvPr id="12" name="Shape 723"/>
            <p:cNvSpPr/>
            <p:nvPr/>
          </p:nvSpPr>
          <p:spPr>
            <a:xfrm>
              <a:off x="0" y="734555"/>
              <a:ext cx="2133600" cy="365760"/>
            </a:xfrm>
            <a:custGeom>
              <a:avLst/>
              <a:gdLst/>
              <a:ahLst/>
              <a:cxnLst/>
              <a:rect l="0" t="0" r="0" b="0"/>
              <a:pathLst>
                <a:path w="2133600" h="365760">
                  <a:moveTo>
                    <a:pt x="0" y="365760"/>
                  </a:moveTo>
                  <a:lnTo>
                    <a:pt x="2133600" y="365760"/>
                  </a:lnTo>
                  <a:lnTo>
                    <a:pt x="2133600" y="0"/>
                  </a:lnTo>
                  <a:lnTo>
                    <a:pt x="0" y="0"/>
                  </a:lnTo>
                  <a:close/>
                </a:path>
              </a:pathLst>
            </a:custGeom>
            <a:ln w="9144" cap="rnd">
              <a:miter lim="101600"/>
            </a:ln>
          </p:spPr>
          <p:style>
            <a:lnRef idx="1">
              <a:srgbClr val="00000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13" name="Rectangle 724"/>
            <p:cNvSpPr/>
            <p:nvPr/>
          </p:nvSpPr>
          <p:spPr>
            <a:xfrm>
              <a:off x="612635" y="789445"/>
              <a:ext cx="1200217" cy="206489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1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Tezkor guruhlar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pic>
          <p:nvPicPr>
            <p:cNvPr id="14" name="Picture 725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0" y="1377683"/>
              <a:ext cx="533387" cy="1380744"/>
            </a:xfrm>
            <a:prstGeom prst="rect">
              <a:avLst/>
            </a:prstGeom>
          </p:spPr>
        </p:pic>
        <p:sp>
          <p:nvSpPr>
            <p:cNvPr id="15" name="Shape 726"/>
            <p:cNvSpPr/>
            <p:nvPr/>
          </p:nvSpPr>
          <p:spPr>
            <a:xfrm>
              <a:off x="0" y="1377683"/>
              <a:ext cx="533387" cy="1380744"/>
            </a:xfrm>
            <a:custGeom>
              <a:avLst/>
              <a:gdLst/>
              <a:ahLst/>
              <a:cxnLst/>
              <a:rect l="0" t="0" r="0" b="0"/>
              <a:pathLst>
                <a:path w="533387" h="1380744">
                  <a:moveTo>
                    <a:pt x="0" y="1380744"/>
                  </a:moveTo>
                  <a:lnTo>
                    <a:pt x="533387" y="1380744"/>
                  </a:lnTo>
                  <a:lnTo>
                    <a:pt x="533387" y="0"/>
                  </a:lnTo>
                  <a:lnTo>
                    <a:pt x="0" y="0"/>
                  </a:lnTo>
                  <a:close/>
                </a:path>
              </a:pathLst>
            </a:custGeom>
            <a:ln w="9144" cap="rnd">
              <a:miter lim="101600"/>
            </a:ln>
          </p:spPr>
          <p:style>
            <a:lnRef idx="1">
              <a:srgbClr val="00000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16" name="Rectangle 727"/>
            <p:cNvSpPr/>
            <p:nvPr/>
          </p:nvSpPr>
          <p:spPr>
            <a:xfrm rot="-5399999">
              <a:off x="-440155" y="1800860"/>
              <a:ext cx="1288020" cy="206490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1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Xom-ashyo sifati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7" name="Rectangle 728"/>
            <p:cNvSpPr/>
            <p:nvPr/>
          </p:nvSpPr>
          <p:spPr>
            <a:xfrm rot="-5399999">
              <a:off x="-454281" y="1759301"/>
              <a:ext cx="1645457" cy="206490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1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nazorati kichik guruhi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pic>
          <p:nvPicPr>
            <p:cNvPr id="18" name="Picture 729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640067" y="1377683"/>
              <a:ext cx="533400" cy="1380744"/>
            </a:xfrm>
            <a:prstGeom prst="rect">
              <a:avLst/>
            </a:prstGeom>
          </p:spPr>
        </p:pic>
        <p:sp>
          <p:nvSpPr>
            <p:cNvPr id="19" name="Shape 730"/>
            <p:cNvSpPr/>
            <p:nvPr/>
          </p:nvSpPr>
          <p:spPr>
            <a:xfrm>
              <a:off x="640067" y="1377683"/>
              <a:ext cx="533400" cy="1380744"/>
            </a:xfrm>
            <a:custGeom>
              <a:avLst/>
              <a:gdLst/>
              <a:ahLst/>
              <a:cxnLst/>
              <a:rect l="0" t="0" r="0" b="0"/>
              <a:pathLst>
                <a:path w="533400" h="1380744">
                  <a:moveTo>
                    <a:pt x="0" y="1380744"/>
                  </a:moveTo>
                  <a:lnTo>
                    <a:pt x="533400" y="1380744"/>
                  </a:lnTo>
                  <a:lnTo>
                    <a:pt x="533400" y="0"/>
                  </a:lnTo>
                  <a:lnTo>
                    <a:pt x="0" y="0"/>
                  </a:lnTo>
                  <a:close/>
                </a:path>
              </a:pathLst>
            </a:custGeom>
            <a:ln w="9144" cap="rnd">
              <a:miter lim="101600"/>
            </a:ln>
          </p:spPr>
          <p:style>
            <a:lnRef idx="1">
              <a:srgbClr val="00000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20" name="Rectangle 731"/>
            <p:cNvSpPr/>
            <p:nvPr/>
          </p:nvSpPr>
          <p:spPr>
            <a:xfrm rot="-5399999">
              <a:off x="31201" y="1760153"/>
              <a:ext cx="1625467" cy="206490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1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Yarim mahsulot sifati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21" name="Rectangle 732"/>
            <p:cNvSpPr/>
            <p:nvPr/>
          </p:nvSpPr>
          <p:spPr>
            <a:xfrm rot="-5399999">
              <a:off x="185798" y="1759301"/>
              <a:ext cx="1645457" cy="206490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1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nazorati kichik guruhi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pic>
          <p:nvPicPr>
            <p:cNvPr id="22" name="Picture 733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1386840" y="1377683"/>
              <a:ext cx="533400" cy="1380744"/>
            </a:xfrm>
            <a:prstGeom prst="rect">
              <a:avLst/>
            </a:prstGeom>
          </p:spPr>
        </p:pic>
        <p:sp>
          <p:nvSpPr>
            <p:cNvPr id="23" name="Shape 734"/>
            <p:cNvSpPr/>
            <p:nvPr/>
          </p:nvSpPr>
          <p:spPr>
            <a:xfrm>
              <a:off x="1386840" y="1377683"/>
              <a:ext cx="533400" cy="1380744"/>
            </a:xfrm>
            <a:custGeom>
              <a:avLst/>
              <a:gdLst/>
              <a:ahLst/>
              <a:cxnLst/>
              <a:rect l="0" t="0" r="0" b="0"/>
              <a:pathLst>
                <a:path w="533400" h="1380744">
                  <a:moveTo>
                    <a:pt x="0" y="1380744"/>
                  </a:moveTo>
                  <a:lnTo>
                    <a:pt x="533400" y="1380744"/>
                  </a:lnTo>
                  <a:lnTo>
                    <a:pt x="533400" y="0"/>
                  </a:lnTo>
                  <a:lnTo>
                    <a:pt x="0" y="0"/>
                  </a:lnTo>
                  <a:close/>
                </a:path>
              </a:pathLst>
            </a:custGeom>
            <a:ln w="9144" cap="rnd">
              <a:miter lim="101600"/>
            </a:ln>
          </p:spPr>
          <p:style>
            <a:lnRef idx="1">
              <a:srgbClr val="00000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24" name="Rectangle 735"/>
            <p:cNvSpPr/>
            <p:nvPr/>
          </p:nvSpPr>
          <p:spPr>
            <a:xfrm rot="-5399999">
              <a:off x="861065" y="1782297"/>
              <a:ext cx="1459258" cy="206490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1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Texnologik jarayon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25" name="Rectangle 736"/>
            <p:cNvSpPr/>
            <p:nvPr/>
          </p:nvSpPr>
          <p:spPr>
            <a:xfrm rot="-5399999">
              <a:off x="1190431" y="1822078"/>
              <a:ext cx="1129735" cy="206490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1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nazorati guruhi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pic>
          <p:nvPicPr>
            <p:cNvPr id="26" name="Picture 737"/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0" y="2941307"/>
              <a:ext cx="533387" cy="1377696"/>
            </a:xfrm>
            <a:prstGeom prst="rect">
              <a:avLst/>
            </a:prstGeom>
          </p:spPr>
        </p:pic>
        <p:sp>
          <p:nvSpPr>
            <p:cNvPr id="27" name="Shape 738"/>
            <p:cNvSpPr/>
            <p:nvPr/>
          </p:nvSpPr>
          <p:spPr>
            <a:xfrm>
              <a:off x="0" y="2941307"/>
              <a:ext cx="533387" cy="1377696"/>
            </a:xfrm>
            <a:custGeom>
              <a:avLst/>
              <a:gdLst/>
              <a:ahLst/>
              <a:cxnLst/>
              <a:rect l="0" t="0" r="0" b="0"/>
              <a:pathLst>
                <a:path w="533387" h="1377696">
                  <a:moveTo>
                    <a:pt x="0" y="1377696"/>
                  </a:moveTo>
                  <a:lnTo>
                    <a:pt x="533387" y="1377696"/>
                  </a:lnTo>
                  <a:lnTo>
                    <a:pt x="533387" y="0"/>
                  </a:lnTo>
                  <a:lnTo>
                    <a:pt x="0" y="0"/>
                  </a:lnTo>
                  <a:close/>
                </a:path>
              </a:pathLst>
            </a:custGeom>
            <a:ln w="9144" cap="rnd">
              <a:miter lim="101600"/>
            </a:ln>
          </p:spPr>
          <p:style>
            <a:lnRef idx="1">
              <a:srgbClr val="00000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pic>
          <p:nvPicPr>
            <p:cNvPr id="28" name="Picture 739"/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640067" y="2941307"/>
              <a:ext cx="533400" cy="1377696"/>
            </a:xfrm>
            <a:prstGeom prst="rect">
              <a:avLst/>
            </a:prstGeom>
          </p:spPr>
        </p:pic>
        <p:sp>
          <p:nvSpPr>
            <p:cNvPr id="29" name="Shape 740"/>
            <p:cNvSpPr/>
            <p:nvPr/>
          </p:nvSpPr>
          <p:spPr>
            <a:xfrm>
              <a:off x="640067" y="2941307"/>
              <a:ext cx="533400" cy="1377696"/>
            </a:xfrm>
            <a:custGeom>
              <a:avLst/>
              <a:gdLst/>
              <a:ahLst/>
              <a:cxnLst/>
              <a:rect l="0" t="0" r="0" b="0"/>
              <a:pathLst>
                <a:path w="533400" h="1377696">
                  <a:moveTo>
                    <a:pt x="0" y="1377696"/>
                  </a:moveTo>
                  <a:lnTo>
                    <a:pt x="533400" y="1377696"/>
                  </a:lnTo>
                  <a:lnTo>
                    <a:pt x="533400" y="0"/>
                  </a:lnTo>
                  <a:lnTo>
                    <a:pt x="0" y="0"/>
                  </a:lnTo>
                  <a:close/>
                </a:path>
              </a:pathLst>
            </a:custGeom>
            <a:ln w="9144" cap="rnd">
              <a:miter lim="101600"/>
            </a:ln>
          </p:spPr>
          <p:style>
            <a:lnRef idx="1">
              <a:srgbClr val="00000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pic>
          <p:nvPicPr>
            <p:cNvPr id="30" name="Picture 741"/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1386840" y="2941307"/>
              <a:ext cx="533400" cy="1377696"/>
            </a:xfrm>
            <a:prstGeom prst="rect">
              <a:avLst/>
            </a:prstGeom>
          </p:spPr>
        </p:pic>
        <p:sp>
          <p:nvSpPr>
            <p:cNvPr id="31" name="Shape 742"/>
            <p:cNvSpPr/>
            <p:nvPr/>
          </p:nvSpPr>
          <p:spPr>
            <a:xfrm>
              <a:off x="1386840" y="2941307"/>
              <a:ext cx="533400" cy="1377696"/>
            </a:xfrm>
            <a:custGeom>
              <a:avLst/>
              <a:gdLst/>
              <a:ahLst/>
              <a:cxnLst/>
              <a:rect l="0" t="0" r="0" b="0"/>
              <a:pathLst>
                <a:path w="533400" h="1377696">
                  <a:moveTo>
                    <a:pt x="0" y="1377696"/>
                  </a:moveTo>
                  <a:lnTo>
                    <a:pt x="533400" y="1377696"/>
                  </a:lnTo>
                  <a:lnTo>
                    <a:pt x="533400" y="0"/>
                  </a:lnTo>
                  <a:lnTo>
                    <a:pt x="0" y="0"/>
                  </a:lnTo>
                  <a:close/>
                </a:path>
              </a:pathLst>
            </a:custGeom>
            <a:ln w="9144" cap="rnd">
              <a:miter lim="101600"/>
            </a:ln>
          </p:spPr>
          <p:style>
            <a:lnRef idx="1">
              <a:srgbClr val="00000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pic>
          <p:nvPicPr>
            <p:cNvPr id="32" name="Picture 743"/>
            <p:cNvPicPr/>
            <p:nvPr/>
          </p:nvPicPr>
          <p:blipFill>
            <a:blip r:embed="rId6"/>
            <a:stretch>
              <a:fillRect/>
            </a:stretch>
          </p:blipFill>
          <p:spPr>
            <a:xfrm>
              <a:off x="3752076" y="749795"/>
              <a:ext cx="2133587" cy="368795"/>
            </a:xfrm>
            <a:prstGeom prst="rect">
              <a:avLst/>
            </a:prstGeom>
          </p:spPr>
        </p:pic>
        <p:sp>
          <p:nvSpPr>
            <p:cNvPr id="33" name="Shape 744"/>
            <p:cNvSpPr/>
            <p:nvPr/>
          </p:nvSpPr>
          <p:spPr>
            <a:xfrm>
              <a:off x="3752076" y="749795"/>
              <a:ext cx="2133587" cy="368795"/>
            </a:xfrm>
            <a:custGeom>
              <a:avLst/>
              <a:gdLst/>
              <a:ahLst/>
              <a:cxnLst/>
              <a:rect l="0" t="0" r="0" b="0"/>
              <a:pathLst>
                <a:path w="2133587" h="368795">
                  <a:moveTo>
                    <a:pt x="0" y="368795"/>
                  </a:moveTo>
                  <a:lnTo>
                    <a:pt x="2133587" y="368795"/>
                  </a:lnTo>
                  <a:lnTo>
                    <a:pt x="2133587" y="0"/>
                  </a:lnTo>
                  <a:lnTo>
                    <a:pt x="0" y="0"/>
                  </a:lnTo>
                  <a:close/>
                </a:path>
              </a:pathLst>
            </a:custGeom>
            <a:ln w="9144" cap="rnd">
              <a:miter lim="101600"/>
            </a:ln>
          </p:spPr>
          <p:style>
            <a:lnRef idx="1">
              <a:srgbClr val="00000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34" name="Rectangle 745"/>
            <p:cNvSpPr/>
            <p:nvPr/>
          </p:nvSpPr>
          <p:spPr>
            <a:xfrm>
              <a:off x="4532364" y="807745"/>
              <a:ext cx="768763" cy="206489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1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ITI guruhi 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pic>
          <p:nvPicPr>
            <p:cNvPr id="35" name="Picture 746"/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0" y="2941307"/>
              <a:ext cx="533387" cy="1377696"/>
            </a:xfrm>
            <a:prstGeom prst="rect">
              <a:avLst/>
            </a:prstGeom>
          </p:spPr>
        </p:pic>
        <p:sp>
          <p:nvSpPr>
            <p:cNvPr id="36" name="Shape 747"/>
            <p:cNvSpPr/>
            <p:nvPr/>
          </p:nvSpPr>
          <p:spPr>
            <a:xfrm>
              <a:off x="0" y="2941307"/>
              <a:ext cx="533387" cy="1377696"/>
            </a:xfrm>
            <a:custGeom>
              <a:avLst/>
              <a:gdLst/>
              <a:ahLst/>
              <a:cxnLst/>
              <a:rect l="0" t="0" r="0" b="0"/>
              <a:pathLst>
                <a:path w="533387" h="1377696">
                  <a:moveTo>
                    <a:pt x="0" y="1377696"/>
                  </a:moveTo>
                  <a:lnTo>
                    <a:pt x="533387" y="1377696"/>
                  </a:lnTo>
                  <a:lnTo>
                    <a:pt x="533387" y="0"/>
                  </a:lnTo>
                  <a:lnTo>
                    <a:pt x="0" y="0"/>
                  </a:lnTo>
                  <a:close/>
                </a:path>
              </a:pathLst>
            </a:custGeom>
            <a:ln w="9144" cap="rnd">
              <a:miter lim="101600"/>
            </a:ln>
          </p:spPr>
          <p:style>
            <a:lnRef idx="1">
              <a:srgbClr val="00000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37" name="Rectangle 748"/>
            <p:cNvSpPr/>
            <p:nvPr/>
          </p:nvSpPr>
          <p:spPr>
            <a:xfrm rot="-5399999">
              <a:off x="-495636" y="3348627"/>
              <a:ext cx="1398983" cy="206490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1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Laborant brigadasi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pic>
          <p:nvPicPr>
            <p:cNvPr id="38" name="Picture 749"/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640067" y="2941307"/>
              <a:ext cx="533400" cy="1377696"/>
            </a:xfrm>
            <a:prstGeom prst="rect">
              <a:avLst/>
            </a:prstGeom>
          </p:spPr>
        </p:pic>
        <p:sp>
          <p:nvSpPr>
            <p:cNvPr id="39" name="Shape 750"/>
            <p:cNvSpPr/>
            <p:nvPr/>
          </p:nvSpPr>
          <p:spPr>
            <a:xfrm>
              <a:off x="640067" y="2941307"/>
              <a:ext cx="533400" cy="1377696"/>
            </a:xfrm>
            <a:custGeom>
              <a:avLst/>
              <a:gdLst/>
              <a:ahLst/>
              <a:cxnLst/>
              <a:rect l="0" t="0" r="0" b="0"/>
              <a:pathLst>
                <a:path w="533400" h="1377696">
                  <a:moveTo>
                    <a:pt x="0" y="1377696"/>
                  </a:moveTo>
                  <a:lnTo>
                    <a:pt x="533400" y="1377696"/>
                  </a:lnTo>
                  <a:lnTo>
                    <a:pt x="533400" y="0"/>
                  </a:lnTo>
                  <a:lnTo>
                    <a:pt x="0" y="0"/>
                  </a:lnTo>
                  <a:close/>
                </a:path>
              </a:pathLst>
            </a:custGeom>
            <a:ln w="9144" cap="rnd">
              <a:miter lim="101600"/>
            </a:ln>
          </p:spPr>
          <p:style>
            <a:lnRef idx="1">
              <a:srgbClr val="00000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40" name="Rectangle 751"/>
            <p:cNvSpPr/>
            <p:nvPr/>
          </p:nvSpPr>
          <p:spPr>
            <a:xfrm rot="-5399999">
              <a:off x="144443" y="3348627"/>
              <a:ext cx="1398983" cy="206490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1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Laborant brigadasi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pic>
          <p:nvPicPr>
            <p:cNvPr id="41" name="Picture 752"/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1386840" y="2941307"/>
              <a:ext cx="533400" cy="1377696"/>
            </a:xfrm>
            <a:prstGeom prst="rect">
              <a:avLst/>
            </a:prstGeom>
          </p:spPr>
        </p:pic>
        <p:sp>
          <p:nvSpPr>
            <p:cNvPr id="42" name="Shape 753"/>
            <p:cNvSpPr/>
            <p:nvPr/>
          </p:nvSpPr>
          <p:spPr>
            <a:xfrm>
              <a:off x="1386840" y="2941307"/>
              <a:ext cx="533400" cy="1377696"/>
            </a:xfrm>
            <a:custGeom>
              <a:avLst/>
              <a:gdLst/>
              <a:ahLst/>
              <a:cxnLst/>
              <a:rect l="0" t="0" r="0" b="0"/>
              <a:pathLst>
                <a:path w="533400" h="1377696">
                  <a:moveTo>
                    <a:pt x="0" y="1377696"/>
                  </a:moveTo>
                  <a:lnTo>
                    <a:pt x="533400" y="1377696"/>
                  </a:lnTo>
                  <a:lnTo>
                    <a:pt x="533400" y="0"/>
                  </a:lnTo>
                  <a:lnTo>
                    <a:pt x="0" y="0"/>
                  </a:lnTo>
                  <a:close/>
                </a:path>
              </a:pathLst>
            </a:custGeom>
            <a:ln w="9144" cap="rnd">
              <a:miter lim="101600"/>
            </a:ln>
          </p:spPr>
          <p:style>
            <a:lnRef idx="1">
              <a:srgbClr val="00000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43" name="Rectangle 754"/>
            <p:cNvSpPr/>
            <p:nvPr/>
          </p:nvSpPr>
          <p:spPr>
            <a:xfrm rot="-5399999">
              <a:off x="891203" y="3348627"/>
              <a:ext cx="1398983" cy="206490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1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Laborant brigadasi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pic>
          <p:nvPicPr>
            <p:cNvPr id="44" name="Picture 755"/>
            <p:cNvPicPr/>
            <p:nvPr/>
          </p:nvPicPr>
          <p:blipFill>
            <a:blip r:embed="rId6"/>
            <a:stretch>
              <a:fillRect/>
            </a:stretch>
          </p:blipFill>
          <p:spPr>
            <a:xfrm>
              <a:off x="3770364" y="1664195"/>
              <a:ext cx="2133601" cy="368795"/>
            </a:xfrm>
            <a:prstGeom prst="rect">
              <a:avLst/>
            </a:prstGeom>
          </p:spPr>
        </p:pic>
        <p:sp>
          <p:nvSpPr>
            <p:cNvPr id="45" name="Shape 756"/>
            <p:cNvSpPr/>
            <p:nvPr/>
          </p:nvSpPr>
          <p:spPr>
            <a:xfrm>
              <a:off x="3770364" y="1664195"/>
              <a:ext cx="2133601" cy="368795"/>
            </a:xfrm>
            <a:custGeom>
              <a:avLst/>
              <a:gdLst/>
              <a:ahLst/>
              <a:cxnLst/>
              <a:rect l="0" t="0" r="0" b="0"/>
              <a:pathLst>
                <a:path w="2133601" h="368795">
                  <a:moveTo>
                    <a:pt x="0" y="368795"/>
                  </a:moveTo>
                  <a:lnTo>
                    <a:pt x="2133601" y="368795"/>
                  </a:lnTo>
                  <a:lnTo>
                    <a:pt x="2133601" y="0"/>
                  </a:lnTo>
                  <a:lnTo>
                    <a:pt x="0" y="0"/>
                  </a:lnTo>
                  <a:close/>
                </a:path>
              </a:pathLst>
            </a:custGeom>
            <a:ln w="9144" cap="rnd">
              <a:miter lim="101600"/>
            </a:ln>
          </p:spPr>
          <p:style>
            <a:lnRef idx="1">
              <a:srgbClr val="00000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46" name="Rectangle 757"/>
            <p:cNvSpPr/>
            <p:nvPr/>
          </p:nvSpPr>
          <p:spPr>
            <a:xfrm>
              <a:off x="4590276" y="1722145"/>
              <a:ext cx="658621" cy="206489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1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Mexanik 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pic>
          <p:nvPicPr>
            <p:cNvPr id="47" name="Picture 758"/>
            <p:cNvPicPr/>
            <p:nvPr/>
          </p:nvPicPr>
          <p:blipFill>
            <a:blip r:embed="rId7"/>
            <a:stretch>
              <a:fillRect/>
            </a:stretch>
          </p:blipFill>
          <p:spPr>
            <a:xfrm>
              <a:off x="2240267" y="3953243"/>
              <a:ext cx="2133600" cy="365760"/>
            </a:xfrm>
            <a:prstGeom prst="rect">
              <a:avLst/>
            </a:prstGeom>
          </p:spPr>
        </p:pic>
        <p:sp>
          <p:nvSpPr>
            <p:cNvPr id="48" name="Shape 759"/>
            <p:cNvSpPr/>
            <p:nvPr/>
          </p:nvSpPr>
          <p:spPr>
            <a:xfrm>
              <a:off x="2240267" y="3953243"/>
              <a:ext cx="2133600" cy="365760"/>
            </a:xfrm>
            <a:custGeom>
              <a:avLst/>
              <a:gdLst/>
              <a:ahLst/>
              <a:cxnLst/>
              <a:rect l="0" t="0" r="0" b="0"/>
              <a:pathLst>
                <a:path w="2133600" h="365760">
                  <a:moveTo>
                    <a:pt x="0" y="365760"/>
                  </a:moveTo>
                  <a:lnTo>
                    <a:pt x="2133600" y="365760"/>
                  </a:lnTo>
                  <a:lnTo>
                    <a:pt x="2133600" y="0"/>
                  </a:lnTo>
                  <a:lnTo>
                    <a:pt x="0" y="0"/>
                  </a:lnTo>
                  <a:close/>
                </a:path>
              </a:pathLst>
            </a:custGeom>
            <a:ln w="9144" cap="rnd">
              <a:miter lim="101600"/>
            </a:ln>
          </p:spPr>
          <p:style>
            <a:lnRef idx="1">
              <a:srgbClr val="00000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49" name="Rectangle 760"/>
            <p:cNvSpPr/>
            <p:nvPr/>
          </p:nvSpPr>
          <p:spPr>
            <a:xfrm>
              <a:off x="2682227" y="4008145"/>
              <a:ext cx="1658831" cy="206490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>
              <a:noAutofit/>
            </a:bodyPr>
            <a:lstStyle/>
            <a:p>
              <a:pPr marL="8890" marR="1905" algn="l">
                <a:lnSpc>
                  <a:spcPct val="115000"/>
                </a:lnSpc>
                <a:spcAft>
                  <a:spcPts val="0"/>
                </a:spcAft>
              </a:pPr>
              <a:r>
                <a:rPr lang="ru-RU" sz="1100">
                  <a:solidFill>
                    <a:srgbClr val="333333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Natijalar tahlili guruhi </a:t>
              </a:r>
              <a:endParaRPr lang="ru-RU" sz="140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50" name="Shape 761"/>
            <p:cNvSpPr/>
            <p:nvPr/>
          </p:nvSpPr>
          <p:spPr>
            <a:xfrm>
              <a:off x="853440" y="365747"/>
              <a:ext cx="2136636" cy="396240"/>
            </a:xfrm>
            <a:custGeom>
              <a:avLst/>
              <a:gdLst/>
              <a:ahLst/>
              <a:cxnLst/>
              <a:rect l="0" t="0" r="0" b="0"/>
              <a:pathLst>
                <a:path w="2136636" h="396240">
                  <a:moveTo>
                    <a:pt x="2130539" y="0"/>
                  </a:moveTo>
                  <a:lnTo>
                    <a:pt x="2136636" y="3048"/>
                  </a:lnTo>
                  <a:lnTo>
                    <a:pt x="2133587" y="9144"/>
                  </a:lnTo>
                  <a:lnTo>
                    <a:pt x="74002" y="363501"/>
                  </a:lnTo>
                  <a:lnTo>
                    <a:pt x="79235" y="396240"/>
                  </a:lnTo>
                  <a:lnTo>
                    <a:pt x="0" y="371843"/>
                  </a:lnTo>
                  <a:lnTo>
                    <a:pt x="67056" y="320040"/>
                  </a:lnTo>
                  <a:lnTo>
                    <a:pt x="72582" y="354611"/>
                  </a:lnTo>
                  <a:lnTo>
                    <a:pt x="2130539" y="0"/>
                  </a:lnTo>
                  <a:close/>
                </a:path>
              </a:pathLst>
            </a:custGeom>
            <a:ln w="0" cap="rnd">
              <a:miter lim="101600"/>
            </a:ln>
          </p:spPr>
          <p:style>
            <a:lnRef idx="0">
              <a:srgbClr val="000000"/>
            </a:lnRef>
            <a:fillRef idx="1">
              <a:srgbClr val="000000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51" name="Shape 762"/>
            <p:cNvSpPr/>
            <p:nvPr/>
          </p:nvSpPr>
          <p:spPr>
            <a:xfrm>
              <a:off x="2980944" y="365747"/>
              <a:ext cx="2033003" cy="396240"/>
            </a:xfrm>
            <a:custGeom>
              <a:avLst/>
              <a:gdLst/>
              <a:ahLst/>
              <a:cxnLst/>
              <a:rect l="0" t="0" r="0" b="0"/>
              <a:pathLst>
                <a:path w="2033003" h="396240">
                  <a:moveTo>
                    <a:pt x="6083" y="0"/>
                  </a:moveTo>
                  <a:lnTo>
                    <a:pt x="1957385" y="354506"/>
                  </a:lnTo>
                  <a:lnTo>
                    <a:pt x="1962900" y="320040"/>
                  </a:lnTo>
                  <a:lnTo>
                    <a:pt x="2033003" y="371843"/>
                  </a:lnTo>
                  <a:lnTo>
                    <a:pt x="1950708" y="396240"/>
                  </a:lnTo>
                  <a:lnTo>
                    <a:pt x="1955965" y="363384"/>
                  </a:lnTo>
                  <a:lnTo>
                    <a:pt x="3035" y="9144"/>
                  </a:lnTo>
                  <a:lnTo>
                    <a:pt x="0" y="3048"/>
                  </a:lnTo>
                  <a:lnTo>
                    <a:pt x="6083" y="0"/>
                  </a:lnTo>
                  <a:close/>
                </a:path>
              </a:pathLst>
            </a:custGeom>
            <a:ln w="0" cap="rnd">
              <a:miter lim="101600"/>
            </a:ln>
          </p:spPr>
          <p:style>
            <a:lnRef idx="0">
              <a:srgbClr val="000000"/>
            </a:lnRef>
            <a:fillRef idx="1">
              <a:srgbClr val="000000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52" name="Shape 763"/>
            <p:cNvSpPr/>
            <p:nvPr/>
          </p:nvSpPr>
          <p:spPr>
            <a:xfrm>
              <a:off x="67056" y="1100315"/>
              <a:ext cx="76200" cy="280416"/>
            </a:xfrm>
            <a:custGeom>
              <a:avLst/>
              <a:gdLst/>
              <a:ahLst/>
              <a:cxnLst/>
              <a:rect l="0" t="0" r="0" b="0"/>
              <a:pathLst>
                <a:path w="76200" h="280416">
                  <a:moveTo>
                    <a:pt x="39611" y="0"/>
                  </a:moveTo>
                  <a:lnTo>
                    <a:pt x="42672" y="3048"/>
                  </a:lnTo>
                  <a:lnTo>
                    <a:pt x="42672" y="204216"/>
                  </a:lnTo>
                  <a:lnTo>
                    <a:pt x="76200" y="204216"/>
                  </a:lnTo>
                  <a:lnTo>
                    <a:pt x="39611" y="280416"/>
                  </a:lnTo>
                  <a:lnTo>
                    <a:pt x="0" y="204216"/>
                  </a:lnTo>
                  <a:lnTo>
                    <a:pt x="33528" y="204216"/>
                  </a:lnTo>
                  <a:lnTo>
                    <a:pt x="33528" y="3048"/>
                  </a:lnTo>
                  <a:lnTo>
                    <a:pt x="39611" y="0"/>
                  </a:lnTo>
                  <a:close/>
                </a:path>
              </a:pathLst>
            </a:custGeom>
            <a:ln w="0" cap="rnd">
              <a:miter lim="101600"/>
            </a:ln>
          </p:spPr>
          <p:style>
            <a:lnRef idx="0">
              <a:srgbClr val="000000"/>
            </a:lnRef>
            <a:fillRef idx="1">
              <a:srgbClr val="000000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53" name="Shape 764"/>
            <p:cNvSpPr/>
            <p:nvPr/>
          </p:nvSpPr>
          <p:spPr>
            <a:xfrm>
              <a:off x="707123" y="1100315"/>
              <a:ext cx="76200" cy="280416"/>
            </a:xfrm>
            <a:custGeom>
              <a:avLst/>
              <a:gdLst/>
              <a:ahLst/>
              <a:cxnLst/>
              <a:rect l="0" t="0" r="0" b="0"/>
              <a:pathLst>
                <a:path w="76200" h="280416">
                  <a:moveTo>
                    <a:pt x="39624" y="0"/>
                  </a:moveTo>
                  <a:lnTo>
                    <a:pt x="42685" y="3048"/>
                  </a:lnTo>
                  <a:lnTo>
                    <a:pt x="42685" y="204216"/>
                  </a:lnTo>
                  <a:lnTo>
                    <a:pt x="76200" y="204216"/>
                  </a:lnTo>
                  <a:lnTo>
                    <a:pt x="39624" y="280416"/>
                  </a:lnTo>
                  <a:lnTo>
                    <a:pt x="0" y="204216"/>
                  </a:lnTo>
                  <a:lnTo>
                    <a:pt x="33541" y="204216"/>
                  </a:lnTo>
                  <a:lnTo>
                    <a:pt x="33541" y="3048"/>
                  </a:lnTo>
                  <a:lnTo>
                    <a:pt x="39624" y="0"/>
                  </a:lnTo>
                  <a:close/>
                </a:path>
              </a:pathLst>
            </a:custGeom>
            <a:ln w="0" cap="rnd">
              <a:miter lim="101600"/>
            </a:ln>
          </p:spPr>
          <p:style>
            <a:lnRef idx="0">
              <a:srgbClr val="000000"/>
            </a:lnRef>
            <a:fillRef idx="1">
              <a:srgbClr val="000000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54" name="Shape 765"/>
            <p:cNvSpPr/>
            <p:nvPr/>
          </p:nvSpPr>
          <p:spPr>
            <a:xfrm>
              <a:off x="1453896" y="1100315"/>
              <a:ext cx="76200" cy="280416"/>
            </a:xfrm>
            <a:custGeom>
              <a:avLst/>
              <a:gdLst/>
              <a:ahLst/>
              <a:cxnLst/>
              <a:rect l="0" t="0" r="0" b="0"/>
              <a:pathLst>
                <a:path w="76200" h="280416">
                  <a:moveTo>
                    <a:pt x="39611" y="0"/>
                  </a:moveTo>
                  <a:lnTo>
                    <a:pt x="42659" y="3048"/>
                  </a:lnTo>
                  <a:lnTo>
                    <a:pt x="42659" y="204216"/>
                  </a:lnTo>
                  <a:lnTo>
                    <a:pt x="76200" y="204216"/>
                  </a:lnTo>
                  <a:lnTo>
                    <a:pt x="39611" y="280416"/>
                  </a:lnTo>
                  <a:lnTo>
                    <a:pt x="0" y="204216"/>
                  </a:lnTo>
                  <a:lnTo>
                    <a:pt x="33515" y="204216"/>
                  </a:lnTo>
                  <a:lnTo>
                    <a:pt x="33515" y="3048"/>
                  </a:lnTo>
                  <a:lnTo>
                    <a:pt x="39611" y="0"/>
                  </a:lnTo>
                  <a:close/>
                </a:path>
              </a:pathLst>
            </a:custGeom>
            <a:ln w="0" cap="rnd">
              <a:miter lim="101600"/>
            </a:ln>
          </p:spPr>
          <p:style>
            <a:lnRef idx="0">
              <a:srgbClr val="000000"/>
            </a:lnRef>
            <a:fillRef idx="1">
              <a:srgbClr val="000000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55" name="Shape 766"/>
            <p:cNvSpPr/>
            <p:nvPr/>
          </p:nvSpPr>
          <p:spPr>
            <a:xfrm>
              <a:off x="4974324" y="1100315"/>
              <a:ext cx="76200" cy="557785"/>
            </a:xfrm>
            <a:custGeom>
              <a:avLst/>
              <a:gdLst/>
              <a:ahLst/>
              <a:cxnLst/>
              <a:rect l="0" t="0" r="0" b="0"/>
              <a:pathLst>
                <a:path w="76200" h="557785">
                  <a:moveTo>
                    <a:pt x="39624" y="0"/>
                  </a:moveTo>
                  <a:lnTo>
                    <a:pt x="42685" y="3048"/>
                  </a:lnTo>
                  <a:lnTo>
                    <a:pt x="42685" y="481585"/>
                  </a:lnTo>
                  <a:lnTo>
                    <a:pt x="76200" y="481585"/>
                  </a:lnTo>
                  <a:lnTo>
                    <a:pt x="39624" y="557785"/>
                  </a:lnTo>
                  <a:lnTo>
                    <a:pt x="0" y="481585"/>
                  </a:lnTo>
                  <a:lnTo>
                    <a:pt x="33528" y="481585"/>
                  </a:lnTo>
                  <a:lnTo>
                    <a:pt x="33528" y="3048"/>
                  </a:lnTo>
                  <a:lnTo>
                    <a:pt x="39624" y="0"/>
                  </a:lnTo>
                  <a:close/>
                </a:path>
              </a:pathLst>
            </a:custGeom>
            <a:ln w="0" cap="rnd">
              <a:miter lim="101600"/>
            </a:ln>
          </p:spPr>
          <p:style>
            <a:lnRef idx="0">
              <a:srgbClr val="000000"/>
            </a:lnRef>
            <a:fillRef idx="1">
              <a:srgbClr val="000000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56" name="Shape 767"/>
            <p:cNvSpPr/>
            <p:nvPr/>
          </p:nvSpPr>
          <p:spPr>
            <a:xfrm>
              <a:off x="2947403" y="365748"/>
              <a:ext cx="76200" cy="3590544"/>
            </a:xfrm>
            <a:custGeom>
              <a:avLst/>
              <a:gdLst/>
              <a:ahLst/>
              <a:cxnLst/>
              <a:rect l="0" t="0" r="0" b="0"/>
              <a:pathLst>
                <a:path w="76200" h="3590544">
                  <a:moveTo>
                    <a:pt x="39624" y="0"/>
                  </a:moveTo>
                  <a:lnTo>
                    <a:pt x="42672" y="3048"/>
                  </a:lnTo>
                  <a:lnTo>
                    <a:pt x="42672" y="3514344"/>
                  </a:lnTo>
                  <a:lnTo>
                    <a:pt x="76200" y="3514344"/>
                  </a:lnTo>
                  <a:lnTo>
                    <a:pt x="39624" y="3590544"/>
                  </a:lnTo>
                  <a:lnTo>
                    <a:pt x="0" y="3514344"/>
                  </a:lnTo>
                  <a:lnTo>
                    <a:pt x="33541" y="3514344"/>
                  </a:lnTo>
                  <a:lnTo>
                    <a:pt x="33541" y="3048"/>
                  </a:lnTo>
                  <a:lnTo>
                    <a:pt x="39624" y="0"/>
                  </a:lnTo>
                  <a:close/>
                </a:path>
              </a:pathLst>
            </a:custGeom>
            <a:ln w="0" cap="rnd">
              <a:miter lim="101600"/>
            </a:ln>
          </p:spPr>
          <p:style>
            <a:lnRef idx="0">
              <a:srgbClr val="000000"/>
            </a:lnRef>
            <a:fillRef idx="1">
              <a:srgbClr val="000000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57" name="Shape 768"/>
            <p:cNvSpPr/>
            <p:nvPr/>
          </p:nvSpPr>
          <p:spPr>
            <a:xfrm>
              <a:off x="3200388" y="4355579"/>
              <a:ext cx="0" cy="277368"/>
            </a:xfrm>
            <a:custGeom>
              <a:avLst/>
              <a:gdLst/>
              <a:ahLst/>
              <a:cxnLst/>
              <a:rect l="0" t="0" r="0" b="0"/>
              <a:pathLst>
                <a:path h="277368">
                  <a:moveTo>
                    <a:pt x="0" y="0"/>
                  </a:moveTo>
                  <a:lnTo>
                    <a:pt x="0" y="277368"/>
                  </a:lnTo>
                </a:path>
              </a:pathLst>
            </a:custGeom>
            <a:ln w="9144" cap="rnd">
              <a:round/>
            </a:ln>
          </p:spPr>
          <p:style>
            <a:lnRef idx="1">
              <a:srgbClr val="00000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  <p:sp>
          <p:nvSpPr>
            <p:cNvPr id="58" name="Shape 769"/>
            <p:cNvSpPr/>
            <p:nvPr/>
          </p:nvSpPr>
          <p:spPr>
            <a:xfrm>
              <a:off x="213347" y="4632947"/>
              <a:ext cx="2987040" cy="0"/>
            </a:xfrm>
            <a:custGeom>
              <a:avLst/>
              <a:gdLst/>
              <a:ahLst/>
              <a:cxnLst/>
              <a:rect l="0" t="0" r="0" b="0"/>
              <a:pathLst>
                <a:path w="2987040">
                  <a:moveTo>
                    <a:pt x="2987040" y="0"/>
                  </a:moveTo>
                  <a:lnTo>
                    <a:pt x="0" y="0"/>
                  </a:lnTo>
                </a:path>
              </a:pathLst>
            </a:custGeom>
            <a:ln w="9144" cap="rnd">
              <a:round/>
            </a:ln>
          </p:spPr>
          <p:style>
            <a:lnRef idx="1">
              <a:srgbClr val="00000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31488675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7136448"/>
              </p:ext>
            </p:extLst>
          </p:nvPr>
        </p:nvGraphicFramePr>
        <p:xfrm>
          <a:off x="633411" y="1892132"/>
          <a:ext cx="10974389" cy="46939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33561"/>
                <a:gridCol w="1761804"/>
                <a:gridCol w="2265350"/>
                <a:gridCol w="2265350"/>
                <a:gridCol w="2048324"/>
              </a:tblGrid>
              <a:tr h="247015"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73025" marT="0" marB="0"/>
                </a:tc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73025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To’da xajmi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73025" marT="0" marB="0"/>
                </a:tc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73025" marT="0" marB="0"/>
                </a:tc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73025" marT="0" marB="0"/>
                </a:tc>
              </a:tr>
              <a:tr h="728345"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Material turi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73025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Qadoq</a:t>
                      </a:r>
                      <a:r>
                        <a:rPr lang="ru-RU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turi</a:t>
                      </a:r>
                      <a:endParaRPr lang="ru-RU" sz="2800" dirty="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73025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Qadoqdagi</a:t>
                      </a:r>
                      <a:r>
                        <a:rPr lang="ru-RU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material</a:t>
                      </a:r>
                      <a:r>
                        <a:rPr lang="ru-RU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massasi</a:t>
                      </a:r>
                      <a:r>
                        <a:rPr lang="ru-RU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kg</a:t>
                      </a:r>
                      <a:endParaRPr lang="ru-RU" sz="2800" dirty="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73025" marT="0" marB="0"/>
                </a:tc>
                <a:tc>
                  <a:txBody>
                    <a:bodyPr/>
                    <a:lstStyle/>
                    <a:p>
                      <a:pPr marL="4572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To’dadagi qadoq 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73025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To’da</a:t>
                      </a:r>
                      <a:r>
                        <a:rPr lang="ru-RU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massasi</a:t>
                      </a:r>
                      <a:endParaRPr lang="ru-RU" sz="2800" dirty="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73025" marT="0" marB="0"/>
                </a:tc>
              </a:tr>
              <a:tr h="247015"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Paxta tolasi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73025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Toy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73025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210+10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73025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250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73025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50-60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73025" marT="0" marB="0"/>
                </a:tc>
              </a:tr>
              <a:tr h="247015"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Yuvilgan jun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73025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Toy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73025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73025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30-50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73025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,5-7, 5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73025" marT="0" marB="0"/>
                </a:tc>
              </a:tr>
              <a:tr h="247015"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Kimyoviy tola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73025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Yashik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73025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73025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20-30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73025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2-3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73025" marT="0" marB="0"/>
                </a:tc>
              </a:tr>
              <a:tr h="247015"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Ip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73025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Yashik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73025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73025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10-50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73025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1-6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73025" marT="0" marB="0"/>
                </a:tc>
              </a:tr>
              <a:tr h="250190"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Kompleks ip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73025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Yashik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73025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73025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10-30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73025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1-3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73025" marT="0" marB="0"/>
                </a:tc>
              </a:tr>
              <a:tr h="247015"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Gazlama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73025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o’ram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73025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73025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100-200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73025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73025" marT="0" marB="0"/>
                </a:tc>
              </a:tr>
              <a:tr h="247015">
                <a:tc>
                  <a:txBody>
                    <a:bodyPr/>
                    <a:lstStyle/>
                    <a:p>
                      <a:pPr marL="8890" marR="190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Trikotaj mato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73025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o’ram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73025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73025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50-100</a:t>
                      </a:r>
                      <a:endParaRPr lang="ru-RU" sz="280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73025" marT="0" marB="0"/>
                </a:tc>
                <a:tc>
                  <a:txBody>
                    <a:bodyPr/>
                    <a:lstStyle/>
                    <a:p>
                      <a:pPr marL="8890" marR="190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800" dirty="0"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9850" marR="73025" marT="0" marB="0"/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41300" y="507137"/>
            <a:ext cx="112522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890" marR="1905" indent="448310" algn="just">
              <a:spcAft>
                <a:spcPts val="0"/>
              </a:spcAft>
            </a:pPr>
            <a:r>
              <a:rPr lang="en-US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Laboratoriyani</a:t>
            </a:r>
            <a:r>
              <a:rPr lang="en-US" sz="2800" dirty="0">
                <a:solidFill>
                  <a:schemeClr val="accent6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loyihalashni</a:t>
            </a:r>
            <a:r>
              <a:rPr lang="en-US" sz="2800" dirty="0">
                <a:solidFill>
                  <a:schemeClr val="accent6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hisoblash</a:t>
            </a:r>
            <a:r>
              <a:rPr lang="en-US" sz="2800" dirty="0">
                <a:solidFill>
                  <a:schemeClr val="accent6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chemeClr val="accent6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mana</a:t>
            </a:r>
            <a:r>
              <a:rPr lang="en-US" sz="2800" dirty="0">
                <a:solidFill>
                  <a:schemeClr val="accent6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bu</a:t>
            </a:r>
            <a:r>
              <a:rPr lang="en-US" sz="2800" dirty="0">
                <a:solidFill>
                  <a:schemeClr val="accent6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kichik</a:t>
            </a:r>
            <a:r>
              <a:rPr lang="en-US" sz="2800" dirty="0">
                <a:solidFill>
                  <a:schemeClr val="accent6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guruhlardagi</a:t>
            </a:r>
            <a:r>
              <a:rPr lang="en-US" sz="2800" dirty="0">
                <a:solidFill>
                  <a:schemeClr val="accent6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laborantlar</a:t>
            </a:r>
            <a:r>
              <a:rPr lang="en-US" sz="2800" dirty="0">
                <a:solidFill>
                  <a:schemeClr val="accent6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sonini</a:t>
            </a:r>
            <a:r>
              <a:rPr lang="en-US" sz="2800" dirty="0">
                <a:solidFill>
                  <a:schemeClr val="accent6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aniqlash</a:t>
            </a:r>
            <a:r>
              <a:rPr lang="en-US" sz="2800" dirty="0">
                <a:solidFill>
                  <a:schemeClr val="accent6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mumkin</a:t>
            </a:r>
            <a:r>
              <a:rPr lang="en-US" sz="2800" dirty="0">
                <a:solidFill>
                  <a:schemeClr val="accent6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chemeClr val="accent6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accent6"/>
              </a:solidFill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 marL="6350" marR="1905" indent="-6350" algn="r">
              <a:spcAft>
                <a:spcPts val="0"/>
              </a:spcAft>
            </a:pP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2.</a:t>
            </a:r>
            <a:r>
              <a:rPr lang="en-US" sz="2800" dirty="0">
                <a:solidFill>
                  <a:schemeClr val="accent6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2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-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Jadval</a:t>
            </a:r>
            <a:endParaRPr lang="ru-RU" sz="2800" dirty="0">
              <a:solidFill>
                <a:schemeClr val="accent6"/>
              </a:solidFill>
              <a:effectLst/>
              <a:latin typeface="Monotype Corsiva" panose="03010101010201010101" pitchFamily="66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503505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400" y="58847"/>
            <a:ext cx="115824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0" marR="1905" indent="-6350" algn="ctr">
              <a:lnSpc>
                <a:spcPct val="150000"/>
              </a:lnSpc>
              <a:spcAft>
                <a:spcPts val="0"/>
              </a:spcAft>
            </a:pPr>
            <a:r>
              <a:rPr lang="ru-RU" sz="2400" dirty="0" err="1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Har</a:t>
            </a:r>
            <a:r>
              <a:rPr lang="ru-RU" sz="2400" dirty="0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xil</a:t>
            </a:r>
            <a:r>
              <a:rPr lang="ru-RU" sz="2400" dirty="0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sohadagi</a:t>
            </a:r>
            <a:r>
              <a:rPr lang="ru-RU" sz="2400" dirty="0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laboratoriyalar</a:t>
            </a:r>
            <a:r>
              <a:rPr lang="ru-RU" sz="2400" dirty="0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xususiyatlari</a:t>
            </a:r>
            <a:endParaRPr lang="ru-RU" sz="2400" dirty="0">
              <a:solidFill>
                <a:srgbClr val="C00000"/>
              </a:solidFill>
              <a:latin typeface="Georgia" panose="02040502050405020303" pitchFamily="18" charset="0"/>
              <a:ea typeface="Times New Roman" panose="02020603050405020304" pitchFamily="18" charset="0"/>
            </a:endParaRPr>
          </a:p>
          <a:p>
            <a:pPr marR="1974215" lvl="0" algn="just" fontAlgn="base">
              <a:lnSpc>
                <a:spcPct val="150000"/>
              </a:lnSpc>
              <a:spcAft>
                <a:spcPts val="0"/>
              </a:spcAft>
              <a:buClr>
                <a:srgbClr val="333333"/>
              </a:buClr>
              <a:buSzPts val="1400"/>
            </a:pPr>
            <a:r>
              <a:rPr lang="en-US" sz="2400" dirty="0" smtClean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400" dirty="0" err="1" smtClean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Paxta</a:t>
            </a:r>
            <a:r>
              <a:rPr lang="ru-RU" sz="2400" dirty="0" smtClean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tozalash</a:t>
            </a:r>
            <a:r>
              <a:rPr lang="ru-RU" sz="2400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sohasi</a:t>
            </a:r>
            <a:r>
              <a:rPr lang="ru-RU" sz="2400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labarotoriyalari</a:t>
            </a:r>
            <a:r>
              <a:rPr lang="ru-RU" sz="2400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R="1974215" lvl="0" algn="just" fontAlgn="base">
              <a:lnSpc>
                <a:spcPct val="150000"/>
              </a:lnSpc>
              <a:spcAft>
                <a:spcPts val="0"/>
              </a:spcAft>
              <a:buClr>
                <a:srgbClr val="333333"/>
              </a:buClr>
              <a:buSzPts val="1400"/>
            </a:pPr>
            <a:r>
              <a:rPr lang="en-US" sz="2400" dirty="0" smtClean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400" dirty="0" err="1" smtClean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Ip</a:t>
            </a:r>
            <a:r>
              <a:rPr lang="en-US" sz="2400" dirty="0" smtClean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yigirish</a:t>
            </a:r>
            <a:r>
              <a:rPr lang="en-US" sz="2400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korxonalari</a:t>
            </a:r>
            <a:r>
              <a:rPr lang="en-US" sz="2400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laboratoriyalari</a:t>
            </a:r>
            <a:r>
              <a:rPr lang="en-US" sz="2400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400" dirty="0" smtClean="0">
              <a:solidFill>
                <a:srgbClr val="C00000"/>
              </a:solidFill>
              <a:uFill>
                <a:solidFill>
                  <a:srgbClr val="000000"/>
                </a:solidFill>
              </a:uFill>
              <a:latin typeface="Georgia" panose="02040502050405020303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1974215" lvl="0" algn="just" fontAlgn="base">
              <a:lnSpc>
                <a:spcPct val="150000"/>
              </a:lnSpc>
              <a:spcAft>
                <a:spcPts val="0"/>
              </a:spcAft>
              <a:buClr>
                <a:srgbClr val="333333"/>
              </a:buClr>
              <a:buSzPts val="1400"/>
            </a:pPr>
            <a:r>
              <a:rPr lang="en-US" sz="2400" dirty="0" smtClean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400" dirty="0" err="1" smtClean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To’quvchilik</a:t>
            </a:r>
            <a:r>
              <a:rPr lang="en-US" sz="2400" dirty="0" smtClean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fabrikasi</a:t>
            </a:r>
            <a:r>
              <a:rPr lang="en-US" sz="2400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laboratoriyalari</a:t>
            </a:r>
            <a:r>
              <a:rPr lang="en-US" sz="2400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rgbClr val="C00000"/>
              </a:solidFill>
              <a:uFill>
                <a:solidFill>
                  <a:srgbClr val="000000"/>
                </a:solidFill>
              </a:uFill>
              <a:latin typeface="Georgia" panose="02040502050405020303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1905" lvl="0" algn="just" fontAlgn="base">
              <a:lnSpc>
                <a:spcPct val="150000"/>
              </a:lnSpc>
              <a:spcAft>
                <a:spcPts val="0"/>
              </a:spcAft>
              <a:buClr>
                <a:srgbClr val="333333"/>
              </a:buClr>
              <a:buSzPts val="1400"/>
            </a:pPr>
            <a:r>
              <a:rPr lang="en-US" sz="2400" dirty="0" smtClean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2400" dirty="0" err="1" smtClean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Ipakni</a:t>
            </a:r>
            <a:r>
              <a:rPr lang="ru-RU" sz="2400" dirty="0" smtClean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ru-RU" sz="2400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ru-RU" sz="2400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korxonasi</a:t>
            </a:r>
            <a:r>
              <a:rPr lang="ru-RU" sz="2400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laboratoriyalari</a:t>
            </a:r>
            <a:endParaRPr lang="ru-RU" sz="2400" dirty="0">
              <a:solidFill>
                <a:srgbClr val="C00000"/>
              </a:solidFill>
              <a:uFill>
                <a:solidFill>
                  <a:srgbClr val="000000"/>
                </a:solidFill>
              </a:uFill>
              <a:latin typeface="Georgia" panose="02040502050405020303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1905" lvl="0" algn="just" fontAlgn="base">
              <a:lnSpc>
                <a:spcPct val="150000"/>
              </a:lnSpc>
              <a:spcAft>
                <a:spcPts val="0"/>
              </a:spcAft>
              <a:buClr>
                <a:srgbClr val="333333"/>
              </a:buClr>
              <a:buSzPts val="1400"/>
            </a:pPr>
            <a:r>
              <a:rPr lang="en-US" sz="2400" dirty="0" smtClean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sz="2400" dirty="0" err="1" smtClean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ru-RU" sz="2400" dirty="0" smtClean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tekshirish</a:t>
            </a:r>
            <a:r>
              <a:rPr lang="ru-RU" sz="2400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ishlari</a:t>
            </a:r>
            <a:r>
              <a:rPr lang="ru-RU" sz="2400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laboratoriyalari</a:t>
            </a:r>
            <a:endParaRPr lang="ru-RU" sz="2400" dirty="0">
              <a:solidFill>
                <a:srgbClr val="C00000"/>
              </a:solidFill>
              <a:uFill>
                <a:solidFill>
                  <a:srgbClr val="000000"/>
                </a:solidFill>
              </a:uFill>
              <a:latin typeface="Georgia" panose="02040502050405020303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890" marR="1905" indent="44831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 err="1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Paxta</a:t>
            </a:r>
            <a:r>
              <a:rPr lang="ru-RU" sz="2400" dirty="0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tozalash</a:t>
            </a:r>
            <a:r>
              <a:rPr lang="ru-RU" sz="2400" dirty="0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korxonalariga</a:t>
            </a:r>
            <a:r>
              <a:rPr lang="ru-RU" sz="2400" dirty="0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tayyorlov</a:t>
            </a:r>
            <a:r>
              <a:rPr lang="ru-RU" sz="2400" dirty="0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xom-ashyo</a:t>
            </a:r>
            <a:r>
              <a:rPr lang="ru-RU" sz="2400" dirty="0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laboratoriyasi</a:t>
            </a:r>
            <a:r>
              <a:rPr lang="ru-RU" sz="2400" dirty="0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va</a:t>
            </a:r>
            <a:r>
              <a:rPr lang="ru-RU" sz="2400" dirty="0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ishlab</a:t>
            </a:r>
            <a:r>
              <a:rPr lang="ru-RU" sz="2400" dirty="0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chiqarish</a:t>
            </a:r>
            <a:r>
              <a:rPr lang="ru-RU" sz="2400" dirty="0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yoki</a:t>
            </a:r>
            <a:r>
              <a:rPr lang="ru-RU" sz="2400" dirty="0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texnologiyalar</a:t>
            </a:r>
            <a:r>
              <a:rPr lang="ru-RU" sz="2400" dirty="0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laboratoriyalar</a:t>
            </a:r>
            <a:r>
              <a:rPr lang="ru-RU" sz="2400" dirty="0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faol</a:t>
            </a:r>
            <a:r>
              <a:rPr lang="ru-RU" sz="2400" dirty="0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ko’rsatadi</a:t>
            </a:r>
            <a:r>
              <a:rPr lang="ru-RU" sz="2400" dirty="0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.</a:t>
            </a:r>
          </a:p>
          <a:p>
            <a:pPr marL="448310" marR="1905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 err="1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Xom-ashyo</a:t>
            </a:r>
            <a:r>
              <a:rPr lang="ru-RU" sz="2400" dirty="0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laboratoriyasining</a:t>
            </a:r>
            <a:r>
              <a:rPr lang="ru-RU" sz="2400" dirty="0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funktsiyasi</a:t>
            </a:r>
            <a:r>
              <a:rPr lang="ru-RU" sz="2400" dirty="0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</a:rPr>
              <a:t>:</a:t>
            </a:r>
          </a:p>
          <a:p>
            <a:pPr marR="1905" lvl="0" algn="just" fontAlgn="base">
              <a:lnSpc>
                <a:spcPct val="150000"/>
              </a:lnSpc>
              <a:spcAft>
                <a:spcPts val="0"/>
              </a:spcAft>
              <a:buClr>
                <a:srgbClr val="333333"/>
              </a:buClr>
              <a:buSzPts val="1400"/>
            </a:pPr>
            <a:r>
              <a:rPr lang="en-US" sz="2400" dirty="0" smtClean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400" dirty="0" err="1" smtClean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Chigitli</a:t>
            </a:r>
            <a:r>
              <a:rPr lang="en-US" sz="2400" dirty="0" smtClean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paxtani</a:t>
            </a:r>
            <a:r>
              <a:rPr lang="en-US" sz="2400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400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400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to’daning</a:t>
            </a:r>
            <a:r>
              <a:rPr lang="en-US" sz="2400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majmuaning</a:t>
            </a:r>
            <a:r>
              <a:rPr lang="en-US" sz="2400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shakllanishi</a:t>
            </a:r>
            <a:r>
              <a:rPr lang="en-US" sz="2400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rgbClr val="C00000"/>
              </a:solidFill>
              <a:uFill>
                <a:solidFill>
                  <a:srgbClr val="000000"/>
                </a:solidFill>
              </a:uFill>
              <a:latin typeface="Georgia" panose="02040502050405020303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1905" lvl="0" algn="just" fontAlgn="base">
              <a:lnSpc>
                <a:spcPct val="150000"/>
              </a:lnSpc>
              <a:spcAft>
                <a:spcPts val="0"/>
              </a:spcAft>
              <a:buClr>
                <a:srgbClr val="333333"/>
              </a:buClr>
              <a:buSzPts val="1400"/>
            </a:pPr>
            <a:r>
              <a:rPr lang="en-US" sz="2400" dirty="0" smtClean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400" dirty="0" err="1" smtClean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Paxtaning</a:t>
            </a:r>
            <a:r>
              <a:rPr lang="en-US" sz="2400" dirty="0" smtClean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saqlash</a:t>
            </a:r>
            <a:r>
              <a:rPr lang="en-US" sz="2400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muddati</a:t>
            </a:r>
            <a:r>
              <a:rPr lang="en-US" sz="2400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sifati</a:t>
            </a:r>
            <a:r>
              <a:rPr lang="en-US" sz="2400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buzilmasligini</a:t>
            </a:r>
            <a:r>
              <a:rPr lang="en-US" sz="2400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2400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400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xom-ashyo</a:t>
            </a:r>
            <a:r>
              <a:rPr lang="en-US" sz="2400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laboratoriyasi</a:t>
            </a:r>
            <a:r>
              <a:rPr lang="en-US" sz="2400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400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paxta</a:t>
            </a:r>
            <a:r>
              <a:rPr lang="en-US" sz="2400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zavodlaridagi</a:t>
            </a:r>
            <a:r>
              <a:rPr lang="en-US" sz="2400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tayyorlov</a:t>
            </a:r>
            <a:r>
              <a:rPr lang="en-US" sz="2400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punktlarida</a:t>
            </a:r>
            <a:r>
              <a:rPr lang="en-US" sz="2400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2400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u="none" strike="noStrike" dirty="0">
              <a:solidFill>
                <a:srgbClr val="C00000"/>
              </a:solidFill>
              <a:effectLst/>
              <a:uFill>
                <a:solidFill>
                  <a:srgbClr val="000000"/>
                </a:solidFill>
              </a:uFill>
              <a:latin typeface="Georgia" panose="02040502050405020303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873382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2100" y="495300"/>
            <a:ext cx="115697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0" indent="-6350" algn="ctr">
              <a:lnSpc>
                <a:spcPct val="150000"/>
              </a:lnSpc>
              <a:spcAft>
                <a:spcPts val="0"/>
              </a:spcAft>
            </a:pPr>
            <a:r>
              <a:rPr lang="ru-RU" sz="2800" b="1" kern="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Nazorat</a:t>
            </a:r>
            <a:r>
              <a:rPr lang="ru-RU" sz="2800" b="1" kern="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kern="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savollari</a:t>
            </a:r>
            <a:endParaRPr lang="ru-RU" sz="2800" b="1" kern="0" dirty="0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1905" lvl="0" indent="-342900" algn="just" fontAlgn="base">
              <a:lnSpc>
                <a:spcPct val="150000"/>
              </a:lnSpc>
              <a:spcAft>
                <a:spcPts val="0"/>
              </a:spcAft>
              <a:buClr>
                <a:srgbClr val="333333"/>
              </a:buClr>
              <a:buSzPts val="1400"/>
              <a:buFont typeface="+mj-lt"/>
              <a:buAutoNum type="arabicPeriod"/>
            </a:pPr>
            <a:r>
              <a:rPr lang="ru-RU" sz="2800" dirty="0" err="1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To’quvchilik</a:t>
            </a:r>
            <a:r>
              <a:rPr lang="ru-RU" sz="280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korxonasi</a:t>
            </a:r>
            <a:r>
              <a:rPr lang="ru-RU" sz="280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ru-RU" sz="280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bo’limlardan</a:t>
            </a:r>
            <a:r>
              <a:rPr lang="ru-RU" sz="280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ru-RU" sz="280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342900" marR="1905" lvl="0" indent="-342900" algn="just" fontAlgn="base">
              <a:lnSpc>
                <a:spcPct val="150000"/>
              </a:lnSpc>
              <a:spcAft>
                <a:spcPts val="0"/>
              </a:spcAft>
              <a:buClr>
                <a:srgbClr val="333333"/>
              </a:buClr>
              <a:buSzPts val="1400"/>
              <a:buFont typeface="+mj-lt"/>
              <a:buAutoNum type="arabicPeriod"/>
            </a:pPr>
            <a:r>
              <a:rPr lang="ru-RU" sz="2800" dirty="0" err="1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To’quvchilik</a:t>
            </a:r>
            <a:r>
              <a:rPr lang="ru-RU" sz="280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korxonasi</a:t>
            </a:r>
            <a:r>
              <a:rPr lang="ru-RU" sz="280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laboratoriya</a:t>
            </a:r>
            <a:r>
              <a:rPr lang="ru-RU" sz="280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shtati</a:t>
            </a:r>
            <a:r>
              <a:rPr lang="ru-RU" sz="280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ru-RU" sz="280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tuzilgan</a:t>
            </a:r>
            <a:r>
              <a:rPr lang="ru-RU" sz="280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342900" marR="1905" lvl="0" indent="-342900" algn="just" fontAlgn="base">
              <a:lnSpc>
                <a:spcPct val="150000"/>
              </a:lnSpc>
              <a:spcAft>
                <a:spcPts val="0"/>
              </a:spcAft>
              <a:buClr>
                <a:srgbClr val="333333"/>
              </a:buClr>
              <a:buSzPts val="1400"/>
              <a:buFont typeface="+mj-lt"/>
              <a:buAutoNum type="arabicPeriod"/>
            </a:pPr>
            <a:r>
              <a:rPr lang="ru-RU" sz="2800" dirty="0" err="1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Laboratoriya</a:t>
            </a:r>
            <a:r>
              <a:rPr lang="ru-RU" sz="280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tarkibi</a:t>
            </a:r>
            <a:r>
              <a:rPr lang="ru-RU" sz="280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nimalarga</a:t>
            </a:r>
            <a:r>
              <a:rPr lang="ru-RU" sz="280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bog’liq</a:t>
            </a:r>
            <a:r>
              <a:rPr lang="ru-RU" sz="280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342900" marR="1905" lvl="0" indent="-342900" algn="just" fontAlgn="base">
              <a:lnSpc>
                <a:spcPct val="150000"/>
              </a:lnSpc>
              <a:spcAft>
                <a:spcPts val="0"/>
              </a:spcAft>
              <a:buClr>
                <a:srgbClr val="333333"/>
              </a:buClr>
              <a:buSzPts val="1400"/>
              <a:buFont typeface="+mj-lt"/>
              <a:buAutoNum type="arabicPeriod"/>
            </a:pPr>
            <a:r>
              <a:rPr lang="ru-RU" sz="2800" dirty="0" err="1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Laboratoriyada</a:t>
            </a:r>
            <a:r>
              <a:rPr lang="ru-RU" sz="280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ru-RU" sz="280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sinovlar</a:t>
            </a:r>
            <a:r>
              <a:rPr lang="ru-RU" sz="280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o’tkaziladi</a:t>
            </a:r>
            <a:r>
              <a:rPr lang="ru-RU" sz="280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342900" marR="1905" lvl="0" indent="-342900" algn="just" fontAlgn="base">
              <a:lnSpc>
                <a:spcPct val="150000"/>
              </a:lnSpc>
              <a:spcAft>
                <a:spcPts val="0"/>
              </a:spcAft>
              <a:buClr>
                <a:srgbClr val="333333"/>
              </a:buClr>
              <a:buSzPts val="1400"/>
              <a:buFont typeface="+mj-lt"/>
              <a:buAutoNum type="arabicPeriod"/>
            </a:pPr>
            <a:r>
              <a:rPr lang="ru-RU" sz="2800" dirty="0" err="1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Sinov</a:t>
            </a:r>
            <a:r>
              <a:rPr lang="ru-RU" sz="280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hajmini</a:t>
            </a:r>
            <a:r>
              <a:rPr lang="ru-RU" sz="280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ru-RU" sz="280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ru-RU" sz="280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342900" marR="1905" lvl="0" indent="-342900" algn="just" fontAlgn="base">
              <a:lnSpc>
                <a:spcPct val="150000"/>
              </a:lnSpc>
              <a:spcAft>
                <a:spcPts val="0"/>
              </a:spcAft>
              <a:buClr>
                <a:srgbClr val="333333"/>
              </a:buClr>
              <a:buSzPts val="1400"/>
              <a:buFont typeface="+mj-lt"/>
              <a:buAutoNum type="arabicPeriod"/>
            </a:pPr>
            <a:r>
              <a:rPr lang="en-US" sz="2800" dirty="0" err="1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Yigirish</a:t>
            </a:r>
            <a:r>
              <a:rPr lang="en-US" sz="280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korxonasida</a:t>
            </a:r>
            <a:r>
              <a:rPr lang="en-US" sz="280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mahsulot</a:t>
            </a:r>
            <a:r>
              <a:rPr lang="en-US" sz="280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sifati</a:t>
            </a:r>
            <a:r>
              <a:rPr lang="en-US" sz="280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80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ta`minlanadi</a:t>
            </a:r>
            <a:r>
              <a:rPr lang="en-US" sz="280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800" dirty="0">
              <a:solidFill>
                <a:srgbClr val="0000FF"/>
              </a:solidFill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1905" lvl="0" indent="-342900" algn="just" fontAlgn="base">
              <a:lnSpc>
                <a:spcPct val="150000"/>
              </a:lnSpc>
              <a:spcAft>
                <a:spcPts val="0"/>
              </a:spcAft>
              <a:buClr>
                <a:srgbClr val="333333"/>
              </a:buClr>
              <a:buSzPts val="1400"/>
              <a:buFont typeface="+mj-lt"/>
              <a:buAutoNum type="arabicPeriod"/>
            </a:pPr>
            <a:r>
              <a:rPr lang="en-US" sz="2800" dirty="0" err="1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Yigirish</a:t>
            </a:r>
            <a:r>
              <a:rPr lang="en-US" sz="280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korxonasida</a:t>
            </a:r>
            <a:r>
              <a:rPr lang="en-US" sz="280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80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sinov</a:t>
            </a:r>
            <a:r>
              <a:rPr lang="en-US" sz="280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en-US" sz="280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o’tkaziladi</a:t>
            </a:r>
            <a:r>
              <a:rPr lang="en-US" sz="2800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800" u="none" strike="noStrike" dirty="0">
              <a:solidFill>
                <a:srgbClr val="0000FF"/>
              </a:solidFill>
              <a:effectLst/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290714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95300" y="1205637"/>
            <a:ext cx="108077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0" indent="-6350" algn="ctr">
              <a:lnSpc>
                <a:spcPct val="150000"/>
              </a:lnSpc>
              <a:spcAft>
                <a:spcPts val="0"/>
              </a:spcAft>
            </a:pPr>
            <a:r>
              <a:rPr lang="en-US" sz="3200" b="1" kern="0" dirty="0" err="1">
                <a:solidFill>
                  <a:srgbClr val="66330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Tayanch</a:t>
            </a:r>
            <a:r>
              <a:rPr lang="en-US" sz="3200" b="1" kern="0" dirty="0">
                <a:solidFill>
                  <a:srgbClr val="66330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3200" b="1" kern="0" dirty="0" err="1">
                <a:solidFill>
                  <a:srgbClr val="66330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iboralar</a:t>
            </a:r>
            <a:r>
              <a:rPr lang="en-US" sz="3200" b="1" kern="0" dirty="0">
                <a:solidFill>
                  <a:srgbClr val="66330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:</a:t>
            </a:r>
            <a:endParaRPr lang="ru-RU" sz="3200" b="1" kern="0" dirty="0">
              <a:solidFill>
                <a:srgbClr val="6633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8890" marR="1905" algn="just">
              <a:lnSpc>
                <a:spcPct val="150000"/>
              </a:lnSpc>
              <a:spcAft>
                <a:spcPts val="0"/>
              </a:spcAft>
            </a:pPr>
            <a:r>
              <a:rPr lang="en-US" sz="3200" dirty="0" err="1">
                <a:solidFill>
                  <a:srgbClr val="66330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Xom</a:t>
            </a:r>
            <a:r>
              <a:rPr lang="en-US" sz="3200" dirty="0">
                <a:solidFill>
                  <a:srgbClr val="66330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66330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ashyo</a:t>
            </a:r>
            <a:r>
              <a:rPr lang="en-US" sz="3200" dirty="0">
                <a:solidFill>
                  <a:srgbClr val="66330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66330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qayta</a:t>
            </a:r>
            <a:r>
              <a:rPr lang="en-US" sz="3200" dirty="0">
                <a:solidFill>
                  <a:srgbClr val="66330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66330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o’rash</a:t>
            </a:r>
            <a:r>
              <a:rPr lang="en-US" sz="3200" dirty="0">
                <a:solidFill>
                  <a:srgbClr val="66330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66330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tandalash</a:t>
            </a:r>
            <a:r>
              <a:rPr lang="en-US" sz="3200" dirty="0">
                <a:solidFill>
                  <a:srgbClr val="66330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66330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oxorlash</a:t>
            </a:r>
            <a:r>
              <a:rPr lang="en-US" sz="3200" dirty="0">
                <a:solidFill>
                  <a:srgbClr val="66330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66330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to’quvchilik</a:t>
            </a:r>
            <a:r>
              <a:rPr lang="en-US" sz="3200" dirty="0">
                <a:solidFill>
                  <a:srgbClr val="66330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66330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gazlama</a:t>
            </a:r>
            <a:r>
              <a:rPr lang="en-US" sz="3200" dirty="0">
                <a:solidFill>
                  <a:srgbClr val="66330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66330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ip</a:t>
            </a:r>
            <a:r>
              <a:rPr lang="en-US" sz="3200" dirty="0">
                <a:solidFill>
                  <a:srgbClr val="66330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66330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o’tkazish</a:t>
            </a:r>
            <a:r>
              <a:rPr lang="en-US" sz="3200" dirty="0">
                <a:solidFill>
                  <a:srgbClr val="66330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66330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brigadir</a:t>
            </a:r>
            <a:r>
              <a:rPr lang="en-US" sz="3200" dirty="0">
                <a:solidFill>
                  <a:srgbClr val="66330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66330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nazoratchi</a:t>
            </a:r>
            <a:r>
              <a:rPr lang="en-US" sz="3200" dirty="0">
                <a:solidFill>
                  <a:srgbClr val="66330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66330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oxor</a:t>
            </a:r>
            <a:r>
              <a:rPr lang="en-US" sz="3200" dirty="0">
                <a:solidFill>
                  <a:srgbClr val="66330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66330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sifati</a:t>
            </a:r>
            <a:r>
              <a:rPr lang="en-US" sz="3200" dirty="0">
                <a:solidFill>
                  <a:srgbClr val="66330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66330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ip</a:t>
            </a:r>
            <a:r>
              <a:rPr lang="en-US" sz="3200" dirty="0">
                <a:solidFill>
                  <a:srgbClr val="66330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66330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tarangligi</a:t>
            </a:r>
            <a:r>
              <a:rPr lang="en-US" sz="3200" dirty="0">
                <a:solidFill>
                  <a:srgbClr val="66330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66330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gazlama</a:t>
            </a:r>
            <a:r>
              <a:rPr lang="en-US" sz="3200" dirty="0">
                <a:solidFill>
                  <a:srgbClr val="66330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66330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zichligi</a:t>
            </a:r>
            <a:r>
              <a:rPr lang="en-US" sz="3200" dirty="0">
                <a:solidFill>
                  <a:srgbClr val="66330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.</a:t>
            </a:r>
            <a:endParaRPr lang="ru-RU" sz="3200" dirty="0">
              <a:solidFill>
                <a:srgbClr val="6633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89389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" y="193865"/>
            <a:ext cx="11518900" cy="57607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ctr"/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ADABIYOTLAR.</a:t>
            </a:r>
            <a:b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V.A.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Gordeev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P.V.Volkov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"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Tkachestva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-M.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Legkaya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industriya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1984 y. 10-44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betlar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R.I.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Sumarakova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S.D.Nikolaev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dr. -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katskogo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risunka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teorii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perepleteniy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patronirovanie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M.M.I. 1984 y. 8-19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betlar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P.A.Aleshin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V.I.Poletaev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Laboratorniy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praktikum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kachestvu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M.,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Legkaya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industriya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1979 y. 9-26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betlar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Rozanov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F.M.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dr. -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kachestva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chast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' 1, M.,L.I., 1966 y. 9-28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betlar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Surnina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N.F.,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Martinova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A.A. -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oborudovanie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katskogo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proizvodstva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M.L.I. 1984 y. 10-24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betlar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8304702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Slice">
      <a:dk1>
        <a:sysClr val="windowText" lastClr="252525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69</TotalTime>
  <Words>1556</Words>
  <Application>Microsoft Office PowerPoint</Application>
  <PresentationFormat>Широкоэкранный</PresentationFormat>
  <Paragraphs>299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42" baseType="lpstr">
      <vt:lpstr>Algerian</vt:lpstr>
      <vt:lpstr>Arial</vt:lpstr>
      <vt:lpstr>Arial Black</vt:lpstr>
      <vt:lpstr>Calibri</vt:lpstr>
      <vt:lpstr>Century Gothic</vt:lpstr>
      <vt:lpstr>Georgia</vt:lpstr>
      <vt:lpstr>Impact</vt:lpstr>
      <vt:lpstr>Lucida Calligraphy</vt:lpstr>
      <vt:lpstr>Matura MT Script Capitals</vt:lpstr>
      <vt:lpstr>Monotype Corsiva</vt:lpstr>
      <vt:lpstr>Playbill</vt:lpstr>
      <vt:lpstr>Segoe Print</vt:lpstr>
      <vt:lpstr>Showcard Gothic</vt:lpstr>
      <vt:lpstr>Snap ITC</vt:lpstr>
      <vt:lpstr>Times New Roman</vt:lpstr>
      <vt:lpstr>Wingdings 3</vt:lpstr>
      <vt:lpstr>Сектор</vt:lpstr>
      <vt:lpstr>2- ma`ruza.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2- ma`ruza.</dc:title>
  <dc:creator>SAIDASROR</dc:creator>
  <cp:lastModifiedBy>SAIDASROR</cp:lastModifiedBy>
  <cp:revision>9</cp:revision>
  <dcterms:created xsi:type="dcterms:W3CDTF">2018-09-20T15:24:31Z</dcterms:created>
  <dcterms:modified xsi:type="dcterms:W3CDTF">2018-09-27T15:59:41Z</dcterms:modified>
</cp:coreProperties>
</file>