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283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2-mavzu.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1872" y="834444"/>
            <a:ext cx="9372600" cy="5131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2-mavzu.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o'lchash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o'ziga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xususiyatlari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O'lchash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to'g'ri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ulardan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Reja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o'ziga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avtomatlashtirish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masalalari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bo'linmalarda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samarali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faoliyatda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kalibrlash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to'g'ri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Qiyoslashlararo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intervalni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rasmiylashtirish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Ma’ruzachi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Akhrorbek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Ermatov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810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80" y="583082"/>
            <a:ext cx="929030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uzluksiz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tarzda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indikatsiyalanadigan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hozirgi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funktsional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1-rasmda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KAO’ - analog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ARO’ - analog-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RQQ -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qurilmasi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46211" y="3980370"/>
            <a:ext cx="7508685" cy="15060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54226" y="5559701"/>
            <a:ext cx="560922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funktsional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chizmasi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693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3816" y="1098972"/>
            <a:ext cx="98846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“X” analog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signali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KAO’ da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formaga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so’ngra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analog-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(ARO’)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nihoyat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RQQ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qaydnoma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tarzida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operatorga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formada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ilmiy-teshirish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laboratoriyalaridan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216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9264" y="934380"/>
            <a:ext cx="87050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afzalliklarga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diapazoni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tezkorlik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tarzda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avtomatlashtirilgan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tarmoqlarga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avtomatlashtirish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imkoniyati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hokazolar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224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9264" y="1249103"/>
            <a:ext cx="91257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to’kisda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deganlaridek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mavjud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murakkabligi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tannarxining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balandligi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ishonchliligi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pastroq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integral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tezkor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rivoji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tobora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chekinib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bormoqda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712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0936" y="745986"/>
            <a:ext cx="10552176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ARO’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so’ngra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kvantlanib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qaydnomalarni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qadamini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X(t)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kattaligining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uzluksiz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to’plami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almashtirish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uzluksiz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almashtiriladi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Kodlashtirish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ketma-ketlikda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en-US" sz="2000" dirty="0" smtClean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Diskretlashtirish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kvantlash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yarasha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en-US" sz="2000" dirty="0" smtClean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kristalli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indikatorlarning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tezkor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rivoji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ixchamlashuviga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sarfining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zamin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yaratmoqda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527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8565" y="1120439"/>
            <a:ext cx="7440627" cy="1224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KOMBINATSIYALANGAN RAQAMLI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 ASBOBLARI</a:t>
            </a:r>
            <a:endParaRPr lang="ru-RU" sz="28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1026" name="Picture 2" descr="Digital Measuring Devices | Accurate Technology Inc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341" y="2857144"/>
            <a:ext cx="7873074" cy="279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70898" y="5650992"/>
            <a:ext cx="18369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https://www.proscale.com/</a:t>
            </a:r>
          </a:p>
        </p:txBody>
      </p:sp>
    </p:spTree>
    <p:extLst>
      <p:ext uri="{BB962C8B-B14F-4D97-AF65-F5344CB8AC3E}">
        <p14:creationId xmlns:p14="http://schemas.microsoft.com/office/powerpoint/2010/main" val="977121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6344" y="592226"/>
            <a:ext cx="10597896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Hozirgi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zamon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elektronikasining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elementlar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bazasi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imkoniyatlarga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ega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yaratishga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imkon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 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Kombinatsiyalangan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(KRA)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integrallovchi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xossaga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kuchaytirgichidan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Kombinatsiyalangan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aylantiruvchi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induktivlik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sig’imni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kuchlanishga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o’zgartiruvchi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o’zgartkichlar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ulanadi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2-rasmda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o’lchovchi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ulanganda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Kuchaytirgichning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rezistor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046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23449" y="220598"/>
            <a:ext cx="6822885" cy="403136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46892" y="4251959"/>
            <a:ext cx="421140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2-rasm.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Kombinatsiyalangan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55648" y="4809145"/>
            <a:ext cx="8439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2-rasmda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rezistor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manfiy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teskari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rezistor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tufayli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</a:t>
            </a:r>
            <a:r>
              <a:rPr lang="en-US" i="1" spc="-1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rezistor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657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9888" y="729734"/>
            <a:ext cx="58274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kuchaytirgichning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085" y="1435608"/>
            <a:ext cx="3186875" cy="9326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89888" y="3202092"/>
            <a:ext cx="92171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Kombinatsiyalangan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SHCH-4313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rusumli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 mV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500 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500 mA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50 Om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5000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mo’ljallangan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45­20000 Hz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chastota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diapazonida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og’irligi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3kg,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gabarit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300x70x300 mm.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u 220 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tarmoqdan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17,5 V li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avtonom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788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19400" y="447069"/>
            <a:ext cx="6836664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 BILAN BOSHQARILADIGAN RAQAMLI O’LCHASH ASBOBLARI</a:t>
            </a:r>
            <a:endParaRPr lang="ru-RU" sz="28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2050" name="Picture 2" descr="Mikrometry instruments limited - Digital force gauge, torque tes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482" y="2448236"/>
            <a:ext cx="9296500" cy="348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7048" y="5989458"/>
            <a:ext cx="31213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https://mikrometryinstru.en.alibaba.com/</a:t>
            </a:r>
          </a:p>
        </p:txBody>
      </p:sp>
    </p:spTree>
    <p:extLst>
      <p:ext uri="{BB962C8B-B14F-4D97-AF65-F5344CB8AC3E}">
        <p14:creationId xmlns:p14="http://schemas.microsoft.com/office/powerpoint/2010/main" val="2762009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0680" y="750009"/>
            <a:ext cx="843686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tarkibida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soddalashtiradi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kalibrlashni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avtomatlashtiradi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axborotiga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statistik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ishlov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xarakteristikalarini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yaxshilaydi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3-rasmda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voltmetrni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83371" y="3468433"/>
            <a:ext cx="7024053" cy="18259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4784" y="5573567"/>
            <a:ext cx="5559471" cy="4340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3-rasm.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mikroprotsessorli</a:t>
            </a:r>
            <a:r>
              <a:rPr lang="en-US" sz="20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voltmetr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359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2648" y="699619"/>
            <a:ext cx="10533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volbtmetrning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bloki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mashtabli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(MO’)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yo’la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o’zgaruvchan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</a:t>
            </a:r>
            <a:r>
              <a:rPr lang="en-US" sz="24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</a:t>
            </a:r>
            <a:r>
              <a:rPr lang="en-US" sz="2400" i="1" spc="-1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</a:t>
            </a:r>
            <a:r>
              <a:rPr lang="en-US" sz="24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analog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(ARO’)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Hozirgi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zamon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ARO’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bosqichda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integrallaydigan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kuchlanishiga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proportsional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ketlikdagi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impulbslar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ARO’dan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mikroprotsessorning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(MP)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interfeysiga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Masshtabli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(MO’)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(MP) lar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impulbs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341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224" y="1076014"/>
            <a:ext cx="883310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integrallash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axborotni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raqamli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displeyga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(RD)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Raqamli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displey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(RD)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tegishli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matnli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axborotni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volbtmetrlar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dasturli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arifmetik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algebraik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amallarni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kvadratik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chetlanish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og’ish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dispersiya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matematik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kutilishlarni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xotirlash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Hozirgi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paytda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Rossiya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Federatsiyasida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SH 1531. SH 1612. V7-39, V7- 40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rusumli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Germaniyada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7055, 7065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mikroprotsessorli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voltmetrlar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ko’lamda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ishlatilmoqda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99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8544" y="776253"/>
            <a:ext cx="7165848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O'LCHASH USULLARI VOSITALARINI TO'G'RI TANLASH VA ULARDAN FOYDALANA OLISH</a:t>
            </a:r>
            <a:endParaRPr lang="ru-RU" sz="28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074" name="Picture 2" descr="What is a Clamp Meter? | HIOKI E.E. CORPO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807" y="2631454"/>
            <a:ext cx="4945825" cy="273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69920" y="5430339"/>
            <a:ext cx="7213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https://www.hioki.com/global/learning/test-tools/clamp-meter.html</a:t>
            </a:r>
          </a:p>
        </p:txBody>
      </p:sp>
    </p:spTree>
    <p:extLst>
      <p:ext uri="{BB962C8B-B14F-4D97-AF65-F5344CB8AC3E}">
        <p14:creationId xmlns:p14="http://schemas.microsoft.com/office/powerpoint/2010/main" val="1224750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1288" y="1342034"/>
            <a:ext cx="90891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YeSKD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Yedinaya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sistema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konstruktorskoy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dokumemtatsi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matnli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tegishli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standartlari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muvofiq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Standartlarni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rahbariy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tavsiyanomalarni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rasmiylashtirnlish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mazmuni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GOST 1.5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muvofiq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tegishli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xalqaro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davlatlararo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uyg’unlashtirilgan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davlatlararo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bo’lmasligi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011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552" y="242419"/>
            <a:ext cx="108417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ketma-ketlikda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doirasi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qiyoslovchilarni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malakasiga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xavfsizlik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tayyorgarlik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ilovalar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9965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2648" y="1020503"/>
            <a:ext cx="9701784" cy="2588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Ayrim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birlashtirishga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ruxsat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doirasi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vazifasi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standartlashtirish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ob’ekti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kursatiladi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qiyoslasharo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jadvalda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011115"/>
              </p:ext>
            </p:extLst>
          </p:nvPr>
        </p:nvGraphicFramePr>
        <p:xfrm>
          <a:off x="2100135" y="3987832"/>
          <a:ext cx="7903401" cy="149856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1724363">
                  <a:extLst>
                    <a:ext uri="{9D8B030D-6E8A-4147-A177-3AD203B41FA5}">
                      <a16:colId xmlns:a16="http://schemas.microsoft.com/office/drawing/2014/main" val="139556668"/>
                    </a:ext>
                  </a:extLst>
                </a:gridCol>
                <a:gridCol w="2714582">
                  <a:extLst>
                    <a:ext uri="{9D8B030D-6E8A-4147-A177-3AD203B41FA5}">
                      <a16:colId xmlns:a16="http://schemas.microsoft.com/office/drawing/2014/main" val="2101548241"/>
                    </a:ext>
                  </a:extLst>
                </a:gridCol>
                <a:gridCol w="1732228">
                  <a:extLst>
                    <a:ext uri="{9D8B030D-6E8A-4147-A177-3AD203B41FA5}">
                      <a16:colId xmlns:a16="http://schemas.microsoft.com/office/drawing/2014/main" val="424824994"/>
                    </a:ext>
                  </a:extLst>
                </a:gridCol>
                <a:gridCol w="1732228">
                  <a:extLst>
                    <a:ext uri="{9D8B030D-6E8A-4147-A177-3AD203B41FA5}">
                      <a16:colId xmlns:a16="http://schemas.microsoft.com/office/drawing/2014/main" val="3028533497"/>
                    </a:ext>
                  </a:extLst>
                </a:gridCol>
              </a:tblGrid>
              <a:tr h="39301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Operatsiyaning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nomi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Qiyoslash</a:t>
                      </a:r>
                      <a:r>
                        <a:rPr lang="en-US" sz="1400" u="none" strike="noStrike" spc="25" dirty="0">
                          <a:effectLst/>
                        </a:rPr>
                        <a:t> </a:t>
                      </a:r>
                      <a:r>
                        <a:rPr lang="en-US" sz="1400" u="none" strike="noStrike" spc="25" dirty="0" err="1">
                          <a:effectLst/>
                        </a:rPr>
                        <a:t>bo’yicha</a:t>
                      </a:r>
                      <a:r>
                        <a:rPr lang="en-US" sz="1400" u="none" strike="noStrike" spc="25" dirty="0">
                          <a:effectLst/>
                        </a:rPr>
                        <a:t> </a:t>
                      </a:r>
                      <a:r>
                        <a:rPr lang="en-US" sz="1400" u="none" strike="noStrike" spc="25" dirty="0" err="1">
                          <a:effectLst/>
                        </a:rPr>
                        <a:t>xujjat</a:t>
                      </a:r>
                      <a:r>
                        <a:rPr lang="en-US" sz="1400" u="none" strike="noStrike" spc="25" dirty="0">
                          <a:effectLst/>
                        </a:rPr>
                        <a:t> </a:t>
                      </a:r>
                      <a:r>
                        <a:rPr lang="en-US" sz="1400" u="none" strike="noStrike" spc="25" dirty="0" err="1">
                          <a:effectLst/>
                        </a:rPr>
                        <a:t>bandining</a:t>
                      </a:r>
                      <a:r>
                        <a:rPr lang="en-US" sz="1400" u="none" strike="noStrike" spc="25" dirty="0">
                          <a:effectLst/>
                        </a:rPr>
                        <a:t> </a:t>
                      </a:r>
                      <a:r>
                        <a:rPr lang="en-US" sz="1400" u="none" strike="noStrike" spc="25" dirty="0" err="1">
                          <a:effectLst/>
                        </a:rPr>
                        <a:t>tartib</a:t>
                      </a:r>
                      <a:r>
                        <a:rPr lang="en-US" sz="1400" u="none" strike="noStrike" spc="25" dirty="0">
                          <a:effectLst/>
                        </a:rPr>
                        <a:t> </a:t>
                      </a:r>
                      <a:r>
                        <a:rPr lang="en-US" sz="1400" u="none" strike="noStrike" spc="25" dirty="0" err="1">
                          <a:effectLst/>
                        </a:rPr>
                        <a:t>raqami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>
                          <a:effectLst/>
                        </a:rPr>
                        <a:t>Operatsiyalarni o’tkazish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3717787"/>
                  </a:ext>
                </a:extLst>
              </a:tr>
              <a:tr h="7868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Dastlabki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qiyoslashda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Davriy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u="none" strike="noStrike" spc="25" dirty="0" err="1">
                          <a:effectLst/>
                        </a:rPr>
                        <a:t>qiyoslashda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/>
                </a:tc>
                <a:extLst>
                  <a:ext uri="{0D108BD9-81ED-4DB2-BD59-A6C34878D82A}">
                    <a16:rowId xmlns:a16="http://schemas.microsoft.com/office/drawing/2014/main" val="3346404052"/>
                  </a:ext>
                </a:extLst>
              </a:tr>
              <a:tr h="31867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extLst>
                  <a:ext uri="{0D108BD9-81ED-4DB2-BD59-A6C34878D82A}">
                    <a16:rowId xmlns:a16="http://schemas.microsoft.com/office/drawing/2014/main" val="2712617251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307336" y="5789197"/>
            <a:ext cx="7138416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Izoh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«Ha»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yo’q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9601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640281"/>
            <a:ext cx="811987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namunaviy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belgilaydigan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2-jadval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110511"/>
              </p:ext>
            </p:extLst>
          </p:nvPr>
        </p:nvGraphicFramePr>
        <p:xfrm>
          <a:off x="1435608" y="3673506"/>
          <a:ext cx="9262872" cy="25535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6315">
                  <a:extLst>
                    <a:ext uri="{9D8B030D-6E8A-4147-A177-3AD203B41FA5}">
                      <a16:colId xmlns:a16="http://schemas.microsoft.com/office/drawing/2014/main" val="2220270328"/>
                    </a:ext>
                  </a:extLst>
                </a:gridCol>
                <a:gridCol w="6226557">
                  <a:extLst>
                    <a:ext uri="{9D8B030D-6E8A-4147-A177-3AD203B41FA5}">
                      <a16:colId xmlns:a16="http://schemas.microsoft.com/office/drawing/2014/main" val="986603191"/>
                    </a:ext>
                  </a:extLst>
                </a:gridCol>
              </a:tblGrid>
              <a:tr h="21982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 bo’yicha hujjat bandining tartib raqami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strike="noStrike" spc="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Namunaviy o’lchash vositasini yoki qiyoslashbo’yicha yordamchi vositani nomi; vositaga texnikaviy talablarini belgilaydiganhujjatning tartib raqami; davlat qiyoslash sxemasi bo’yicha aniqlik toifasi va (yoki) metrologik va asosiy texnikaviy tavsiflari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extLst>
                  <a:ext uri="{0D108BD9-81ED-4DB2-BD59-A6C34878D82A}">
                    <a16:rowId xmlns:a16="http://schemas.microsoft.com/office/drawing/2014/main" val="784456891"/>
                  </a:ext>
                </a:extLst>
              </a:tr>
              <a:tr h="35535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/>
                </a:tc>
                <a:extLst>
                  <a:ext uri="{0D108BD9-81ED-4DB2-BD59-A6C34878D82A}">
                    <a16:rowId xmlns:a16="http://schemas.microsoft.com/office/drawing/2014/main" val="31550093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8768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3544" y="1147675"/>
            <a:ext cx="90799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keltirilmagan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Qiyoslovchilarni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malakasiga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qiyoslovchini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malakasiga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qiyoslovchiii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tanishishi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to’ldirilishi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Xavfsizlik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o’tkazish"da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mehnat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xavfsizligili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sanitariyasini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atrof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muhofaza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675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976" y="1082176"/>
            <a:ext cx="8485632" cy="4619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jarayoniii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zararli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mehnat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sharoitiga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oid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shartlari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kattaliklarpn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nomiial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og’ishlar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chegaralarini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nominallaridan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olnshi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tayyorgarlik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oldin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613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136" y="1148519"/>
            <a:ext cx="893368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ko’rikdan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tavsiflarpi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ko’rikdan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butligi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062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5256" y="1060021"/>
            <a:ext cx="9473184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ayrim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qobiliyatini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maqsadida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qo’llamasdan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ta’rifini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ta’rifini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bajarishini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maqbul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tekshirilayotgan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qiymatiii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ta’rifini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ketma-ketlik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alohida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band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ajratiladi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Agar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operatsiyalarini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bayonnoma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ilovada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bayonnoma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upda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835945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1130878"/>
            <a:ext cx="9253728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qoidalarini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bog’lanishlarni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oid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ruxsat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«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ijobiy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salbiy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to’g’risidagi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ijobiy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to’g’risidagi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guvohnomani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tamg’alanishi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tamg’alash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materiallariga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pasportda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yozilishini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tasdiqlanishi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2823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2040" y="1355808"/>
            <a:ext cx="8638032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salbiy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yaroqsizligini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tan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guvohnomasshsh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bekor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tamg’alash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o’chirish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pasportiga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yozuvni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beriladi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yaroqsizligi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ta’mirlashga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bo’lmaganini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muomaladai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ta’mirlashdan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takroriy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ko’rsatmalar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kiritiladi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551617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536" y="959477"/>
            <a:ext cx="983894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ilova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rasmiylashtiriladi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EHM da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dasturi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xatoligigsh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usuliyati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bayonnomasini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vositalarnni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guvohnomadagi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mazmuni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yoznsh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guvohnomaga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ilovasni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hajmi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misollari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jadvallari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grafiklari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h. k.;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atamalarni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tushunchalari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028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6424" y="1100464"/>
            <a:ext cx="888796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usuliyatini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joiz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xatoligiga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joizligiga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moslamalaripi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ta’riflari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namunaviy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qo’shimcha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ma’lumotlar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belgisini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tushirish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qo’shimcha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maxsus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ko’rsatmalar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istisno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unumdorligini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874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5880" y="847414"/>
            <a:ext cx="956462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asboblarini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endParaRPr lang="ru-RU" sz="28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tekshiruvi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sohasida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O’Vning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O’zstandart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Agentligi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tasdiqlanadi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idoralari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huquqi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yuridik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shaxslarning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akkreditlangan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topshirilishi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xalqaro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shartnomalar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bitimlar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tan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Ekspluatatsiyada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import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nizomlar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DSt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8.003:2005 “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O’DT.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nizomlar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” 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bayon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1881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856" y="1339203"/>
            <a:ext cx="884224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Ekspluatatsiyada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import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navbatdan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inspektsion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ekspert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ta’mirlashdan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chiqqan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import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nushasi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yalpi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ruxsat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birlamchi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qoidalari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tartibi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metodikasida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69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1248" y="763131"/>
            <a:ext cx="896112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Ekspluatatsiyada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operativ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saqlanayotgan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qiyoslashlararo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yaroqliligini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ta’minlashni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o’rtasidagi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taqdim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idoralari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namunaviy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O’V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grafiklari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shartnomalari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da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kalendar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muddatlarda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96117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3624" y="1073032"/>
            <a:ext cx="870508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nazorati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tekshiruvi</a:t>
            </a:r>
            <a:endParaRPr lang="ru-RU" sz="2400" dirty="0" smtClean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200" dirty="0" smtClean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vakolatlangan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organ,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tashkilot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foydalanishga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yaroqliligini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eksperimental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xarakteristikalar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majburiy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muvofiqligini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tasdiqlashdir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tekshiruv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qoidalariga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muvofiq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1829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7592" y="1240606"/>
            <a:ext cx="9281160" cy="51314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qoidalarida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huquqiga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Yaroqli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topilgan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guvohnomasi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tamg’asi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etalon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ko’rsatishlariga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ko’rsatkichi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Davlatmetrologiya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organlari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etalonlar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attestatsiya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metodikalari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qoidalar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rioya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faoliyatdir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662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975430"/>
            <a:ext cx="92994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tekshiruvi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etalonlar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huquqiy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jismoniy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shaxslarning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faoliyatini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litsenziyalash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ta’mirlash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ijaraga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faoliyatidir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qonunchilikka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binoan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tekshiruvi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chiqqanida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import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guruhlari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ro’yxatini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«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O’zstandart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agentligi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DSt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8.003:2005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muvofiq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tasdiqlaydi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tasdiqlanadigan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hujjatlarga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muvofiq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1864</Words>
  <Application>Microsoft Office PowerPoint</Application>
  <PresentationFormat>Широкоэкранный</PresentationFormat>
  <Paragraphs>170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</cp:revision>
  <dcterms:created xsi:type="dcterms:W3CDTF">2021-09-19T06:45:01Z</dcterms:created>
  <dcterms:modified xsi:type="dcterms:W3CDTF">2021-09-27T13:06:41Z</dcterms:modified>
</cp:coreProperties>
</file>