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33" r:id="rId21"/>
    <p:sldId id="334" r:id="rId22"/>
    <p:sldId id="335" r:id="rId23"/>
    <p:sldId id="336" r:id="rId24"/>
    <p:sldId id="337" r:id="rId25"/>
    <p:sldId id="338" r:id="rId26"/>
    <p:sldId id="339" r:id="rId27"/>
    <p:sldId id="340" r:id="rId28"/>
    <p:sldId id="341" r:id="rId29"/>
    <p:sldId id="342" r:id="rId30"/>
    <p:sldId id="343" r:id="rId31"/>
    <p:sldId id="344" r:id="rId32"/>
    <p:sldId id="283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6392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9-mavzu: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algn="ctr">
              <a:lnSpc>
                <a:spcPct val="115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Germometrlarii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Termoelektrik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termometrlarni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termomeflarini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Millivoltmetr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logomeflarni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Potensiometrlarni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Ko’priklarni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1576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00200" y="461415"/>
            <a:ext cx="897940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9-mavzu: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Germometrlarii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Termoelektrik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termometrlarni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termomeflarini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Millivoltmetr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logomeflarni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Potensiometrlarni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Ko’priklarni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Germometrlarii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Termoelektrik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termometrlarni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termomeflarini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Millivoltmetr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logomeflarni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Potensiometrlarni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Ko’priklarni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Akhrorbek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Ermatov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053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5256" y="1082823"/>
            <a:ext cx="1006754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texnologik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jarayonlarning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muhim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parametrlaridan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biridir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qiziganlik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darajasini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xarakterlaydigan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malekulalarning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issiqlik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xarakatida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hosil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kinetik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energiyasi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qizdirilganlik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xarakterlanadi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ikkinchisidan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qizdirilish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qizdirilishini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taqqoslash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yordamidagina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qizdirilish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darajasini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taqqoslashda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osongina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fizik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xossalaridan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birortasini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foydalaniladi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Molekulalarning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o’rtacha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kinetik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energiyasi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ideal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formula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=(3/2)KT	(1.)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K=1,380*10-23 J K—1 -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Boltsman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doimiysi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T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absolyut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K.</a:t>
            </a:r>
            <a:endParaRPr lang="ru-RU" sz="20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809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3232" y="919722"/>
            <a:ext cx="10314432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Agar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turlicha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bo’lsa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bir-biriga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tegib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turganida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energiyaning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tenglashuvi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ro’y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yuqoriroq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demak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malekulalarning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ko’proq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o’rtacha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kenetik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energiyasiga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issiqligini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kamroq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demak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malekulalarning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kamroq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o’rtacha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energiyasiga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SHunday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issiqlik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almashish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issiqlik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jarayonlarining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sifat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ham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miqdoriy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tamonlarini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xarakterlaydigan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parametrdir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uzunlik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massa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kabi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fizik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kattaliklardan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farqli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ravishda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intensiv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aktiv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Ammo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bevosita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emas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temperaturasiga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qandaydir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boshqa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fizik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parametrlari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bo’yichagina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bunday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xususiyatlarini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xususiyatlar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deyiladi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parametrlarga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masalan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xajm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uzunlik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zichlik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termoelektr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yurituvchi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xokazolar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o’lchaydigan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ataladi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040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984" y="651367"/>
            <a:ext cx="10149840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1597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yilda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Galiley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Galiley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yaratgan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faqatgina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indikatori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1641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yilda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bizga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noma’lum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ixtiyoriy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yaratdi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o’tgandan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keyin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Renaldin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muzning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suvning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qaynash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qabul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taklif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So’ngra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M.V.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Lomonosov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D.G.,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Farengeyt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(1724 y.)lar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son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topish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o’rnatish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ya’ni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sanoq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oralig’ining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tanlash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Ximiyaviy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moddalarning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tiklanadigan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reper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tayanch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qaynash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chegaralangan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oralig’idagi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hosil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gradus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(t2-t1)/n,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t1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t2 -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tiklanadigan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temperaturalar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 - t2 t1 -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tayanch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oralig’i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butun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son.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tenglamasi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t= t1+(V-V1)/(V2-V1)( t2- t1),	(2)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t2 -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moddaning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tayanch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(760 mm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ustuni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bosimida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og’irlik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980,665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/s2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tezlanishda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muzning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suvning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qaynash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). V1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V2 - t1 t2 -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temperaturalardagi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moddaning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v-t-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moddaning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0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3272" y="1014145"/>
            <a:ext cx="10094976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Tabiatda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hajmning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kengayishi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bo’lmaydi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solinadigan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moddalarning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spirt,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boshqalar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tabiatiga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Fan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texnikaning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rivojlanishi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yagona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solinadigan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moddaning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bironta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xususiyati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bog’lanmagan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yaratish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zaruriyati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paydo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1848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yilda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ingliz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fizigi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Kelvin (U. Tomson)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termodinamikaning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qonuni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yangi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tuzishni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taklif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Termodinamik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tenglamasi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T=Q/(Q100 - Q0) 100%	(3.)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Q100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Q0 -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suvning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qaynash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muzning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issiqlik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miqdori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Q-T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issiqlik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miqdori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vaznlar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1960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XI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halqaro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konferentsiya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qarorlarida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GOST 8550-61 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Kelvin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gradusi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(K)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termodinamik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TSelsiy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gradusi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(0S)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xalqaro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ko’zda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Kelvin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termodinamik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pastki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nuqta-absolyut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(K)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yagona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eksperemental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suvning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nuqtasidir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son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273,15K.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051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1288" y="1149470"/>
            <a:ext cx="9829800" cy="478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Suvning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fazalaridagi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muvozanat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suvning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nuqtasidan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0,01 K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Termodinamik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xarfi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son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K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xalqaro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termodinamik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ko’rinishda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ximiyaviy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moddalarning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qadar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tiklanadigan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qaynash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tuzilgan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gazli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Xalqaro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vaznlar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X1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konferentsiyada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qabul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Xalqaro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“t“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harfi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“°S“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Absolyut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termodinamik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ifodalanadigan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halqaro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munosabat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tenglama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	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T=t+273,15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absolyut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termodinamik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Kelvin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t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halqaro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°S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4755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4652" y="945860"/>
            <a:ext cx="10533887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Angliya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AQSH da 1715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yilda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taklif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Farengeyt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(0F)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muzning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(32 0F)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suvning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qaynash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(212 0F)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halqaro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absolyut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termodinamik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Farengeyt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xisoblangan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munosabati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824978"/>
              </p:ext>
            </p:extLst>
          </p:nvPr>
        </p:nvGraphicFramePr>
        <p:xfrm>
          <a:off x="946404" y="2279936"/>
          <a:ext cx="10232135" cy="43765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29755">
                  <a:extLst>
                    <a:ext uri="{9D8B030D-6E8A-4147-A177-3AD203B41FA5}">
                      <a16:colId xmlns:a16="http://schemas.microsoft.com/office/drawing/2014/main" val="456636371"/>
                    </a:ext>
                  </a:extLst>
                </a:gridCol>
                <a:gridCol w="1650607">
                  <a:extLst>
                    <a:ext uri="{9D8B030D-6E8A-4147-A177-3AD203B41FA5}">
                      <a16:colId xmlns:a16="http://schemas.microsoft.com/office/drawing/2014/main" val="1043254859"/>
                    </a:ext>
                  </a:extLst>
                </a:gridCol>
                <a:gridCol w="1651773">
                  <a:extLst>
                    <a:ext uri="{9D8B030D-6E8A-4147-A177-3AD203B41FA5}">
                      <a16:colId xmlns:a16="http://schemas.microsoft.com/office/drawing/2014/main" val="590435300"/>
                    </a:ext>
                  </a:extLst>
                </a:gridCol>
              </a:tblGrid>
              <a:tr h="3967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Muvozanat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xolatlari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Xalqaro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amaliy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temperaturalarga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berilgan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qiymat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4774258"/>
                  </a:ext>
                </a:extLst>
              </a:tr>
              <a:tr h="1520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(K)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(t)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extLst>
                  <a:ext uri="{0D108BD9-81ED-4DB2-BD59-A6C34878D82A}">
                    <a16:rowId xmlns:a16="http://schemas.microsoft.com/office/drawing/2014/main" val="1171746653"/>
                  </a:ext>
                </a:extLst>
              </a:tr>
              <a:tr h="3041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qattiq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gazsimon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fazalari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orasidagi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muvozanat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uchlamchi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nuqtasi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13,81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—259,34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extLst>
                  <a:ext uri="{0D108BD9-81ED-4DB2-BD59-A6C34878D82A}">
                    <a16:rowId xmlns:a16="http://schemas.microsoft.com/office/drawing/2014/main" val="2848853197"/>
                  </a:ext>
                </a:extLst>
              </a:tr>
              <a:tr h="4562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33330,6 Pa (25/76 normal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atmosfera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bosish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bosimida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gazsimon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fazalari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orasidagi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muvozanat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17,042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—256,108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extLst>
                  <a:ext uri="{0D108BD9-81ED-4DB2-BD59-A6C34878D82A}">
                    <a16:rowId xmlns:a16="http://schemas.microsoft.com/office/drawing/2014/main" val="2161440580"/>
                  </a:ext>
                </a:extLst>
              </a:tr>
              <a:tr h="3041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gazsimon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fazalari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orasidagi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muvozanat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vodorodning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qaynash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nuqtasi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20,28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—252,87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extLst>
                  <a:ext uri="{0D108BD9-81ED-4DB2-BD59-A6C34878D82A}">
                    <a16:rowId xmlns:a16="http://schemas.microsoft.com/office/drawing/2014/main" val="4129624203"/>
                  </a:ext>
                </a:extLst>
              </a:tr>
              <a:tr h="3041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Neonning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gazsimon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fazalari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orasidagi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muvozanat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neonning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qaynash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nuqtasi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27,102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—246,048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extLst>
                  <a:ext uri="{0D108BD9-81ED-4DB2-BD59-A6C34878D82A}">
                    <a16:rowId xmlns:a16="http://schemas.microsoft.com/office/drawing/2014/main" val="4051786631"/>
                  </a:ext>
                </a:extLst>
              </a:tr>
              <a:tr h="4562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Kislorodning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qattiq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gazsimon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fazalari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orasidagi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muvozanat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kislorodning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uchlamchi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nuqtasi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54,361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—218,789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extLst>
                  <a:ext uri="{0D108BD9-81ED-4DB2-BD59-A6C34878D82A}">
                    <a16:rowId xmlns:a16="http://schemas.microsoft.com/office/drawing/2014/main" val="1467636708"/>
                  </a:ext>
                </a:extLst>
              </a:tr>
              <a:tr h="3041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Kislorodning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gazsimon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fazalari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orasidagi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muvozanat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kislorodning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qaynash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nuqtasi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90,188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—182,962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extLst>
                  <a:ext uri="{0D108BD9-81ED-4DB2-BD59-A6C34878D82A}">
                    <a16:rowId xmlns:a16="http://schemas.microsoft.com/office/drawing/2014/main" val="287256666"/>
                  </a:ext>
                </a:extLst>
              </a:tr>
              <a:tr h="3041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Suvning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qattiq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gazsimon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fazalari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orasidagi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muvozanat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suvning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uchlamchi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nuqtasi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273,16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extLst>
                  <a:ext uri="{0D108BD9-81ED-4DB2-BD59-A6C34878D82A}">
                    <a16:rowId xmlns:a16="http://schemas.microsoft.com/office/drawing/2014/main" val="4237870489"/>
                  </a:ext>
                </a:extLst>
              </a:tr>
              <a:tr h="4562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Suvning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bug’simon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fazalari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orasidagi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muvozanat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suvning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qaynash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temperaturasi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nuqtasi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373,15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extLst>
                  <a:ext uri="{0D108BD9-81ED-4DB2-BD59-A6C34878D82A}">
                    <a16:rowId xmlns:a16="http://schemas.microsoft.com/office/drawing/2014/main" val="3910284788"/>
                  </a:ext>
                </a:extLst>
              </a:tr>
              <a:tr h="3041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Misning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qattiq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fazalari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orasidagi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muvozanat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ruhning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qattiqlashuvi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nuqtasi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692,73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419,58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extLst>
                  <a:ext uri="{0D108BD9-81ED-4DB2-BD59-A6C34878D82A}">
                    <a16:rowId xmlns:a16="http://schemas.microsoft.com/office/drawing/2014/main" val="1925803493"/>
                  </a:ext>
                </a:extLst>
              </a:tr>
              <a:tr h="3041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Kumushning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qattiq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fazalari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orasidagi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muvozanat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kumushning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qattiqlanish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nuqtasi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1235,08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961,93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extLst>
                  <a:ext uri="{0D108BD9-81ED-4DB2-BD59-A6C34878D82A}">
                    <a16:rowId xmlns:a16="http://schemas.microsoft.com/office/drawing/2014/main" val="3182483951"/>
                  </a:ext>
                </a:extLst>
              </a:tr>
              <a:tr h="3041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Oltinning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qattiq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fazalari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orasidagi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muvozanat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oltinning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qattiqlanish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nuqtasi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1337,58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1064,43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42512" marR="42512" marT="0" marB="0" anchor="ctr"/>
                </a:tc>
                <a:extLst>
                  <a:ext uri="{0D108BD9-81ED-4DB2-BD59-A6C34878D82A}">
                    <a16:rowId xmlns:a16="http://schemas.microsoft.com/office/drawing/2014/main" val="25237574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7709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090" y="423482"/>
            <a:ext cx="5324475" cy="60293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42544" y="1002862"/>
            <a:ext cx="4925568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TSelsiy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(°S), Kelvin (K),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Farengeyt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(OF)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Renkina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graduslarida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Zamonaviy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universallik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xususiyatiga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sharoitda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optimal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qo’yilgan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sharti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davomiyligi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sharti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avtomatik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boshqarish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zarurati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qulay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ishonchli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birlamchi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datchiklari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sifatida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termoo’zgartkichi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foydalanadigan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kontaktli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701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2144" y="1033277"/>
            <a:ext cx="9912096" cy="5458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Kengayish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qattiq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yohud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o’lchamlarning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Manometrik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moddalar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bosimning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yurituvchi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-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termoelektr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o’tkazgichlarning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sababli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asoslangan-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Nurlanish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tarqalganlari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optik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issiq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ravshanligini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rangli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pirometrlar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issiqlikdan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nurlanish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spektoridagi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energiyaning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taqsimlanishini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radiatsion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pirometrlar-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issiq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jismning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nurlanishi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quvvatini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9469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4048" y="99941"/>
            <a:ext cx="10387584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Suyuqlikli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- 200 °S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600 °S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oraliqdagi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SHisha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sodda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yetarli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arzon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sababli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laboratoriya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sanoatda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tarqalgan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printsipi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suyuqligining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xajmini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kamayishi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SHisha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sifatida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toluol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spirti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etonol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kerosin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petroley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efir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pentan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boshqalar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115504"/>
              </p:ext>
            </p:extLst>
          </p:nvPr>
        </p:nvGraphicFramePr>
        <p:xfrm>
          <a:off x="996696" y="2367678"/>
          <a:ext cx="9564624" cy="44903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80566">
                  <a:extLst>
                    <a:ext uri="{9D8B030D-6E8A-4147-A177-3AD203B41FA5}">
                      <a16:colId xmlns:a16="http://schemas.microsoft.com/office/drawing/2014/main" val="4066747073"/>
                    </a:ext>
                  </a:extLst>
                </a:gridCol>
                <a:gridCol w="3141526">
                  <a:extLst>
                    <a:ext uri="{9D8B030D-6E8A-4147-A177-3AD203B41FA5}">
                      <a16:colId xmlns:a16="http://schemas.microsoft.com/office/drawing/2014/main" val="3096625582"/>
                    </a:ext>
                  </a:extLst>
                </a:gridCol>
                <a:gridCol w="1570761">
                  <a:extLst>
                    <a:ext uri="{9D8B030D-6E8A-4147-A177-3AD203B41FA5}">
                      <a16:colId xmlns:a16="http://schemas.microsoft.com/office/drawing/2014/main" val="3500950635"/>
                    </a:ext>
                  </a:extLst>
                </a:gridCol>
                <a:gridCol w="1571771">
                  <a:extLst>
                    <a:ext uri="{9D8B030D-6E8A-4147-A177-3AD203B41FA5}">
                      <a16:colId xmlns:a16="http://schemas.microsoft.com/office/drawing/2014/main" val="395196181"/>
                    </a:ext>
                  </a:extLst>
                </a:gridCol>
              </a:tblGrid>
              <a:tr h="362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Termometrik xususiyatlar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O’lchash vositasining nomlanishi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O’lchash diapazoni °S quyi yuqori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1035678"/>
                  </a:ext>
                </a:extLst>
              </a:tr>
              <a:tr h="1813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extLst>
                  <a:ext uri="{0D108BD9-81ED-4DB2-BD59-A6C34878D82A}">
                    <a16:rowId xmlns:a16="http://schemas.microsoft.com/office/drawing/2014/main" val="3032247529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Issiqlikdan kengaish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Suyuqlikning shisha termometrlari Dilotometrik va bimetalli termometrlar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—200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—150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700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extLst>
                  <a:ext uri="{0D108BD9-81ED-4DB2-BD59-A6C34878D82A}">
                    <a16:rowId xmlns:a16="http://schemas.microsoft.com/office/drawing/2014/main" val="1333428758"/>
                  </a:ext>
                </a:extLst>
              </a:tr>
              <a:tr h="10878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Ishchi jismning o’zgarmas xajmda bosimining o’zgarishi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Manometrik termometrlar: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Gazli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Suyuqlikli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Bug’—suyuqlikli (kondensatsion)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—150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(- 267) —150 —50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extLst>
                  <a:ext uri="{0D108BD9-81ED-4DB2-BD59-A6C34878D82A}">
                    <a16:rowId xmlns:a16="http://schemas.microsoft.com/office/drawing/2014/main" val="4104336549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Termoelektrik effekt (IEYuK)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Termoelektrik termometrlar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—200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2500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extLst>
                  <a:ext uri="{0D108BD9-81ED-4DB2-BD59-A6C34878D82A}">
                    <a16:rowId xmlns:a16="http://schemas.microsoft.com/office/drawing/2014/main" val="2693752966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Elektr qarshiligini o’zgarishi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Metalli qarshilik termometrlari Yarim o’tkazgichli qarshilik termometrlari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—260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—272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extLst>
                  <a:ext uri="{0D108BD9-81ED-4DB2-BD59-A6C34878D82A}">
                    <a16:rowId xmlns:a16="http://schemas.microsoft.com/office/drawing/2014/main" val="4008664886"/>
                  </a:ext>
                </a:extLst>
              </a:tr>
              <a:tr h="9065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Issiqlikda nurlanish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Pirometrlar: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Kvazimonoxromatik pirometrlar Spektral nisbatli pirometrlar To’liq nurlanish pirometrlari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2800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3500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50676" marR="50676" marT="0" marB="0" anchor="ctr"/>
                </a:tc>
                <a:extLst>
                  <a:ext uri="{0D108BD9-81ED-4DB2-BD59-A6C34878D82A}">
                    <a16:rowId xmlns:a16="http://schemas.microsoft.com/office/drawing/2014/main" val="19555944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339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0120" y="912070"/>
            <a:ext cx="9884664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Sanoatda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qo’llaniladigan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temperaturani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vositalari</a:t>
            </a:r>
            <a:endParaRPr lang="ru-RU" sz="1600" b="1" dirty="0" smtClean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issiqlikdan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kengayishi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xajmiy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kengayish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koefitsienti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xarakterlanadi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koeffitsient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formula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Texnikada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shisha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xillarga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Ko’rsatishlariga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tuzatma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kiritilmaydigan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simobli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(-35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+600 °S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organik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(-200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+200 °S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Ko’rsatishlar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pasportiga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binoan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tuzatma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kiritiladigan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simobli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(—35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+600 °S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mo’ljallangan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simobli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+500 °S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organik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(-80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+100 °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 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Konstruktsiyalarining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xilma-xilligiga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qaramay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barcha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turning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tayoqcha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shaklidagi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o’rnatilgan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tegishli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2).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8348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Temp\FineReader11.00\media\image23.jpeg"/>
          <p:cNvPicPr/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7446" y="573404"/>
            <a:ext cx="5965698" cy="40534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599944" y="5145291"/>
            <a:ext cx="7805928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a-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qalin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devorli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tayoqcha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shaklidagi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b-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ichiga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o’rnatilgan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1-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rezervuar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2-kapilyar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naycha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3-shkala; 4-shisha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qobiq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6580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643048"/>
              </p:ext>
            </p:extLst>
          </p:nvPr>
        </p:nvGraphicFramePr>
        <p:xfrm>
          <a:off x="1088137" y="1380014"/>
          <a:ext cx="10067544" cy="47038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38627">
                  <a:extLst>
                    <a:ext uri="{9D8B030D-6E8A-4147-A177-3AD203B41FA5}">
                      <a16:colId xmlns:a16="http://schemas.microsoft.com/office/drawing/2014/main" val="1975500284"/>
                    </a:ext>
                  </a:extLst>
                </a:gridCol>
                <a:gridCol w="2428871">
                  <a:extLst>
                    <a:ext uri="{9D8B030D-6E8A-4147-A177-3AD203B41FA5}">
                      <a16:colId xmlns:a16="http://schemas.microsoft.com/office/drawing/2014/main" val="2398693593"/>
                    </a:ext>
                  </a:extLst>
                </a:gridCol>
                <a:gridCol w="1621401">
                  <a:extLst>
                    <a:ext uri="{9D8B030D-6E8A-4147-A177-3AD203B41FA5}">
                      <a16:colId xmlns:a16="http://schemas.microsoft.com/office/drawing/2014/main" val="1894223290"/>
                    </a:ext>
                  </a:extLst>
                </a:gridCol>
                <a:gridCol w="1371624">
                  <a:extLst>
                    <a:ext uri="{9D8B030D-6E8A-4147-A177-3AD203B41FA5}">
                      <a16:colId xmlns:a16="http://schemas.microsoft.com/office/drawing/2014/main" val="2050078137"/>
                    </a:ext>
                  </a:extLst>
                </a:gridCol>
                <a:gridCol w="1616018">
                  <a:extLst>
                    <a:ext uri="{9D8B030D-6E8A-4147-A177-3AD203B41FA5}">
                      <a16:colId xmlns:a16="http://schemas.microsoft.com/office/drawing/2014/main" val="3445970126"/>
                    </a:ext>
                  </a:extLst>
                </a:gridCol>
                <a:gridCol w="1391003">
                  <a:extLst>
                    <a:ext uri="{9D8B030D-6E8A-4147-A177-3AD203B41FA5}">
                      <a16:colId xmlns:a16="http://schemas.microsoft.com/office/drawing/2014/main" val="219613454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Nomlari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Ko’rinadigan hajmiy kengayish koeffi-</a:t>
                      </a:r>
                      <a:endParaRPr lang="ru-RU" sz="2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tsienti (3, grad—1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O’rtacha temperatura</a:t>
                      </a:r>
                      <a:endParaRPr lang="ru-RU" sz="22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°S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Qo’llanilish chegarasi °S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05153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Qotishi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Qaynashi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Pastgi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Yuqorigi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488082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Metil spirti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0,00115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—95,8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65,6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—80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63375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Etil spirti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0,00103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—114,5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—80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139144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Kerosin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0,00093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u="none" strike="noStrike" spc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u="none" strike="noStrike" spc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553903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Petroley efir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0,00140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u="none" strike="noStrike" spc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u="none" strike="noStrike" spc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—120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516406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Pentan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0,00170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—200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u="none" strike="noStrike" spc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—190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342911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Toluol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0,00107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—97,2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109,8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—80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744446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Galliy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u="none" strike="noStrike" spc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29,8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2070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u="none" strike="noStrike" spc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1200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099626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Simob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0,00016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—38,9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356,6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—35</a:t>
                      </a:r>
                      <a:endParaRPr lang="ru-RU" sz="2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</a:t>
                      </a:r>
                      <a:endParaRPr lang="ru-RU" sz="2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05744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9052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3816" y="916740"/>
            <a:ext cx="10543032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Temperaturani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suyuqlikli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shisha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aniqligadagi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yo’l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qo’yadigan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xatolar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qator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faktorlarga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bog’liq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200" b="1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bo’linmalari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kiritiladigan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tuzatish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noaniqligi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nuqtasining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o’lchanayotgan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muxitga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chuqurligining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har-xilligi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tashqi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bosimning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inertsiyasining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rezervuar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atrof-muxit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issiqligining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muvozanati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Xatolarga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sabab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faktorlardan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ahamiyatlisi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nuqtasining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o’lchanayotgan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muxitga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chuqurligining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xilligidir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Agar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kiritilganda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sharoitlariga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o’lchanayotgan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muxitga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to’liq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kiritib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bo’lmasa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rezervuari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suyuqlik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ustuni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temperaturada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4773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8720" y="1498326"/>
            <a:ext cx="1029614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asboblari</a:t>
            </a:r>
            <a:endParaRPr lang="ru-RU" sz="28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Sanoatda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elektrik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kattaliklarni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magnitoelektr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Millivoltmetrlar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potentsiometrlar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me’yorlovchi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o’zgartkichlar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logometrlar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qarshiliklar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o’lchashning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ko’prik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sxemasi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qo’llanilmoqda</a:t>
            </a:r>
            <a:r>
              <a:rPr lang="en-US" sz="3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5407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984" y="1127699"/>
            <a:ext cx="9966960" cy="4976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</a:t>
            </a:r>
            <a:endParaRPr lang="ru-RU" sz="20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o’tkazgichlar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xususiyatiga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Demak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o’tkazgichning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funktsiyasidan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ya’ni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R = f(t).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funktsiyaning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ko’rinishi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materialining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xossalariga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Ko’pchilik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metallarning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ko’tarilishi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metall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oksidlari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yarim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o’tkazgichlar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kamayadi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tayyorlashda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javob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metallar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muhitda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metall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oksidlanmasligi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kimyoviy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tarkibi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o’zgarmasligi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metallning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koeffitsienti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yetarli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barqarorlashgan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to’g’ri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ravon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keskin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chiqishlarsiz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gisterezis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holatlarisiz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solishtirma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yetarlicha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oralig’ida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talablarga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platina,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nikelb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volbfram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kabi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metallar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javob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04389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5296" y="934688"/>
            <a:ext cx="9710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qarshilygining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xarakterlovchi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parametr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koeffitsienti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deyiladi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koeffitsienti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bog’liq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metallar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faqat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4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930" y="2727578"/>
            <a:ext cx="5884926" cy="112204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25296" y="4072853"/>
            <a:ext cx="10415016" cy="2322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Hozir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tayyorlash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platina,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nikelb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temirdan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oksidlanishi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tufayli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u 200° S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ortiq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Misning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kamchiliklariga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solishtirma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kiritsa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o=17^10-7 </a:t>
            </a:r>
            <a:r>
              <a:rPr lang="en-US" spc="16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Omm</a:t>
            </a:r>
            <a:r>
              <a:rPr lang="en-US" spc="16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Solishtirma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o’lchamiga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solishtirma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sim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Misdan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tayyorlangan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—200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+ 200° S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uzoq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davomida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Nominal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0°S da 10, 50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100 Om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tashkil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634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2376" y="1145987"/>
            <a:ext cx="1100023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Platina —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qimmatbaho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material.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Kimyoviy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jihatdan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inert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sof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osonlik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Platinadan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tayyorlangan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—260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+1100° S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0°S 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platinali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qarshilkk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1, 5, 10, 50, 100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500 Om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Ro = 46 Om li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nominal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statistik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xarakteristikasiga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belgilashlar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kiritilgan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1P, 5P, 10P, 50P, 100P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500P (R</a:t>
            </a:r>
            <a:r>
              <a:rPr lang="en-US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0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==46 Om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Gr. 21 deb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).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Platinaning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kamchiliklaridan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tiklovchi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muhitda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metall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bug’lari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uglerod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oksidi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moddalar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ifloslanishidir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ayniqsa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namoyon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Nikelli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temirli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—60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+ 180° S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oralig’ida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Ammo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metallar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kamchiliklarga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sof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xolda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almashtira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tayyorlashda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qiyinchilik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tug’diradi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ayniqsa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nikelb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bog’liqligi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oddiy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empirik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tenglamalar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chiziqlardan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emas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nikel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ayniqsa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nisbatan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past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osongina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oksidlaiadi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kamchiliklar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tayyorlashda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nikelb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temir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cheklab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qo’yadi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2557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Temp\FineReader11.00\media\image24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92" y="759714"/>
            <a:ext cx="2633472" cy="543991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871728" y="1044391"/>
            <a:ext cx="6370320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sezgir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elementi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to’rt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kanalli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keramik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karkas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Mexanik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shikastlanishdan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atrof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muhitning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zararli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saqlanish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sezgir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element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himoya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qobig’i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keramik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vtulka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4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zichlashtirilgan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Sezgir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elementning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kuloqchalari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izolyatsion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keramik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naycha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6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ob’ektida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rezbbali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shtutser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8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o’rnatilgan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himoya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g’ilofi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7 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Himoya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g’ilofining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9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Uchida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quloqchalarini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mahkamlash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vintlar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izolyatsion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kolodka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qopqoq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yopiladi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shtutser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maydonlari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kamaytirish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sezgir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elementlari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induktivsiz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o’ramli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yasaladi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7193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756" y="560070"/>
            <a:ext cx="4422775" cy="592074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6280" y="760109"/>
            <a:ext cx="5803392" cy="56507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bo’ylab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lozim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Joulb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Lents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qonuniga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issiqlik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ajralib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o’lchanayotgan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muhit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qaraganda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yuqoriroq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qizdiradi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tegishlicha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/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Sanoat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sharoitlarida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hisoblanadiki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o’z-o’zini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qizdirish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hisobiga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0°S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0,1% R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0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ortiq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bo’lmaydi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kamchiligi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qo’shimcha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manbaining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zarurligidir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994165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5642" y="884572"/>
            <a:ext cx="103845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Millivoltmetrning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tuzilishi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rasmda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qutb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tayanch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tovonostlari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spc="130" dirty="0">
                <a:solidFill>
                  <a:srgbClr val="000000"/>
                </a:solidFill>
                <a:latin typeface="Times New Roman" panose="02020603050405020304" pitchFamily="18" charset="0"/>
                <a:ea typeface="Candara" panose="020E0502030303020204" pitchFamily="34" charset="0"/>
                <a:cs typeface="Candara" panose="020E0502030303020204" pitchFamily="34" charset="0"/>
              </a:rPr>
              <a:t>8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o’qlarda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havo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oralig’ida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5 bor.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o’qlar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7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kronshteyn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9,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strelka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Strelkaning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11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siljiydi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termojuft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zajiriga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spiralb-prujina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spc="130" dirty="0">
                <a:solidFill>
                  <a:srgbClr val="000000"/>
                </a:solidFill>
                <a:latin typeface="Times New Roman" panose="02020603050405020304" pitchFamily="18" charset="0"/>
                <a:ea typeface="Candara" panose="020E0502030303020204" pitchFamily="34" charset="0"/>
                <a:cs typeface="Candara" panose="020E0502030303020204" pitchFamily="34" charset="0"/>
              </a:rPr>
              <a:t>6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chulg’ami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orqali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hosil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maydoni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maydon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o’rtasidagi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o’zaro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natijasida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aylantiruvchi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moment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hosil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sababli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strelka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Spiralb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spc="130" dirty="0">
                <a:solidFill>
                  <a:srgbClr val="000000"/>
                </a:solidFill>
                <a:latin typeface="Times New Roman" panose="02020603050405020304" pitchFamily="18" charset="0"/>
                <a:ea typeface="Candara" panose="020E0502030303020204" pitchFamily="34" charset="0"/>
                <a:cs typeface="Candara" panose="020E0502030303020204" pitchFamily="34" charset="0"/>
              </a:rPr>
              <a:t>6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teskari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TEYuK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strelkaning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muayyan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vaziyati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to’g’ri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keladi.Tok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o’tmagan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paytda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elastik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prujinalar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spc="130" dirty="0">
                <a:solidFill>
                  <a:srgbClr val="000000"/>
                </a:solidFill>
                <a:latin typeface="Times New Roman" panose="02020603050405020304" pitchFamily="18" charset="0"/>
                <a:ea typeface="Candara" panose="020E0502030303020204" pitchFamily="34" charset="0"/>
                <a:cs typeface="Candara" panose="020E0502030303020204" pitchFamily="34" charset="0"/>
              </a:rPr>
              <a:t>6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boshlang’ich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vaziyatga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qaytaradi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strelkaning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spc="130" dirty="0">
                <a:solidFill>
                  <a:srgbClr val="000000"/>
                </a:solidFill>
                <a:latin typeface="Times New Roman" panose="02020603050405020304" pitchFamily="18" charset="0"/>
                <a:ea typeface="Candara" panose="020E0502030303020204" pitchFamily="34" charset="0"/>
                <a:cs typeface="Candara" panose="020E0502030303020204" pitchFamily="34" charset="0"/>
              </a:rPr>
              <a:t>11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nolga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Kronshteyn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9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strelkani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muvozanat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holatida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saqlashi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posangi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4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shkalasi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°S da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o’tayotgan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maydon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o’zaro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tufayli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paydo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aylantiruvchi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moment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ifoda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orqali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aniqlanadi</a:t>
            </a:r>
            <a:endParaRPr lang="ru-RU" sz="2000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690" y="4838356"/>
            <a:ext cx="1638300" cy="4572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25118" y="5463689"/>
            <a:ext cx="9625584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</a:t>
            </a:r>
            <a:r>
              <a:rPr lang="en-US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aylantiruvchi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moment; S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geometrik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chulg’amlari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koeffitsient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B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oralikdagi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I 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6665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055" y="438150"/>
            <a:ext cx="6096953" cy="554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4256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91768" y="647438"/>
            <a:ext cx="43676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teskari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ta’sir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moment</a:t>
            </a:r>
            <a:endParaRPr lang="ru-RU" sz="20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868" y="1571308"/>
            <a:ext cx="2500884" cy="82442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16152" y="2672048"/>
            <a:ext cx="9518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yerda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S2 —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elastik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element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spiralb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prujina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cho’zilgan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tolalar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o’lchamidan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eniqlanadigan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koeffitsient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; Ye —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spiralb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prujinalarining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elastik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moduli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cho’zilgan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tolalarning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siljish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moduli; </a:t>
            </a:r>
            <a:r>
              <a:rPr lang="en-US" sz="2000" spc="130" dirty="0">
                <a:solidFill>
                  <a:srgbClr val="000000"/>
                </a:solidFill>
                <a:latin typeface="Times New Roman" panose="02020603050405020304" pitchFamily="18" charset="0"/>
                <a:ea typeface="Candara" panose="020E0502030303020204" pitchFamily="34" charset="0"/>
                <a:cs typeface="Times New Roman" panose="02020603050405020304" pitchFamily="18" charset="0"/>
              </a:rPr>
              <a:t>φ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elastik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elementning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burilish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burchagi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Millivoltmetrli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termoelektrlar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komplektining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kamchiligi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mavjudligidir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Millivoltmetrning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ko’rsatishiga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TEYuK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zanjirning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540" y="4887360"/>
            <a:ext cx="3195828" cy="75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2605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7240" y="987557"/>
            <a:ext cx="10671048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qarshilikning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</a:t>
            </a:r>
            <a:r>
              <a:rPr lang="en-US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sodir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xatolikka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Noqulay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sharoitda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miqdoridan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sinfidan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oshib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ketishi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Texnik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Millivoltmetrda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karshiligining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millivolbmetr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umumiy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nisbati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1:3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ortiq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emas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Millivoltmetrning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umumiy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orttirib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borilsa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koeffitsienti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kamayib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atrof-muxit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o’zgarishidan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xatolik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kamayadi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Agar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termojuft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erkin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uchlarining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jarayonida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chegaralarda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o’zgarsa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ko’prik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sxemasidan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foydalangan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sovuq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ulanmalar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kompensatsiya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Sanoatda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laboratoriyalarda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Millivoltmetrlar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ko’rsatuvchi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yozuvchi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rostlovchi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Tuzilishining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bajarilishi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nazaridan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shchitda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o’rnatiladigan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ko’chma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Ko’chma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0,2; 0,5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1,0,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shchitda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o’rnatiladiganlari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0,5; 1,0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1,5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sinflari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belgilangan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2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6958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3232" y="1201695"/>
            <a:ext cx="10616184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Potentsiometrlar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aniqligi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nuqtai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nazaridan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qo’yiladigan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talablar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oshganligi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sababli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hozir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haroratni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termojuft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Millivoltmetrlardan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foydalanishdagi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kamchiliklardan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kompensatsion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potentsiometrik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usul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tobora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qo’llanilmoqda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Potentsiometrik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Millivoltmetr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boriladigan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afzaldir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potentsiometrning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ko’rsatishi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zanjir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qarshiliklarining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o’zgarishiga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asbob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haroratiga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bog’liq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Potentsiometrda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termojuft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erkin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uchlari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haroratining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o’zgarishiga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tuzatish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kiritiladi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aniqligi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Potentsiometrik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usuli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o’lchanayotgan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termojuft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TEYUK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potetsiallar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ayirmasi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muvozanatlashtirishga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asoslangan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potentsiallar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ayrmasi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kalibrlangan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qarshilikda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yordamchi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manbaidan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Potentsiallar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ayirmasi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termojuft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TEYUK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teskari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ishorali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qiymatiga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uz-Cyrl-UZ" sz="2000" dirty="0" smtClean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Termojuftning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Rbd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tarmoqda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yordamchi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manba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yo’nalishda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yuradigan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TEYuK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reoxord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sirpang’ichi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nol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indikator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strelkasini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nolni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ko’rsatguncha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suradi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8693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200" y="482346"/>
            <a:ext cx="5026279" cy="281863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18032" y="3739253"/>
            <a:ext cx="10174224" cy="2322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Potentsiometrlarning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o’lchamlardagi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qayd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signal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rostlovchi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chiqariladi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Avtomatik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potentsiometrlarning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sinfi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0,25; 0,5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1,0.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Termojuftning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TEYuK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magnitoelektr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millivolbmetr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avtomatik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potentsiometrlarni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laboratoriya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potentsiometrlaridan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ko’chma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PP-63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PP-70;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namuna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R330, R371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potentsiometrlar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Namuna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sinfi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0,002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0,005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logometrlar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muvozanatlashtirilgan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muvozanatlashmagan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ko’prik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kompensatsion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termoqarshilikning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me’yorlovchi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o’zgartkichlaridan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0651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71600" y="415043"/>
            <a:ext cx="9326880" cy="38595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Logometrlar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Logometr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ko’pincha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texnik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birgalikda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Logometrning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printsipi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zanjiridagi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nisbatini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Zanjirlardan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ikkinchisiga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/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2.16-rasmda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logometrning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o’zaro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strelka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bikr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maxkamlangan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ramachalar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iborat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ramachalar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qutb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uchliklari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4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tirqishida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tirqish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tekis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qilinmagan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nuqtalarida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ramachalar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strelkaning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burilish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burchaklari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turlicha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turlicha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Markazdan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qutb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uchliklari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chetlariga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tirqishi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kamayadi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ravishda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markazdan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qutb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uchliklari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chetlariga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tirqishda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o’sadi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Logometrning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ikkala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ramkasi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manbai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Ye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ta’minlanadi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aylantiruvchi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momentlari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bir-biriga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karshi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yo’naladigan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Aylantiruvchi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momentlar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</a:t>
            </a:r>
            <a:r>
              <a:rPr lang="en-US" spc="130" dirty="0">
                <a:solidFill>
                  <a:srgbClr val="000000"/>
                </a:solidFill>
                <a:latin typeface="Times New Roman" panose="02020603050405020304" pitchFamily="18" charset="0"/>
                <a:ea typeface="Candara" panose="020E0502030303020204" pitchFamily="34" charset="0"/>
                <a:cs typeface="Candara" panose="020E0502030303020204" pitchFamily="34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qiymati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ravishda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quyidagiga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: 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036" y="4357857"/>
            <a:ext cx="2338007" cy="112039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71600" y="5561552"/>
            <a:ext cx="9848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yerda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S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S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ramachalarning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geometrik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ulardagi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sim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uramlari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koeffitsientlar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V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V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ramachalar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joylashgan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joydagi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induktsiyalari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; Ii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I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—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ramachalardan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o’tayotgan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kuchlari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13146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AppData\Local\Temp\FineReader11.00\media\image30.pn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0704" y="1123188"/>
            <a:ext cx="2740152" cy="46482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36320" y="980748"/>
            <a:ext cx="6096000" cy="518911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Ramachalar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qarshiligi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ya’ni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R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= R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R=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</a:t>
            </a:r>
            <a:r>
              <a:rPr lang="en-US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I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=I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M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=M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ko’zg’aluvchi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tizim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muvozanat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Agar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termometr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karshiligi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o’zgarsa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ramachalardan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kuchayadi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sababli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momentlar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muvozanati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buzilib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qo’zg’aluvchan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tizim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harakatga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Toki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kuchaygan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kichik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tirqishga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ikkinchi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magnit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induktsiyasi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tirkishga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Ma’lum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ramachalar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momenti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muvozanatlashadi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Logometrning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sezgirligini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oshirish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kompensatsiyasini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oshirish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imkoniyati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simmetrik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ko’prikli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o’lchash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sxemasiga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logometr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qo’llanadi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Ko’chma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logometrlarnnng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sinfi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0,2; 0,5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1,0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shchitda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o’rnatilgan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statsionar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turg’un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asboblar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0,5, 1,0, 1,5, 2,0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2,5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tashkil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Logometrlar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ko’rsatuvchi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o’zi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shuningdek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signal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berish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rostlash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qo’shimcha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qurilmalari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7673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3584" y="892947"/>
            <a:ext cx="9500616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Qarshiliklar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o’lchashning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ko’prik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sxemasi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Qarshilik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elektrotexnikada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foydalaniladigan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odatdagi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muvozanatlashtirilgan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muvozanatlashtirilmagan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ko’prik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sxemalarini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qo’llash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Muvozanat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ko’priklari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laboratoriyada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noavtomatik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sanoatda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ishlatiladigan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Yarim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o’tkazgichli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termoqarshiliklarning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o’lchov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muvozanatlashtirilmagan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ko’priklar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C:\Users\User\AppData\Local\Temp\FineReader11.00\media\image29.jpeg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9124" y="3368040"/>
            <a:ext cx="4853940" cy="2813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939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820" y="91312"/>
            <a:ext cx="4954524" cy="656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4610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998308"/>
            <a:ext cx="9820656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832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3004</Words>
  <Application>Microsoft Office PowerPoint</Application>
  <PresentationFormat>Широкоэкранный</PresentationFormat>
  <Paragraphs>279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Arial</vt:lpstr>
      <vt:lpstr>Calibri</vt:lpstr>
      <vt:lpstr>Calibri Light</vt:lpstr>
      <vt:lpstr>Candara</vt:lpstr>
      <vt:lpstr>Courier New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20</cp:revision>
  <dcterms:created xsi:type="dcterms:W3CDTF">2021-09-19T06:45:01Z</dcterms:created>
  <dcterms:modified xsi:type="dcterms:W3CDTF">2021-10-25T11:05:15Z</dcterms:modified>
</cp:coreProperties>
</file>