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1" r:id="rId19"/>
    <p:sldId id="332" r:id="rId20"/>
    <p:sldId id="333" r:id="rId21"/>
    <p:sldId id="334" r:id="rId22"/>
    <p:sldId id="335" r:id="rId23"/>
    <p:sldId id="336" r:id="rId24"/>
    <p:sldId id="337" r:id="rId25"/>
    <p:sldId id="338" r:id="rId26"/>
    <p:sldId id="339" r:id="rId27"/>
    <p:sldId id="340" r:id="rId28"/>
    <p:sldId id="341" r:id="rId29"/>
    <p:sldId id="342" r:id="rId30"/>
    <p:sldId id="343" r:id="rId31"/>
    <p:sldId id="344" r:id="rId32"/>
    <p:sldId id="345" r:id="rId33"/>
    <p:sldId id="346" r:id="rId34"/>
    <p:sldId id="347" r:id="rId35"/>
    <p:sldId id="348" r:id="rId36"/>
    <p:sldId id="349" r:id="rId37"/>
    <p:sldId id="350" r:id="rId38"/>
    <p:sldId id="351" r:id="rId39"/>
    <p:sldId id="352" r:id="rId40"/>
    <p:sldId id="353" r:id="rId41"/>
    <p:sldId id="354" r:id="rId42"/>
    <p:sldId id="356" r:id="rId43"/>
    <p:sldId id="283" r:id="rId4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974" y="2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8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6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2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7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1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5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5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C4DC-A992-4B68-9246-CA1D9400A849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7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QIYOSLASH VA KALIBRLASH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10-mavzu.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algn="ctr">
              <a:lnSpc>
                <a:spcPct val="115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Fizik-kimyoviy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www.calibrate.co.uk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trology and Calibration - What Are They? - Calib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715768"/>
            <a:ext cx="5683567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3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1056" y="767453"/>
            <a:ext cx="9253728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10-mavzu.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Fizik-kimyoviy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o’lchovi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aratori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Labaratoriya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uslubiyati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Akhrorbek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053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1248" y="172901"/>
            <a:ext cx="8814816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parallsl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shtamplarni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dastgohlarni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3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yig’ish</a:t>
            </a:r>
            <a:r>
              <a:rPr lang="en-US" spc="3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Uzunlikning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o’lchovlari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0,1 mm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1000 mm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nominal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tayyorlanadi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yog’och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riloflarda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to’plam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ko’rinishida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boriladi</a:t>
            </a:r>
            <a:endParaRPr lang="ru-RU" dirty="0"/>
          </a:p>
        </p:txBody>
      </p:sp>
      <p:pic>
        <p:nvPicPr>
          <p:cNvPr id="3" name="Рисунок 2" descr="C:\Users\User\AppData\Local\Temp\FineReader11.00\media\image32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022" y="3588258"/>
            <a:ext cx="5573268" cy="2894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3299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6656" y="587359"/>
            <a:ext cx="9317736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Mashinasozlikda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po’lat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parallelepiped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tsilindrik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sterjenlar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sirtlariga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istalgan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nuktadagi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sirtidagi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nuktadan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qarama-qarshi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perpendikulyar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darajasiniig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0,001 mm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beshta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nominal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(nominal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beshta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sirtlarining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parallelligidan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chetlashishi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po’latdan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qotishmadan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ishlanganki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jipslashish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50—70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sirtlarining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yeyilishga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chidamliligi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kagta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tsilindrik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sterjen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parallelepiped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205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1248" y="627762"/>
            <a:ext cx="8860536" cy="1664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sterjenlar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kamdan-kam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mikrometrlar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toblangan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po’latdan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jilvirlanadi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jilolanib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budirlikdagi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5256" y="2474202"/>
            <a:ext cx="10241280" cy="3596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plitalarning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molekulyar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benzin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yupqa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qatlami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(0,002)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xisobiga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tushintirish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plitalarning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yopishtirib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mashinasozlikda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plitalardan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plitalar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beshta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00; 0; 1; 2; 3.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chikarilgandan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sung,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maksadlarda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plitalar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beshta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(1; 2; 3; 4; 5)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razryadlar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82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9808" y="1726926"/>
            <a:ext cx="5504688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plitalardan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14 ta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User\AppData\Local\Temp\FineReader11.00\media\image34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7720" y="1773571"/>
            <a:ext cx="4528312" cy="322707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6254496" y="552899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plitalarining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yuzalari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798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AppData\Local\Temp\FineReader11.00\media\image33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079" y="1463040"/>
            <a:ext cx="4878705" cy="327355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7544562" y="5249701"/>
            <a:ext cx="3519678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Beshta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plitadan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07720" y="914159"/>
            <a:ext cx="5199888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soxasini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diametrlarni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chizg’ich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shchuplar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SHchuplarning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Ml, M2, M3, M4 li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50, 100, 200 mm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0,02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mmdan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mmgacha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SHchuplardan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porshen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tsilindr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koromislo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taqsimlagich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zazorlarni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540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6280" y="902278"/>
            <a:ext cx="5839968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o’lchaydigan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tanishib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chiqamiz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lineykasi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aniqlayotganda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tekisligigacha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tushirilgan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perpendikulyar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o’tsin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chizg’ichi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1mm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Millimetrning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ulushini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chamalab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User\AppData\Local\Temp\FineReader11.00\media\image35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124" y="1693926"/>
            <a:ext cx="4180332" cy="238429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8301045" y="4613447"/>
            <a:ext cx="2662793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Nonius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3.7 mm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241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0664" y="1521619"/>
            <a:ext cx="10661904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shtangensirkuldan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foydalanamiz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noniusdir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Nonius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lineykasi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qo’chimcha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chiz-g’ichdan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nonius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 ta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10 ta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noniusning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0.9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nonius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ko’rsatilganidek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millimetrlar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3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mm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ulushi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turibdiki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nonius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Noniusning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noniusning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 chi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chap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0.1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beshinchi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0.2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no’linchi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0.7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mm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0.7 mm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3.7 mm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nonius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ulushlar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noniusning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nomeriga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283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2184" y="1372261"/>
            <a:ext cx="90251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SHtangensirkul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2-rasmda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tasvirlangan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1mm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shkalasi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noniusli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ramka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lineyka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chizig’i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ramka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chizig’i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2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qo’yiladi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SHtangensirkul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jismning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uzunligini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0.05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mm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aniqlikkacha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munkin</a:t>
            </a:r>
            <a:endParaRPr lang="ru-RU" sz="2000" dirty="0"/>
          </a:p>
        </p:txBody>
      </p:sp>
      <p:pic>
        <p:nvPicPr>
          <p:cNvPr id="3" name="Рисунок 2" descr="C:\Users\User\AppData\Local\Temp\FineReader11.00\media\image36.pn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032" y="2964180"/>
            <a:ext cx="5873496" cy="259537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4451634" y="5681728"/>
            <a:ext cx="2521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Shtangensirkul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88914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2456" y="1285886"/>
            <a:ext cx="9482328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(3-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kallakning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0.5 mm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shpindel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kallak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Kallak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0.5 mm li g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User\AppData\Local\Temp\FineReader11.00\media\image37.pn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542" y="3140127"/>
            <a:ext cx="5058156" cy="236486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4857492" y="5674151"/>
            <a:ext cx="1891800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Mikrometr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8025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3856" y="1119399"/>
            <a:ext cx="9957816" cy="5271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uzunlikdagi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mm lar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pastki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bo’limdan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kallak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chetigacha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millimetrga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Millimetrning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yuzidan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ulushi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kallakning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shakaladagi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chiziqqa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mikrometr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0.01 mm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aytilganlardan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ko’rinadiki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foydalanilayotgan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sifatiga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o’lchashni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bajarayotgan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kishining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ehtiyotkorligiga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e’tiboriga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bog’liqdir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shtangensirkul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o’lchaganda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18.4 mm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18.35 mm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18.45 mm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“0.1 mm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so’zlarni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ma’noda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tushunish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sondagi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hona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razdel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yahlitlab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Hozirgina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tavsiflangan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asboblardan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uzunliklarni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1mkm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6190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8952" y="1143000"/>
            <a:ext cx="10661904" cy="5224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endParaRPr lang="en-US" sz="32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teskari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guruxga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normal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kalibrlar.Mashinasozlikda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qabulkalibrlari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haqidama’lumot.Kalibrlar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(R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rabochiy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(P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priyomniy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 (K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PR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rabochiy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proxodnoy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- NE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rabochiy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neproxodnoy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foydalanadi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6106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2648" y="1329711"/>
            <a:ext cx="10671048" cy="5129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PR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- NE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(TNB)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buyurtmachining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vakillari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aloxida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tayyorlanmaydi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yeyilgan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-PR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-NE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kalibri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kontrkalibr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teshik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2-5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murakkabroq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skoba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K-PR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K-NE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(K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I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kontrolnie-iznos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iznos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yeyilish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rostlanuvchi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skoba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rostanmaydigan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skoba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kolibrlarni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394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38299" y="279191"/>
            <a:ext cx="4771434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O’tuvchi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o’tmaydigan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18844" y="1379833"/>
            <a:ext cx="961034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O’tuvchi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kalibrlar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(PR)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tekshirilayotgan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ob’ekt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materialining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maksimumiga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to’g’ri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o’lchamni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kalibrga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Demak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valni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o’lchamini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yaroqli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materialga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).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Teshiklarni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kalibr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o’lchamni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yaroqli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materialga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).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paytida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kalibr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detalning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elementidan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“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”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bitta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kalibr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o’lchamini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to’g’irlash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yaroqsizlik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chegarasi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cheklaydi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teshikni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qo’shimcha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to’g’rilash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2000" dirty="0"/>
          </a:p>
        </p:txBody>
      </p:sp>
      <p:pic>
        <p:nvPicPr>
          <p:cNvPr id="4" name="Рисунок 3" descr="C:\Users\User\AppData\Local\Temp\FineReader11.00\media\image38.pn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608" y="4294569"/>
            <a:ext cx="5657088" cy="20970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989621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4632" y="442096"/>
            <a:ext cx="6391656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O’tmaydigan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(NE)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minimumiga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teshikning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cheklaydi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o’tmaslik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kerak.yuqoridagi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teshik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cheklovchi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bo’rttirib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User\AppData\Local\Temp\FineReader11.00\media\image39.pn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4" y="1481200"/>
            <a:ext cx="4617847" cy="277075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782912" y="4842047"/>
            <a:ext cx="3630481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Vallarni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18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43940" y="471215"/>
            <a:ext cx="2848088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sz="24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joizliklari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51888" y="1436046"/>
            <a:ext cx="76321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Standartga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binoan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kalibrlarni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H-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teshiklar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kalibrlarniki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), H</a:t>
            </a:r>
            <a:r>
              <a:rPr lang="en-US" sz="20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vallar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kalibrlarniki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skoba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), H r-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skobalar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kalibrlarniki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to’g’rilash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2000" dirty="0"/>
          </a:p>
        </p:txBody>
      </p:sp>
      <p:pic>
        <p:nvPicPr>
          <p:cNvPr id="4" name="Рисунок 3" descr="C:\Users\User\AppData\Local\Temp\FineReader11.00\media\image41.pn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268" y="3398710"/>
            <a:ext cx="6123432" cy="23985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009960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7824" y="478672"/>
            <a:ext cx="8805672" cy="2322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O’tmaydigan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(NE)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minimumiga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teshikning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o’tmaslik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kerak.yuqoridagi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bo’rttirib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User\AppData\Local\Temp\FineReader11.00\media\image40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718" y="3310373"/>
            <a:ext cx="6514338" cy="305790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40208" y="3041142"/>
            <a:ext cx="4779264" cy="3596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Teshiklarni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ulamali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ulamali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tiqin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ulamali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ulamali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 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ulamali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tiqin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sferik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shtixmas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icho’lchagichlar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1070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0744" y="944172"/>
            <a:ext cx="9902952" cy="511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Og’irlik</a:t>
            </a:r>
            <a:r>
              <a:rPr lang="en-US" sz="2000" u="sng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u="sng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vazn</a:t>
            </a:r>
            <a:r>
              <a:rPr lang="en-US" sz="2000" u="sng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inertsiyasining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kattlikdir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Inertsiya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qilmaganda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tinch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faqatgina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inertsiyasini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qolmasdan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gravitatsion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tavsiflaydi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tortishish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og’irligiga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proportsianaldir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zaxirasini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= ts</a:t>
            </a:r>
            <a:r>
              <a:rPr lang="en-US" sz="2800" b="1" spc="13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Candara" panose="020E0502030303020204" pitchFamily="34" charset="0"/>
                <a:cs typeface="Candara" panose="020E0502030303020204" pitchFamily="34" charset="0"/>
              </a:rPr>
              <a:t>2</a:t>
            </a:r>
            <a:endParaRPr lang="ru-RU" sz="20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- 3*102ms/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990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0" y="1369466"/>
            <a:ext cx="10085832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inertsiya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tortishish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og’irligiga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mg	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yuzasinig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inertsiyaning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qochma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tortishish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786" y="3853306"/>
            <a:ext cx="2443734" cy="104787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37488" y="409712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gravitatsion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og‘irligi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3000" y="5256014"/>
            <a:ext cx="38331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Inertsiyaning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markazdan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qochma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endParaRPr lang="ru-RU" dirty="0"/>
          </a:p>
        </p:txBody>
      </p:sp>
      <p:pic>
        <p:nvPicPr>
          <p:cNvPr id="6" name="Рисунок 5"/>
          <p:cNvPicPr/>
          <p:nvPr/>
        </p:nvPicPr>
        <p:blipFill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23"/>
          <a:stretch/>
        </p:blipFill>
        <p:spPr bwMode="auto">
          <a:xfrm>
            <a:off x="5584507" y="5269111"/>
            <a:ext cx="4010025" cy="3562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143000" y="5894631"/>
            <a:ext cx="98206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ω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aylanishining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130" dirty="0">
                <a:solidFill>
                  <a:srgbClr val="000000"/>
                </a:solidFill>
                <a:latin typeface="Times New Roman" panose="02020603050405020304" pitchFamily="18" charset="0"/>
                <a:ea typeface="Candara" panose="020E0502030303020204" pitchFamily="34" charset="0"/>
                <a:cs typeface="Candara" panose="020E0502030303020204" pitchFamily="34" charset="0"/>
              </a:rPr>
              <a:t>φ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geografik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kengligiga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30722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7280" y="834104"/>
            <a:ext cx="85130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vazni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tortish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G’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ekvatorda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vazni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F&gt;f,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normal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tortilayotgan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geografik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kenglikka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vazni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sezilarli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bo’lmaydi</a:t>
            </a:r>
            <a:endParaRPr lang="ru-RU" sz="2000" dirty="0"/>
          </a:p>
        </p:txBody>
      </p:sp>
      <p:pic>
        <p:nvPicPr>
          <p:cNvPr id="3" name="Рисунок 2" descr="C:\Users\User\AppData\Local\Temp\FineReader11.00\media\image42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110" y="2434541"/>
            <a:ext cx="5067300" cy="351282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220938" y="2965346"/>
            <a:ext cx="37076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VO-5 kg 3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razryad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p/0 etalon 4 -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razryadli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kiyoslanadi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20938" y="3846819"/>
            <a:ext cx="34973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tarozimiz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laboratoriya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tarozisi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4 -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razryadli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laboratoriya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kiyosledi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53284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AppData\Local\Temp\FineReader11.00\media\image43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544" y="2683002"/>
            <a:ext cx="6342888" cy="358063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042160" y="1085355"/>
            <a:ext cx="7915656" cy="1339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NRO-5 200gr - 5kg 4 -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razryadli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etalo’n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5 -6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4 -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razlyadli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tarozimiz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93907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AppData\Local\Temp\FineReader11.00\media\image44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412" y="2706624"/>
            <a:ext cx="5471160" cy="33528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972056" y="1121931"/>
            <a:ext cx="7973568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ADV - 200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1 - kg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razryadli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etalo’n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3 -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razryadli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tarozimiz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79694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AppData\Local\Temp\FineReader11.00\media\image45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276" y="2659380"/>
            <a:ext cx="6251448" cy="352196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731008" y="1006885"/>
            <a:ext cx="6729984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VT-1 1kg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razryadli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4 -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razryadli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3561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40024" y="321085"/>
            <a:ext cx="6096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Labaratoriya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tarozilari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uslubiyati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Franklin Gothic Heavy" panose="020B0903020102020204" pitchFamily="34" charset="0"/>
                <a:cs typeface="Times New Roman" panose="02020603050405020304" pitchFamily="18" charset="0"/>
              </a:rPr>
              <a:t>Laboratoriya</a:t>
            </a:r>
            <a:r>
              <a:rPr lang="en-US" b="1" u="sng" spc="25" dirty="0">
                <a:solidFill>
                  <a:srgbClr val="000000"/>
                </a:solidFill>
                <a:latin typeface="Times New Roman" panose="02020603050405020304" pitchFamily="18" charset="0"/>
                <a:ea typeface="Franklin Gothic Heavy" panose="020B090302010202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Franklin Gothic Heavy" panose="020B0903020102020204" pitchFamily="34" charset="0"/>
                <a:cs typeface="Times New Roman" panose="02020603050405020304" pitchFamily="18" charset="0"/>
              </a:rPr>
              <a:t>tarozilarini</a:t>
            </a:r>
            <a:r>
              <a:rPr lang="en-US" b="1" u="sng" spc="25" dirty="0">
                <a:solidFill>
                  <a:srgbClr val="000000"/>
                </a:solidFill>
                <a:latin typeface="Times New Roman" panose="02020603050405020304" pitchFamily="18" charset="0"/>
                <a:ea typeface="Franklin Gothic Heavy" panose="020B090302010202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Franklin Gothic Heavy" panose="020B0903020102020204" pitchFamily="34" charset="0"/>
                <a:cs typeface="Times New Roman" panose="02020603050405020304" pitchFamily="18" charset="0"/>
              </a:rPr>
              <a:t>Xronometraj</a:t>
            </a:r>
            <a:r>
              <a:rPr lang="en-US" b="1" u="sng" spc="25" dirty="0">
                <a:solidFill>
                  <a:srgbClr val="000000"/>
                </a:solidFill>
                <a:latin typeface="Times New Roman" panose="02020603050405020304" pitchFamily="18" charset="0"/>
                <a:ea typeface="Franklin Gothic Heavy" panose="020B090302010202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Franklin Gothic Heavy" panose="020B0903020102020204" pitchFamily="34" charset="0"/>
                <a:cs typeface="Times New Roman" panose="02020603050405020304" pitchFamily="18" charset="0"/>
              </a:rPr>
              <a:t>kartasi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915585"/>
              </p:ext>
            </p:extLst>
          </p:nvPr>
        </p:nvGraphicFramePr>
        <p:xfrm>
          <a:off x="1344166" y="1176401"/>
          <a:ext cx="9564625" cy="4907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2262">
                  <a:extLst>
                    <a:ext uri="{9D8B030D-6E8A-4147-A177-3AD203B41FA5}">
                      <a16:colId xmlns:a16="http://schemas.microsoft.com/office/drawing/2014/main" val="2201430390"/>
                    </a:ext>
                  </a:extLst>
                </a:gridCol>
                <a:gridCol w="1522262">
                  <a:extLst>
                    <a:ext uri="{9D8B030D-6E8A-4147-A177-3AD203B41FA5}">
                      <a16:colId xmlns:a16="http://schemas.microsoft.com/office/drawing/2014/main" val="3545541827"/>
                    </a:ext>
                  </a:extLst>
                </a:gridCol>
                <a:gridCol w="1088663">
                  <a:extLst>
                    <a:ext uri="{9D8B030D-6E8A-4147-A177-3AD203B41FA5}">
                      <a16:colId xmlns:a16="http://schemas.microsoft.com/office/drawing/2014/main" val="3261013581"/>
                    </a:ext>
                  </a:extLst>
                </a:gridCol>
                <a:gridCol w="614336">
                  <a:extLst>
                    <a:ext uri="{9D8B030D-6E8A-4147-A177-3AD203B41FA5}">
                      <a16:colId xmlns:a16="http://schemas.microsoft.com/office/drawing/2014/main" val="1004169178"/>
                    </a:ext>
                  </a:extLst>
                </a:gridCol>
                <a:gridCol w="1212548">
                  <a:extLst>
                    <a:ext uri="{9D8B030D-6E8A-4147-A177-3AD203B41FA5}">
                      <a16:colId xmlns:a16="http://schemas.microsoft.com/office/drawing/2014/main" val="3684689465"/>
                    </a:ext>
                  </a:extLst>
                </a:gridCol>
                <a:gridCol w="1212548">
                  <a:extLst>
                    <a:ext uri="{9D8B030D-6E8A-4147-A177-3AD203B41FA5}">
                      <a16:colId xmlns:a16="http://schemas.microsoft.com/office/drawing/2014/main" val="130879317"/>
                    </a:ext>
                  </a:extLst>
                </a:gridCol>
                <a:gridCol w="1212548">
                  <a:extLst>
                    <a:ext uri="{9D8B030D-6E8A-4147-A177-3AD203B41FA5}">
                      <a16:colId xmlns:a16="http://schemas.microsoft.com/office/drawing/2014/main" val="812546638"/>
                    </a:ext>
                  </a:extLst>
                </a:gridCol>
                <a:gridCol w="1179458">
                  <a:extLst>
                    <a:ext uri="{9D8B030D-6E8A-4147-A177-3AD203B41FA5}">
                      <a16:colId xmlns:a16="http://schemas.microsoft.com/office/drawing/2014/main" val="906058005"/>
                    </a:ext>
                  </a:extLst>
                </a:gridCol>
              </a:tblGrid>
              <a:tr h="36261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vositalarining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Yigma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tuplam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bo’yicha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qo’llaniladigon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operatsiyasi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Kuzatuvlar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natijasi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Barkarorlik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Koeffitsienti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Xisobi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olingan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natijalarning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yigindisi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Xisobga olingan natijalarning soni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Jarayonning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urtacha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davomiyligi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min-s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extLst>
                  <a:ext uri="{0D108BD9-81ED-4DB2-BD59-A6C34878D82A}">
                    <a16:rowId xmlns:a16="http://schemas.microsoft.com/office/drawing/2014/main" val="512712429"/>
                  </a:ext>
                </a:extLst>
              </a:tr>
              <a:tr h="7252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Me’yoriy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Xaqiqiy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9090366"/>
                  </a:ext>
                </a:extLst>
              </a:tr>
              <a:tr h="1813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b"/>
                </a:tc>
                <a:extLst>
                  <a:ext uri="{0D108BD9-81ED-4DB2-BD59-A6C34878D82A}">
                    <a16:rowId xmlns:a16="http://schemas.microsoft.com/office/drawing/2014/main" val="761182449"/>
                  </a:ext>
                </a:extLst>
              </a:tr>
              <a:tr h="725223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uskunasi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Tashki ko’rik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2-30; 2­26; 2-29 2-35; 2­21; 2-20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14,01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extLst>
                  <a:ext uri="{0D108BD9-81ED-4DB2-BD59-A6C34878D82A}">
                    <a16:rowId xmlns:a16="http://schemas.microsoft.com/office/drawing/2014/main" val="2717871044"/>
                  </a:ext>
                </a:extLst>
              </a:tr>
              <a:tr h="7252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Sinab ko’rish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2-26; 2­21; 2-16 2-26; 2­20; 2-22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13,31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extLst>
                  <a:ext uri="{0D108BD9-81ED-4DB2-BD59-A6C34878D82A}">
                    <a16:rowId xmlns:a16="http://schemas.microsoft.com/office/drawing/2014/main" val="3659480575"/>
                  </a:ext>
                </a:extLst>
              </a:tr>
              <a:tr h="7252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Metrologik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tavsiflarini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aniklash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8-40; 8­11; 8-17 8-24; 8­45; 8-58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49,95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extLst>
                  <a:ext uri="{0D108BD9-81ED-4DB2-BD59-A6C34878D82A}">
                    <a16:rowId xmlns:a16="http://schemas.microsoft.com/office/drawing/2014/main" val="1735392806"/>
                  </a:ext>
                </a:extLst>
              </a:tr>
              <a:tr h="7252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Qiyoslash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natijalarini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rasmiylasht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irish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9-02; 9­03; 9-04 9-01; 9­01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9-01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60,12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9,02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extLst>
                  <a:ext uri="{0D108BD9-81ED-4DB2-BD59-A6C34878D82A}">
                    <a16:rowId xmlns:a16="http://schemas.microsoft.com/office/drawing/2014/main" val="2833291822"/>
                  </a:ext>
                </a:extLst>
              </a:tr>
              <a:tr h="181306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Jami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22-22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121" marR="5912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9520901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89429" y="6209567"/>
            <a:ext cx="11402571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xisobi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22 min.22sek.*1,15=25-55(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minutlarda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)=0,42(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8/0,4=20,0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\kun.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062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2416" y="1223809"/>
            <a:ext cx="10469880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ulchov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jixozlanishi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labaratorya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labaratoyaga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jixozlar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Betonli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plita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SHkaf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Konditsioner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Psixrometr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o’chirish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sung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mumkin.Qiyoslash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mexnat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mutaxasislar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8870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6968" y="660511"/>
            <a:ext cx="1064361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xonasida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tarozilarini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CE6202K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labaratorya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RH 51-120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atestatlangan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konkret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RX 00036951-008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mutaxasislari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davridagina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kafolat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Dastavval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labaratori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etibor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labaratoriya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22°C 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oynalari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channamagan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shtrixlari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o’chib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CE6202K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CE6202K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600 gr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6200 gr li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muvozanat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4747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5840" y="1310776"/>
            <a:ext cx="10305288" cy="4608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muvofaqiyatli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oshirilgandan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CE6202K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Protokolga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CE6202K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pasportidan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ruhsat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(e),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diskretnesti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(d),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(EYO’CH)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(EQO’CH)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40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406715" y="1345247"/>
            <a:ext cx="9904413" cy="4296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5705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07679"/>
              </p:ext>
            </p:extLst>
          </p:nvPr>
        </p:nvGraphicFramePr>
        <p:xfrm>
          <a:off x="1353312" y="1258983"/>
          <a:ext cx="9445751" cy="48376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51037">
                  <a:extLst>
                    <a:ext uri="{9D8B030D-6E8A-4147-A177-3AD203B41FA5}">
                      <a16:colId xmlns:a16="http://schemas.microsoft.com/office/drawing/2014/main" val="2775332335"/>
                    </a:ext>
                  </a:extLst>
                </a:gridCol>
                <a:gridCol w="3055599">
                  <a:extLst>
                    <a:ext uri="{9D8B030D-6E8A-4147-A177-3AD203B41FA5}">
                      <a16:colId xmlns:a16="http://schemas.microsoft.com/office/drawing/2014/main" val="3747222083"/>
                    </a:ext>
                  </a:extLst>
                </a:gridCol>
                <a:gridCol w="2595696">
                  <a:extLst>
                    <a:ext uri="{9D8B030D-6E8A-4147-A177-3AD203B41FA5}">
                      <a16:colId xmlns:a16="http://schemas.microsoft.com/office/drawing/2014/main" val="2761836250"/>
                    </a:ext>
                  </a:extLst>
                </a:gridCol>
                <a:gridCol w="2843419">
                  <a:extLst>
                    <a:ext uri="{9D8B030D-6E8A-4147-A177-3AD203B41FA5}">
                      <a16:colId xmlns:a16="http://schemas.microsoft.com/office/drawing/2014/main" val="4239504260"/>
                    </a:ext>
                  </a:extLst>
                </a:gridCol>
              </a:tblGrid>
              <a:tr h="4019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O’lchanayotgan og’irlik, gr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Haqiqiy og’irlik, gr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Eng yuqori chetlanish, mgr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364709961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1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1000.000960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0.960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2426120482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1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1999.998948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-1.052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359877867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1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2000.007032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7.032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280414264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1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4999.996484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-1.032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1460637457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u="none" strike="noStrike" spc="1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10000.00230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0.230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356493889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500.00005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565717696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200.00068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0.680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214620231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200.00068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0.680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1726254546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100.000329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0.329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12958042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50.000206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0.206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58879965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19.999512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-0.488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863362061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10.000137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0.137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225962425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5.000128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0.128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604897438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2.000025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286124784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2.000025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399373699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1.000023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397769582"/>
                  </a:ext>
                </a:extLst>
              </a:tr>
              <a:tr h="1860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extLst>
                  <a:ext uri="{0D108BD9-81ED-4DB2-BD59-A6C34878D82A}">
                    <a16:rowId xmlns:a16="http://schemas.microsoft.com/office/drawing/2014/main" val="4320798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74038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2079" y="929519"/>
            <a:ext cx="9442704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3600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2000, 1000, 500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chiqamiz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1999.998948+1000.000960+500.000500+100.000329=3600.000737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o’sib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formuladan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6"/>
          <a:stretch/>
        </p:blipFill>
        <p:spPr>
          <a:xfrm>
            <a:off x="3057810" y="3730551"/>
            <a:ext cx="6131243" cy="165448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24082" y="5705651"/>
            <a:ext cx="10051638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ruhsat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3052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214666"/>
              </p:ext>
            </p:extLst>
          </p:nvPr>
        </p:nvGraphicFramePr>
        <p:xfrm>
          <a:off x="1170433" y="1038004"/>
          <a:ext cx="9729215" cy="53536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7140">
                  <a:extLst>
                    <a:ext uri="{9D8B030D-6E8A-4147-A177-3AD203B41FA5}">
                      <a16:colId xmlns:a16="http://schemas.microsoft.com/office/drawing/2014/main" val="2147565325"/>
                    </a:ext>
                  </a:extLst>
                </a:gridCol>
                <a:gridCol w="1654285">
                  <a:extLst>
                    <a:ext uri="{9D8B030D-6E8A-4147-A177-3AD203B41FA5}">
                      <a16:colId xmlns:a16="http://schemas.microsoft.com/office/drawing/2014/main" val="1530229378"/>
                    </a:ext>
                  </a:extLst>
                </a:gridCol>
                <a:gridCol w="1315204">
                  <a:extLst>
                    <a:ext uri="{9D8B030D-6E8A-4147-A177-3AD203B41FA5}">
                      <a16:colId xmlns:a16="http://schemas.microsoft.com/office/drawing/2014/main" val="3419624037"/>
                    </a:ext>
                  </a:extLst>
                </a:gridCol>
                <a:gridCol w="1425794">
                  <a:extLst>
                    <a:ext uri="{9D8B030D-6E8A-4147-A177-3AD203B41FA5}">
                      <a16:colId xmlns:a16="http://schemas.microsoft.com/office/drawing/2014/main" val="273312450"/>
                    </a:ext>
                  </a:extLst>
                </a:gridCol>
                <a:gridCol w="1438590">
                  <a:extLst>
                    <a:ext uri="{9D8B030D-6E8A-4147-A177-3AD203B41FA5}">
                      <a16:colId xmlns:a16="http://schemas.microsoft.com/office/drawing/2014/main" val="2236125588"/>
                    </a:ext>
                  </a:extLst>
                </a:gridCol>
                <a:gridCol w="1438590">
                  <a:extLst>
                    <a:ext uri="{9D8B030D-6E8A-4147-A177-3AD203B41FA5}">
                      <a16:colId xmlns:a16="http://schemas.microsoft.com/office/drawing/2014/main" val="1700926446"/>
                    </a:ext>
                  </a:extLst>
                </a:gridCol>
                <a:gridCol w="1289612">
                  <a:extLst>
                    <a:ext uri="{9D8B030D-6E8A-4147-A177-3AD203B41FA5}">
                      <a16:colId xmlns:a16="http://schemas.microsoft.com/office/drawing/2014/main" val="3227302682"/>
                    </a:ext>
                  </a:extLst>
                </a:gridCol>
              </a:tblGrid>
              <a:tr h="450302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Haqiqiy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O’g’irlik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Tarozi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ko’rsatkichi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Tarozi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Xatoligi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Ruhsat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etilgan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xatolik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2151589704"/>
                  </a:ext>
                </a:extLst>
              </a:tr>
              <a:tr h="8172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Ortib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borish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Pasayib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borish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Ortib borish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Pasayib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borish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713385"/>
                  </a:ext>
                </a:extLst>
              </a:tr>
              <a:tr h="4086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600.000829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600.015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600.010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0.014171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0.009171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479476819"/>
                  </a:ext>
                </a:extLst>
              </a:tr>
              <a:tr h="4086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1200.001640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1200.020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1200.025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0.018360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0.023360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2694235024"/>
                  </a:ext>
                </a:extLst>
              </a:tr>
              <a:tr h="4086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1800.002469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1800.040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1800.040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0.037531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0.037531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3383362173"/>
                  </a:ext>
                </a:extLst>
              </a:tr>
              <a:tr h="4086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2499.999448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2500.070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2500.060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0.070552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0.060552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677210"/>
                  </a:ext>
                </a:extLst>
              </a:tr>
              <a:tr h="4086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2999.999908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3000.080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3000.080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0.080092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0.080092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2e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1865312380"/>
                  </a:ext>
                </a:extLst>
              </a:tr>
              <a:tr h="4086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3600.000737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3600.105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3600.095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0.104.263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0.094263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2e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4077919613"/>
                  </a:ext>
                </a:extLst>
              </a:tr>
              <a:tr h="4086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4200.006660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4200.120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4200.120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0.113340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0.113340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2e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3023246668"/>
                  </a:ext>
                </a:extLst>
              </a:tr>
              <a:tr h="4086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4800.007489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4800.145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4800.140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0.137511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0.132511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2e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453327244"/>
                  </a:ext>
                </a:extLst>
              </a:tr>
              <a:tr h="4086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5499.996984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5500.160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5500.160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0.163016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0.163016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2e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4040579561"/>
                  </a:ext>
                </a:extLst>
              </a:tr>
              <a:tr h="4086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6199.998124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6200.200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6200.180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0.201876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0.181876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2e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1338895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5660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1832" y="735155"/>
            <a:ext cx="10287000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aksariyat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dukkakli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o’simliklari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quruq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quruq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muvofiqlashtirishga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GOST 16990 - 71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zaytun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quruq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- 14 </a:t>
            </a:r>
            <a:r>
              <a:rPr lang="en-US" i="1" spc="16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quruqlik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- 14-15,5 %,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15,5­17 %,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17 %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mineral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o’g’itlarning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GOST 16306-80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juftli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granulalangan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superfosfat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o’g’itdagi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Standard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1)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14 %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 2)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oralig’ini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yog’och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tolali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plitalar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6,0-10,0 %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); 3)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optimal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8,0 %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(±2,0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+1,0; -3,0 %). Nam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6095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1022445"/>
            <a:ext cx="10652760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1­va 2-xildagi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Material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1-xildagi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2-xildagi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berganligi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to’lovlar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iste’molchilar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yo’qotishning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tug’iladi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miqyosida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yog’och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1-jadvalda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murakkabliklarga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477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808427"/>
              </p:ext>
            </p:extLst>
          </p:nvPr>
        </p:nvGraphicFramePr>
        <p:xfrm>
          <a:off x="1325878" y="1184623"/>
          <a:ext cx="9619491" cy="50689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5324">
                  <a:extLst>
                    <a:ext uri="{9D8B030D-6E8A-4147-A177-3AD203B41FA5}">
                      <a16:colId xmlns:a16="http://schemas.microsoft.com/office/drawing/2014/main" val="1409975889"/>
                    </a:ext>
                  </a:extLst>
                </a:gridCol>
                <a:gridCol w="1508360">
                  <a:extLst>
                    <a:ext uri="{9D8B030D-6E8A-4147-A177-3AD203B41FA5}">
                      <a16:colId xmlns:a16="http://schemas.microsoft.com/office/drawing/2014/main" val="1321407097"/>
                    </a:ext>
                  </a:extLst>
                </a:gridCol>
                <a:gridCol w="1430983">
                  <a:extLst>
                    <a:ext uri="{9D8B030D-6E8A-4147-A177-3AD203B41FA5}">
                      <a16:colId xmlns:a16="http://schemas.microsoft.com/office/drawing/2014/main" val="3804015181"/>
                    </a:ext>
                  </a:extLst>
                </a:gridCol>
                <a:gridCol w="1201720">
                  <a:extLst>
                    <a:ext uri="{9D8B030D-6E8A-4147-A177-3AD203B41FA5}">
                      <a16:colId xmlns:a16="http://schemas.microsoft.com/office/drawing/2014/main" val="931801973"/>
                    </a:ext>
                  </a:extLst>
                </a:gridCol>
                <a:gridCol w="1531285">
                  <a:extLst>
                    <a:ext uri="{9D8B030D-6E8A-4147-A177-3AD203B41FA5}">
                      <a16:colId xmlns:a16="http://schemas.microsoft.com/office/drawing/2014/main" val="1622250802"/>
                    </a:ext>
                  </a:extLst>
                </a:gridCol>
                <a:gridCol w="1531285">
                  <a:extLst>
                    <a:ext uri="{9D8B030D-6E8A-4147-A177-3AD203B41FA5}">
                      <a16:colId xmlns:a16="http://schemas.microsoft.com/office/drawing/2014/main" val="636623305"/>
                    </a:ext>
                  </a:extLst>
                </a:gridCol>
                <a:gridCol w="650534">
                  <a:extLst>
                    <a:ext uri="{9D8B030D-6E8A-4147-A177-3AD203B41FA5}">
                      <a16:colId xmlns:a16="http://schemas.microsoft.com/office/drawing/2014/main" val="3088781866"/>
                    </a:ext>
                  </a:extLst>
                </a:gridCol>
              </a:tblGrid>
              <a:tr h="531925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Quritish-ning sifat toifasi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Moddaning o’rtacha oxirgi namligi W, 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Mahsulot partiyasida oxirgi namlikning o’rtacha ruxsat etilgan og’ishi qiymati </a:t>
                      </a:r>
                      <a:r>
                        <a:rPr lang="en-US" sz="1100" u="none" strike="noStrike" spc="16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SW’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Nazorat vaqtida nam o’lchagichdagi o’lchash natijalarining ruxsat etilgan qiymatdagi xatoligi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u="none" strike="noStrike" cap="small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Ov, %.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6635943"/>
                  </a:ext>
                </a:extLst>
              </a:tr>
              <a:tr h="3767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Ishlab chiqarish sharoitida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 sharoitida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3726103"/>
                  </a:ext>
                </a:extLst>
              </a:tr>
              <a:tr h="3102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 o’lchagichlar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188350"/>
                  </a:ext>
                </a:extLst>
              </a:tr>
              <a:tr h="7782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Qo’pol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Oddiy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nazorat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Oshirilgan aniqlik uchun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Yuqori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aniqlikda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extLst>
                  <a:ext uri="{0D108BD9-81ED-4DB2-BD59-A6C34878D82A}">
                    <a16:rowId xmlns:a16="http://schemas.microsoft.com/office/drawing/2014/main" val="2601664873"/>
                  </a:ext>
                </a:extLst>
              </a:tr>
              <a:tr h="3577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extLst>
                  <a:ext uri="{0D108BD9-81ED-4DB2-BD59-A6C34878D82A}">
                    <a16:rowId xmlns:a16="http://schemas.microsoft.com/office/drawing/2014/main" val="3739573048"/>
                  </a:ext>
                </a:extLst>
              </a:tr>
              <a:tr h="1792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±1,5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extLst>
                  <a:ext uri="{0D108BD9-81ED-4DB2-BD59-A6C34878D82A}">
                    <a16:rowId xmlns:a16="http://schemas.microsoft.com/office/drawing/2014/main" val="1455815701"/>
                  </a:ext>
                </a:extLst>
              </a:tr>
              <a:tr h="1788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±2,0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extLst>
                  <a:ext uri="{0D108BD9-81ED-4DB2-BD59-A6C34878D82A}">
                    <a16:rowId xmlns:a16="http://schemas.microsoft.com/office/drawing/2014/main" val="2634940558"/>
                  </a:ext>
                </a:extLst>
              </a:tr>
              <a:tr h="1792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±2,0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extLst>
                  <a:ext uri="{0D108BD9-81ED-4DB2-BD59-A6C34878D82A}">
                    <a16:rowId xmlns:a16="http://schemas.microsoft.com/office/drawing/2014/main" val="3361999924"/>
                  </a:ext>
                </a:extLst>
              </a:tr>
              <a:tr h="1823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±2,5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extLst>
                  <a:ext uri="{0D108BD9-81ED-4DB2-BD59-A6C34878D82A}">
                    <a16:rowId xmlns:a16="http://schemas.microsoft.com/office/drawing/2014/main" val="3591856433"/>
                  </a:ext>
                </a:extLst>
              </a:tr>
              <a:tr h="1823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±3,0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extLst>
                  <a:ext uri="{0D108BD9-81ED-4DB2-BD59-A6C34878D82A}">
                    <a16:rowId xmlns:a16="http://schemas.microsoft.com/office/drawing/2014/main" val="3955554075"/>
                  </a:ext>
                </a:extLst>
              </a:tr>
              <a:tr h="1823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±3,0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extLst>
                  <a:ext uri="{0D108BD9-81ED-4DB2-BD59-A6C34878D82A}">
                    <a16:rowId xmlns:a16="http://schemas.microsoft.com/office/drawing/2014/main" val="2329274663"/>
                  </a:ext>
                </a:extLst>
              </a:tr>
              <a:tr h="1823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±4,0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extLst>
                  <a:ext uri="{0D108BD9-81ED-4DB2-BD59-A6C34878D82A}">
                    <a16:rowId xmlns:a16="http://schemas.microsoft.com/office/drawing/2014/main" val="3959428975"/>
                  </a:ext>
                </a:extLst>
              </a:tr>
              <a:tr h="1823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±5,0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extLst>
                  <a:ext uri="{0D108BD9-81ED-4DB2-BD59-A6C34878D82A}">
                    <a16:rowId xmlns:a16="http://schemas.microsoft.com/office/drawing/2014/main" val="3806198406"/>
                  </a:ext>
                </a:extLst>
              </a:tr>
              <a:tr h="1823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±6,0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extLst>
                  <a:ext uri="{0D108BD9-81ED-4DB2-BD59-A6C34878D82A}">
                    <a16:rowId xmlns:a16="http://schemas.microsoft.com/office/drawing/2014/main" val="228552770"/>
                  </a:ext>
                </a:extLst>
              </a:tr>
              <a:tr h="1823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±6,0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extLst>
                  <a:ext uri="{0D108BD9-81ED-4DB2-BD59-A6C34878D82A}">
                    <a16:rowId xmlns:a16="http://schemas.microsoft.com/office/drawing/2014/main" val="3897497023"/>
                  </a:ext>
                </a:extLst>
              </a:tr>
              <a:tr h="1823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±6,0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2" marR="6332" marT="0" marB="0" anchor="ctr"/>
                </a:tc>
                <a:extLst>
                  <a:ext uri="{0D108BD9-81ED-4DB2-BD59-A6C34878D82A}">
                    <a16:rowId xmlns:a16="http://schemas.microsoft.com/office/drawing/2014/main" val="9498034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271685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1832" y="1167258"/>
            <a:ext cx="10360152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Jadvaldan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amaldagi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±(0,2-0,3) %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oshmaydi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arbitraj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ko’tarilgan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0,95),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qo’llashgagina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ko’rinadiki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±(3,0-0,4) 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quritishning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±(0,3- 0,4) 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Illsifat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±(0,6-1,0) 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oshmasligini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Quritishing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±1,3 </a:t>
            </a:r>
            <a:r>
              <a:rPr lang="en-US" i="1" spc="16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analog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quritishdagi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I, II, III, IV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±(0,4-0,5) %, ±(0,5-0,8) %, ±(0,8-1,4)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1,6 %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4553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2688" y="1125364"/>
            <a:ext cx="10479024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muvofqdir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Mamlakatimizda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dukkakli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ekinlarining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tip-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(%)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0,15-0,20 -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arbitraj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mas’uliyatli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0,3-0,4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usimliklari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korxonalaridaga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hisob-kitoblar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0,6-0,7	don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dukkakli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(mas.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Quritish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1,0-1,2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dukkakli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donning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3054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0" y="1211486"/>
            <a:ext cx="10268712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viloyatlararo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± (0,1-0,2)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birilig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±(0,03-0,06) 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Mamlakatimiz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o’lchagichlar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o’lchagich-asboblarni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(etalon)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termogravimetrik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imitator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(etalon)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termogravimetrik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imitator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6335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8344" y="1239762"/>
            <a:ext cx="9854184" cy="5033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nihoyasiga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GOST 8.061-80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kamchiliklari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(etalon)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termogravimetrik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imitatori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7718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AppData\Local\Temp\FineReader11.00\media\image48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035" y="635699"/>
            <a:ext cx="9099741" cy="57468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94916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1664" y="1279483"/>
            <a:ext cx="10012680" cy="4898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mikrokontsentratsiyadan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to’yinishigacha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Ammo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strukturasini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yondoshmoq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(GOST 8.480-82)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ma’qullangan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chiqamiz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9-rasmda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Etalon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BRMITI SF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ilgari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ta’kidlab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vakuum-issiqlik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5-45 %,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±0,3 </a:t>
            </a:r>
            <a:r>
              <a:rPr lang="en-US" i="1" spc="16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1-razryaddagi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vakuum-issiqlik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±(0,1-0,2) 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2919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25164" y="81023"/>
            <a:ext cx="5428527" cy="677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0973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998308"/>
            <a:ext cx="9820656" cy="512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Sattarov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G.A. T.: TDTU 2018. 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Mеtrоlоgiya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asоslari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Extremum-Press, 2020.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2018.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A’zamоv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– T.: TDTU, 2017.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832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4068</Words>
  <Application>Microsoft Office PowerPoint</Application>
  <PresentationFormat>Широкоэкранный</PresentationFormat>
  <Paragraphs>486</Paragraphs>
  <Slides>43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51" baseType="lpstr">
      <vt:lpstr>Arial</vt:lpstr>
      <vt:lpstr>Calibri</vt:lpstr>
      <vt:lpstr>Calibri Light</vt:lpstr>
      <vt:lpstr>Candara</vt:lpstr>
      <vt:lpstr>Franklin Gothic Heavy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22</cp:revision>
  <dcterms:created xsi:type="dcterms:W3CDTF">2021-09-19T06:45:01Z</dcterms:created>
  <dcterms:modified xsi:type="dcterms:W3CDTF">2021-10-26T08:27:22Z</dcterms:modified>
</cp:coreProperties>
</file>