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30" r:id="rId16"/>
    <p:sldId id="331" r:id="rId17"/>
    <p:sldId id="332" r:id="rId18"/>
    <p:sldId id="333" r:id="rId19"/>
    <p:sldId id="334" r:id="rId20"/>
    <p:sldId id="335" r:id="rId21"/>
    <p:sldId id="336" r:id="rId22"/>
    <p:sldId id="337" r:id="rId23"/>
    <p:sldId id="338" r:id="rId24"/>
    <p:sldId id="339" r:id="rId25"/>
    <p:sldId id="340" r:id="rId26"/>
    <p:sldId id="341" r:id="rId27"/>
    <p:sldId id="342" r:id="rId28"/>
    <p:sldId id="343" r:id="rId29"/>
    <p:sldId id="344" r:id="rId30"/>
    <p:sldId id="345" r:id="rId31"/>
    <p:sldId id="346" r:id="rId32"/>
    <p:sldId id="328" r:id="rId33"/>
    <p:sldId id="329" r:id="rId34"/>
    <p:sldId id="347" r:id="rId35"/>
    <p:sldId id="348" r:id="rId36"/>
    <p:sldId id="349" r:id="rId37"/>
    <p:sldId id="350" r:id="rId38"/>
    <p:sldId id="283" r:id="rId3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08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11-Mavzu: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uzgartkichlarini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o’zgartkichlarini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xujjatlarni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EXMni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1560" y="748897"/>
            <a:ext cx="100309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11-Mavzu: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uzgartkichlarini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o’zgartkichlarini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xujjatlarni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EXMni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uzgartkichlarini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o’zgartkichlarini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xujjatlarni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EXMni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Akhrorbek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Ermatov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40"/>
          <a:stretch/>
        </p:blipFill>
        <p:spPr bwMode="auto">
          <a:xfrm>
            <a:off x="4854702" y="1392238"/>
            <a:ext cx="6895338" cy="357295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7680" y="931946"/>
            <a:ext cx="35082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F1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uyurma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o’zaro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momentning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oniy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000" dirty="0"/>
          </a:p>
        </p:txBody>
      </p:sp>
      <p:pic>
        <p:nvPicPr>
          <p:cNvPr id="4" name="Рисунок 3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452" y="3498722"/>
            <a:ext cx="2488692" cy="79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713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7360" y="1292644"/>
            <a:ext cx="9198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s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proportsionallik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mexanizmning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qo’zg’aluvchan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momentning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o’rtacha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ta’siridangina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xarakatga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ya’ni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746" y="3178302"/>
            <a:ext cx="6574092" cy="138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034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3936" y="1220831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mexanizmlarning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ko’zg’aluvchan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F2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momentlaming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summasi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ifodalanadi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232" y="3095837"/>
            <a:ext cx="3115056" cy="59594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3974859"/>
            <a:ext cx="8613648" cy="1561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 -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proportsionallik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f -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oqimlarning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chastotasi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F1, F2 -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</a:t>
            </a:r>
            <a:r>
              <a:rPr lang="en-US" sz="2800" spc="130" dirty="0">
                <a:solidFill>
                  <a:srgbClr val="00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Candara" panose="020E0502030303020204" pitchFamily="34" charset="0"/>
              </a:rPr>
              <a:t>9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F1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F2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faza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farqi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887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416" y="1478350"/>
            <a:ext cx="9994392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(8.23)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mexanizmlari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umumiy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moment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mexanizmlarda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moment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etuvchidan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bitta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jahatidan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bir-biridan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bir-biriga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uzoqroq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farqi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900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moment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maksimal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moment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chastotasiga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bog’liqdir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tizimli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mexanizmlari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quvvat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vattmetr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energiyasini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hisoblagich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schyotchik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sifatida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249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2856" y="488463"/>
            <a:ext cx="6096000" cy="58262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sirpang‘ichi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polzunchasi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o‘lchanayotgan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ravishda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burchakli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hizmat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prinsp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ko‘plab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variantlari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Sirpang‘ich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burchakli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linya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qonun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Funksional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surilgich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dvijok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yo‘li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aktiv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karkasga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o‘ralgan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Reohord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afzalligi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oddiyligi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keyingi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zaruratr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yo‘qligi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 descr="C:\Users\User\AppData\Local\Temp\FineReader11.00\media\image59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912" y="1624647"/>
            <a:ext cx="3928936" cy="248100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636668" y="4750607"/>
            <a:ext cx="3089307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2-rasm.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potentsiometr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8900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2544" y="1215553"/>
            <a:ext cx="6361176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Kamchiliklari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shovqin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kontaktli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termoEYuK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mavjudligi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sirpang‘ich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kontakt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sirpang‘ich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oqibatida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yetarli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ishonchli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emassligi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ko‘proq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o‘zgarmass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o‘zgaruvchan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ustunlikni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joylaridagi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potensiallar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bartaraf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bodganda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o‘zgarmass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sarf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yahshiroq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stabillikni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ta’minlaydigan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o‘zgaruvchan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imkoni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 descr="C:\Users\User\AppData\Local\Temp\FineReader11.00\media\image57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028" y="2049780"/>
            <a:ext cx="3995420" cy="30251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7119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0" y="1476212"/>
            <a:ext cx="9336024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tavsiflari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4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o‘zgarishning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statistik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rx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=f (x):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rx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=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 -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sezgirligi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x -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sirpang‘ich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Rkir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sirpang‘ich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bogdiqligi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Rkir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=f(x);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qisqa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tutashgan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qisqichlarida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sezgirlik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	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320" y="4547940"/>
            <a:ext cx="1167384" cy="837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245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0160" y="1133017"/>
            <a:ext cx="9646920" cy="5012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tavsiflari</a:t>
            </a:r>
            <a:endParaRPr lang="en-US" sz="2000" b="1" dirty="0" smtClean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materiali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sifatida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manganin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nixrom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konstantan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qotishmalar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Qotishma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o‘ram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materiali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solishtirma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chidamlilikka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kerakligidan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O‘ram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yonidagi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o‘ramlarni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tutashuvdan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saqlash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oksidli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plyonka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qatlami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izolatsiya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o‘ramlaridagi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kontakt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yuzasi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polirovka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silliqlangan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sig‘imli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reaktiv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zanjiriga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bog‘liq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chamasi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necha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o‘nlab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gerts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Gts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chastotagacha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e’tiborga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olinmasligi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Sirpang‘ichning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zanjirdagi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o‘zgartiruvchi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oddiy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texnikasida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deyarli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qo‘llanmadi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potensiometr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(10-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ko‘proq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qo‘llaniladi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5385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416" y="983927"/>
            <a:ext cx="944575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datchik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tavsifi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potensiometr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rejimining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to‘g‘ri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tanlanishi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chiziqli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Yuklangan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reostatli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datchiklarda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o‘zgartkichning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qarshiligi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nagruzka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). “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Sxemali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nochiziqlilik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moslashuv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hatoligi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tekisdagi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o‘ramda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uchastka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qarshiligi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kattaligining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qiymati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X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siljishiga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proporsianal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ya’ni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rx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=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Sx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RH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nagruzkadagi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IH to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ekvivalent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generator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teorema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63" y="4125468"/>
            <a:ext cx="7078917" cy="2165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362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2960" y="1426469"/>
            <a:ext cx="10561320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r+rx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=R=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const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bo‘lganligi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Rchiq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o‘zgarmasligiga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chiziqqa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X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kattaligiga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bog‘liq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Biroq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aslini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Rchiq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X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bog‘liq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faqat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nagruzka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r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potensiometrning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Rchiq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bo‘lgandagina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Demak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formulada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RH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Rchiq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e’tiborsiz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qoldirish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punktlari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to‘g‘ri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(10-rasm). RH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Rchiq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solishtirilishi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umumiy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(10-rasm)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yahlit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ko‘rsatilgan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nochiziqli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yuzaga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moslashuv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hatoligini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baholash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uchastkasini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nochiziqlilikka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intervali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chegaralashda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mulohazalarni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agar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emas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ta’minlansa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moslashuv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hatoligi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chiziqqa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X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bog‘liq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yodda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tutish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007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5880" y="1415186"/>
            <a:ext cx="9656064" cy="426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datchiklarning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o‘lchash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zanjirlari</a:t>
            </a:r>
            <a:endParaRPr lang="en-US" sz="2400" b="1" dirty="0" smtClean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bayon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zanjiriga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bog‘liqligi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qo‘llanadigan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a,b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variantlari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ko‘rsatilgan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10 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reostatli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bo‘luvchisi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Nagruzka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nochiziqligi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yuzaga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kelganligi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9 b)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yahshilaydigan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qo‘shimcha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 a)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rasmsxemasi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bo‘yicha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893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586" y="292608"/>
            <a:ext cx="8435086" cy="51480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45464" y="5680960"/>
            <a:ext cx="1045768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10 - b)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qutbli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/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surilgichning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boshlang‘ich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kerakligida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345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7280" y="894625"/>
            <a:ext cx="9957816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Elektromagnit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o‘zgartkichlarning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umumiy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masalalari</a:t>
            </a:r>
            <a:endParaRPr lang="en-US" sz="2200" b="1" dirty="0" smtClean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hosligi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element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parametrlarining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o‘zgartrgich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chizig‘i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taqsimlanishining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o‘zgarishidir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ekran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shuningdek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kombinatsiyali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shunday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mavjud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Qo‘zg‘atadigan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cho‘lg‘mlari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to‘plangan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Mo‘ljallangan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maqsadlarga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bo‘linadi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uzelli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qator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deyarli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o‘rganilgan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analiz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qilinganligi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biz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faqat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nazorat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uzelli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bazaviy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chegaralanamiz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404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8096" y="742356"/>
            <a:ext cx="5870448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Elektromagnit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tuzilishining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prinsplari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Ko‘rilayotgan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ferromagnit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o‘zakli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rivojlangan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0‘zgartkichning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oddiy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1-rasmda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taqdim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induktivlikning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o‘rtasidagi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induktivlikning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o‘zakning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P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4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 descr="C:\Users\User\AppData\Local\Temp\FineReader11.00\media\image60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1466850"/>
            <a:ext cx="3811524" cy="273939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7838437" y="4467143"/>
            <a:ext cx="2997204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1-rasm.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Qo‘zg‘aluvchan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ferromagnit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478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2976" y="283170"/>
            <a:ext cx="79248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prinspi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po‘latining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O‘xshash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2-rasmda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taqdim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</a:t>
            </a:r>
            <a:endParaRPr lang="ru-RU" sz="2000" dirty="0"/>
          </a:p>
        </p:txBody>
      </p:sp>
      <p:pic>
        <p:nvPicPr>
          <p:cNvPr id="3" name="Рисунок 2" descr="C:\Users\User\AppData\Local\Temp\FineReader11.00\media\image61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778" y="1620748"/>
            <a:ext cx="6243828" cy="320725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71728" y="4865538"/>
            <a:ext cx="10366248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2-rasmda 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ya’ni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yo‘li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tasvirlangan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Agar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tirqish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mavjudligi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oqibatidagi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e’tibor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berilmasa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to‘plangan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qabul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1617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915" y="1075562"/>
            <a:ext cx="8395653" cy="24631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98301" y="4153912"/>
            <a:ext cx="932688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3-rasmdagi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2-rasmdagi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cho‘lg‘amlarning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o‘zakda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farqlanadi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4-rasmda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ko‘rsatilganidek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diferensial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atalishi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7396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9224" y="1095146"/>
            <a:ext cx="5212080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4-rasmda 4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yoysimon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burchakli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oshiradigan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burchakli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tarqalgan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to‘plangan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oddiy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konstruksiyasi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6-rasmda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namoyon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3-magnit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1-harakatsiz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to‘plangan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2-harakatlanadigan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to‘plangan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oTchash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976" y="1451762"/>
            <a:ext cx="4584192" cy="319125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78041" y="5079791"/>
            <a:ext cx="4653838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6-rasm.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Qo‘zg‘aluvchan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chulg‘amli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 ‘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zgartkich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305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FineReader11.00\media\image63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475" y="1171828"/>
            <a:ext cx="8724837" cy="2622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User\AppData\Local\Temp\FineReader11.00\media\image64.jpeg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753" y="4093464"/>
            <a:ext cx="6050280" cy="164896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404017" y="5856471"/>
            <a:ext cx="5461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8-rasm.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grafikli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modeli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66943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0624" y="1109635"/>
            <a:ext cx="7150608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tip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elektromagnit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o‘zgartkichlarning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fizik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modeli</a:t>
            </a:r>
            <a:endParaRPr lang="ru-RU" b="1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8-rasmda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fizik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modeli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tasvirlangan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boTib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zanjiri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uzunlik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yoyilgan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uzunligi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necha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necha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yuzdan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mm,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Qo‘zg‘tuvchi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g‘altak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ko‘rinishida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aktiv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to‘plangan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oTchovchi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qoplab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Shu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ekran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2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ko‘ndalng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bo‘shlig‘ida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tarqalishi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tasvirlangan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bo‘shlig‘ining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o‘tkazuvchanligi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uzunligi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tarqalganidan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ko‘rsatilgani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kabi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 descr="C:\Users\User\AppData\Local\Temp\FineReader11.00\media\image65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912" y="1603248"/>
            <a:ext cx="3415284" cy="211836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594837" y="4201967"/>
            <a:ext cx="2725435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9-rasm.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fizik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modeli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7632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8252" y="134035"/>
            <a:ext cx="6891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tirqishda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taqsimlanishi</a:t>
            </a:r>
            <a:endParaRPr lang="ru-RU" sz="2400" dirty="0"/>
          </a:p>
        </p:txBody>
      </p:sp>
      <p:pic>
        <p:nvPicPr>
          <p:cNvPr id="3" name="Рисунок 2" descr="C:\Users\User\AppData\Local\Temp\FineReader11.00\media\image66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252" y="965032"/>
            <a:ext cx="6455664" cy="325035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40080" y="4361688"/>
            <a:ext cx="11439144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10-rasm.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induksiyasini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uzunligi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tirqishda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0080" y="4567129"/>
            <a:ext cx="11146536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prinspi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tahlili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10 -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anlizi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ko‘rsatadiki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0 0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maksimal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bodadi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Odchovchi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chodg‘am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qamrab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olgani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harakatlanadiganida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induksiyalanuvchi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bodadi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kordinataga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bogdiq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masofani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bodadi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7370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6280" y="883158"/>
            <a:ext cx="6096000" cy="514269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Elektromagnit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elementning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matematik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modulini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xulasasi</a:t>
            </a:r>
            <a:endParaRPr lang="en-US" b="1" dirty="0" smtClean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Magnitoodkazgich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qo‘zg‘aluchan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element 0 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01 01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qarbharakatlanadiganda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dx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df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=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Fqdx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miqdorga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kuzatiladi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F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q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bo‘shligdning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solishtirma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odkazuvchanligi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x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koordinatasi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Huddi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o‘xshash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qo‘zg‘aluvchan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element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odkazgich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dx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uzunlikga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miqdorda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matematik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modellar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odkazgich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bo‘ylab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11 -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kodsatilgan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kabi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bodadi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 descr="C:\Users\User\AppData\Local\Temp\FineReader11.00\media\image67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364" y="1669542"/>
            <a:ext cx="4205605" cy="320802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224119" y="4977869"/>
            <a:ext cx="3004096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11-rasm.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o‘zgartkichini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harakteristikalari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6931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2376" y="1068911"/>
            <a:ext cx="10469880" cy="5327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F=f(x), F=f(x)</a:t>
            </a:r>
            <a:endParaRPr lang="ru-RU" sz="2400" b="1" dirty="0">
              <a:solidFill>
                <a:srgbClr val="FF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boshlang‘ich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oqimining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boshlang‘ich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F0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F0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qo‘zg‘atuvchi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berilayotgan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chastota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fc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o‘lchamlaridan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po‘latning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xsusiyatlaridan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qo‘zg‘atuvchi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o‘lchamlaridan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topiladi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F0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Pshakildagi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markazlashtirilgan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C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shakilda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qabul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12 -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ko‘rsatilgan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EMO‘ning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zanjiri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po‘lat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yo‘l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lm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y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S=L*B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(10.1)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011819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2545" y="635807"/>
            <a:ext cx="6754926" cy="5023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aytib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o‘tilganlaridan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topamiz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667" y="1638172"/>
            <a:ext cx="8249349" cy="464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5526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240" y="1211683"/>
            <a:ext cx="11027664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EMO‘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boshlang‘ich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ma’lumotlar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EMO‘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boshlang‘ich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EMO‘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boshlang‘ich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Ub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chastotasi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f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diapozoni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p da.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EMO‘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sezgirligi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Sb/M/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materialining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harakteristikalari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emaslining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ruhsat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%.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Ruhsat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M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diametrini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ruhsat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du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953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7864" y="337041"/>
            <a:ext cx="9089136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EMO‘ni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MP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ko‘ndalang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MP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sterjenlar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bo‘shlig‘ining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yuzasi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S.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MP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balandligi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o‘ramlar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Wu.o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o‘.r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o‘ramlar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Wob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q.r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EMO‘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tartibi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Qo‘zg‘aluvchi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cho‘lg‘amli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EMO‘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tartibi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MO‘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algoritmi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nochiziqlilik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E da P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koifitsent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3"/>
          <a:stretch/>
        </p:blipFill>
        <p:spPr bwMode="auto">
          <a:xfrm>
            <a:off x="7054024" y="3705796"/>
            <a:ext cx="1704975" cy="6534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58488" y="4577519"/>
            <a:ext cx="10306336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koifitsent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MO‘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ko‘ndalang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o‘lchamlari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munosabat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topiladi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ko‘ndalang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o‘tkazgichni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ko‘ndalang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kesimikvadrat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samaraliroq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b=h,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K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koifitsent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oldindan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qabul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tomonlama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2hl+hmga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0285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671891" y="479107"/>
            <a:ext cx="8459661" cy="588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5681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863915" y="243522"/>
            <a:ext cx="8359077" cy="615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8158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26564" y="1368552"/>
            <a:ext cx="7639812" cy="400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8996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2976" y="1423986"/>
            <a:ext cx="9159240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uzluksiz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tarzda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o’zgartirilib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indikatsiyalanadigan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hozirgi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tarqalgan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funktsional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1-rasmda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KAO’ - analog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ARO’ - analog-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RQQ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qurilmasi</a:t>
            </a:r>
            <a:endParaRPr lang="ru-RU" sz="2000" dirty="0"/>
          </a:p>
        </p:txBody>
      </p:sp>
      <p:pic>
        <p:nvPicPr>
          <p:cNvPr id="3" name="Рисунок 2" descr="C:\Users\User\AppData\Local\Temp\FineReader11.00\media\image70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222" y="4417314"/>
            <a:ext cx="6170676" cy="11605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00599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6424" y="1024133"/>
            <a:ext cx="10140696" cy="5389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funktsional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chizmasi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“X” analog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signali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analog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KAO’ 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keyingi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formaga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so’ngra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analog-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(ARO’)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diskretlashtiriladi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kodlanadi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Vanihoyat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RQQ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kodlangan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qaydnoma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tarzida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operatorga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formada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ilmiy-teshirish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laboratoriyalaridan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analog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afzalliklarga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diapazoni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tezkorlik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tarzda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avtomatlashtirilgan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tarmoqlarga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avtomatlashtirish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imkoniyati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mavjudligi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hokazolar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3764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8136" y="878476"/>
            <a:ext cx="10021824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Lekin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to’kisda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deganlaridek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murakkabligi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tannarxining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balandligi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ishonchliligi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pastroq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Lekin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integral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tezkor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rivoji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tobora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chekinib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bormoqda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ARO’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so’ngra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kvantlanib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kodlanadi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qaydnomalarni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qadamini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X(t)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kattaligining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uzluksiz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</a:t>
            </a:r>
            <a:r>
              <a:rPr lang="en-US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to’plami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almashtirish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uzluksiz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tartiblar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almashtiriladi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Kodlashtirish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ketma-ketlikda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yarasha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kristalli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indikatorlarning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tezkor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rivoji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ixchamlashuviga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energiya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sarfining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zamin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yaratmoqda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0456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048" y="570759"/>
            <a:ext cx="6684264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Kombinatsiyalangan</a:t>
            </a:r>
            <a:r>
              <a:rPr lang="en-US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i="1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asboblari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Hozirgi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zamon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elektronikasining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bazasi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imkoniyatlarga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yaratishga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imkon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Kombinatsiyalangan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(KRA)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integrallovchi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xossaga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kuchaytirgichidan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Kombinatsiyalangan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qismiga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sig’imni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2-rasmda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rezistor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qarshiligini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o’lchovchi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sxemasi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keltirilgan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</a:t>
            </a:r>
            <a:r>
              <a:rPr lang="en-US" i="1" spc="-1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kuchaytirgich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manfiy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teskari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bog’lanish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zanjiriga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ulanadi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Kuchaytirgichni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kuchlanish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kuchaytirish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koeffitsienti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juda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katta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bo’lgani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uchun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rezistor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</a:t>
            </a:r>
            <a:r>
              <a:rPr lang="en-US" i="1" spc="-1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kuchaytirgichga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ulanganda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kuchaytirgichning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chiqish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qismida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kuchlanish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hosil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Kuchaytirgichning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qismidan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o’tuvchi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kichik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bo’lganligi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tufayli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asosiy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</a:t>
            </a:r>
            <a:r>
              <a:rPr lang="en-US" i="1" spc="-1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rezistor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qarshilik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orqali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o’tadi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966" y="1883283"/>
            <a:ext cx="4518660" cy="221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6903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568" y="1104094"/>
            <a:ext cx="1001268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volbtmetrning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kirish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bloki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masshtabli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o’zgartkich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(MO’)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iborat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bo’lib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u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yo’la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o’zgaruvchan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</a:t>
            </a:r>
            <a:r>
              <a:rPr lang="en-US" sz="2000" spc="2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kuchlanishni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o’zgarmas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kuchlanishga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o’zgartiradi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Keyin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esa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o’zgarmas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kuchlanishi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analog -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o’zgartkich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(ARO’)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beriladi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u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yerda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shakliga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keltiriladi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Hozirgi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zamon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ARO’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larning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ikki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bosqichda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integrallaydigan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turlari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tarqalgan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Kirish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kuchlanishiga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proportsional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ma’lum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ketma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-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ketlikdagi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impulbslar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soni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ARO’dan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(MP)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interfeysiga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uzatiladi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Masshtabli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o’zgartkich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(MO’)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(MP) lar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o’zaro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impulbs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orqali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bog’lanadi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integrallash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jarayonini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boshqaradi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axborotni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0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displejga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(RD)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chiqarib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beradi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displey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(RD)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kattalikni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unga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tegishli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matnli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axborotni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ham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yozib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chiqaradi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volbtmetrlar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ko’p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dasturli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hisoblanib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yordamida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kattaliklar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ustida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barcha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arifmetikvaalgebraikamallarni</a:t>
            </a:r>
            <a:r>
              <a:rPr lang="en-US" sz="20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o’rtacha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kvadratik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chetlanish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og’ish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dispersiya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matematik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kutilishlarni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hisoblash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hamda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xotirlash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amallarini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bajarish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mumkin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355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9348" y="1481185"/>
            <a:ext cx="10405872" cy="2105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Hozirgi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paytda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Rossiya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Federatsiyasida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chiqariladigan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SH 1531. SH 1612. V7-39, V7-40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rusumli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hamda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Germaniyada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chiqariladigan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7055, 7065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turdagi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volbtmetrlar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ko’lamda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ishlatilmoqda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Mikroprotsessorli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chastotomerda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(4-rasm)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ketma-ket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hisoblash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bajariladi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344" y="4095114"/>
            <a:ext cx="7421880" cy="163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1791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6344" y="970760"/>
            <a:ext cx="11173968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O’lchanayotgan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kuchlanish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chastotasi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masshtabli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o’zgartkich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(MO’)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orqali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impuhs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shakllantirgich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(ISH)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uzatiladi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ISH da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kuchlanish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impulbslarning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davriy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ketma-ketligiga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o’zgartirilib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vaqt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selektori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(VS)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beriladi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(MP)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ma’lum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davomiyli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misol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1s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impulbslar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chiqaradi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vaqt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selektori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(VS)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ikkinchi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qismlariga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uzatadi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Bu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impulbslarning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davomiyligi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impulbsli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generator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(IG)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belgilanadi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selektor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(VS)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ikkala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kirishiga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ta’sir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qilayotgan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signalga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ko’ra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belgilaydigan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davomiyligi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chegaralangan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impulbslar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hosil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davomida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chiqarilgan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impulbslar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impulbs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hisoblagich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(IH)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da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sanaladi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xotirasidagi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chastota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konstantasi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doimiyligi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solishtiriladi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Solishtirish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natijasi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displey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(RD)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beriladi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turli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kattaliklar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parametrlarni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ishlatiladigan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zamonaviy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istiqbolli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vositasi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hisoblanadi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narxi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analogli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qaraganda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qimmat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bo’lishiga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qaramay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juda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yuqori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4389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2256</Words>
  <Application>Microsoft Office PowerPoint</Application>
  <PresentationFormat>Широкоэкранный</PresentationFormat>
  <Paragraphs>160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Candara</vt:lpstr>
      <vt:lpstr>Courier New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20</cp:revision>
  <dcterms:created xsi:type="dcterms:W3CDTF">2021-09-19T06:45:01Z</dcterms:created>
  <dcterms:modified xsi:type="dcterms:W3CDTF">2021-10-27T06:00:32Z</dcterms:modified>
</cp:coreProperties>
</file>