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5" r:id="rId3"/>
    <p:sldId id="316" r:id="rId4"/>
    <p:sldId id="317" r:id="rId5"/>
    <p:sldId id="318" r:id="rId6"/>
    <p:sldId id="319" r:id="rId7"/>
    <p:sldId id="320" r:id="rId8"/>
    <p:sldId id="321" r:id="rId9"/>
    <p:sldId id="322" r:id="rId10"/>
    <p:sldId id="323" r:id="rId11"/>
    <p:sldId id="324" r:id="rId12"/>
    <p:sldId id="325" r:id="rId13"/>
    <p:sldId id="326" r:id="rId14"/>
    <p:sldId id="327" r:id="rId15"/>
    <p:sldId id="328" r:id="rId16"/>
    <p:sldId id="329" r:id="rId17"/>
    <p:sldId id="330" r:id="rId18"/>
    <p:sldId id="331" r:id="rId19"/>
    <p:sldId id="332" r:id="rId20"/>
    <p:sldId id="333" r:id="rId21"/>
    <p:sldId id="334" r:id="rId22"/>
    <p:sldId id="335" r:id="rId23"/>
    <p:sldId id="336" r:id="rId24"/>
    <p:sldId id="337" r:id="rId25"/>
    <p:sldId id="338" r:id="rId26"/>
    <p:sldId id="339" r:id="rId27"/>
    <p:sldId id="340" r:id="rId28"/>
    <p:sldId id="341" r:id="rId29"/>
    <p:sldId id="342" r:id="rId30"/>
    <p:sldId id="343" r:id="rId31"/>
    <p:sldId id="344" r:id="rId32"/>
    <p:sldId id="345" r:id="rId33"/>
    <p:sldId id="346" r:id="rId34"/>
    <p:sldId id="347" r:id="rId35"/>
    <p:sldId id="348" r:id="rId36"/>
    <p:sldId id="349" r:id="rId37"/>
    <p:sldId id="350" r:id="rId38"/>
    <p:sldId id="351" r:id="rId39"/>
    <p:sldId id="352" r:id="rId40"/>
    <p:sldId id="353" r:id="rId41"/>
    <p:sldId id="283" r:id="rId4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66" d="100"/>
          <a:sy n="66" d="100"/>
        </p:scale>
        <p:origin x="1330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30.10.2021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8283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30.10.2021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967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30.10.2021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686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30.10.2021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467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30.10.2021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826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30.10.2021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169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30.10.2021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1877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30.10.2021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2617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30.10.2021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39136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30.10.2021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358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DC4DC-A992-4B68-9246-CA1D9400A849}" type="datetimeFigureOut">
              <a:rPr lang="ru-RU" smtClean="0"/>
              <a:t>30.10.2021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754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0DC4DC-A992-4B68-9246-CA1D9400A849}" type="datetimeFigureOut">
              <a:rPr lang="ru-RU" smtClean="0"/>
              <a:t>30.10.2021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2653C-6FD6-49C7-8882-D39C4D104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768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40664" y="386922"/>
            <a:ext cx="10460736" cy="5967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 VOSITALARINI QIYOSLASH VA KALIBRLASH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13-Mavzu: </a:t>
            </a:r>
            <a:r>
              <a:rPr lang="ru-RU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ru-RU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ru-RU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me’yorlash</a:t>
            </a:r>
            <a:r>
              <a:rPr lang="ru-RU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ru-RU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xujjatlarni</a:t>
            </a:r>
            <a:r>
              <a:rPr lang="ru-RU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ro’yxatdan</a:t>
            </a:r>
            <a:r>
              <a:rPr lang="ru-RU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ru-RU" sz="24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  <a:spcAft>
                <a:spcPts val="0"/>
              </a:spcAft>
            </a:pP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en-US" sz="1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1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www.calibrate.co.uk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MA’RUZACHI: AKHRORBEK ERMATOV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Metrology and Calibration - What Are They? - Calibra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248" y="2715768"/>
            <a:ext cx="5683567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2833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19072" y="1215228"/>
            <a:ext cx="9299448" cy="46228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8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13-Mavzu: </a:t>
            </a:r>
            <a:r>
              <a:rPr lang="ru-RU" sz="28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ru-RU" sz="28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8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ru-RU" sz="28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me’yorlash</a:t>
            </a:r>
            <a:r>
              <a:rPr lang="ru-RU" sz="28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8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ru-RU" sz="28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xujjatlarni</a:t>
            </a:r>
            <a:r>
              <a:rPr lang="ru-RU" sz="28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ro’yxatdan</a:t>
            </a:r>
            <a:r>
              <a:rPr lang="ru-RU" sz="28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spc="5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ru-RU" sz="2800" b="1" spc="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bo’linmalari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ishchilarining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malakasi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havolalar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mazmuni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texnikaviy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rasmiylashtirish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Ma’ruzachi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Akhrorbek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Ermatov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0530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06424" y="1089596"/>
            <a:ext cx="10296144" cy="4899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2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bo’linmalari</a:t>
            </a:r>
            <a:r>
              <a:rPr lang="en-US" sz="22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ishchilarining</a:t>
            </a:r>
            <a:r>
              <a:rPr lang="en-US" sz="22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22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spc="25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malakasi</a:t>
            </a:r>
            <a:endParaRPr lang="en-US" sz="2200" b="1" spc="25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bo’linmalarini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personallarning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me’yorlangan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band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me’yorlanmagan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band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(ITI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larining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kategoriyalari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personallar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200" spc="25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 sz="2200" spc="25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200" spc="25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Qiyoslovchilar</a:t>
            </a:r>
            <a:r>
              <a:rPr lang="en-US" sz="2200" spc="25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nomenklaturasi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interval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sarflanadigan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chiqqan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intervalning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umumiyligiga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guruhlarga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16371839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74064" y="1080037"/>
            <a:ext cx="9204960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sarflanadigan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yillik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2400" spc="25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2400" spc="25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en-US" sz="2400" spc="25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formula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2438018"/>
            <a:ext cx="7066788" cy="103670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447038" y="3988476"/>
            <a:ext cx="9278112" cy="200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US" spc="25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i-o’lchash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</a:t>
            </a:r>
            <a:r>
              <a:rPr lang="en-US" spc="2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foydalanishdagi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i-o’lchash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dona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spc="25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jarayonidagi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i-o’lchash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navbatdan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25—30 %), %; </a:t>
            </a:r>
            <a:r>
              <a:rPr lang="en-US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</a:t>
            </a:r>
            <a:r>
              <a:rPr lang="en-US" spc="25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i-o’lchash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dona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spc="2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jarayonidagi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i-o’lchash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</a:t>
            </a:r>
            <a:r>
              <a:rPr lang="en-US" spc="25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ta’mirdan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chiqqishda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qiyoslanadigan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t-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4541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2416" y="1145340"/>
            <a:ext cx="10131552" cy="4835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Hisoblashlarda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korxonada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sohaviy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me’yoridan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qiyoslovchining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vaqtining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yillik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fondi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soatlarda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formula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i="1" spc="-1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US" sz="2400" b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t • (1 — n) • S,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 —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kunining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davomiyligi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n —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vaqtining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rejaviy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isrofini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oluvchi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koeffitsient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tajribaga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p=0,09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 S —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vaqtining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kalendarli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fondi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yildagi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kunlari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i="1" spc="-1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en-US" sz="2400" b="1" i="1" spc="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</a:t>
            </a:r>
            <a:r>
              <a:rPr lang="en-US" sz="2400" b="1" i="1" spc="-1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P/T.</a:t>
            </a:r>
            <a:endParaRPr lang="ru-RU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Me’yorlashtirilmagan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band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tipik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shtat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toifadagi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muhandis-texnik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nisbatiga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bo’linmalaridagi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rdamchi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xodimlar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832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0704" y="948646"/>
            <a:ext cx="9701784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laboratoriyalari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tayyorgarlikki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malakali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mutaxassislar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ta’minlangan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GOST 8.513—84 «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o’rnatilgan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qiyoslovchisi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attestatsiyadan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mustahkamlab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Oliy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shaxslardan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idoraviy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qiyoslovchilarni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Butunittifoq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mahsulot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sohasidagi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rahbar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muhandis-texnik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ishchilarni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malakasini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instituti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(BSMI) da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institutning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Moskva, Leningrad, Kiev, Toshkent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shaharlardagi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fakulbtetlarida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xo’jaligining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sohalari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mutaxassislar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tayyorlanadi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muddati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oy.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Korxona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mutaxassislarini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BSMI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o’qishga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jo’natishlari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to’lovlar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kadrlar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malakasini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vazirligi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idoralarining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markaziy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fondidan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ajratiladigan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mablag’lar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hisobiga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Institutni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tugatishda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tinglovchilarga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guvohnoma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beriladi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45971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0704" y="596503"/>
            <a:ext cx="10030968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Qiyoslashning</a:t>
            </a:r>
            <a:r>
              <a:rPr lang="en-US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hujjatlariga</a:t>
            </a:r>
            <a:r>
              <a:rPr lang="en-US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havolalar</a:t>
            </a:r>
            <a:endParaRPr lang="en-US" b="1" spc="25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ctr">
              <a:lnSpc>
                <a:spcPct val="115000"/>
              </a:lnSpc>
              <a:spcAft>
                <a:spcPts val="0"/>
              </a:spcAft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o’rganishda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havolalardan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RST 1.1—92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kelishib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ro’yxatdan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RST 1.8—94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Resiublikasining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Rahbariy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tavsiyanomalarni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kelishib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ro’yxatidan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RST 8.009—94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birliligni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O’zRST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8.011—93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birliligini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mstrologik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attestatlash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RD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51—022—94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Gosudarstvennaya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obespecheniya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yedinstva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izmereniy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Uzbekistan.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Ispitaniya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sredstv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izmereniy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sootvetstvie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utverjdennomu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tipu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Organizatsiya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poryadok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provedeniya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GOST 1.5—93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Pravila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provedeniya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rabot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mejgosudar-stvennoy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standartizatsii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Obie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trebovaniya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postroeniyu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izlojeiiyu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oformleniyu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soderjaniyu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standartov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70416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63040" y="977569"/>
            <a:ext cx="9564624" cy="511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</a:t>
            </a:r>
            <a:endParaRPr lang="en-US" b="1" spc="25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davlatlararo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bo’lganida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zarurati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bo’lganida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bo’lganida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chiqiladi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o’zgarganida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vositalariiing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ko’rib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chiqiladi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Davlatlararo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hujjatlardan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tan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Bitim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tasdiqlangan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O’zbekiston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Respublikasi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hududida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joriy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hujjatlardan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RST 8.009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sinovlarini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RST 8.011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attestatlash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paytiga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chiqilishi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sinovlarining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attestatlash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tasdiqlangan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455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61872" y="1091967"/>
            <a:ext cx="9866376" cy="5129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belgilaydigan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man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rahbariy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tavsiyanomalar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tarkibidagi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alomati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usuliyatinn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rahbariy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tavsmyanomalar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ko’riiishida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kiruvchi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yo’riqnomalari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40377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9536" y="938010"/>
            <a:ext cx="10506456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rahbariy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tavsiyanomalar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Standartlarii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rahbariy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tavsiyaiomalarii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RST 1.1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RST 1.8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larga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binoan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kiruvchi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yo’riqnomalar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RST 8.009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sinovlariga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RH 51—022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sinovlariga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chiquvchi-tashkilot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RST 8.011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binoan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attestatlashga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ztiladigan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chiquvchi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chiqaruvchi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iste’molchi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attestatlashni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o’tkazuvchi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28470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24128" y="1078153"/>
            <a:ext cx="10149840" cy="487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idoralarida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ekspertizadan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o’tishi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Seriyali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mo’ljallanayotgan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Bosh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(MXBM)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kelishilgan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O’zstandart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agentligi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tasdiqlangan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eldan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lash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ta’minotining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qiyoslanishi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mumkinligini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MXBM da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ekspertizadan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o’tishi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aiiqlanishini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ta’minlaydigan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Respublikada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vositalaridan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eldan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o’zgartishlari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tasdiqlanishi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RST 8.011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binoan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attestatlanishi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o’tkazadi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7964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0472" y="1137040"/>
            <a:ext cx="9299448" cy="4658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mazmuni</a:t>
            </a:r>
            <a:endParaRPr lang="en-US" sz="24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hujjatlariii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rasmiylashtirilishi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YeSKD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Edinaya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sistema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konstruktorskoy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dokumemtatsii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matnli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hujjatlariga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rahbariy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tavsiyanomalarni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bayon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etilishi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rasmiylashtirnlish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GOST 1.5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bajariladi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davlatlararo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uyg’unlashtirilgan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bayoi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davlatlararo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me’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yoriy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bo’lmasligi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6388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33272" y="791059"/>
            <a:ext cx="9838944" cy="5613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24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4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4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4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ketma-ketlikda</a:t>
            </a:r>
            <a:r>
              <a:rPr lang="en-US" sz="24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joylashgan</a:t>
            </a:r>
            <a:r>
              <a:rPr lang="en-US" sz="24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bo’limlardan</a:t>
            </a:r>
            <a:r>
              <a:rPr lang="en-US" sz="24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4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qiyoslovchilarni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malakasiga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xavfsizlik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tayyorgarlik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ilovalar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9474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5840" y="929710"/>
            <a:ext cx="10140696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Ayrim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birlashtirishga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</a:t>
            </a:r>
            <a:r>
              <a:rPr lang="en-US" sz="2200" spc="25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indent="228600" algn="ctr">
              <a:lnSpc>
                <a:spcPct val="115000"/>
              </a:lnSpc>
              <a:spcAft>
                <a:spcPts val="0"/>
              </a:spcAft>
            </a:pP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kursatiladi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qiyoslasharo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oraliq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200" spc="25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Qiyoslovchilarni</a:t>
            </a:r>
            <a:r>
              <a:rPr lang="en-US" sz="2200" spc="25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malakasiga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malakasiga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qiyoslovchiii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tanishishi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to’ldirilishi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o’tkazish"da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mehnat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xavfsizligili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sanitariyasini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muhofaza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ta’minlaydigan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139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05256" y="1117908"/>
            <a:ext cx="10049256" cy="4375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jarayoniii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zararli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zararli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mehnat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oid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ko’rsatma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qiyoslanayotgan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kattaliklarpn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nomiial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og’ishlar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nominallaridan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200" spc="25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tayyorgarlik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ko’rikdan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tavsiflarpi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1425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0704" y="1163628"/>
            <a:ext cx="10003536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ko’rikdan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qiyoslanadigan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qiyoslanayotgan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ayrim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qobiliyatini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qo’llamasdan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)»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maqbul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tekshirilayotgan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qiymatiii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</a:t>
            </a:r>
            <a:r>
              <a:rPr lang="ru-RU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rifini</a:t>
            </a:r>
            <a:r>
              <a:rPr lang="ru-RU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operatsiyalari</a:t>
            </a:r>
            <a:r>
              <a:rPr lang="ru-RU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</a:t>
            </a:r>
            <a:r>
              <a:rPr lang="ru-RU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limida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</a:t>
            </a:r>
            <a:r>
              <a:rPr lang="ru-RU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rsatilgan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</a:t>
            </a:r>
            <a:r>
              <a:rPr lang="ru-RU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</a:t>
            </a:r>
            <a:r>
              <a:rPr lang="ru-RU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yicha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band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ajratiladi</a:t>
            </a:r>
            <a:r>
              <a:rPr lang="ru-RU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to</a:t>
            </a:r>
            <a:r>
              <a:rPr lang="ru-RU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ru-RU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</a:t>
            </a:r>
            <a:r>
              <a:rPr lang="ru-RU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lumotlar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</a:t>
            </a:r>
            <a:r>
              <a:rPr lang="ru-RU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ru-RU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32751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9536" y="913757"/>
            <a:ext cx="1040587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</a:t>
            </a:r>
            <a:r>
              <a:rPr lang="ru-RU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tkazishda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</a:t>
            </a:r>
            <a:r>
              <a:rPr lang="ru-RU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yicha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bayonnoma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</a:t>
            </a:r>
            <a:r>
              <a:rPr lang="ru-RU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lsa</a:t>
            </a:r>
            <a:r>
              <a:rPr lang="ru-RU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</a:t>
            </a:r>
            <a:r>
              <a:rPr lang="ru-RU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rsatiladi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bayonnoma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upda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</a:t>
            </a:r>
            <a:r>
              <a:rPr lang="ru-RU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lumot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</a:t>
            </a:r>
            <a:r>
              <a:rPr lang="ru-RU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rsatiladi</a:t>
            </a:r>
            <a:r>
              <a:rPr lang="ru-RU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hisobiy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bog’lanishlarni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qiyoslanayotgan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</a:t>
            </a:r>
            <a:r>
              <a:rPr lang="ru-RU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lchash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yaroqsizligi</a:t>
            </a:r>
            <a:r>
              <a:rPr lang="ru-RU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</a:t>
            </a:r>
            <a:r>
              <a:rPr lang="ru-RU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mirlashga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</a:t>
            </a:r>
            <a:r>
              <a:rPr lang="ru-RU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lmaganini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muomaladai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ishlatishdan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</a:t>
            </a:r>
            <a:r>
              <a:rPr lang="ru-RU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mirlashdan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so</a:t>
            </a:r>
            <a:r>
              <a:rPr lang="ru-RU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takroriy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</a:t>
            </a:r>
            <a:r>
              <a:rPr lang="ru-RU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tkazish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to</a:t>
            </a:r>
            <a:r>
              <a:rPr lang="ru-RU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</a:t>
            </a:r>
            <a:r>
              <a:rPr lang="ru-RU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risida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</a:t>
            </a:r>
            <a:r>
              <a:rPr lang="ru-RU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’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rsatmalar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kiritiladi</a:t>
            </a:r>
            <a:r>
              <a:rPr lang="ru-RU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39667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8680" y="584377"/>
            <a:ext cx="10113264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ctr">
              <a:lnSpc>
                <a:spcPct val="115000"/>
              </a:lnSpc>
              <a:spcAft>
                <a:spcPts val="0"/>
              </a:spcAft>
            </a:pPr>
            <a:r>
              <a:rPr lang="en-US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</a:t>
            </a:r>
            <a:r>
              <a:rPr lang="en-US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</a:t>
            </a:r>
            <a:r>
              <a:rPr lang="en-US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rasmiylashtiriladi</a:t>
            </a:r>
            <a:r>
              <a:rPr lang="en-US" b="1" spc="25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indent="228600" algn="ctr">
              <a:lnSpc>
                <a:spcPct val="115000"/>
              </a:lnSpc>
              <a:spcAft>
                <a:spcPts val="0"/>
              </a:spcAft>
            </a:pPr>
            <a:endParaRPr lang="ru-RU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EHM da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xatoligigsh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iatijalarini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bayonnomasini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iatijalarini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guvohnomadagi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mazmuni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yoznsh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guvohnomaga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ilovasni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keltiriladigan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ko’rsatilib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tuziladi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bog’lanish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h. k.;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atamalarni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usuliyatini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xatoligiga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joizligiga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qiyoslanadigan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moslamalaripi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texnikaviy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qiyoslanadigan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ma’lumotlar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belgisini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tushirish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qo’shimcha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ko’rsatmalar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xatolarni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istisno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unumdorligini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3798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8408" y="922057"/>
            <a:ext cx="10314432" cy="5153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2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qiyoslashga</a:t>
            </a:r>
            <a:r>
              <a:rPr lang="en-US" sz="22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texnikaviy</a:t>
            </a:r>
            <a:r>
              <a:rPr lang="en-US" sz="22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spc="25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endParaRPr lang="en-US" sz="2200" b="1" spc="25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shakllaridan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yaroqliligini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belgilashga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tan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SDT standard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qiyoslovchi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yaroqliligi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masalasini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yetarli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harajatlarda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samaradorligini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ta’minlovchi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minimum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66527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33856" y="1152993"/>
            <a:ext cx="9701784" cy="476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davlatlararo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sxemalariga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standartlarida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ko’zda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tutilgan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standartlarida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taaluqli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standartlarida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sinovidan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reestriga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qo’llanilishi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nomlanishi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mazkur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O’DT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kompleksi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nomlanishidan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nomlanishidan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nomlanishidan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“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Asbobsozlik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mikroskoplari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.”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64414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81328" y="989244"/>
            <a:ext cx="9317736" cy="46228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32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32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sz="32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32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32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bo’limlarni</a:t>
            </a:r>
            <a:r>
              <a:rPr lang="en-US" sz="32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32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32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3200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3200" b="1" spc="25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2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tayyorgarlik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kuzatuv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400" spc="25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3129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0976" y="826791"/>
            <a:ext cx="9756648" cy="551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nimaga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taaluqliligini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nomlanishi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me’yoriy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texnikaviy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tavsifnomalari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yuritish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muvofiqroq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ketma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ketlikda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qiyoslanayotgan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parametlariga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atrofdagi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havo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temperaturasi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ximiyaviy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ta’minoti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tebranish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silkinish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garmoniklar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erkin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tezlanishi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25922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2416" y="1047091"/>
            <a:ext cx="9902952" cy="476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o’tkazishdan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tayyorlov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ro’yxatini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nolga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qiyoslanayotgan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asboblarning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chidamliligi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yuvish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moyini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artish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isitish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k.)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ko’rik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sinab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bo’limlarini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Kuzatuvlar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kuzatuvlar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28600" algn="just">
              <a:lnSpc>
                <a:spcPct val="115000"/>
              </a:lnSpc>
              <a:spcAft>
                <a:spcPts val="0"/>
              </a:spcAft>
            </a:pP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Kuzatuvlar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idoraviy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rasmiylashtirish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4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74164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852" y="0"/>
            <a:ext cx="51391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1387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663" y="0"/>
            <a:ext cx="51528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0552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810176" y="0"/>
            <a:ext cx="69935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5949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34319" y="923781"/>
            <a:ext cx="10498237" cy="554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mashg’ulotlarni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uslubiy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ko’rsatma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etalonlari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usullari</a:t>
            </a:r>
            <a:endParaRPr lang="en-US" sz="22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ko’pgina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ob’ektlarga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fizikaeiy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holatlariga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o’tayotgan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tomonidap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xossadir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ikkinchisinikiga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kattaroq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kichikroq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ifodalaydi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Biz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o’rganayotgan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fan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aynan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mana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chambarchas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bog’liqqir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"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atamasidan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"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", "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deb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xossalarning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atamani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jismning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hokazolar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30444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61639" y="1065938"/>
            <a:ext cx="10162573" cy="476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ob’ektiv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tavsiflanishi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-fan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taraqqiyoti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bilishga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bormokda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70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ortiq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2050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yillarga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200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bashorat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qilinmokda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Ko’pincha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ko’rsatkichi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xarakteristika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atamalarni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qo’llanishiga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duch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kelamiz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atamalarning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mohiyatan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ifodalaydi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guruhlardagi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bog’lanish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tenglamalari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birligidagi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tezlikni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aniqlashimiz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Mana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bog’lanishlar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hosilaviy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675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37548" y="1394970"/>
            <a:ext cx="10232021" cy="4228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4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4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deb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’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rilayotgan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tizimga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kiradigan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’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yicha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tizimning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kattaliklariga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mustaqil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qabulqilib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olinadigan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kattalikka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4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4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masofa</a:t>
            </a:r>
            <a:r>
              <a:rPr lang="en-US" sz="24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</a:t>
            </a:r>
            <a:r>
              <a:rPr lang="en-US" sz="24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</a:t>
            </a:r>
            <a:r>
              <a:rPr lang="en-US" sz="24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4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sz="24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yorug’lik</a:t>
            </a:r>
            <a:r>
              <a:rPr lang="en-US" sz="24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sz="24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kabilar</a:t>
            </a:r>
            <a:r>
              <a:rPr lang="en-US" sz="24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Hosilaviy</a:t>
            </a:r>
            <a:r>
              <a:rPr lang="en-US" sz="24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4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deb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tizimga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kiradigan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tizimning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kattaliklari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ifodalanadigan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kattalikka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4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4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tezlik</a:t>
            </a:r>
            <a:r>
              <a:rPr lang="en-US" sz="24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tezlanish</a:t>
            </a:r>
            <a:r>
              <a:rPr lang="en-US" sz="24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4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</a:t>
            </a:r>
            <a:r>
              <a:rPr lang="en-US" sz="24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</a:t>
            </a:r>
            <a:r>
              <a:rPr lang="en-US" sz="24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sz="24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en-US" sz="24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4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</a:t>
            </a:r>
            <a:r>
              <a:rPr lang="en-US" sz="24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ayrim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olingan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moddiy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’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ekt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hodisa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jarayonga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miqdori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7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400" i="1" spc="-17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4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2400" i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birliklarping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ma’lum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bilap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kattalikiing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tavsifini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4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6127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0780" y="518666"/>
            <a:ext cx="10787605" cy="5932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to’g’risida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tushunchalar</a:t>
            </a:r>
            <a:endParaRPr lang="en-US" sz="22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aniqlikdagi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deb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zvenosi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 (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-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majmui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konstrukqiyasi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mazkur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mohiyati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mazkur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chambarchas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bog’langan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(M.F.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Malikov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ta’riflagan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qaytariluvchanlik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solishtiruvchanlik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belgilariga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alomatlari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03143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88019" y="1149730"/>
            <a:ext cx="10058399" cy="476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chegaralanmagan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oralig’i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mobaynida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ta’sirlardan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xarorat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gravitatsion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h.k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.)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tuzilmasidan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sodir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bo’lishligini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Uzgarmaslikka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konstrukqiyasini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strukturasiga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tuzilmasiga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texnologiyasiga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yuklaydi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o’zgarmasligini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zarurati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printsipini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09960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8572" y="1067729"/>
            <a:ext cx="10671858" cy="551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avval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ta’sis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1875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Parijda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 ta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mamlakatlar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vakillarining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konferenqiyasida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Konventsiyasi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Konventsiya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ilmiy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muassasa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tarozilar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byurosini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ta’sis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joriy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kattaliklarning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qonuniyat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bog’liqlik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"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meridianining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qirq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milliondan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ulushi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tarozilar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XVII bosh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konferenqiyasining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O’TBK (1983 y)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qarorlariga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ta’rifi</a:t>
            </a:r>
            <a:r>
              <a:rPr lang="en-US" sz="2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8,8418817.10</a:t>
            </a:r>
            <a:r>
              <a:rPr lang="en-US" sz="2200" spc="25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F/m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vakuumning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-3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n-US" sz="2200" spc="25" baseline="-25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ham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Qaytariluvchanlik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rivojlanishi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materiallashtirilishi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tushuniladi</a:t>
            </a:r>
            <a:r>
              <a:rPr lang="en-US" sz="2200" spc="25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699206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0779" y="923781"/>
            <a:ext cx="11030673" cy="551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qaytariluvchanligi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tuzatma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kiritishda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xatoliklarini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tomonlama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o’rganish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ta’minlanadi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solishtiruvchanligi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hech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chetlanish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kiritmasligini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ta’kidlaydi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o’zgarishlarga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bardoshli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solishtiriladigan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parametrlariga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etmasligi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o’tilgan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kelishilgan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reglamentlangan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spetsifik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1265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1801" y="669138"/>
            <a:ext cx="10961225" cy="554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Etalonlarning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klassifikaqiyasi</a:t>
            </a:r>
            <a:endParaRPr lang="en-US" sz="2200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konstruktiv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ishlanishiga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Etalon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kompleks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yakka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etalon, etalon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200" b="1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 </a:t>
            </a:r>
            <a:r>
              <a:rPr lang="en-US" sz="2200" b="1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kompleks</a:t>
            </a:r>
            <a:r>
              <a:rPr lang="en-US" sz="22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yordamchi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majmuidan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kompleksiga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tseziyli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generatorlardan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vodorodli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generatorlardan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uzluksiz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shkalasini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funktsiyasini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kvant-mexanik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guruhidan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shkalasini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Etalon-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kompleks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yalpi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kompleksni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funktsiyasini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ta’minlaydigan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apparatura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0490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7078" y="781622"/>
            <a:ext cx="10972800" cy="5932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b="1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Yakka</a:t>
            </a:r>
            <a:r>
              <a:rPr lang="en-US" sz="2200" b="1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etalon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Yakka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etaloni-kilogramm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platino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iridiyli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toshlar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ba’zi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po’lat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toshlar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b="1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Guruxli</a:t>
            </a:r>
            <a:r>
              <a:rPr lang="en-US" sz="2200" b="1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</a:t>
            </a:r>
            <a:r>
              <a:rPr lang="en-US" sz="2200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birgalikda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majmuidan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natijalarining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o’rtacha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arifmetik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 ta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EYuK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o’lchovlarining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guruhidan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normal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Veston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elementlaridan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yillab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nusxasi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Om,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 ta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manganinli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germetik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qarshiligining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g’altaklaridan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63041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7629" y="621859"/>
            <a:ext cx="10648709" cy="582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tarkibli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muntazam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almashtiriladigan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kiradi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yurituvchi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 </a:t>
            </a:r>
            <a:r>
              <a:rPr lang="en-US" b="1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to’plami</a:t>
            </a:r>
            <a:r>
              <a:rPr lang="en-US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diapazonlarining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birlashmasidan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majmuidan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etalon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qadoq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toshlar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(etalon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qadoq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toshlar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areometrlarning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xuddi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doimiy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tarkibli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tiklanadigan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klassi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hosilaviy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etalonlariga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ajratiladi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birliligini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markazlashtirilgan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tarzda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kayta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yetarli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Hosilaviy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qattiq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rioya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bilvosita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olinishi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Lekin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ko’tarish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operativligini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tezkorligini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ko’tarish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hosilaviy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853264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8181" y="1058925"/>
            <a:ext cx="10868629" cy="487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aniqligining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tobeligi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ikkilamchi</a:t>
            </a:r>
            <a:r>
              <a:rPr lang="en-US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mamlakatda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nisbatan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aniqliq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tiklashini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ta’minlaydigan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ta’rifiga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tiklaydi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uzunlik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bo’ladiki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kompleksidan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yorug’lik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to’lqinining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vakuumdagi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1/299792458 s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intervalida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yo’lining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tiklanishini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keltirish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Ulchanadigan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diapazoniga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ko’lamiga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jihatdan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ko’lamning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qamrab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olinishini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ta’minlaydigan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ko’lamning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qismlariga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ko’rsatadigan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nechta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qo’shni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tiklanadigan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muvofiqlashtiriladi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termodinamik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muvofiqlashtirilgan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haroratni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intervaldagi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qiymatlari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tiklaydi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84648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5975" y="998281"/>
            <a:ext cx="10486663" cy="511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n-US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etalonlarning</a:t>
            </a:r>
            <a:r>
              <a:rPr lang="en-US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yana</a:t>
            </a:r>
            <a:r>
              <a:rPr lang="en-US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b="1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</a:t>
            </a:r>
            <a:r>
              <a:rPr lang="en-US" b="1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b="1" spc="25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b="1" i="1" spc="-1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b="1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</a:t>
            </a:r>
            <a:r>
              <a:rPr lang="en-US" i="1" spc="-1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tiklanishini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ta’minlaydigan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0,1-300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MGts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diapazonidagi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0,04-300 A li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o’zgaruvchan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Izoh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MDH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davlatlarining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amaliyotida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etalon"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atamasini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qo’llashdan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tobora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chetlashilmoqda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Rossiya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Ukrainada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yangitdan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tasdiqlanadigan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atamasidan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foydalanilmaydi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tiklanishi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yaratadi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past,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chastotalar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xaroratlar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bosim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moddaning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xolati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diapazonining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chekka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uchastkalari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o’xshashlar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xollarda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etalonlardan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jihatdan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etiladigan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oshirilmaydi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Ikkilamchi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-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mazkur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birlikning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etalonidan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oladigan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Ikkilamchi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ratsional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bo’lganida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yeyilishini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saqlanganligini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ta’minlash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hollarida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yaratiladi</a:t>
            </a:r>
            <a:r>
              <a:rPr lang="en-US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297074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8100" y="929323"/>
            <a:ext cx="10544537" cy="551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Metrologik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ikkilamchi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nusxa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-etalon,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taqqoslash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Nusxa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-etalon -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Nusxa-etalonlar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barvaqt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yeyilishidan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ko’p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Nusxa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-etalon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o’rnida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Taqqoslash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sababga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bevosita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solishtirib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bo’lmaydigan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qo’llaniladigan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Taqqoslash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etaloniga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mamlakatlarda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o’zaro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solishtirish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tokdagi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tashiladigan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stabilli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misol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-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etalonining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butliligini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o’zgarmaganligini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buzilgan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yo’qolgan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xollarda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almashtirish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2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ikkilamchi</a:t>
            </a:r>
            <a:r>
              <a:rPr lang="en-US" sz="22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etalon.</a:t>
            </a:r>
            <a:endParaRPr lang="ru-RU" sz="2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02751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4562" y="1125602"/>
            <a:ext cx="11273743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Xalqaro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tizimining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birliklarini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etalonlaridan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massa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kilogrammning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guvoh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bor.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-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birlikning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mo’ljallangan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ikkilamchi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nusxa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ba’zi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to’g’ridan-to’g’ri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birlamchi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etalon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qo’yiladi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Etalonlarning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tiklaydigan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aniqlikdagi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kiritiladi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balki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etalondan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etalonda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saqlanadigan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birligi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o’zgarmasligini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kuzatish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kiritiladi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tarkibiga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ishini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ta’minlaydigan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texnikaviy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informatsion-hisoblash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komplekslari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platformalar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inshootlar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kiritiladi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bo’lganda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namunaviy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No’V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qabul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qilinganidek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l,2,...n -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razryadlarga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ajratiladi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xolda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birlikning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razryadlari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bir-biriga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tobe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etalonlar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uzatiladi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birlikning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o’lchami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tizimdagi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oxirgi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etalondan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vositasiga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spc="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uzatiladi</a:t>
            </a:r>
            <a:r>
              <a:rPr lang="en-US" sz="2000" spc="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527447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0472" y="998308"/>
            <a:ext cx="9820656" cy="5121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adabiyotlar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kalibrlash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Sattarov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Andijon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AndMI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2019.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Elеktrоradiо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Qоdirоva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Ma’ruzalar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TDTU, 2019.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Elеktrоradiо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oʻlchashlar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Kadrоva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Gaziеv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G.A. T.: TDTU 2018.  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Mеtrоlоgiya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asоslari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Qоdirоva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SH.A.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Tafakkur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Extremum-Press, 2020.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Fizikaviy-kimyoviy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 T.: TDTU, 2018.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Issiqlik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tеxnikasida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o’lchashlar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Ismatullaеv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P.R.,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A’zamоv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A.A.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– T.: TDTU, 2017.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8325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3696</Words>
  <Application>Microsoft Office PowerPoint</Application>
  <PresentationFormat>Широкоэкранный</PresentationFormat>
  <Paragraphs>228</Paragraphs>
  <Slides>41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7" baseType="lpstr">
      <vt:lpstr>Arial</vt:lpstr>
      <vt:lpstr>Calibri</vt:lpstr>
      <vt:lpstr>Calibri Light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21</cp:revision>
  <dcterms:created xsi:type="dcterms:W3CDTF">2021-09-19T06:45:01Z</dcterms:created>
  <dcterms:modified xsi:type="dcterms:W3CDTF">2021-10-30T06:24:19Z</dcterms:modified>
</cp:coreProperties>
</file>