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309" r:id="rId31"/>
    <p:sldId id="259" r:id="rId32"/>
    <p:sldId id="293" r:id="rId33"/>
    <p:sldId id="267" r:id="rId34"/>
    <p:sldId id="266" r:id="rId35"/>
  </p:sldIdLst>
  <p:sldSz cx="12192000" cy="6858000"/>
  <p:notesSz cx="6858000" cy="9144000"/>
  <p:custDataLst>
    <p:tags r:id="rId36"/>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4" d="100"/>
          <a:sy n="74" d="100"/>
        </p:scale>
        <p:origin x="612" y="7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878E5B-DB00-46EF-9839-263A4B5DC6E8}" type="doc">
      <dgm:prSet loTypeId="urn:microsoft.com/office/officeart/2005/8/layout/hProcess7" loCatId="process" qsTypeId="urn:microsoft.com/office/officeart/2005/8/quickstyle/simple3" qsCatId="simple" csTypeId="urn:microsoft.com/office/officeart/2005/8/colors/accent1_4" csCatId="accent1" phldr="1"/>
      <dgm:spPr/>
      <dgm:t>
        <a:bodyPr/>
        <a:lstStyle/>
        <a:p>
          <a:endParaRPr lang="ru-RU"/>
        </a:p>
      </dgm:t>
    </dgm:pt>
    <dgm:pt modelId="{8196CB70-A170-440A-A9D9-9706393438A9}">
      <dgm:prSet phldrT="[Текст]" custT="1"/>
      <dgm:spPr/>
      <dgm:t>
        <a:bodyPr/>
        <a:lstStyle/>
        <a:p>
          <a:pPr algn="ctr"/>
          <a:r>
            <a:rPr lang="ru-RU" sz="2800" dirty="0" smtClean="0"/>
            <a:t>Дата </a:t>
          </a:r>
          <a:r>
            <a:rPr lang="ru-RU" sz="2800" dirty="0"/>
            <a:t>выхода 1000-я редакция документа устарела.</a:t>
          </a:r>
        </a:p>
      </dgm:t>
    </dgm:pt>
    <dgm:pt modelId="{C77C4442-C58A-4250-B079-1A39466032C1}" type="parTrans" cxnId="{F28B5DCC-C1B7-4460-BC35-02C3162EEB46}">
      <dgm:prSet/>
      <dgm:spPr/>
      <dgm:t>
        <a:bodyPr/>
        <a:lstStyle/>
        <a:p>
          <a:pPr algn="ctr"/>
          <a:endParaRPr lang="ru-RU"/>
        </a:p>
      </dgm:t>
    </dgm:pt>
    <dgm:pt modelId="{DEFC6751-2C92-497D-B720-18DABA952DE6}" type="sibTrans" cxnId="{F28B5DCC-C1B7-4460-BC35-02C3162EEB46}">
      <dgm:prSet/>
      <dgm:spPr/>
      <dgm:t>
        <a:bodyPr/>
        <a:lstStyle/>
        <a:p>
          <a:pPr algn="ctr"/>
          <a:endParaRPr lang="ru-RU"/>
        </a:p>
      </dgm:t>
    </dgm:pt>
    <dgm:pt modelId="{CD8AF5C2-0AC3-4E11-8434-676ACB9A9E98}">
      <dgm:prSet phldrT="[Текст]" custT="1"/>
      <dgm:spPr/>
      <dgm:t>
        <a:bodyPr/>
        <a:lstStyle/>
        <a:p>
          <a:pPr algn="ctr"/>
          <a:r>
            <a:rPr lang="ru-RU" sz="2800"/>
            <a:t>Один год после выпуска - Срок службы медицинского изделия</a:t>
          </a:r>
        </a:p>
      </dgm:t>
    </dgm:pt>
    <dgm:pt modelId="{F4452A26-094D-429B-800B-ED1A75B16EE2}" type="parTrans" cxnId="{27B9613F-5383-4490-AE1F-FE7F28CFBF1B}">
      <dgm:prSet/>
      <dgm:spPr/>
      <dgm:t>
        <a:bodyPr/>
        <a:lstStyle/>
        <a:p>
          <a:pPr algn="ctr"/>
          <a:endParaRPr lang="ru-RU"/>
        </a:p>
      </dgm:t>
    </dgm:pt>
    <dgm:pt modelId="{AD6FE183-6D5D-40CA-B349-A5FAF70D86BC}" type="sibTrans" cxnId="{27B9613F-5383-4490-AE1F-FE7F28CFBF1B}">
      <dgm:prSet/>
      <dgm:spPr/>
      <dgm:t>
        <a:bodyPr/>
        <a:lstStyle/>
        <a:p>
          <a:pPr algn="ctr"/>
          <a:endParaRPr lang="ru-RU"/>
        </a:p>
      </dgm:t>
    </dgm:pt>
    <dgm:pt modelId="{25B51A4F-B9B8-40BB-ADAD-E3F87C837D02}">
      <dgm:prSet phldrT="[Текст]" custT="1"/>
      <dgm:spPr/>
      <dgm:t>
        <a:bodyPr/>
        <a:lstStyle/>
        <a:p>
          <a:pPr algn="ctr"/>
          <a:r>
            <a:rPr lang="ru-RU" sz="2800" b="0" i="0" dirty="0"/>
            <a:t>Через два года после выпуска - нормативное требование к документам</a:t>
          </a:r>
          <a:endParaRPr lang="ru-RU" sz="2800" dirty="0"/>
        </a:p>
      </dgm:t>
    </dgm:pt>
    <dgm:pt modelId="{0AB73DFC-E70E-43F5-9774-F9009B2F7D65}" type="parTrans" cxnId="{B4F0F7F4-3326-4363-89A1-58CCCC3F6CDF}">
      <dgm:prSet/>
      <dgm:spPr/>
      <dgm:t>
        <a:bodyPr/>
        <a:lstStyle/>
        <a:p>
          <a:pPr algn="ctr"/>
          <a:endParaRPr lang="ru-RU"/>
        </a:p>
      </dgm:t>
    </dgm:pt>
    <dgm:pt modelId="{CE3B259D-EDE3-4871-A3FB-640A3C7383D8}" type="sibTrans" cxnId="{B4F0F7F4-3326-4363-89A1-58CCCC3F6CDF}">
      <dgm:prSet/>
      <dgm:spPr/>
      <dgm:t>
        <a:bodyPr/>
        <a:lstStyle/>
        <a:p>
          <a:pPr algn="ctr"/>
          <a:endParaRPr lang="ru-RU"/>
        </a:p>
      </dgm:t>
    </dgm:pt>
    <dgm:pt modelId="{B0C28AF3-B446-41C0-B8A5-C181D5541E84}">
      <dgm:prSet phldrT="[Текст]" custT="1"/>
      <dgm:spPr/>
      <dgm:t>
        <a:bodyPr/>
        <a:lstStyle/>
        <a:p>
          <a:pPr algn="ctr"/>
          <a:r>
            <a:rPr lang="ru-RU" sz="2800"/>
            <a:t>Четыре года после выпуска Нормативные требования к записям</a:t>
          </a:r>
        </a:p>
      </dgm:t>
    </dgm:pt>
    <dgm:pt modelId="{B2E3A84E-4645-4B74-A1AD-24B45D864390}" type="parTrans" cxnId="{637245B4-008D-4155-A037-BEE85EE69A71}">
      <dgm:prSet/>
      <dgm:spPr/>
      <dgm:t>
        <a:bodyPr/>
        <a:lstStyle/>
        <a:p>
          <a:pPr algn="ctr"/>
          <a:endParaRPr lang="ru-RU"/>
        </a:p>
      </dgm:t>
    </dgm:pt>
    <dgm:pt modelId="{EB0C90FD-CEDA-46E2-8F4B-63706677284C}" type="sibTrans" cxnId="{637245B4-008D-4155-A037-BEE85EE69A71}">
      <dgm:prSet/>
      <dgm:spPr/>
      <dgm:t>
        <a:bodyPr/>
        <a:lstStyle/>
        <a:p>
          <a:pPr algn="ctr"/>
          <a:endParaRPr lang="ru-RU"/>
        </a:p>
      </dgm:t>
    </dgm:pt>
    <dgm:pt modelId="{D9309B98-4377-451F-A0CF-00207124ACD4}" type="pres">
      <dgm:prSet presAssocID="{E2878E5B-DB00-46EF-9839-263A4B5DC6E8}" presName="Name0" presStyleCnt="0">
        <dgm:presLayoutVars>
          <dgm:dir/>
          <dgm:animLvl val="lvl"/>
          <dgm:resizeHandles val="exact"/>
        </dgm:presLayoutVars>
      </dgm:prSet>
      <dgm:spPr/>
      <dgm:t>
        <a:bodyPr/>
        <a:lstStyle/>
        <a:p>
          <a:endParaRPr lang="ru-RU"/>
        </a:p>
      </dgm:t>
    </dgm:pt>
    <dgm:pt modelId="{0FCA6A83-CBB6-4E02-AC5C-BF439D5CF0D3}" type="pres">
      <dgm:prSet presAssocID="{8196CB70-A170-440A-A9D9-9706393438A9}" presName="compositeNode" presStyleCnt="0">
        <dgm:presLayoutVars>
          <dgm:bulletEnabled val="1"/>
        </dgm:presLayoutVars>
      </dgm:prSet>
      <dgm:spPr/>
    </dgm:pt>
    <dgm:pt modelId="{816CB823-44C4-406A-8458-0BCA7B9BADBF}" type="pres">
      <dgm:prSet presAssocID="{8196CB70-A170-440A-A9D9-9706393438A9}" presName="bgRect" presStyleLbl="node1" presStyleIdx="0" presStyleCnt="4"/>
      <dgm:spPr/>
      <dgm:t>
        <a:bodyPr/>
        <a:lstStyle/>
        <a:p>
          <a:endParaRPr lang="ru-RU"/>
        </a:p>
      </dgm:t>
    </dgm:pt>
    <dgm:pt modelId="{B7B433BD-1456-4DD5-AAAD-809799D1A6E9}" type="pres">
      <dgm:prSet presAssocID="{8196CB70-A170-440A-A9D9-9706393438A9}" presName="parentNode" presStyleLbl="node1" presStyleIdx="0" presStyleCnt="4">
        <dgm:presLayoutVars>
          <dgm:chMax val="0"/>
          <dgm:bulletEnabled val="1"/>
        </dgm:presLayoutVars>
      </dgm:prSet>
      <dgm:spPr/>
      <dgm:t>
        <a:bodyPr/>
        <a:lstStyle/>
        <a:p>
          <a:endParaRPr lang="ru-RU"/>
        </a:p>
      </dgm:t>
    </dgm:pt>
    <dgm:pt modelId="{0B26FE20-1CC1-4A3C-9262-7A230991F0EE}" type="pres">
      <dgm:prSet presAssocID="{DEFC6751-2C92-497D-B720-18DABA952DE6}" presName="hSp" presStyleCnt="0"/>
      <dgm:spPr/>
    </dgm:pt>
    <dgm:pt modelId="{CE0C7A8E-36C7-4F6E-82C5-A3663B69C5DB}" type="pres">
      <dgm:prSet presAssocID="{DEFC6751-2C92-497D-B720-18DABA952DE6}" presName="vProcSp" presStyleCnt="0"/>
      <dgm:spPr/>
    </dgm:pt>
    <dgm:pt modelId="{9391E3B7-FCBF-4805-BB9C-7D1CCCCD22AC}" type="pres">
      <dgm:prSet presAssocID="{DEFC6751-2C92-497D-B720-18DABA952DE6}" presName="vSp1" presStyleCnt="0"/>
      <dgm:spPr/>
    </dgm:pt>
    <dgm:pt modelId="{AB622F30-3794-4B65-B35D-2D278596BC68}" type="pres">
      <dgm:prSet presAssocID="{DEFC6751-2C92-497D-B720-18DABA952DE6}" presName="simulatedConn" presStyleLbl="solidFgAcc1" presStyleIdx="0" presStyleCnt="3"/>
      <dgm:spPr/>
    </dgm:pt>
    <dgm:pt modelId="{B1DEF99F-A6D7-4B95-B4E2-3F2CE0FBB230}" type="pres">
      <dgm:prSet presAssocID="{DEFC6751-2C92-497D-B720-18DABA952DE6}" presName="vSp2" presStyleCnt="0"/>
      <dgm:spPr/>
    </dgm:pt>
    <dgm:pt modelId="{1216B410-A707-471A-9E55-70A604088D7A}" type="pres">
      <dgm:prSet presAssocID="{DEFC6751-2C92-497D-B720-18DABA952DE6}" presName="sibTrans" presStyleCnt="0"/>
      <dgm:spPr/>
    </dgm:pt>
    <dgm:pt modelId="{62B00B4C-CA9A-4367-B2AD-2B96BB3DD53E}" type="pres">
      <dgm:prSet presAssocID="{CD8AF5C2-0AC3-4E11-8434-676ACB9A9E98}" presName="compositeNode" presStyleCnt="0">
        <dgm:presLayoutVars>
          <dgm:bulletEnabled val="1"/>
        </dgm:presLayoutVars>
      </dgm:prSet>
      <dgm:spPr/>
    </dgm:pt>
    <dgm:pt modelId="{35169554-F25E-416F-A97A-52DF0C9E646D}" type="pres">
      <dgm:prSet presAssocID="{CD8AF5C2-0AC3-4E11-8434-676ACB9A9E98}" presName="bgRect" presStyleLbl="node1" presStyleIdx="1" presStyleCnt="4"/>
      <dgm:spPr/>
      <dgm:t>
        <a:bodyPr/>
        <a:lstStyle/>
        <a:p>
          <a:endParaRPr lang="ru-RU"/>
        </a:p>
      </dgm:t>
    </dgm:pt>
    <dgm:pt modelId="{5DF95011-6A4A-4533-94ED-09723827891F}" type="pres">
      <dgm:prSet presAssocID="{CD8AF5C2-0AC3-4E11-8434-676ACB9A9E98}" presName="parentNode" presStyleLbl="node1" presStyleIdx="1" presStyleCnt="4">
        <dgm:presLayoutVars>
          <dgm:chMax val="0"/>
          <dgm:bulletEnabled val="1"/>
        </dgm:presLayoutVars>
      </dgm:prSet>
      <dgm:spPr/>
      <dgm:t>
        <a:bodyPr/>
        <a:lstStyle/>
        <a:p>
          <a:endParaRPr lang="ru-RU"/>
        </a:p>
      </dgm:t>
    </dgm:pt>
    <dgm:pt modelId="{6C6CA6DC-5580-40C2-9D3B-53CCDC3A174E}" type="pres">
      <dgm:prSet presAssocID="{AD6FE183-6D5D-40CA-B349-A5FAF70D86BC}" presName="hSp" presStyleCnt="0"/>
      <dgm:spPr/>
    </dgm:pt>
    <dgm:pt modelId="{7DBBFB35-B973-4FD7-81BE-B72B26CBE89E}" type="pres">
      <dgm:prSet presAssocID="{AD6FE183-6D5D-40CA-B349-A5FAF70D86BC}" presName="vProcSp" presStyleCnt="0"/>
      <dgm:spPr/>
    </dgm:pt>
    <dgm:pt modelId="{698E2153-AFC1-4970-8685-F1DE211C7A75}" type="pres">
      <dgm:prSet presAssocID="{AD6FE183-6D5D-40CA-B349-A5FAF70D86BC}" presName="vSp1" presStyleCnt="0"/>
      <dgm:spPr/>
    </dgm:pt>
    <dgm:pt modelId="{43293D70-819A-40D0-9109-F3D836E3B532}" type="pres">
      <dgm:prSet presAssocID="{AD6FE183-6D5D-40CA-B349-A5FAF70D86BC}" presName="simulatedConn" presStyleLbl="solidFgAcc1" presStyleIdx="1" presStyleCnt="3"/>
      <dgm:spPr/>
    </dgm:pt>
    <dgm:pt modelId="{F3966555-A573-40B5-8449-02199FF97755}" type="pres">
      <dgm:prSet presAssocID="{AD6FE183-6D5D-40CA-B349-A5FAF70D86BC}" presName="vSp2" presStyleCnt="0"/>
      <dgm:spPr/>
    </dgm:pt>
    <dgm:pt modelId="{08672D85-029B-4202-9E2C-87A9A8BFBE16}" type="pres">
      <dgm:prSet presAssocID="{AD6FE183-6D5D-40CA-B349-A5FAF70D86BC}" presName="sibTrans" presStyleCnt="0"/>
      <dgm:spPr/>
    </dgm:pt>
    <dgm:pt modelId="{AD8614E7-57B7-457B-B246-A86FC8BD4867}" type="pres">
      <dgm:prSet presAssocID="{25B51A4F-B9B8-40BB-ADAD-E3F87C837D02}" presName="compositeNode" presStyleCnt="0">
        <dgm:presLayoutVars>
          <dgm:bulletEnabled val="1"/>
        </dgm:presLayoutVars>
      </dgm:prSet>
      <dgm:spPr/>
    </dgm:pt>
    <dgm:pt modelId="{F7FB0D42-7A1E-4E92-A33E-BC25C63138D0}" type="pres">
      <dgm:prSet presAssocID="{25B51A4F-B9B8-40BB-ADAD-E3F87C837D02}" presName="bgRect" presStyleLbl="node1" presStyleIdx="2" presStyleCnt="4"/>
      <dgm:spPr/>
      <dgm:t>
        <a:bodyPr/>
        <a:lstStyle/>
        <a:p>
          <a:endParaRPr lang="ru-RU"/>
        </a:p>
      </dgm:t>
    </dgm:pt>
    <dgm:pt modelId="{2FDC0E69-DD2F-4505-BCAA-799648138760}" type="pres">
      <dgm:prSet presAssocID="{25B51A4F-B9B8-40BB-ADAD-E3F87C837D02}" presName="parentNode" presStyleLbl="node1" presStyleIdx="2" presStyleCnt="4">
        <dgm:presLayoutVars>
          <dgm:chMax val="0"/>
          <dgm:bulletEnabled val="1"/>
        </dgm:presLayoutVars>
      </dgm:prSet>
      <dgm:spPr/>
      <dgm:t>
        <a:bodyPr/>
        <a:lstStyle/>
        <a:p>
          <a:endParaRPr lang="ru-RU"/>
        </a:p>
      </dgm:t>
    </dgm:pt>
    <dgm:pt modelId="{2700DE5E-B856-4D4B-961E-842F4D8ED9D4}" type="pres">
      <dgm:prSet presAssocID="{CE3B259D-EDE3-4871-A3FB-640A3C7383D8}" presName="hSp" presStyleCnt="0"/>
      <dgm:spPr/>
    </dgm:pt>
    <dgm:pt modelId="{8CACE46C-C671-4E05-8293-4017748C25AF}" type="pres">
      <dgm:prSet presAssocID="{CE3B259D-EDE3-4871-A3FB-640A3C7383D8}" presName="vProcSp" presStyleCnt="0"/>
      <dgm:spPr/>
    </dgm:pt>
    <dgm:pt modelId="{AF1B9B36-CFD8-4CCC-9445-719DA101C68D}" type="pres">
      <dgm:prSet presAssocID="{CE3B259D-EDE3-4871-A3FB-640A3C7383D8}" presName="vSp1" presStyleCnt="0"/>
      <dgm:spPr/>
    </dgm:pt>
    <dgm:pt modelId="{168C8F38-2D50-4B9D-AA9D-EDA99D828DFA}" type="pres">
      <dgm:prSet presAssocID="{CE3B259D-EDE3-4871-A3FB-640A3C7383D8}" presName="simulatedConn" presStyleLbl="solidFgAcc1" presStyleIdx="2" presStyleCnt="3"/>
      <dgm:spPr/>
    </dgm:pt>
    <dgm:pt modelId="{4AD4E45C-20CB-42F2-BC83-8D71699367AC}" type="pres">
      <dgm:prSet presAssocID="{CE3B259D-EDE3-4871-A3FB-640A3C7383D8}" presName="vSp2" presStyleCnt="0"/>
      <dgm:spPr/>
    </dgm:pt>
    <dgm:pt modelId="{05D54344-D4B7-4C64-B2B9-D86C643ED2A0}" type="pres">
      <dgm:prSet presAssocID="{CE3B259D-EDE3-4871-A3FB-640A3C7383D8}" presName="sibTrans" presStyleCnt="0"/>
      <dgm:spPr/>
    </dgm:pt>
    <dgm:pt modelId="{D0F19B28-025E-4E56-B64D-3EFD8DE739D7}" type="pres">
      <dgm:prSet presAssocID="{B0C28AF3-B446-41C0-B8A5-C181D5541E84}" presName="compositeNode" presStyleCnt="0">
        <dgm:presLayoutVars>
          <dgm:bulletEnabled val="1"/>
        </dgm:presLayoutVars>
      </dgm:prSet>
      <dgm:spPr/>
    </dgm:pt>
    <dgm:pt modelId="{3A78E932-F23A-43DE-8CD5-23A6E7DEA6D7}" type="pres">
      <dgm:prSet presAssocID="{B0C28AF3-B446-41C0-B8A5-C181D5541E84}" presName="bgRect" presStyleLbl="node1" presStyleIdx="3" presStyleCnt="4"/>
      <dgm:spPr/>
      <dgm:t>
        <a:bodyPr/>
        <a:lstStyle/>
        <a:p>
          <a:endParaRPr lang="ru-RU"/>
        </a:p>
      </dgm:t>
    </dgm:pt>
    <dgm:pt modelId="{F1AB72FF-FB43-4129-AC56-5489AFE111B0}" type="pres">
      <dgm:prSet presAssocID="{B0C28AF3-B446-41C0-B8A5-C181D5541E84}" presName="parentNode" presStyleLbl="node1" presStyleIdx="3" presStyleCnt="4">
        <dgm:presLayoutVars>
          <dgm:chMax val="0"/>
          <dgm:bulletEnabled val="1"/>
        </dgm:presLayoutVars>
      </dgm:prSet>
      <dgm:spPr/>
      <dgm:t>
        <a:bodyPr/>
        <a:lstStyle/>
        <a:p>
          <a:endParaRPr lang="ru-RU"/>
        </a:p>
      </dgm:t>
    </dgm:pt>
  </dgm:ptLst>
  <dgm:cxnLst>
    <dgm:cxn modelId="{B4F0F7F4-3326-4363-89A1-58CCCC3F6CDF}" srcId="{E2878E5B-DB00-46EF-9839-263A4B5DC6E8}" destId="{25B51A4F-B9B8-40BB-ADAD-E3F87C837D02}" srcOrd="2" destOrd="0" parTransId="{0AB73DFC-E70E-43F5-9774-F9009B2F7D65}" sibTransId="{CE3B259D-EDE3-4871-A3FB-640A3C7383D8}"/>
    <dgm:cxn modelId="{53C36FF1-7813-4EC1-8257-93971B765B1B}" type="presOf" srcId="{8196CB70-A170-440A-A9D9-9706393438A9}" destId="{816CB823-44C4-406A-8458-0BCA7B9BADBF}" srcOrd="0" destOrd="0" presId="urn:microsoft.com/office/officeart/2005/8/layout/hProcess7"/>
    <dgm:cxn modelId="{637245B4-008D-4155-A037-BEE85EE69A71}" srcId="{E2878E5B-DB00-46EF-9839-263A4B5DC6E8}" destId="{B0C28AF3-B446-41C0-B8A5-C181D5541E84}" srcOrd="3" destOrd="0" parTransId="{B2E3A84E-4645-4B74-A1AD-24B45D864390}" sibTransId="{EB0C90FD-CEDA-46E2-8F4B-63706677284C}"/>
    <dgm:cxn modelId="{EB209F66-C4F5-4D8E-B2DA-0900C0F03D64}" type="presOf" srcId="{25B51A4F-B9B8-40BB-ADAD-E3F87C837D02}" destId="{F7FB0D42-7A1E-4E92-A33E-BC25C63138D0}" srcOrd="0" destOrd="0" presId="urn:microsoft.com/office/officeart/2005/8/layout/hProcess7"/>
    <dgm:cxn modelId="{F28B5DCC-C1B7-4460-BC35-02C3162EEB46}" srcId="{E2878E5B-DB00-46EF-9839-263A4B5DC6E8}" destId="{8196CB70-A170-440A-A9D9-9706393438A9}" srcOrd="0" destOrd="0" parTransId="{C77C4442-C58A-4250-B079-1A39466032C1}" sibTransId="{DEFC6751-2C92-497D-B720-18DABA952DE6}"/>
    <dgm:cxn modelId="{E607A866-962B-4291-B5E5-D17C36D2CC03}" type="presOf" srcId="{25B51A4F-B9B8-40BB-ADAD-E3F87C837D02}" destId="{2FDC0E69-DD2F-4505-BCAA-799648138760}" srcOrd="1" destOrd="0" presId="urn:microsoft.com/office/officeart/2005/8/layout/hProcess7"/>
    <dgm:cxn modelId="{EDA86F83-6163-40ED-8DC7-FC5AE01ADE3E}" type="presOf" srcId="{B0C28AF3-B446-41C0-B8A5-C181D5541E84}" destId="{F1AB72FF-FB43-4129-AC56-5489AFE111B0}" srcOrd="1" destOrd="0" presId="urn:microsoft.com/office/officeart/2005/8/layout/hProcess7"/>
    <dgm:cxn modelId="{B61A2ED8-B30A-481B-B049-00F607DC9CB7}" type="presOf" srcId="{CD8AF5C2-0AC3-4E11-8434-676ACB9A9E98}" destId="{35169554-F25E-416F-A97A-52DF0C9E646D}" srcOrd="0" destOrd="0" presId="urn:microsoft.com/office/officeart/2005/8/layout/hProcess7"/>
    <dgm:cxn modelId="{0AC99C7F-B728-4F3B-8744-2C03AE2A769F}" type="presOf" srcId="{CD8AF5C2-0AC3-4E11-8434-676ACB9A9E98}" destId="{5DF95011-6A4A-4533-94ED-09723827891F}" srcOrd="1" destOrd="0" presId="urn:microsoft.com/office/officeart/2005/8/layout/hProcess7"/>
    <dgm:cxn modelId="{0F7BB293-135E-4819-850F-149CD377AFD4}" type="presOf" srcId="{8196CB70-A170-440A-A9D9-9706393438A9}" destId="{B7B433BD-1456-4DD5-AAAD-809799D1A6E9}" srcOrd="1" destOrd="0" presId="urn:microsoft.com/office/officeart/2005/8/layout/hProcess7"/>
    <dgm:cxn modelId="{6B5C448F-2CEB-4388-A394-B3030C431F76}" type="presOf" srcId="{E2878E5B-DB00-46EF-9839-263A4B5DC6E8}" destId="{D9309B98-4377-451F-A0CF-00207124ACD4}" srcOrd="0" destOrd="0" presId="urn:microsoft.com/office/officeart/2005/8/layout/hProcess7"/>
    <dgm:cxn modelId="{44A2ADC0-C522-44C1-9244-D60D89005A49}" type="presOf" srcId="{B0C28AF3-B446-41C0-B8A5-C181D5541E84}" destId="{3A78E932-F23A-43DE-8CD5-23A6E7DEA6D7}" srcOrd="0" destOrd="0" presId="urn:microsoft.com/office/officeart/2005/8/layout/hProcess7"/>
    <dgm:cxn modelId="{27B9613F-5383-4490-AE1F-FE7F28CFBF1B}" srcId="{E2878E5B-DB00-46EF-9839-263A4B5DC6E8}" destId="{CD8AF5C2-0AC3-4E11-8434-676ACB9A9E98}" srcOrd="1" destOrd="0" parTransId="{F4452A26-094D-429B-800B-ED1A75B16EE2}" sibTransId="{AD6FE183-6D5D-40CA-B349-A5FAF70D86BC}"/>
    <dgm:cxn modelId="{E3F6FFB1-C4EA-4F24-A9A1-C2F23B0BF9D1}" type="presParOf" srcId="{D9309B98-4377-451F-A0CF-00207124ACD4}" destId="{0FCA6A83-CBB6-4E02-AC5C-BF439D5CF0D3}" srcOrd="0" destOrd="0" presId="urn:microsoft.com/office/officeart/2005/8/layout/hProcess7"/>
    <dgm:cxn modelId="{AB93D73D-59C0-4585-8FCC-FDAB98C5865D}" type="presParOf" srcId="{0FCA6A83-CBB6-4E02-AC5C-BF439D5CF0D3}" destId="{816CB823-44C4-406A-8458-0BCA7B9BADBF}" srcOrd="0" destOrd="0" presId="urn:microsoft.com/office/officeart/2005/8/layout/hProcess7"/>
    <dgm:cxn modelId="{2D37F333-5A62-49CC-BE18-EC7E7F28491B}" type="presParOf" srcId="{0FCA6A83-CBB6-4E02-AC5C-BF439D5CF0D3}" destId="{B7B433BD-1456-4DD5-AAAD-809799D1A6E9}" srcOrd="1" destOrd="0" presId="urn:microsoft.com/office/officeart/2005/8/layout/hProcess7"/>
    <dgm:cxn modelId="{C206C02A-C4FA-4000-B8F5-3681BF4F8E54}" type="presParOf" srcId="{D9309B98-4377-451F-A0CF-00207124ACD4}" destId="{0B26FE20-1CC1-4A3C-9262-7A230991F0EE}" srcOrd="1" destOrd="0" presId="urn:microsoft.com/office/officeart/2005/8/layout/hProcess7"/>
    <dgm:cxn modelId="{DBDD7E4D-230E-4DDC-BE13-1A2D683B8208}" type="presParOf" srcId="{D9309B98-4377-451F-A0CF-00207124ACD4}" destId="{CE0C7A8E-36C7-4F6E-82C5-A3663B69C5DB}" srcOrd="2" destOrd="0" presId="urn:microsoft.com/office/officeart/2005/8/layout/hProcess7"/>
    <dgm:cxn modelId="{5CD7FDD0-46DA-47BA-8ED5-49F55AC67524}" type="presParOf" srcId="{CE0C7A8E-36C7-4F6E-82C5-A3663B69C5DB}" destId="{9391E3B7-FCBF-4805-BB9C-7D1CCCCD22AC}" srcOrd="0" destOrd="0" presId="urn:microsoft.com/office/officeart/2005/8/layout/hProcess7"/>
    <dgm:cxn modelId="{4A60934D-8865-4C3A-9627-61E45E09524E}" type="presParOf" srcId="{CE0C7A8E-36C7-4F6E-82C5-A3663B69C5DB}" destId="{AB622F30-3794-4B65-B35D-2D278596BC68}" srcOrd="1" destOrd="0" presId="urn:microsoft.com/office/officeart/2005/8/layout/hProcess7"/>
    <dgm:cxn modelId="{B7C35992-B1F8-468B-A78C-DF044E716F33}" type="presParOf" srcId="{CE0C7A8E-36C7-4F6E-82C5-A3663B69C5DB}" destId="{B1DEF99F-A6D7-4B95-B4E2-3F2CE0FBB230}" srcOrd="2" destOrd="0" presId="urn:microsoft.com/office/officeart/2005/8/layout/hProcess7"/>
    <dgm:cxn modelId="{235D761D-42DE-4626-883F-D29F9BD0F9F8}" type="presParOf" srcId="{D9309B98-4377-451F-A0CF-00207124ACD4}" destId="{1216B410-A707-471A-9E55-70A604088D7A}" srcOrd="3" destOrd="0" presId="urn:microsoft.com/office/officeart/2005/8/layout/hProcess7"/>
    <dgm:cxn modelId="{EE5E853B-DDF5-4068-8B91-4CD995ED1A34}" type="presParOf" srcId="{D9309B98-4377-451F-A0CF-00207124ACD4}" destId="{62B00B4C-CA9A-4367-B2AD-2B96BB3DD53E}" srcOrd="4" destOrd="0" presId="urn:microsoft.com/office/officeart/2005/8/layout/hProcess7"/>
    <dgm:cxn modelId="{37C7A97C-DEEE-463F-9A03-A062DF5857CB}" type="presParOf" srcId="{62B00B4C-CA9A-4367-B2AD-2B96BB3DD53E}" destId="{35169554-F25E-416F-A97A-52DF0C9E646D}" srcOrd="0" destOrd="0" presId="urn:microsoft.com/office/officeart/2005/8/layout/hProcess7"/>
    <dgm:cxn modelId="{BF14A9A0-BBB1-4447-95A8-6D447D0E2FCA}" type="presParOf" srcId="{62B00B4C-CA9A-4367-B2AD-2B96BB3DD53E}" destId="{5DF95011-6A4A-4533-94ED-09723827891F}" srcOrd="1" destOrd="0" presId="urn:microsoft.com/office/officeart/2005/8/layout/hProcess7"/>
    <dgm:cxn modelId="{BFFB6E5F-A5CA-4836-9A1F-F80E5ADBD44C}" type="presParOf" srcId="{D9309B98-4377-451F-A0CF-00207124ACD4}" destId="{6C6CA6DC-5580-40C2-9D3B-53CCDC3A174E}" srcOrd="5" destOrd="0" presId="urn:microsoft.com/office/officeart/2005/8/layout/hProcess7"/>
    <dgm:cxn modelId="{C2ABFD3E-40F1-4677-B4B2-CF6375376244}" type="presParOf" srcId="{D9309B98-4377-451F-A0CF-00207124ACD4}" destId="{7DBBFB35-B973-4FD7-81BE-B72B26CBE89E}" srcOrd="6" destOrd="0" presId="urn:microsoft.com/office/officeart/2005/8/layout/hProcess7"/>
    <dgm:cxn modelId="{4F98AD9B-ACC6-4CA6-909A-6A731591B816}" type="presParOf" srcId="{7DBBFB35-B973-4FD7-81BE-B72B26CBE89E}" destId="{698E2153-AFC1-4970-8685-F1DE211C7A75}" srcOrd="0" destOrd="0" presId="urn:microsoft.com/office/officeart/2005/8/layout/hProcess7"/>
    <dgm:cxn modelId="{A094B61E-96CC-4153-BBA1-AD56E07A429C}" type="presParOf" srcId="{7DBBFB35-B973-4FD7-81BE-B72B26CBE89E}" destId="{43293D70-819A-40D0-9109-F3D836E3B532}" srcOrd="1" destOrd="0" presId="urn:microsoft.com/office/officeart/2005/8/layout/hProcess7"/>
    <dgm:cxn modelId="{4B5B19C9-2C0A-4579-9ECE-D209E05F3851}" type="presParOf" srcId="{7DBBFB35-B973-4FD7-81BE-B72B26CBE89E}" destId="{F3966555-A573-40B5-8449-02199FF97755}" srcOrd="2" destOrd="0" presId="urn:microsoft.com/office/officeart/2005/8/layout/hProcess7"/>
    <dgm:cxn modelId="{0AFED4D3-AF81-4ED9-BC59-625938848432}" type="presParOf" srcId="{D9309B98-4377-451F-A0CF-00207124ACD4}" destId="{08672D85-029B-4202-9E2C-87A9A8BFBE16}" srcOrd="7" destOrd="0" presId="urn:microsoft.com/office/officeart/2005/8/layout/hProcess7"/>
    <dgm:cxn modelId="{40DFC0D8-E930-4A0A-9AE4-C8A65107EF1F}" type="presParOf" srcId="{D9309B98-4377-451F-A0CF-00207124ACD4}" destId="{AD8614E7-57B7-457B-B246-A86FC8BD4867}" srcOrd="8" destOrd="0" presId="urn:microsoft.com/office/officeart/2005/8/layout/hProcess7"/>
    <dgm:cxn modelId="{55333B56-924A-4F43-AD46-56C9303030DB}" type="presParOf" srcId="{AD8614E7-57B7-457B-B246-A86FC8BD4867}" destId="{F7FB0D42-7A1E-4E92-A33E-BC25C63138D0}" srcOrd="0" destOrd="0" presId="urn:microsoft.com/office/officeart/2005/8/layout/hProcess7"/>
    <dgm:cxn modelId="{9202D156-0CEC-4746-B5BA-3482DE147EEC}" type="presParOf" srcId="{AD8614E7-57B7-457B-B246-A86FC8BD4867}" destId="{2FDC0E69-DD2F-4505-BCAA-799648138760}" srcOrd="1" destOrd="0" presId="urn:microsoft.com/office/officeart/2005/8/layout/hProcess7"/>
    <dgm:cxn modelId="{884A3782-005F-4394-AB56-31E102E982A9}" type="presParOf" srcId="{D9309B98-4377-451F-A0CF-00207124ACD4}" destId="{2700DE5E-B856-4D4B-961E-842F4D8ED9D4}" srcOrd="9" destOrd="0" presId="urn:microsoft.com/office/officeart/2005/8/layout/hProcess7"/>
    <dgm:cxn modelId="{739C193F-0429-4015-93B0-69314ED0C756}" type="presParOf" srcId="{D9309B98-4377-451F-A0CF-00207124ACD4}" destId="{8CACE46C-C671-4E05-8293-4017748C25AF}" srcOrd="10" destOrd="0" presId="urn:microsoft.com/office/officeart/2005/8/layout/hProcess7"/>
    <dgm:cxn modelId="{AD03749F-D45A-46C8-A47E-9F8FDAAF1917}" type="presParOf" srcId="{8CACE46C-C671-4E05-8293-4017748C25AF}" destId="{AF1B9B36-CFD8-4CCC-9445-719DA101C68D}" srcOrd="0" destOrd="0" presId="urn:microsoft.com/office/officeart/2005/8/layout/hProcess7"/>
    <dgm:cxn modelId="{DC76F5EB-52FD-46CA-AB35-7363FC7CC1BA}" type="presParOf" srcId="{8CACE46C-C671-4E05-8293-4017748C25AF}" destId="{168C8F38-2D50-4B9D-AA9D-EDA99D828DFA}" srcOrd="1" destOrd="0" presId="urn:microsoft.com/office/officeart/2005/8/layout/hProcess7"/>
    <dgm:cxn modelId="{5D1DC4B1-2500-4AB7-A902-B053A325A4CE}" type="presParOf" srcId="{8CACE46C-C671-4E05-8293-4017748C25AF}" destId="{4AD4E45C-20CB-42F2-BC83-8D71699367AC}" srcOrd="2" destOrd="0" presId="urn:microsoft.com/office/officeart/2005/8/layout/hProcess7"/>
    <dgm:cxn modelId="{16C3EB91-FD55-4659-BF23-51EC54C471DC}" type="presParOf" srcId="{D9309B98-4377-451F-A0CF-00207124ACD4}" destId="{05D54344-D4B7-4C64-B2B9-D86C643ED2A0}" srcOrd="11" destOrd="0" presId="urn:microsoft.com/office/officeart/2005/8/layout/hProcess7"/>
    <dgm:cxn modelId="{1C78AE46-4917-4D17-87C5-D539F74AC825}" type="presParOf" srcId="{D9309B98-4377-451F-A0CF-00207124ACD4}" destId="{D0F19B28-025E-4E56-B64D-3EFD8DE739D7}" srcOrd="12" destOrd="0" presId="urn:microsoft.com/office/officeart/2005/8/layout/hProcess7"/>
    <dgm:cxn modelId="{DF50A35D-2460-4A4F-9849-A2B835CAB01B}" type="presParOf" srcId="{D0F19B28-025E-4E56-B64D-3EFD8DE739D7}" destId="{3A78E932-F23A-43DE-8CD5-23A6E7DEA6D7}" srcOrd="0" destOrd="0" presId="urn:microsoft.com/office/officeart/2005/8/layout/hProcess7"/>
    <dgm:cxn modelId="{C9CBEF38-4B7C-428C-8269-3C8307E39E6F}" type="presParOf" srcId="{D0F19B28-025E-4E56-B64D-3EFD8DE739D7}" destId="{F1AB72FF-FB43-4129-AC56-5489AFE111B0}" srcOrd="1"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29.09.2021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4851407" y="5263054"/>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a:t>
            </a:r>
            <a:r>
              <a:rPr lang="en-US" sz="3200" dirty="0" smtClean="0"/>
              <a:t>Effectiveness</a:t>
            </a:r>
            <a:r>
              <a:rPr lang="en-US" sz="2800" dirty="0" smtClean="0"/>
              <a:t/>
            </a:r>
            <a:br>
              <a:rPr lang="en-US" sz="2800" dirty="0" smtClean="0"/>
            </a:br>
            <a:r>
              <a:rPr lang="ru-RU" sz="3200" dirty="0"/>
              <a:t>Стратегия систем управления качеством медицинских изделий и методы повышения эффективности и </a:t>
            </a:r>
            <a:r>
              <a:rPr lang="ru-RU" sz="3200" dirty="0" smtClean="0"/>
              <a:t>результативности</a:t>
            </a:r>
            <a:r>
              <a:rPr lang="en-US" sz="3200" dirty="0" smtClean="0"/>
              <a:t/>
            </a:r>
            <a:br>
              <a:rPr lang="en-US" sz="3200" dirty="0" smtClean="0"/>
            </a:br>
            <a:r>
              <a:rPr lang="ru-RU" sz="3200" dirty="0" smtClean="0"/>
              <a:t/>
            </a:r>
            <a:br>
              <a:rPr lang="ru-RU" sz="3200" dirty="0" smtClean="0"/>
            </a:br>
            <a:r>
              <a:rPr lang="en-US" sz="2800" dirty="0"/>
              <a:t>Course№2: Medical Device File</a:t>
            </a:r>
            <a:r>
              <a:rPr lang="en-US" sz="3200" dirty="0" smtClean="0"/>
              <a:t/>
            </a:r>
            <a:br>
              <a:rPr lang="en-US" sz="3200" dirty="0" smtClean="0"/>
            </a:br>
            <a:r>
              <a:rPr lang="ru-RU" sz="2800" dirty="0"/>
              <a:t>Курс</a:t>
            </a:r>
            <a:r>
              <a:rPr lang="en-US" sz="2800" dirty="0"/>
              <a:t>№2: </a:t>
            </a:r>
            <a:r>
              <a:rPr lang="ru-RU" sz="2800" dirty="0"/>
              <a:t>Файл медицинского устройства</a:t>
            </a:r>
            <a:endParaRPr lang="ru-RU" sz="2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5198410" y="4217630"/>
            <a:ext cx="6705000" cy="1655762"/>
          </a:xfrm>
        </p:spPr>
        <p:txBody>
          <a:bodyPr>
            <a:normAutofit/>
          </a:bodyPr>
          <a:lstStyle/>
          <a:p>
            <a:pPr algn="l"/>
            <a:r>
              <a:rPr lang="ru-RU" dirty="0" smtClean="0"/>
              <a:t> </a:t>
            </a:r>
            <a:endParaRPr lang="ru-RU" dirty="0"/>
          </a:p>
          <a:p>
            <a:pPr algn="l"/>
            <a:endParaRPr lang="ru-RU"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28" y="3962699"/>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3" name="Прямоугольник 2"/>
          <p:cNvSpPr/>
          <p:nvPr/>
        </p:nvSpPr>
        <p:spPr>
          <a:xfrm>
            <a:off x="5198410" y="171944"/>
            <a:ext cx="6096000" cy="246221"/>
          </a:xfrm>
          <a:prstGeom prst="rect">
            <a:avLst/>
          </a:prstGeom>
        </p:spPr>
        <p:txBody>
          <a:bodyPr>
            <a:spAutoFit/>
          </a:bodyPr>
          <a:lstStyle/>
          <a:p>
            <a:r>
              <a:rPr lang="en-US" sz="1000" dirty="0"/>
              <a:t>https://imdcr.com/wp-content/uploads/2020/04/iso13485_medical_device_file.jpg</a:t>
            </a:r>
            <a:endParaRPr lang="ru-RU" sz="1000" dirty="0"/>
          </a:p>
        </p:txBody>
      </p:sp>
      <p:pic>
        <p:nvPicPr>
          <p:cNvPr id="5" name="Picture 2" descr="Explained: Medical Device Files of ISO 13485 : Institute for Medical Device  Compliance &amp;amp; Regul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0626"/>
            <a:ext cx="5258976" cy="27533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xmlns="" id="{9CB5E0D7-A100-4360-B842-E165E2E10A95}"/>
              </a:ext>
            </a:extLst>
          </p:cNvPr>
          <p:cNvSpPr>
            <a:spLocks noGrp="1"/>
          </p:cNvSpPr>
          <p:nvPr>
            <p:ph type="title"/>
          </p:nvPr>
        </p:nvSpPr>
        <p:spPr>
          <a:xfrm>
            <a:off x="8211000" y="195258"/>
            <a:ext cx="2295000" cy="270000"/>
          </a:xfrm>
        </p:spPr>
        <p:txBody>
          <a:bodyPr>
            <a:noAutofit/>
          </a:bodyPr>
          <a:lstStyle/>
          <a:p>
            <a:r>
              <a:rPr lang="ru-RU" sz="2000" dirty="0" smtClean="0"/>
              <a:t>ВВЕДЕНИЕ</a:t>
            </a:r>
            <a:endParaRPr lang="ru-RU" sz="2000" dirty="0">
              <a:solidFill>
                <a:srgbClr val="2191C9"/>
              </a:solidFill>
            </a:endParaRPr>
          </a:p>
        </p:txBody>
      </p:sp>
      <p:sp>
        <p:nvSpPr>
          <p:cNvPr id="8" name="Текст 7">
            <a:extLst>
              <a:ext uri="{FF2B5EF4-FFF2-40B4-BE49-F238E27FC236}">
                <a16:creationId xmlns:a16="http://schemas.microsoft.com/office/drawing/2014/main" xmlns="" id="{A98C920F-FE29-4D43-90EC-355F494088EC}"/>
              </a:ext>
            </a:extLst>
          </p:cNvPr>
          <p:cNvSpPr>
            <a:spLocks noGrp="1"/>
          </p:cNvSpPr>
          <p:nvPr>
            <p:ph type="body" sz="quarter" idx="11"/>
          </p:nvPr>
        </p:nvSpPr>
        <p:spPr>
          <a:xfrm>
            <a:off x="5916000" y="465258"/>
            <a:ext cx="5625000" cy="2115412"/>
          </a:xfrm>
        </p:spPr>
        <p:txBody>
          <a:bodyPr>
            <a:noAutofit/>
          </a:bodyPr>
          <a:lstStyle/>
          <a:p>
            <a:pPr marL="0" indent="0">
              <a:buNone/>
            </a:pPr>
            <a:r>
              <a:rPr lang="ru-RU" sz="1600" dirty="0"/>
              <a:t>Для каждой модели, типа, класса или другой категории медицинского изделия организация должна вести специальный файл с описанием документов для технических характеристик медицинского изделия. Требования стандарта ISO 13485: Каждая модель, тип или другая категория медицинского устройства будет иметь специальный файл, содержащий или ссылающийся на конкретную и соответствующую документацию, которая описывает спецификации и процессы реализации медицинского устройства, включая действия по обслуживанию и установке. Содержимое этого файла должно демонстрировать соответствие требованиям стандарта </a:t>
            </a:r>
            <a:r>
              <a:rPr lang="en-US" sz="1600" dirty="0"/>
              <a:t>ISO</a:t>
            </a:r>
            <a:r>
              <a:rPr lang="ru-RU" sz="1600" dirty="0"/>
              <a:t> 13485 и применимым нормативным требованиям. Содержимое файла должно включать</a:t>
            </a:r>
            <a:r>
              <a:rPr lang="en-US" sz="1600" dirty="0"/>
              <a:t>, </a:t>
            </a:r>
            <a:r>
              <a:rPr lang="ru-RU" sz="1600" dirty="0"/>
              <a:t>но не ограничивается</a:t>
            </a:r>
            <a:r>
              <a:rPr lang="en-US" sz="1600" dirty="0"/>
              <a:t>: </a:t>
            </a:r>
            <a:endParaRPr lang="ru-RU" sz="1600" dirty="0"/>
          </a:p>
          <a:p>
            <a:pPr lvl="0">
              <a:buFont typeface="Wingdings" panose="05000000000000000000" pitchFamily="2" charset="2"/>
              <a:buChar char="Ø"/>
            </a:pPr>
            <a:r>
              <a:rPr lang="ru-RU" sz="1600" dirty="0"/>
              <a:t>Общее описание медицинского устройства, предполагаемого использования или назначения, а также маркировка, включая любые инструкции по применению.</a:t>
            </a:r>
          </a:p>
          <a:p>
            <a:pPr lvl="0">
              <a:buFont typeface="Wingdings" panose="05000000000000000000" pitchFamily="2" charset="2"/>
              <a:buChar char="Ø"/>
            </a:pPr>
            <a:r>
              <a:rPr lang="ru-RU" sz="1600" dirty="0"/>
              <a:t>Технические характеристики продукта</a:t>
            </a:r>
          </a:p>
          <a:p>
            <a:pPr lvl="0">
              <a:buFont typeface="Wingdings" panose="05000000000000000000" pitchFamily="2" charset="2"/>
              <a:buChar char="Ø"/>
            </a:pPr>
            <a:r>
              <a:rPr lang="ru-RU" sz="1600" dirty="0"/>
              <a:t>Спецификации или процедуры для производства, упаковки,</a:t>
            </a:r>
          </a:p>
          <a:p>
            <a:pPr lvl="0">
              <a:buFont typeface="Wingdings" panose="05000000000000000000" pitchFamily="2" charset="2"/>
              <a:buChar char="Ø"/>
            </a:pPr>
            <a:r>
              <a:rPr lang="ru-RU" sz="1600" dirty="0"/>
              <a:t>хранение, обращение и распространение</a:t>
            </a:r>
          </a:p>
          <a:p>
            <a:pPr lvl="0">
              <a:buFont typeface="Wingdings" panose="05000000000000000000" pitchFamily="2" charset="2"/>
              <a:buChar char="Ø"/>
            </a:pPr>
            <a:r>
              <a:rPr lang="ru-RU" sz="1600" dirty="0"/>
              <a:t>Процедуры измерения и мониторинга</a:t>
            </a:r>
          </a:p>
          <a:p>
            <a:pPr lvl="0">
              <a:buFont typeface="Wingdings" panose="05000000000000000000" pitchFamily="2" charset="2"/>
              <a:buChar char="Ø"/>
            </a:pPr>
            <a:r>
              <a:rPr lang="ru-RU" sz="1600" dirty="0"/>
              <a:t>Требования к установке, если применимо</a:t>
            </a:r>
          </a:p>
          <a:p>
            <a:pPr>
              <a:buFont typeface="Wingdings" panose="05000000000000000000" pitchFamily="2" charset="2"/>
              <a:buChar char="Ø"/>
            </a:pPr>
            <a:r>
              <a:rPr lang="ru-RU" sz="1600" dirty="0"/>
              <a:t>Процедуры обслуживания при необходимости</a:t>
            </a:r>
          </a:p>
        </p:txBody>
      </p:sp>
      <p:pic>
        <p:nvPicPr>
          <p:cNvPr id="2054" name="Picture 6" descr="Medical Device Performance and Safety Testing | UL"/>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l="21641" r="21641"/>
          <a:stretch>
            <a:fillRect/>
          </a:stretch>
        </p:blipFill>
        <p:spPr bwMode="auto">
          <a:xfrm>
            <a:off x="11371" y="189000"/>
            <a:ext cx="5186362" cy="6480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2771" y="6256490"/>
            <a:ext cx="6096000" cy="400110"/>
          </a:xfrm>
          <a:prstGeom prst="rect">
            <a:avLst/>
          </a:prstGeom>
        </p:spPr>
        <p:txBody>
          <a:bodyPr>
            <a:spAutoFit/>
          </a:bodyPr>
          <a:lstStyle/>
          <a:p>
            <a:r>
              <a:rPr lang="ru-RU" sz="1000" dirty="0"/>
              <a:t>https://www.ul.com/sites/g/files/qbfpbp251/files/styles/hero_boxed_width/public/2020-05/BNG-UL120-Altered-Medical-Devices-1200x900.jpg?itok=igwsH8rY</a:t>
            </a:r>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
        <p:nvSpPr>
          <p:cNvPr id="6" name="Прямоугольник 5"/>
          <p:cNvSpPr/>
          <p:nvPr/>
        </p:nvSpPr>
        <p:spPr>
          <a:xfrm>
            <a:off x="0" y="365125"/>
            <a:ext cx="12081000" cy="6636176"/>
          </a:xfrm>
          <a:prstGeom prst="rect">
            <a:avLst/>
          </a:prstGeom>
        </p:spPr>
        <p:txBody>
          <a:bodyPr wrap="square" numCol="1">
            <a:spAutoFit/>
          </a:bodyPr>
          <a:lstStyle/>
          <a:p>
            <a:pPr algn="just"/>
            <a:r>
              <a:rPr lang="en-US" sz="1600" dirty="0" smtClean="0"/>
              <a:t>	</a:t>
            </a:r>
            <a:r>
              <a:rPr lang="ru-RU" dirty="0" smtClean="0"/>
              <a:t>Для </a:t>
            </a:r>
            <a:r>
              <a:rPr lang="ru-RU" dirty="0"/>
              <a:t>каждой модели, типа, класса или другой категории медицинского изделия организация должна вести специальный файл с описанием документов для технических характеристик медицинского изделия. Этот файл медицинского устройства представляет собой результаты операций по передаче дизайна. Этот файл медицинского устройства отражает этап производства медицинского устройства. Он содержит все спецификации устройства, проверенные в конце этапа проектирования, и включает подробную информацию о конструкции, функциях, составе, использовании, заявках и клинической оценке медицинского устройства.</a:t>
            </a:r>
          </a:p>
          <a:p>
            <a:pPr algn="just"/>
            <a:r>
              <a:rPr lang="en-US" dirty="0" smtClean="0"/>
              <a:t>	</a:t>
            </a:r>
            <a:r>
              <a:rPr lang="ru-RU" dirty="0" smtClean="0"/>
              <a:t>Файл </a:t>
            </a:r>
            <a:r>
              <a:rPr lang="ru-RU" dirty="0"/>
              <a:t>может управляться как главный список или указатель документов, которые необходимо поддерживать. Этот список представляет собой исчерпывающий обзор всей документации, которая в совокупности определяет продукт и его соответствующие процессы и действия. Такой файл часто называют техническим файлом или основной записью устройства (DMR). Цель такого файла - направить каждого из участников организации в одно определенное место или в файл, который содержит основные записи и спецификации, относящиеся к медицинскому устройству (записи здесь не означают исключительно качественные записи процессов). Этот файл будет служить оглавлением конкретной документации, необходимой для получения материалов, компонентов и спецификаций для производства, оценки реализации и контроля конкретного медицинского устройства. Этот файл будет включать</a:t>
            </a:r>
            <a:r>
              <a:rPr lang="ru-RU" dirty="0" smtClean="0"/>
              <a:t>:</a:t>
            </a:r>
            <a:endParaRPr lang="en-US" dirty="0" smtClean="0"/>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Общее описание медицинского изделия, предполагаемого использования или назначения, а также маркировка, включая все инструкции по применению. Вот почему тип устройства определяет включаемую информацию.</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Технические характеристики продукта.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Спецификации или процедуры для производства, упаковки, хранения, обращения и распределения.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Процедуры измерения и мониторинга.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Требования к установке, если применимо.</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Процедуры обслуживания, если это необходимо.</a:t>
            </a:r>
            <a:endParaRPr lang="ru-RU" dirty="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xmlns="" id="{337F4F8C-36B0-4DEE-8AA3-2EEA53A20B7A}"/>
              </a:ext>
            </a:extLst>
          </p:cNvPr>
          <p:cNvSpPr>
            <a:spLocks noGrp="1"/>
          </p:cNvSpPr>
          <p:nvPr>
            <p:ph type="title"/>
          </p:nvPr>
        </p:nvSpPr>
        <p:spPr>
          <a:xfrm>
            <a:off x="776461" y="396769"/>
            <a:ext cx="5257800" cy="1325563"/>
          </a:xfrm>
        </p:spPr>
        <p:txBody>
          <a:bodyPr/>
          <a:lstStyle/>
          <a:p>
            <a:r>
              <a:rPr lang="ru-RU" dirty="0" smtClean="0"/>
              <a:t> </a:t>
            </a:r>
            <a:endParaRPr lang="ru-RU" dirty="0">
              <a:solidFill>
                <a:srgbClr val="2191C9"/>
              </a:solidFill>
            </a:endParaRPr>
          </a:p>
        </p:txBody>
      </p:sp>
      <p:sp>
        <p:nvSpPr>
          <p:cNvPr id="16" name="Текст 7">
            <a:extLst>
              <a:ext uri="{FF2B5EF4-FFF2-40B4-BE49-F238E27FC236}">
                <a16:creationId xmlns:a16="http://schemas.microsoft.com/office/drawing/2014/main" xmlns="" id="{D89E8A8A-2FDF-4DE5-8808-AB76F94A041F}"/>
              </a:ext>
            </a:extLst>
          </p:cNvPr>
          <p:cNvSpPr>
            <a:spLocks noGrp="1"/>
          </p:cNvSpPr>
          <p:nvPr>
            <p:ph type="body" sz="quarter" idx="11"/>
          </p:nvPr>
        </p:nvSpPr>
        <p:spPr>
          <a:xfrm>
            <a:off x="786000" y="1899000"/>
            <a:ext cx="5625000" cy="1814762"/>
          </a:xfrm>
        </p:spPr>
        <p:txBody>
          <a:bodyPr>
            <a:noAutofit/>
          </a:bodyPr>
          <a:lstStyle/>
          <a:p>
            <a:pPr marL="0" indent="0">
              <a:buNone/>
            </a:pPr>
            <a:r>
              <a:rPr lang="ru-RU" sz="2000" dirty="0" smtClean="0"/>
              <a:t>  </a:t>
            </a:r>
            <a:endParaRPr lang="en-US" sz="2000" dirty="0"/>
          </a:p>
        </p:txBody>
      </p:sp>
      <p:sp>
        <p:nvSpPr>
          <p:cNvPr id="17" name="Прямоугольник 16">
            <a:extLst>
              <a:ext uri="{FF2B5EF4-FFF2-40B4-BE49-F238E27FC236}">
                <a16:creationId xmlns:a16="http://schemas.microsoft.com/office/drawing/2014/main" xmlns=""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18" name="Прямоугольник 17">
            <a:extLst>
              <a:ext uri="{FF2B5EF4-FFF2-40B4-BE49-F238E27FC236}">
                <a16:creationId xmlns:a16="http://schemas.microsoft.com/office/drawing/2014/main" xmlns="" id="{53715E9F-41CA-47F9-A3DA-04C12322D4A4}"/>
              </a:ext>
            </a:extLst>
          </p:cNvPr>
          <p:cNvSpPr/>
          <p:nvPr/>
        </p:nvSpPr>
        <p:spPr>
          <a:xfrm>
            <a:off x="789498" y="4614882"/>
            <a:ext cx="5625000" cy="400110"/>
          </a:xfrm>
          <a:prstGeom prst="rect">
            <a:avLst/>
          </a:prstGeom>
        </p:spPr>
        <p:txBody>
          <a:bodyPr wrap="square">
            <a:spAutoFit/>
          </a:bodyPr>
          <a:lstStyle/>
          <a:p>
            <a:r>
              <a:rPr lang="ru-RU" sz="2000" b="1" dirty="0" smtClean="0"/>
              <a:t> </a:t>
            </a:r>
            <a:endParaRPr lang="ru-RU" dirty="0"/>
          </a:p>
        </p:txBody>
      </p:sp>
      <p:sp>
        <p:nvSpPr>
          <p:cNvPr id="19" name="Прямоугольник 18">
            <a:extLst>
              <a:ext uri="{FF2B5EF4-FFF2-40B4-BE49-F238E27FC236}">
                <a16:creationId xmlns:a16="http://schemas.microsoft.com/office/drawing/2014/main" xmlns="" id="{BE105C68-BB11-4B9E-AA0D-09E262934B6A}"/>
              </a:ext>
            </a:extLst>
          </p:cNvPr>
          <p:cNvSpPr/>
          <p:nvPr/>
        </p:nvSpPr>
        <p:spPr>
          <a:xfrm>
            <a:off x="776461" y="5600251"/>
            <a:ext cx="5625000" cy="369332"/>
          </a:xfrm>
          <a:prstGeom prst="rect">
            <a:avLst/>
          </a:prstGeom>
        </p:spPr>
        <p:txBody>
          <a:bodyPr wrap="square">
            <a:spAutoFit/>
          </a:bodyPr>
          <a:lstStyle/>
          <a:p>
            <a:r>
              <a:rPr lang="ru-RU" dirty="0" smtClean="0"/>
              <a:t> </a:t>
            </a:r>
            <a:endParaRPr lang="ru-RU" dirty="0"/>
          </a:p>
        </p:txBody>
      </p:sp>
      <p:pic>
        <p:nvPicPr>
          <p:cNvPr id="3076" name="Picture 4" descr="ISO 13485 КВАЛИУСИЯ СИСТЕМ РЕГИСТРАЦИЯ | E&amp;amp;E MEDICALS"/>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8581" b="8581"/>
          <a:stretch>
            <a:fillRect/>
          </a:stretch>
        </p:blipFill>
        <p:spPr bwMode="auto">
          <a:xfrm>
            <a:off x="6864163" y="4987514"/>
            <a:ext cx="5329350" cy="15789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266000" y="6534000"/>
            <a:ext cx="6096000" cy="246221"/>
          </a:xfrm>
          <a:prstGeom prst="rect">
            <a:avLst/>
          </a:prstGeom>
        </p:spPr>
        <p:txBody>
          <a:bodyPr>
            <a:spAutoFit/>
          </a:bodyPr>
          <a:lstStyle/>
          <a:p>
            <a:r>
              <a:rPr lang="ru-RU" sz="1000" dirty="0"/>
              <a:t>https://isoregistrationservices.com/wp-content/uploads/2020/04/page-17-1024x357.jpg</a:t>
            </a:r>
          </a:p>
        </p:txBody>
      </p:sp>
      <p:sp>
        <p:nvSpPr>
          <p:cNvPr id="2" name="Прямоугольник 1"/>
          <p:cNvSpPr/>
          <p:nvPr/>
        </p:nvSpPr>
        <p:spPr>
          <a:xfrm>
            <a:off x="161761" y="236098"/>
            <a:ext cx="11745000" cy="5552289"/>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Arial" panose="020B0604020202020204" pitchFamily="34" charset="0"/>
              </a:rPr>
              <a:t>Определение такого файла поможет в контроле и проверке того, что вся необходимая документация существует и доступна. Принцип относительно ясен: каждая деятельность по проектированию и планированию создает спецификации в форме документации, необходимой для поддержки реализации медицинского изделия, и записей о качестве, которые служат в качестве доказательства. Требуется уточнить, должен ли файл рассматриваться регулирующим органом.</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Arial" panose="020B0604020202020204" pitchFamily="34" charset="0"/>
              </a:rPr>
              <a:t>Первый шаг - определить, на каком уровне категоризации медицинских устройств вы будете управлять файлом медицинского устройства: для каждой модели, семейства продуктов и т. д. Как вы вскоре увидите, содержание такого файла огромно и содержит много видов документации и записей из многих источников в </a:t>
            </a:r>
            <a:r>
              <a:rPr lang="en-US" dirty="0">
                <a:ea typeface="Calibri" panose="020F0502020204030204" pitchFamily="34" charset="0"/>
                <a:cs typeface="Arial" panose="020B0604020202020204" pitchFamily="34" charset="0"/>
              </a:rPr>
              <a:t>C</a:t>
            </a:r>
            <a:r>
              <a:rPr lang="ru-RU" dirty="0">
                <a:ea typeface="Calibri" panose="020F0502020204030204" pitchFamily="34" charset="0"/>
                <a:cs typeface="Arial" panose="020B0604020202020204" pitchFamily="34" charset="0"/>
              </a:rPr>
              <a:t>МК. Вы можете управлять всеми записями и документацией в этом файле, но задача трудная и сложная: вам может потребоваться управлять копиями документов и записей и следить за тем, чтобы они всегда были в актуальном состоянии. Вот почему я предлагаю управлять файлом как оглавлением со ссылками на другие места в </a:t>
            </a:r>
            <a:r>
              <a:rPr lang="en-US" dirty="0">
                <a:ea typeface="Calibri" panose="020F0502020204030204" pitchFamily="34" charset="0"/>
                <a:cs typeface="Arial" panose="020B0604020202020204" pitchFamily="34" charset="0"/>
              </a:rPr>
              <a:t>C</a:t>
            </a:r>
            <a:r>
              <a:rPr lang="ru-RU" dirty="0">
                <a:ea typeface="Calibri" panose="020F0502020204030204" pitchFamily="34" charset="0"/>
                <a:cs typeface="Arial" panose="020B0604020202020204" pitchFamily="34" charset="0"/>
              </a:rPr>
              <a:t>МК, где хранятся документация и записи. Что касается вопроса ведения файла медицинского изделия, метод управления и содержание должны быть задокументированы. На мой взгляд, есть два варианта:</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Arial" panose="020B0604020202020204" pitchFamily="34" charset="0"/>
              </a:rPr>
              <a:t>1. Установление установленной процедуры для решения проблемы и ее описание, включая контрольный список с описанием необходимых записей и документов.</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50500" y="5398030"/>
            <a:ext cx="6096000" cy="646331"/>
          </a:xfrm>
          <a:prstGeom prst="rect">
            <a:avLst/>
          </a:prstGeom>
        </p:spPr>
        <p:txBody>
          <a:bodyPr>
            <a:spAutoFit/>
          </a:bodyPr>
          <a:lstStyle/>
          <a:p>
            <a:r>
              <a:rPr lang="ru-RU" dirty="0">
                <a:ea typeface="Calibri" panose="020F0502020204030204" pitchFamily="34" charset="0"/>
                <a:cs typeface="Arial" panose="020B0604020202020204" pitchFamily="34" charset="0"/>
              </a:rPr>
              <a:t>2. Включение вопроса в процедуру управления и контроля записей качества по мере </a:t>
            </a:r>
            <a:r>
              <a:rPr lang="ru-RU" dirty="0" smtClean="0">
                <a:ea typeface="Calibri" panose="020F0502020204030204" pitchFamily="34" charset="0"/>
                <a:cs typeface="Arial" panose="020B0604020202020204" pitchFamily="34" charset="0"/>
              </a:rPr>
              <a:t>необходимости</a:t>
            </a:r>
            <a:r>
              <a:rPr lang="en-US" dirty="0" smtClean="0">
                <a:ea typeface="Calibri" panose="020F0502020204030204" pitchFamily="34" charset="0"/>
                <a:cs typeface="Arial" panose="020B0604020202020204" pitchFamily="34" charset="0"/>
              </a:rPr>
              <a:t>.</a:t>
            </a:r>
            <a:endParaRPr lang="ru-RU"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01000" y="821188"/>
            <a:ext cx="11835000" cy="5892812"/>
          </a:xfrm>
        </p:spPr>
        <p:txBody>
          <a:bodyPr numCol="2">
            <a:normAutofit fontScale="77500" lnSpcReduction="20000"/>
          </a:bodyPr>
          <a:lstStyle/>
          <a:p>
            <a:pPr marL="0" indent="0" algn="just">
              <a:buNone/>
            </a:pPr>
            <a:r>
              <a:rPr lang="en-US" sz="1800" dirty="0" smtClean="0"/>
              <a:t>	</a:t>
            </a:r>
            <a:r>
              <a:rPr lang="ru-RU" sz="2000" dirty="0" smtClean="0"/>
              <a:t>Одна </a:t>
            </a:r>
            <a:r>
              <a:rPr lang="ru-RU" sz="2000" dirty="0"/>
              <a:t>из основных целей этого файла - продемонстрировать соответствие медицинского изделия применимым требованиям. Медицинское устройство должно быть спланировано в соответствии с требованиями стандарта </a:t>
            </a:r>
            <a:r>
              <a:rPr lang="en-US" sz="2000" dirty="0"/>
              <a:t>ISO</a:t>
            </a:r>
            <a:r>
              <a:rPr lang="ru-RU" sz="2000" dirty="0"/>
              <a:t> 13485 и применимыми нормативными требованиями и стандартами, реализовано в соответствии с требованиями стандарта </a:t>
            </a:r>
            <a:r>
              <a:rPr lang="en-US" sz="2000" dirty="0"/>
              <a:t>ISO</a:t>
            </a:r>
            <a:r>
              <a:rPr lang="ru-RU" sz="2000" dirty="0"/>
              <a:t> 13485 и применимыми нормативными требованиями и стандартами.</a:t>
            </a:r>
          </a:p>
          <a:p>
            <a:pPr marL="0" indent="0">
              <a:buNone/>
            </a:pPr>
            <a:r>
              <a:rPr lang="ru-RU" sz="2000" dirty="0"/>
              <a:t>Чтобы обеспечить выполнение этого требования:</a:t>
            </a:r>
          </a:p>
          <a:p>
            <a:pPr marL="0" indent="0">
              <a:buNone/>
            </a:pPr>
            <a:r>
              <a:rPr lang="ru-RU" sz="2000" dirty="0"/>
              <a:t>1. Определите все соответствующие требования (стандарт ISO 13485 и применимые нормативные требования и стандарты).</a:t>
            </a:r>
          </a:p>
          <a:p>
            <a:pPr marL="0" indent="0">
              <a:buNone/>
            </a:pPr>
            <a:r>
              <a:rPr lang="ru-RU" sz="2000" dirty="0"/>
              <a:t>2. Для каждого требования составьте контрольный список, чтобы убедиться, что необходимая документация и записи включены в файл медицинского устройства</a:t>
            </a:r>
            <a:r>
              <a:rPr lang="ru-RU" sz="2000" dirty="0" smtClean="0"/>
              <a:t>.</a:t>
            </a:r>
            <a:endParaRPr lang="en-US" sz="2000" dirty="0" smtClean="0"/>
          </a:p>
          <a:p>
            <a:pPr marL="0" indent="0" algn="just">
              <a:buNone/>
            </a:pPr>
            <a:r>
              <a:rPr lang="en-US" sz="2000" dirty="0" smtClean="0"/>
              <a:t>	</a:t>
            </a:r>
            <a:r>
              <a:rPr lang="ru-RU" sz="2000" dirty="0" smtClean="0"/>
              <a:t>Стандарт </a:t>
            </a:r>
            <a:r>
              <a:rPr lang="ru-RU" sz="2000" dirty="0"/>
              <a:t>конкретно описывает ожидаемое содержимое файла: Спецификации продукта - любые документы или записи, относящиеся к характеристикам продукта: описания продуктов, технические чертежи, спецификации функций и функций, спецификации сырья, списки деталей, ведомости материалов, списки утвержденных поставщиков, чертежи продуктов, спецификации компонентов, спецификации функций, спецификации интерфейсов с другими продуктами, этикетки и этикет. Документирование действий, поддерживающих характеристики продукта - инструкции по сохранению продукта, спецификации хранения, инструкции по идентификации и </a:t>
            </a:r>
            <a:r>
              <a:rPr lang="ru-RU" sz="2000" dirty="0" err="1"/>
              <a:t>прослеживаемости</a:t>
            </a:r>
            <a:r>
              <a:rPr lang="ru-RU" sz="2000" dirty="0" smtClean="0"/>
              <a:t>.</a:t>
            </a:r>
            <a:endParaRPr lang="en-US" sz="2000" dirty="0" smtClean="0"/>
          </a:p>
          <a:p>
            <a:pPr marL="0" indent="0">
              <a:buNone/>
            </a:pPr>
            <a:r>
              <a:rPr lang="ru-RU" sz="2000" dirty="0"/>
              <a:t>Спецификации процесса</a:t>
            </a:r>
            <a:r>
              <a:rPr lang="en-US" sz="2000" dirty="0"/>
              <a:t>: </a:t>
            </a:r>
            <a:endParaRPr lang="ru-RU" sz="2000" dirty="0"/>
          </a:p>
          <a:p>
            <a:pPr lvl="0">
              <a:buFont typeface="Wingdings" panose="05000000000000000000" pitchFamily="2" charset="2"/>
              <a:buChar char="Ø"/>
            </a:pPr>
            <a:r>
              <a:rPr lang="ru-RU" sz="2000" dirty="0"/>
              <a:t>Документация, которая включает инструкции по реализации медицинского изделия: методы производства, рабочие инструкции, планы сборки, процессы чистоты и стерилизации, планы качества, определение необходимых условий для реализации.</a:t>
            </a:r>
          </a:p>
          <a:p>
            <a:pPr lvl="0">
              <a:buFont typeface="Wingdings" panose="05000000000000000000" pitchFamily="2" charset="2"/>
              <a:buChar char="Ø"/>
            </a:pPr>
            <a:r>
              <a:rPr lang="ru-RU" sz="2000" dirty="0"/>
              <a:t>Процедуры, описывающие действия по измерению и мониторингу: ссылки на верификацию и </a:t>
            </a:r>
            <a:r>
              <a:rPr lang="ru-RU" sz="2000" dirty="0" err="1"/>
              <a:t>валидацию</a:t>
            </a:r>
            <a:r>
              <a:rPr lang="ru-RU" sz="2000" dirty="0"/>
              <a:t> медицинского изделия, процедуры обеспечения качества, инструкции по испытаниям, формы протоколов испытаний, инструкции по эксплуатации оборудования для мониторинга и измерения.</a:t>
            </a:r>
          </a:p>
          <a:p>
            <a:pPr lvl="0">
              <a:buFont typeface="Wingdings" panose="05000000000000000000" pitchFamily="2" charset="2"/>
              <a:buChar char="Ø"/>
            </a:pPr>
            <a:r>
              <a:rPr lang="ru-RU" sz="2000" dirty="0"/>
              <a:t>Процедуры для действий по освобождению</a:t>
            </a:r>
          </a:p>
          <a:p>
            <a:pPr lvl="0">
              <a:buFont typeface="Wingdings" panose="05000000000000000000" pitchFamily="2" charset="2"/>
              <a:buChar char="Ø"/>
            </a:pPr>
            <a:r>
              <a:rPr lang="ru-RU" sz="2000" dirty="0"/>
              <a:t>Документированные критерии приемки</a:t>
            </a:r>
          </a:p>
          <a:p>
            <a:pPr lvl="0">
              <a:buFont typeface="Wingdings" panose="05000000000000000000" pitchFamily="2" charset="2"/>
              <a:buChar char="Ø"/>
            </a:pPr>
            <a:r>
              <a:rPr lang="ru-RU" sz="2000" dirty="0"/>
              <a:t>Списки ссылок на средства контроля рисков.</a:t>
            </a:r>
          </a:p>
          <a:p>
            <a:pPr lvl="0">
              <a:buFont typeface="Wingdings" panose="05000000000000000000" pitchFamily="2" charset="2"/>
              <a:buChar char="Ø"/>
            </a:pPr>
            <a:r>
              <a:rPr lang="ru-RU" sz="2000" dirty="0"/>
              <a:t>Документация, касающаяся закупочной деятельности и контроля поступающих материалов, товаров или процессов.</a:t>
            </a:r>
          </a:p>
          <a:p>
            <a:pPr lvl="0">
              <a:buFont typeface="Wingdings" panose="05000000000000000000" pitchFamily="2" charset="2"/>
              <a:buChar char="Ø"/>
            </a:pPr>
            <a:r>
              <a:rPr lang="ru-RU" sz="2000" dirty="0"/>
              <a:t>Требования к упаковке: инструкции по упаковке, инструкции по маркировке, инструкции по доставке.</a:t>
            </a:r>
          </a:p>
          <a:p>
            <a:pPr lvl="0">
              <a:buFont typeface="Wingdings" panose="05000000000000000000" pitchFamily="2" charset="2"/>
              <a:buChar char="Ø"/>
            </a:pPr>
            <a:r>
              <a:rPr lang="ru-RU" sz="2000" dirty="0"/>
              <a:t>Документация, в которой указывается, какие ресурсы необходимы для реализации медицинского изделия: технические характеристики оборудования, механизмов и инструментов, а также оборудование для мониторинга и измерения.</a:t>
            </a:r>
          </a:p>
          <a:p>
            <a:pPr>
              <a:buFont typeface="Wingdings" panose="05000000000000000000" pitchFamily="2" charset="2"/>
              <a:buChar char="Ø"/>
            </a:pPr>
            <a:r>
              <a:rPr lang="ru-RU" sz="2000" dirty="0"/>
              <a:t>Ссылки на соответствующие квалификационные требования, учебную документацию и планы сертификации.</a:t>
            </a:r>
          </a:p>
          <a:p>
            <a:pPr marL="0" indent="0">
              <a:buNone/>
            </a:pPr>
            <a:endParaRPr lang="ru-RU" dirty="0"/>
          </a:p>
        </p:txBody>
      </p:sp>
      <p:sp>
        <p:nvSpPr>
          <p:cNvPr id="6" name="Прямоугольник 5"/>
          <p:cNvSpPr/>
          <p:nvPr/>
        </p:nvSpPr>
        <p:spPr>
          <a:xfrm>
            <a:off x="-204000" y="131558"/>
            <a:ext cx="5224394" cy="707886"/>
          </a:xfrm>
          <a:prstGeom prst="rect">
            <a:avLst/>
          </a:prstGeom>
        </p:spPr>
        <p:txBody>
          <a:bodyPr wrap="square">
            <a:spAutoFit/>
          </a:bodyPr>
          <a:lstStyle/>
          <a:p>
            <a:pPr algn="ctr"/>
            <a:r>
              <a:rPr lang="ru-RU" sz="2000" dirty="0"/>
              <a:t>Демонстрация соответствия применимым требованиям</a:t>
            </a:r>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729000"/>
            <a:ext cx="11527014" cy="5328499"/>
          </a:xfrm>
        </p:spPr>
        <p:txBody>
          <a:bodyPr numCol="2">
            <a:noAutofit/>
          </a:bodyPr>
          <a:lstStyle/>
          <a:p>
            <a:r>
              <a:rPr lang="en-US" sz="2000" dirty="0" smtClean="0"/>
              <a:t> </a:t>
            </a:r>
            <a:r>
              <a:rPr lang="ru-RU" sz="2400" dirty="0"/>
              <a:t>Требования к установке</a:t>
            </a:r>
            <a:r>
              <a:rPr lang="en-US" sz="2400" dirty="0"/>
              <a:t>:</a:t>
            </a:r>
            <a:r>
              <a:rPr lang="ru-RU" sz="2000" b="0" dirty="0"/>
              <a:t/>
            </a:r>
            <a:br>
              <a:rPr lang="ru-RU" sz="2000" b="0" dirty="0"/>
            </a:br>
            <a:r>
              <a:rPr lang="ru-RU" sz="2000" b="0" dirty="0"/>
              <a:t>Документация, содержащая инструкции о том, как</a:t>
            </a:r>
            <a:br>
              <a:rPr lang="ru-RU" sz="2000" b="0" dirty="0"/>
            </a:br>
            <a:r>
              <a:rPr lang="ru-RU" sz="2000" b="0" dirty="0"/>
              <a:t>для установки Медицинского изделия: технические спецификации для установки, рабочие инструкции, планы сборки, инструкции по настройке, чистоте и процессам стерилизации, планы качества, документация по поиску и устранению неисправностей, определение необходимых условий для установки, инструкции по сохранению собственности клиента</a:t>
            </a:r>
            <a:br>
              <a:rPr lang="ru-RU" sz="2000" b="0" dirty="0"/>
            </a:br>
            <a:r>
              <a:rPr lang="ru-RU" sz="2000" b="0" dirty="0"/>
              <a:t>Документация, которая включает описание того, как управлять установкой: контрольные списки, проверки.</a:t>
            </a:r>
            <a:br>
              <a:rPr lang="ru-RU" sz="2000" b="0" dirty="0"/>
            </a:br>
            <a:r>
              <a:rPr lang="ru-RU" sz="2000" b="0" dirty="0"/>
              <a:t>Процедуры, описывающие измерения и мониторинг работ по установке: ссылки на верификацию и </a:t>
            </a:r>
            <a:r>
              <a:rPr lang="ru-RU" sz="2000" b="0" dirty="0" err="1"/>
              <a:t>валидацию</a:t>
            </a:r>
            <a:r>
              <a:rPr lang="ru-RU" sz="2000" b="0" dirty="0"/>
              <a:t> медицинского устройства, инструкции по тестированию и т. Д.</a:t>
            </a:r>
            <a:br>
              <a:rPr lang="ru-RU" sz="2000" b="0" dirty="0"/>
            </a:br>
            <a:r>
              <a:rPr lang="ru-RU" sz="2000" b="0" dirty="0"/>
              <a:t>Процедуры для действий по освобождению</a:t>
            </a:r>
            <a:br>
              <a:rPr lang="ru-RU" sz="2000" b="0" dirty="0"/>
            </a:br>
            <a:r>
              <a:rPr lang="ru-RU" sz="2000" b="0" dirty="0"/>
              <a:t>Документированные критерии приемки</a:t>
            </a:r>
            <a:br>
              <a:rPr lang="ru-RU" sz="2000" b="0" dirty="0"/>
            </a:br>
            <a:r>
              <a:rPr lang="ru-RU" sz="2000" b="0" dirty="0"/>
              <a:t>Списки ссылок на средства контроля рисков.</a:t>
            </a:r>
            <a:br>
              <a:rPr lang="ru-RU" sz="2000" b="0" dirty="0"/>
            </a:br>
            <a:r>
              <a:rPr lang="ru-RU" sz="2000" b="0" dirty="0"/>
              <a:t>Ссылки на соответствующие квалификационные требования, учебную документацию и планы сертификации</a:t>
            </a:r>
            <a:r>
              <a:rPr lang="ru-RU" sz="2000" b="0" dirty="0" smtClean="0"/>
              <a:t>.</a:t>
            </a:r>
            <a:r>
              <a:rPr lang="en-US" sz="2000" b="0" dirty="0" smtClean="0"/>
              <a:t> </a:t>
            </a:r>
            <a:br>
              <a:rPr lang="en-US" sz="2000" b="0" dirty="0" smtClean="0"/>
            </a:br>
            <a:r>
              <a:rPr lang="ru-RU" sz="2000" b="0" dirty="0"/>
              <a:t>Действия и процессы по обслуживанию и ремонту:</a:t>
            </a:r>
            <a:br>
              <a:rPr lang="ru-RU" sz="2000" b="0" dirty="0"/>
            </a:br>
            <a:r>
              <a:rPr lang="ru-RU" sz="2000" b="0" dirty="0"/>
              <a:t>Документация, которая включает спецификации для сервисного обслуживания медицинского устройства: планы обслуживания, программы обслуживания, планы обслуживания, протоколы обслуживания, контрольные списки, инструкции по сохранению собственности клиента.</a:t>
            </a:r>
            <a:br>
              <a:rPr lang="ru-RU" sz="2000" b="0" dirty="0"/>
            </a:br>
            <a:r>
              <a:rPr lang="ru-RU" sz="2000" b="0" dirty="0"/>
              <a:t>Процедуры, описывающие измерения и мониторинг работ по установке: ссылки на верификацию и </a:t>
            </a:r>
            <a:r>
              <a:rPr lang="ru-RU" sz="2000" b="0" dirty="0" err="1"/>
              <a:t>валидацию</a:t>
            </a:r>
            <a:r>
              <a:rPr lang="ru-RU" sz="2000" b="0" dirty="0"/>
              <a:t> медицинского устройства, инструкции по тестированию и так далее.</a:t>
            </a:r>
            <a:br>
              <a:rPr lang="ru-RU" sz="2000" b="0" dirty="0"/>
            </a:br>
            <a:r>
              <a:rPr lang="ru-RU" sz="2000" b="0" dirty="0"/>
              <a:t>Ссылки на соответствующие квалификационные требования, учебную документацию и планы сертификации.</a:t>
            </a:r>
            <a:br>
              <a:rPr lang="ru-RU" sz="2000" b="0" dirty="0"/>
            </a:br>
            <a:r>
              <a:rPr lang="ru-RU" sz="2000" b="0" dirty="0"/>
              <a:t>Ссылки на расписания и сроки.</a:t>
            </a:r>
            <a:br>
              <a:rPr lang="ru-RU" sz="2000" b="0" dirty="0"/>
            </a:br>
            <a:r>
              <a:rPr lang="ru-RU" sz="2000" b="0" dirty="0"/>
              <a:t>Когда организация определяет другие типы документации спецификаций, она может включить их в этот файл.</a:t>
            </a:r>
            <a:r>
              <a:rPr lang="ru-RU" sz="2400" dirty="0"/>
              <a:t/>
            </a:r>
            <a:br>
              <a:rPr lang="ru-RU" sz="2400" dirty="0"/>
            </a:br>
            <a:endParaRPr lang="ru-RU" sz="2100" dirty="0"/>
          </a:p>
        </p:txBody>
      </p:sp>
      <p:sp>
        <p:nvSpPr>
          <p:cNvPr id="2" name="Текст 1"/>
          <p:cNvSpPr>
            <a:spLocks noGrp="1"/>
          </p:cNvSpPr>
          <p:nvPr>
            <p:ph type="body" sz="quarter" idx="11"/>
          </p:nvPr>
        </p:nvSpPr>
        <p:spPr>
          <a:xfrm>
            <a:off x="3261000" y="2889000"/>
            <a:ext cx="5186363" cy="4049712"/>
          </a:xfrm>
        </p:spPr>
        <p:txBody>
          <a:bodyPr/>
          <a:lstStyle/>
          <a:p>
            <a:pPr marL="0" indent="0">
              <a:buNone/>
            </a:pPr>
            <a:r>
              <a:rPr lang="en-US" dirty="0"/>
              <a:t> </a:t>
            </a:r>
            <a:endParaRPr lang="ru-RU" dirty="0"/>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08400" y="594000"/>
            <a:ext cx="11527014" cy="694278"/>
          </a:xfrm>
        </p:spPr>
        <p:txBody>
          <a:bodyPr>
            <a:noAutofit/>
          </a:bodyPr>
          <a:lstStyle/>
          <a:p>
            <a:pPr lvl="0"/>
            <a:r>
              <a:rPr lang="ru-RU" sz="2400" dirty="0"/>
              <a:t>Контроль документов</a:t>
            </a:r>
            <a:r>
              <a:rPr lang="en-US" sz="2400" dirty="0" smtClean="0"/>
              <a:t/>
            </a:r>
            <a:br>
              <a:rPr lang="en-US" sz="2400" dirty="0" smtClean="0"/>
            </a:br>
            <a:r>
              <a:rPr lang="en-US" sz="2400" dirty="0" smtClean="0"/>
              <a:t/>
            </a:r>
            <a:br>
              <a:rPr lang="en-US" sz="2400" dirty="0" smtClean="0"/>
            </a:br>
            <a:r>
              <a:rPr lang="en-US" sz="2400" dirty="0" smtClean="0"/>
              <a:t> </a:t>
            </a:r>
            <a:r>
              <a:rPr lang="ru-RU" sz="2400" dirty="0"/>
              <a:t/>
            </a:r>
            <a:br>
              <a:rPr lang="ru-RU" sz="2400" dirty="0"/>
            </a:br>
            <a:r>
              <a:rPr lang="ru-RU" sz="2400" dirty="0"/>
              <a:t/>
            </a:r>
            <a:br>
              <a:rPr lang="ru-RU" sz="2400" dirty="0"/>
            </a:br>
            <a:endParaRPr lang="ru-RU" sz="2100" dirty="0"/>
          </a:p>
        </p:txBody>
      </p:sp>
      <p:sp>
        <p:nvSpPr>
          <p:cNvPr id="2" name="Текст 1"/>
          <p:cNvSpPr>
            <a:spLocks noGrp="1"/>
          </p:cNvSpPr>
          <p:nvPr>
            <p:ph type="body" sz="quarter" idx="11"/>
          </p:nvPr>
        </p:nvSpPr>
        <p:spPr>
          <a:xfrm>
            <a:off x="516000" y="504000"/>
            <a:ext cx="11308413" cy="5940000"/>
          </a:xfrm>
        </p:spPr>
        <p:txBody>
          <a:bodyPr numCol="2">
            <a:noAutofit/>
          </a:bodyPr>
          <a:lstStyle/>
          <a:p>
            <a:pPr marL="0" indent="0" algn="just">
              <a:buNone/>
            </a:pPr>
            <a:r>
              <a:rPr lang="ru-RU" sz="1600" dirty="0"/>
              <a:t>Документы и информация СМК подлежат контролю. Это ключевой элемент QMS. Основная идея - обеспечить контроль над документами, необходимыми для работы СМК. Основная идея - обеспечить контроль над документами в системе менеджмента качества и исключить путаницу и путаницу в разных документах из разных источников для разных функций с разным статусом. Для достижения этой важной цели в области качества стандарт ISO 13485 предполагает наличие задокументированного метода и процедуры для управления и контроля документов. Давайте рассмотрим требования стандарта ISO 13485: Организация должна контролировать документацию, необходимую для работы системы менеджмента качества. Записи-это особый вид документов, и они должны контролироваться в соответствии с требованиями</a:t>
            </a:r>
            <a:r>
              <a:rPr lang="ru-RU" sz="1600" dirty="0" smtClean="0"/>
              <a:t>.</a:t>
            </a:r>
            <a:r>
              <a:rPr lang="en-US" sz="1600" dirty="0" smtClean="0"/>
              <a:t> </a:t>
            </a:r>
            <a:r>
              <a:rPr lang="ru-RU" sz="1600" dirty="0"/>
              <a:t>Метод контроля документов должен быть определен и задокументирован в процедуре. Методы должны обеспечивать следующий контроль документов:</a:t>
            </a:r>
          </a:p>
          <a:p>
            <a:pPr lvl="1">
              <a:buFont typeface="Wingdings" panose="05000000000000000000" pitchFamily="2" charset="2"/>
              <a:buChar char="Ø"/>
            </a:pPr>
            <a:r>
              <a:rPr lang="ru-RU" sz="1600" dirty="0"/>
              <a:t>Документы должны быть проверены на соответствие и утверждены на пригодность перед выпуском для использования.</a:t>
            </a:r>
          </a:p>
          <a:p>
            <a:pPr lvl="1">
              <a:buFont typeface="Wingdings" panose="05000000000000000000" pitchFamily="2" charset="2"/>
              <a:buChar char="Ø"/>
            </a:pPr>
            <a:r>
              <a:rPr lang="ru-RU" sz="1600" dirty="0"/>
              <a:t>Обновленные документы должны быть рассмотрены и утверждены перед выпуском после обновления.</a:t>
            </a:r>
          </a:p>
          <a:p>
            <a:pPr lvl="1">
              <a:buFont typeface="Wingdings" panose="05000000000000000000" pitchFamily="2" charset="2"/>
              <a:buChar char="Ø"/>
            </a:pPr>
            <a:r>
              <a:rPr lang="ru-RU" sz="1600" dirty="0"/>
              <a:t>Документы будут иметь идентификацию, касающуюся версии, пересмотра статуса и изменений, которые произошли в документах.</a:t>
            </a:r>
          </a:p>
          <a:p>
            <a:pPr lvl="1">
              <a:buFont typeface="Wingdings" panose="05000000000000000000" pitchFamily="2" charset="2"/>
              <a:buChar char="Ø"/>
            </a:pPr>
            <a:r>
              <a:rPr lang="ru-RU" sz="1600" dirty="0"/>
              <a:t>Документы будут распространены и доступны соответствующим сторонам в соответствующих точках использования в соответствии с определением.</a:t>
            </a:r>
          </a:p>
          <a:p>
            <a:pPr lvl="1">
              <a:buFont typeface="Wingdings" panose="05000000000000000000" pitchFamily="2" charset="2"/>
              <a:buChar char="Ø"/>
            </a:pPr>
            <a:r>
              <a:rPr lang="ru-RU" sz="1600" dirty="0"/>
              <a:t>Документы будут защищены и сохранены от повреждений и останутся пригодными для использования, удобочитаемыми, легко идентифицируемыми и сохраняемыми.</a:t>
            </a:r>
          </a:p>
          <a:p>
            <a:pPr lvl="1">
              <a:buFont typeface="Wingdings" panose="05000000000000000000" pitchFamily="2" charset="2"/>
              <a:buChar char="Ø"/>
            </a:pPr>
            <a:r>
              <a:rPr lang="ru-RU" sz="1600" dirty="0"/>
              <a:t>Документы должны быть защищены от потери и порчи.</a:t>
            </a:r>
          </a:p>
          <a:p>
            <a:pPr lvl="1">
              <a:buFont typeface="Wingdings" panose="05000000000000000000" pitchFamily="2" charset="2"/>
              <a:buChar char="Ø"/>
            </a:pPr>
            <a:r>
              <a:rPr lang="ru-RU" sz="1600" dirty="0"/>
              <a:t>Документы внешнего происхождения, определенные организацией как необходимые для планирования и функционирования системы менеджмента качества, будут идентифицированы, контролироваться и соответствующим образом распространяться.</a:t>
            </a:r>
          </a:p>
          <a:p>
            <a:pPr marL="0" indent="0">
              <a:buNone/>
            </a:pPr>
            <a:r>
              <a:rPr lang="en-US" sz="1600" dirty="0"/>
              <a:t> </a:t>
            </a:r>
          </a:p>
          <a:p>
            <a:pPr marL="0" indent="0" algn="just">
              <a:buNone/>
            </a:pPr>
            <a:r>
              <a:rPr lang="en-US" sz="1600" dirty="0"/>
              <a:t> </a:t>
            </a:r>
            <a:endParaRPr lang="en-US" sz="1600" dirty="0" smtClean="0"/>
          </a:p>
          <a:p>
            <a:pPr marL="0" indent="0" algn="just">
              <a:buNone/>
            </a:pPr>
            <a:r>
              <a:rPr lang="ru-RU" sz="1600" dirty="0" smtClean="0"/>
              <a:t>По </a:t>
            </a:r>
            <a:r>
              <a:rPr lang="ru-RU" sz="1600" dirty="0"/>
              <a:t>крайней мере, одна копия каждого издания или пересмотра устаревших документов будет сохранена в соответствии </a:t>
            </a:r>
            <a:r>
              <a:rPr lang="en-US" sz="1600" dirty="0"/>
              <a:t>c</a:t>
            </a:r>
            <a:r>
              <a:rPr lang="ru-RU" sz="1600" dirty="0"/>
              <a:t>рок хранения издания будет определен, по крайней мере, одна копия будет храниться в течение как минимум срока службы соответствующего медицинского устройства в соответствии со спецификациями производителя, если нормативные требования требуют других сроков хранения, они будут применяться, срок хранения устаревшего документа будет соответствовать требованиям к хранению записей, относящимся к этому документу или другим нормативным требованиям.</a:t>
            </a:r>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ru-RU" sz="2800" dirty="0"/>
              <a:t>Объем и размер документов</a:t>
            </a:r>
          </a:p>
        </p:txBody>
      </p:sp>
      <p:sp>
        <p:nvSpPr>
          <p:cNvPr id="4" name="Текст 3"/>
          <p:cNvSpPr>
            <a:spLocks noGrp="1"/>
          </p:cNvSpPr>
          <p:nvPr>
            <p:ph type="body" sz="quarter" idx="11"/>
          </p:nvPr>
        </p:nvSpPr>
        <p:spPr>
          <a:xfrm>
            <a:off x="156000" y="549000"/>
            <a:ext cx="11745000" cy="6030000"/>
          </a:xfrm>
        </p:spPr>
        <p:txBody>
          <a:bodyPr numCol="1">
            <a:normAutofit lnSpcReduction="10000"/>
          </a:bodyPr>
          <a:lstStyle/>
          <a:p>
            <a:pPr marL="0" lvl="0" indent="0" algn="just">
              <a:buNone/>
            </a:pPr>
            <a:r>
              <a:rPr lang="en-US" sz="2000" dirty="0" smtClean="0"/>
              <a:t>	</a:t>
            </a:r>
            <a:r>
              <a:rPr lang="ru-RU" sz="2000" dirty="0" smtClean="0"/>
              <a:t>Термин </a:t>
            </a:r>
            <a:r>
              <a:rPr lang="ru-RU" sz="2000" dirty="0"/>
              <a:t>«документы» относится к спецификации и информации, а также к носителю, на котором она содержится (например, бумага; магнитный, электронный или оптический компьютерный диск; фотография или эталонный образец), например, запись, спецификация, процедурный документ, чертеж, отчет. , или стандарт, необходимый для планирования и работы СМК, исходящий из любого источника и носителя, на котором он содержится. Принцип, который необходимо учитывать при планировании и определении ваших документов, заключается в следующем: количество и детали документации должны соответствовать</a:t>
            </a:r>
            <a:r>
              <a:rPr lang="ru-RU" sz="2000" dirty="0" smtClean="0"/>
              <a:t>:</a:t>
            </a:r>
            <a:endParaRPr lang="en-US" sz="2000" dirty="0" smtClean="0"/>
          </a:p>
          <a:p>
            <a:pPr lvl="0">
              <a:buFont typeface="Wingdings" panose="05000000000000000000" pitchFamily="2" charset="2"/>
              <a:buChar char="Ø"/>
            </a:pPr>
            <a:r>
              <a:rPr lang="en-US" sz="2000" dirty="0" smtClean="0"/>
              <a:t> </a:t>
            </a:r>
            <a:r>
              <a:rPr lang="ru-RU" sz="2000" dirty="0" smtClean="0"/>
              <a:t>Планируемые </a:t>
            </a:r>
            <a:r>
              <a:rPr lang="ru-RU" sz="2000" dirty="0"/>
              <a:t>результаты</a:t>
            </a:r>
          </a:p>
          <a:p>
            <a:pPr lvl="0">
              <a:buFont typeface="Wingdings" panose="05000000000000000000" pitchFamily="2" charset="2"/>
              <a:buChar char="Ø"/>
            </a:pPr>
            <a:r>
              <a:rPr lang="en-US" sz="2000" dirty="0" smtClean="0"/>
              <a:t> </a:t>
            </a:r>
            <a:r>
              <a:rPr lang="ru-RU" sz="2000" dirty="0" smtClean="0"/>
              <a:t>Тип </a:t>
            </a:r>
            <a:r>
              <a:rPr lang="ru-RU" sz="2000" dirty="0"/>
              <a:t>или класс медицинского устройства.</a:t>
            </a:r>
          </a:p>
          <a:p>
            <a:pPr lvl="0">
              <a:buFont typeface="Wingdings" panose="05000000000000000000" pitchFamily="2" charset="2"/>
              <a:buChar char="Ø"/>
            </a:pPr>
            <a:r>
              <a:rPr lang="en-US" sz="2000" dirty="0" smtClean="0"/>
              <a:t> </a:t>
            </a:r>
            <a:r>
              <a:rPr lang="ru-RU" sz="2000" dirty="0" smtClean="0"/>
              <a:t>Нормативные </a:t>
            </a:r>
            <a:r>
              <a:rPr lang="ru-RU" sz="2000" dirty="0"/>
              <a:t>требования</a:t>
            </a:r>
          </a:p>
          <a:p>
            <a:pPr lvl="0">
              <a:buFont typeface="Wingdings" panose="05000000000000000000" pitchFamily="2" charset="2"/>
              <a:buChar char="Ø"/>
            </a:pPr>
            <a:r>
              <a:rPr lang="en-US" sz="2000" dirty="0" smtClean="0"/>
              <a:t> </a:t>
            </a:r>
            <a:r>
              <a:rPr lang="ru-RU" sz="2000" dirty="0" smtClean="0"/>
              <a:t>Требования безопасности</a:t>
            </a:r>
            <a:endParaRPr lang="en-US" sz="2000" dirty="0" smtClean="0"/>
          </a:p>
          <a:p>
            <a:pPr marL="0" lvl="0" indent="0" algn="just">
              <a:buNone/>
            </a:pPr>
            <a:r>
              <a:rPr lang="en-US" sz="2000" dirty="0" smtClean="0"/>
              <a:t> 	</a:t>
            </a:r>
            <a:r>
              <a:rPr lang="ru-RU" sz="2000" dirty="0" smtClean="0"/>
              <a:t>Объем</a:t>
            </a:r>
            <a:r>
              <a:rPr lang="ru-RU" sz="2000" dirty="0"/>
              <a:t>, объем и размер документов в организациях зависят от размера организации: чем больше отделов включено в QMS или чем больше действий необходимо для реализации продукта, тем больше требуется документации. Уровень сложности, функциональности и взаимосвязей между его процессами: чем сложнее и требовательнее процессы, тем интенсивнее и острее документы. Квалификация сотрудников: для менее квалифицированных и обученных сотрудников документы, необходимые для работы СМК, должны быть более избыточными и подробными. Цели в области качества: чем больше цели в области качества относятся к организационным подразделениям и ролям, тем больше документов потребуется для подтверждения достижения этих целей. Нормативные требования: чем больше они влияют на реализацию медицинского изделия или чем сложнее медицинское изделие, тем больше требуется документации, чтобы соответствовать им.</a:t>
            </a:r>
          </a:p>
          <a:p>
            <a:pPr marL="0" lvl="0" indent="0" algn="just">
              <a:buNone/>
            </a:pPr>
            <a:endParaRPr lang="ru-RU" dirty="0"/>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6000" y="504000"/>
            <a:ext cx="11056013" cy="1325563"/>
          </a:xfrm>
        </p:spPr>
        <p:txBody>
          <a:bodyPr>
            <a:noAutofit/>
          </a:bodyPr>
          <a:lstStyle/>
          <a:p>
            <a:pPr algn="just"/>
            <a:r>
              <a:rPr lang="en-US" sz="2800" dirty="0" smtClean="0"/>
              <a:t>	</a:t>
            </a:r>
            <a:endParaRPr lang="ru-RU" sz="2000" dirty="0"/>
          </a:p>
        </p:txBody>
      </p:sp>
      <p:sp>
        <p:nvSpPr>
          <p:cNvPr id="5" name="Прямоугольник 4"/>
          <p:cNvSpPr/>
          <p:nvPr/>
        </p:nvSpPr>
        <p:spPr>
          <a:xfrm>
            <a:off x="156000" y="144000"/>
            <a:ext cx="11925000" cy="7278916"/>
          </a:xfrm>
          <a:prstGeom prst="rect">
            <a:avLst/>
          </a:prstGeom>
        </p:spPr>
        <p:txBody>
          <a:bodyPr wrap="square">
            <a:spAutoFit/>
          </a:bodyPr>
          <a:lstStyle/>
          <a:p>
            <a:r>
              <a:rPr lang="en-US" sz="2400" dirty="0" smtClean="0">
                <a:ea typeface="Calibri" panose="020F0502020204030204" pitchFamily="34" charset="0"/>
                <a:cs typeface="Arial" panose="020B0604020202020204" pitchFamily="34" charset="0"/>
              </a:rPr>
              <a:t>	</a:t>
            </a:r>
            <a:r>
              <a:rPr lang="ru-RU" sz="2400" dirty="0" smtClean="0">
                <a:ea typeface="Calibri" panose="020F0502020204030204" pitchFamily="34" charset="0"/>
                <a:cs typeface="Arial" panose="020B0604020202020204" pitchFamily="34" charset="0"/>
              </a:rPr>
              <a:t>Хороший </a:t>
            </a:r>
            <a:r>
              <a:rPr lang="ru-RU" sz="2400" dirty="0">
                <a:ea typeface="Calibri" panose="020F0502020204030204" pitchFamily="34" charset="0"/>
                <a:cs typeface="Arial" panose="020B0604020202020204" pitchFamily="34" charset="0"/>
              </a:rPr>
              <a:t>пример для демонстрации этого - выбор между сопровождением процесса, процедуры или диаграммы. Как можно определить, когда необходима процедура, а когда процесс должен быть нанесен на карту? Объем документации процесса будет определяться в соответствии с параметрами, упомянутыми ранее. Выберите процесс и оцените следующее: </a:t>
            </a:r>
            <a:endParaRPr lang="en-US" sz="2400" dirty="0" smtClean="0">
              <a:ea typeface="Calibri" panose="020F0502020204030204" pitchFamily="34" charset="0"/>
              <a:cs typeface="Arial" panose="020B0604020202020204" pitchFamily="34" charset="0"/>
            </a:endParaRPr>
          </a:p>
          <a:p>
            <a:r>
              <a:rPr lang="ru-RU" sz="2300" dirty="0" smtClean="0"/>
              <a:t>Сколько </a:t>
            </a:r>
            <a:r>
              <a:rPr lang="ru-RU" sz="2300" dirty="0"/>
              <a:t>отделов и организационных единиц включено в СМК?</a:t>
            </a:r>
          </a:p>
          <a:p>
            <a:pPr marL="342900" lvl="0" indent="-342900">
              <a:buFont typeface="Wingdings" panose="05000000000000000000" pitchFamily="2" charset="2"/>
              <a:buChar char="Ø"/>
            </a:pPr>
            <a:r>
              <a:rPr lang="ru-RU" sz="2300" dirty="0"/>
              <a:t>Каков уровень его сложности? Нужно ли мне документировать только принципы и основные этапы процесса или каждого действия?</a:t>
            </a:r>
          </a:p>
          <a:p>
            <a:pPr marL="342900" lvl="0" indent="-342900">
              <a:buFont typeface="Wingdings" panose="05000000000000000000" pitchFamily="2" charset="2"/>
              <a:buChar char="Ø"/>
            </a:pPr>
            <a:r>
              <a:rPr lang="ru-RU" sz="2300" dirty="0"/>
              <a:t>Каков уровень квалификации персонала? Нужно ли мне предоставлять им общее руководство или подробное описание рабочей инструкции?</a:t>
            </a:r>
          </a:p>
          <a:p>
            <a:pPr marL="342900" lvl="0" indent="-342900">
              <a:buFont typeface="Wingdings" panose="05000000000000000000" pitchFamily="2" charset="2"/>
              <a:buChar char="Ø"/>
            </a:pPr>
            <a:r>
              <a:rPr lang="ru-RU" sz="2300" dirty="0"/>
              <a:t>Как я могу измерить эффективность этого процесса? Нужно ли мне собирать результаты этого процесса? Нужно ли мне анализировать результаты или достаточно просто просмотреть результат?</a:t>
            </a:r>
          </a:p>
          <a:p>
            <a:pPr marL="342900" lvl="0" indent="-342900">
              <a:buFont typeface="Wingdings" panose="05000000000000000000" pitchFamily="2" charset="2"/>
              <a:buChar char="Ø"/>
            </a:pPr>
            <a:r>
              <a:rPr lang="ru-RU" sz="2300" dirty="0"/>
              <a:t>Помогает ли мне документация в достижении целей в области качества?</a:t>
            </a:r>
          </a:p>
          <a:p>
            <a:pPr marL="342900" lvl="0" indent="-342900">
              <a:buFont typeface="Wingdings" panose="05000000000000000000" pitchFamily="2" charset="2"/>
              <a:buChar char="Ø"/>
            </a:pPr>
            <a:r>
              <a:rPr lang="ru-RU" sz="2300" dirty="0"/>
              <a:t>Каковы применимые нормативные требования? Требуют ли они определенного уровня документации</a:t>
            </a:r>
            <a:r>
              <a:rPr lang="ru-RU" sz="2300" dirty="0" smtClean="0"/>
              <a:t>?</a:t>
            </a:r>
            <a:endParaRPr lang="en-US" sz="2300" dirty="0" smtClean="0"/>
          </a:p>
          <a:p>
            <a:pPr marL="342900" indent="-342900">
              <a:buFont typeface="Wingdings" panose="05000000000000000000" pitchFamily="2" charset="2"/>
              <a:buChar char="Ø"/>
            </a:pPr>
            <a:r>
              <a:rPr lang="ru-RU" sz="2300" dirty="0"/>
              <a:t>Каковы соответствующие требования безопасности? Требуют ли требования безопасности определенного уровня документации?</a:t>
            </a:r>
          </a:p>
          <a:p>
            <a:pPr marL="342900" lvl="0" indent="-342900">
              <a:buFont typeface="Wingdings" panose="05000000000000000000" pitchFamily="2" charset="2"/>
              <a:buChar char="Ø"/>
            </a:pPr>
            <a:endParaRPr lang="ru-RU" sz="2400" dirty="0"/>
          </a:p>
          <a:p>
            <a:endParaRPr lang="ru-RU" sz="2400" dirty="0"/>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1270"/>
            <a:ext cx="4441014" cy="1079999"/>
          </a:xfrm>
        </p:spPr>
        <p:txBody>
          <a:bodyPr>
            <a:normAutofit/>
          </a:bodyPr>
          <a:lstStyle/>
          <a:p>
            <a:pPr algn="ctr"/>
            <a:r>
              <a:rPr lang="ru-RU" sz="2800" dirty="0"/>
              <a:t>Нормативные требования к контролю документации</a:t>
            </a:r>
          </a:p>
        </p:txBody>
      </p:sp>
      <p:sp>
        <p:nvSpPr>
          <p:cNvPr id="4" name="Текст 3"/>
          <p:cNvSpPr>
            <a:spLocks noGrp="1"/>
          </p:cNvSpPr>
          <p:nvPr>
            <p:ph type="body" sz="quarter" idx="11"/>
          </p:nvPr>
        </p:nvSpPr>
        <p:spPr>
          <a:xfrm>
            <a:off x="-339000" y="954000"/>
            <a:ext cx="12420000" cy="2250000"/>
          </a:xfrm>
        </p:spPr>
        <p:txBody>
          <a:bodyPr numCol="1">
            <a:noAutofit/>
          </a:bodyPr>
          <a:lstStyle/>
          <a:p>
            <a:pPr marL="457200" lvl="1" indent="0" algn="just">
              <a:buNone/>
            </a:pPr>
            <a:r>
              <a:rPr lang="en-US" sz="2000" dirty="0" smtClean="0"/>
              <a:t>	</a:t>
            </a:r>
            <a:r>
              <a:rPr lang="ru-RU" sz="2000" dirty="0" smtClean="0"/>
              <a:t>Когда </a:t>
            </a:r>
            <a:r>
              <a:rPr lang="ru-RU" sz="2000" dirty="0"/>
              <a:t>нормативные требования требуют внедрения и интеграции определенных элементов управления документацией или определенных действий по управлению документацией системы менеджмента качества, они должны быть идентифицированы, спланированы, установлены и реализованы, например, процедуры для управления медицинскими записями пациентов и пользователей системы менеджмента качества.  Стандарт ISO 13485 дает таким нормативным требованиям такой же масштаб, как и любое стандартное требование к документам, когда это связано с реализацией продукта. На практике вы должны определить такие требования и включить их в метод контроля документов.</a:t>
            </a:r>
            <a:endParaRPr lang="en-US" sz="2000" dirty="0"/>
          </a:p>
          <a:p>
            <a:pPr marL="0" indent="0" algn="just">
              <a:buNone/>
            </a:pPr>
            <a:r>
              <a:rPr lang="en-US" sz="2000" dirty="0"/>
              <a:t>              </a:t>
            </a:r>
            <a:endParaRPr lang="ru-RU" sz="3600" dirty="0"/>
          </a:p>
        </p:txBody>
      </p:sp>
      <p:sp>
        <p:nvSpPr>
          <p:cNvPr id="2" name="Прямоугольник 1"/>
          <p:cNvSpPr/>
          <p:nvPr/>
        </p:nvSpPr>
        <p:spPr>
          <a:xfrm>
            <a:off x="201000" y="2844000"/>
            <a:ext cx="11880000" cy="3785652"/>
          </a:xfrm>
          <a:prstGeom prst="rect">
            <a:avLst/>
          </a:prstGeom>
        </p:spPr>
        <p:txBody>
          <a:bodyPr wrap="square">
            <a:spAutoFit/>
          </a:bodyPr>
          <a:lstStyle/>
          <a:p>
            <a:pPr algn="just"/>
            <a:r>
              <a:rPr lang="en-US" sz="2000" dirty="0"/>
              <a:t> </a:t>
            </a:r>
            <a:r>
              <a:rPr lang="en-US" sz="2000" dirty="0" smtClean="0"/>
              <a:t>     </a:t>
            </a:r>
            <a:r>
              <a:rPr lang="ru-RU" sz="2000" dirty="0" smtClean="0"/>
              <a:t>Стандарт </a:t>
            </a:r>
            <a:r>
              <a:rPr lang="en-US" sz="2000" dirty="0"/>
              <a:t>ISO</a:t>
            </a:r>
            <a:r>
              <a:rPr lang="ru-RU" sz="2000" dirty="0"/>
              <a:t> 13485 требует метода управления документацией, которая служит организации с целью эффективного планирования, операций, производительности и управления процессами. В этом разделе нам были даны требования к различным типам документации, которая будет поддерживать нашу систему менеджмента качества. Теперь необходимо определить способ управления ими. Метод будет относиться к любому типу носителя: бумажному печатному, магнитному или электронному. Метод будет задокументирован как процедура. Я привык называть эту процедуру документальным контролем. На практике все требования и методы, упомянутые в этом разделе, будут включены в процедуру. Одним из методов эффективной поддержки требований является определение и создание диаграмм или таблиц для управления всеми этими требованиями, где описания действий и определения, касающиеся документов, будут представлены в таблицах в соответствии с проблемами, которые будет охватывать метод: диаграмма для обновлений, диаграмма распределения, диаграмма редакций, диаграмма редакций, диаграмма изменений, диаграмма управления и т. д.</a:t>
            </a:r>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5480" y="1044000"/>
            <a:ext cx="11056013" cy="1325563"/>
          </a:xfrm>
        </p:spPr>
        <p:txBody>
          <a:bodyPr>
            <a:normAutofit/>
          </a:bodyPr>
          <a:lstStyle/>
          <a:p>
            <a:r>
              <a:rPr lang="en-US" sz="3600" dirty="0" smtClean="0"/>
              <a:t> </a:t>
            </a:r>
            <a:r>
              <a:rPr lang="ru-RU" dirty="0"/>
              <a:t/>
            </a:r>
            <a:br>
              <a:rPr lang="ru-RU" dirty="0"/>
            </a:br>
            <a:endParaRPr lang="ru-RU" dirty="0"/>
          </a:p>
        </p:txBody>
      </p:sp>
      <p:sp>
        <p:nvSpPr>
          <p:cNvPr id="4" name="Текст 3"/>
          <p:cNvSpPr>
            <a:spLocks noGrp="1"/>
          </p:cNvSpPr>
          <p:nvPr>
            <p:ph type="body" sz="quarter" idx="11"/>
          </p:nvPr>
        </p:nvSpPr>
        <p:spPr>
          <a:xfrm>
            <a:off x="0" y="324000"/>
            <a:ext cx="12035999" cy="6255000"/>
          </a:xfrm>
        </p:spPr>
        <p:txBody>
          <a:bodyPr numCol="1">
            <a:normAutofit/>
          </a:bodyPr>
          <a:lstStyle/>
          <a:p>
            <a:pPr marL="457200" lvl="1" indent="0" algn="just">
              <a:buNone/>
            </a:pPr>
            <a:r>
              <a:rPr lang="en-US" sz="1800" dirty="0" smtClean="0"/>
              <a:t>              </a:t>
            </a:r>
            <a:r>
              <a:rPr lang="ru-RU" sz="2000" dirty="0" smtClean="0"/>
              <a:t>Еще один </a:t>
            </a:r>
            <a:r>
              <a:rPr lang="ru-RU" sz="2000" dirty="0"/>
              <a:t>эффективный метод управления документами - внедрение системы управления документами (DMS). DMS-это компьютерная программа, используемая для отслеживания жизненного цикла документа и управления им в цифровом виде. DMS выполняет такие действия, как сохранение истории документов, управление версиями документов, а также управление хранением и распространением документов. Такая система позволяет администрировать и контролировать документы посредством управления метаданными документов (метаданные относятся к деталям, касающимся документов - происхождение, создатель, версия, дата создания, актуальность, право собственности и т. Д.) И применения цифровых инструментов. которые отправляют документы в логический процесс. Мое однозначное предложение при покупке и внедрении такой системы - убедиться, что система соответствует всем требованиям стандарта ISO 13485: 2016. В противном случае вы можете частично управлять некоторыми документами вручную</a:t>
            </a:r>
            <a:r>
              <a:rPr lang="ru-RU" sz="2000" dirty="0" smtClean="0"/>
              <a:t>.</a:t>
            </a:r>
            <a:endParaRPr lang="en-US" sz="2000" dirty="0" smtClean="0"/>
          </a:p>
          <a:p>
            <a:pPr marL="457200" lvl="1" indent="0" algn="just">
              <a:buNone/>
            </a:pPr>
            <a:r>
              <a:rPr lang="en-US" sz="2000" dirty="0" smtClean="0"/>
              <a:t>	</a:t>
            </a:r>
            <a:r>
              <a:rPr lang="ru-RU" sz="2000" dirty="0" smtClean="0"/>
              <a:t>Любой </a:t>
            </a:r>
            <a:r>
              <a:rPr lang="ru-RU" sz="2000" dirty="0"/>
              <a:t>документ (внутренний или внешний) должен быть идентифицирован и представлен словами (описан), чтобы было понятно использование и функции этого документа. Документ должен иметь название, каталог или серийный номер или другие средства идентификации. Это достигается путем определения элементов, которые могут идентифицировать его, описывать и передавать в элемент управления. Любой в организации, кто заберет документ, будет знать, куда его передать. Следующий пример для идентификации документов довольно прост, но его можно использовать при аудите. Организация поддерживает следующую операционную иерархию документации:</a:t>
            </a:r>
          </a:p>
          <a:p>
            <a:pPr lvl="2">
              <a:buFont typeface="Wingdings" panose="05000000000000000000" pitchFamily="2" charset="2"/>
              <a:buChar char="Ø"/>
            </a:pPr>
            <a:r>
              <a:rPr lang="ru-RU" dirty="0"/>
              <a:t>Документированная процедура, описывающая процесс</a:t>
            </a:r>
          </a:p>
          <a:p>
            <a:pPr lvl="2">
              <a:buFont typeface="Wingdings" panose="05000000000000000000" pitchFamily="2" charset="2"/>
              <a:buChar char="Ø"/>
            </a:pPr>
            <a:r>
              <a:rPr lang="ru-RU" dirty="0"/>
              <a:t>Рабочие инструкции, которые определяют, как будут выполняться </a:t>
            </a:r>
            <a:r>
              <a:rPr lang="ru-RU" dirty="0" smtClean="0"/>
              <a:t>действия</a:t>
            </a:r>
            <a:endParaRPr lang="en-US" dirty="0" smtClean="0"/>
          </a:p>
          <a:p>
            <a:pPr lvl="2">
              <a:buFont typeface="Wingdings" panose="05000000000000000000" pitchFamily="2" charset="2"/>
              <a:buChar char="Ø"/>
            </a:pPr>
            <a:r>
              <a:rPr lang="ru-RU" dirty="0" smtClean="0"/>
              <a:t>Формы</a:t>
            </a:r>
            <a:r>
              <a:rPr lang="ru-RU" dirty="0"/>
              <a:t>, которые документируют действия и предоставляют доказательства</a:t>
            </a:r>
          </a:p>
          <a:p>
            <a:pPr marL="457200" lvl="1" indent="0" algn="just">
              <a:buNone/>
            </a:pPr>
            <a:endParaRPr lang="ru-RU" sz="2000" dirty="0"/>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65" y="181936"/>
            <a:ext cx="4115999" cy="619646"/>
          </a:xfrm>
        </p:spPr>
        <p:txBody>
          <a:bodyPr>
            <a:noAutofit/>
          </a:bodyPr>
          <a:lstStyle/>
          <a:p>
            <a:pPr algn="ctr"/>
            <a:r>
              <a:rPr lang="ru-RU" sz="2400" dirty="0"/>
              <a:t>Формат и структура документов</a:t>
            </a:r>
          </a:p>
        </p:txBody>
      </p:sp>
      <p:sp>
        <p:nvSpPr>
          <p:cNvPr id="4" name="Текст 3"/>
          <p:cNvSpPr>
            <a:spLocks noGrp="1"/>
          </p:cNvSpPr>
          <p:nvPr>
            <p:ph type="body" sz="quarter" idx="11"/>
          </p:nvPr>
        </p:nvSpPr>
        <p:spPr>
          <a:xfrm>
            <a:off x="11165" y="782505"/>
            <a:ext cx="8325000" cy="2525616"/>
          </a:xfrm>
        </p:spPr>
        <p:txBody>
          <a:bodyPr>
            <a:noAutofit/>
          </a:bodyPr>
          <a:lstStyle/>
          <a:p>
            <a:pPr marL="0" indent="0" algn="just">
              <a:buNone/>
            </a:pPr>
            <a:r>
              <a:rPr lang="ru-RU" sz="1600" dirty="0" smtClean="0"/>
              <a:t>	</a:t>
            </a:r>
            <a:r>
              <a:rPr lang="ru-RU" sz="1800" dirty="0"/>
              <a:t> Структура и формат для каждого типа документа будут определены. Цель состоит в том, чтобы создать единство при создании документа. Другими словами, чтобы создать ситуацию, в которой все типы документов в организации будут выглядеть одинаково, избежать разных форматов или структур и уменьшить путаницу и неопределенность. Типы форматов могут быть текстовыми, блок-схемами, таблицами, комбинацией из трех или любым другим методом, который будет полезен организации</a:t>
            </a:r>
            <a:r>
              <a:rPr lang="ru-RU" sz="1800" dirty="0" smtClean="0"/>
              <a:t>.</a:t>
            </a:r>
            <a:r>
              <a:rPr lang="en-US" sz="1800" dirty="0" smtClean="0"/>
              <a:t> </a:t>
            </a:r>
            <a:r>
              <a:rPr lang="ru-RU" sz="1800" dirty="0"/>
              <a:t>Формат и структура документа будут определять содержание документа - то, что он должен содержать. Я предлагаю здесь несколько элементов, которые могут появиться в документе, но не являются обязательными</a:t>
            </a:r>
            <a:r>
              <a:rPr lang="ru-RU" sz="1800" dirty="0" smtClean="0"/>
              <a:t>:</a:t>
            </a:r>
            <a:r>
              <a:rPr lang="en-US" sz="1800" dirty="0" smtClean="0"/>
              <a:t> </a:t>
            </a:r>
            <a:endParaRPr lang="ru-RU" sz="1800" dirty="0"/>
          </a:p>
        </p:txBody>
      </p:sp>
      <p:sp>
        <p:nvSpPr>
          <p:cNvPr id="6" name="Прямоугольник 5"/>
          <p:cNvSpPr/>
          <p:nvPr/>
        </p:nvSpPr>
        <p:spPr>
          <a:xfrm>
            <a:off x="6366000" y="3077289"/>
            <a:ext cx="6096000" cy="230832"/>
          </a:xfrm>
          <a:prstGeom prst="rect">
            <a:avLst/>
          </a:prstGeom>
        </p:spPr>
        <p:txBody>
          <a:bodyPr>
            <a:spAutoFit/>
          </a:bodyPr>
          <a:lstStyle/>
          <a:p>
            <a:r>
              <a:rPr lang="en-US" sz="900" dirty="0"/>
              <a:t>https://previews.123rf.com/images/qvist/qvist1109/qvist110900027/10567194-pile-of-ring-binders-with-documents.jpg</a:t>
            </a:r>
            <a:endParaRPr lang="ru-RU" sz="900" dirty="0"/>
          </a:p>
        </p:txBody>
      </p:sp>
      <p:sp>
        <p:nvSpPr>
          <p:cNvPr id="8" name="Текст 3"/>
          <p:cNvSpPr txBox="1">
            <a:spLocks/>
          </p:cNvSpPr>
          <p:nvPr/>
        </p:nvSpPr>
        <p:spPr>
          <a:xfrm>
            <a:off x="0" y="3322106"/>
            <a:ext cx="11880000" cy="1910373"/>
          </a:xfrm>
          <a:prstGeom prst="rect">
            <a:avLst/>
          </a:prstGeom>
        </p:spPr>
        <p:txBody>
          <a:bodyPr vert="horz" lIns="91440" tIns="45720" rIns="91440" bIns="45720" numCol="2"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ru-RU" sz="1700" dirty="0"/>
              <a:t> </a:t>
            </a:r>
            <a:r>
              <a:rPr lang="ru-RU" sz="1800" dirty="0"/>
              <a:t>Заголовок: заголовок должен четко идентифицировать документ. Он может содержать заголовок и каталожный номер документа. Примеры: PR-04 - Получение заказа клиента, WI-004-002 - Ввод заказа клиента в систему ERP, FO-004-002-003 - Список открытых заказов.</a:t>
            </a:r>
          </a:p>
          <a:p>
            <a:pPr lvl="0"/>
            <a:r>
              <a:rPr lang="ru-RU" sz="1800" dirty="0"/>
              <a:t>Обзор, утверждение и редакция: в документе должна быть указана информация о рассмотрении и утверждении, статусе и дате пересмотра документа.</a:t>
            </a:r>
          </a:p>
          <a:p>
            <a:pPr lvl="0"/>
            <a:r>
              <a:rPr lang="ru-RU" sz="1800" dirty="0"/>
              <a:t>Список изменений: изменения редакций, утверждение, их причина и идентификация утверждающего могут быть указаны в документе (если их нет в документе где-либо еще).</a:t>
            </a:r>
          </a:p>
          <a:p>
            <a:pPr lvl="0"/>
            <a:r>
              <a:rPr lang="ru-RU" sz="1800" dirty="0"/>
              <a:t>Цель: цель документа должна быть описана в документе. Идея состоит в том, чтобы позволить любому, кто читает документ, понять его цель. Пример: Целью этой документированной процедуры является определение и описание шагов, которые необходимо выполнить при получении заказа от клиента.</a:t>
            </a:r>
          </a:p>
          <a:p>
            <a:pPr lvl="0"/>
            <a:r>
              <a:rPr lang="ru-RU" sz="1800" dirty="0"/>
              <a:t>Область действия: область действия относится к областям организации, охватываемым содержанием. Например: «Продажи» могут означать менеджера по продажам, торговый персонал и </a:t>
            </a:r>
            <a:r>
              <a:rPr lang="ru-RU" sz="1800" dirty="0" err="1"/>
              <a:t>бэк</a:t>
            </a:r>
            <a:r>
              <a:rPr lang="ru-RU" sz="1800" dirty="0"/>
              <a:t>-офис. Вы можете указать, какие области в организации не включены в объем</a:t>
            </a:r>
            <a:r>
              <a:rPr lang="ru-RU" sz="1800" dirty="0" smtClean="0"/>
              <a:t>.</a:t>
            </a:r>
            <a:endParaRPr lang="ru-RU" sz="1800" dirty="0"/>
          </a:p>
        </p:txBody>
      </p:sp>
      <p:pic>
        <p:nvPicPr>
          <p:cNvPr id="2050" name="Picture 2" descr="Pile Of Ring Binders With Documents Stock Photo, Picture And Royalty Free  Image. Image 1056719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49" r="26723" b="4380"/>
          <a:stretch/>
        </p:blipFill>
        <p:spPr bwMode="auto">
          <a:xfrm>
            <a:off x="8531041" y="146331"/>
            <a:ext cx="3377074" cy="2980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40309" y="819000"/>
            <a:ext cx="11612393" cy="1442064"/>
          </a:xfrm>
        </p:spPr>
        <p:txBody>
          <a:bodyPr>
            <a:normAutofit fontScale="90000"/>
          </a:bodyPr>
          <a:lstStyle/>
          <a:p>
            <a:pPr algn="just"/>
            <a:r>
              <a:rPr lang="ru-RU" sz="3100" dirty="0"/>
              <a:t>Описание действий: должны быть описаны действия и действия, необходимые для достижения цели документа. Уровень детализации зависит от сложности действий, необходимых методов, а также уровней навыков и подготовки людей, которые необходимы им для выполнения действий. Тем не менее, необходимо учесть несколько аспектов:</a:t>
            </a:r>
            <a:r>
              <a:rPr lang="ru-RU" dirty="0"/>
              <a:t/>
            </a:r>
            <a:br>
              <a:rPr lang="ru-RU" dirty="0"/>
            </a:br>
            <a:endParaRPr lang="ru-RU" dirty="0"/>
          </a:p>
        </p:txBody>
      </p:sp>
      <p:sp>
        <p:nvSpPr>
          <p:cNvPr id="4" name="Текст 3"/>
          <p:cNvSpPr>
            <a:spLocks noGrp="1"/>
          </p:cNvSpPr>
          <p:nvPr>
            <p:ph type="body" sz="quarter" idx="11"/>
          </p:nvPr>
        </p:nvSpPr>
        <p:spPr>
          <a:xfrm>
            <a:off x="689004" y="2294083"/>
            <a:ext cx="11115002" cy="4137936"/>
          </a:xfrm>
        </p:spPr>
        <p:txBody>
          <a:bodyPr numCol="2">
            <a:normAutofit fontScale="55000" lnSpcReduction="20000"/>
          </a:bodyPr>
          <a:lstStyle/>
          <a:p>
            <a:pPr lvl="0"/>
            <a:r>
              <a:rPr lang="ru-RU" sz="3800" dirty="0"/>
              <a:t>В случае документированной процедуры заказчик процесса и его потребности должны быть ясны.</a:t>
            </a:r>
          </a:p>
          <a:p>
            <a:pPr lvl="0"/>
            <a:r>
              <a:rPr lang="ru-RU" sz="3800" dirty="0"/>
              <a:t>В случае документированной процедуры входы и выходы процесса должны быть ясными.</a:t>
            </a:r>
          </a:p>
          <a:p>
            <a:pPr lvl="0"/>
            <a:r>
              <a:rPr lang="ru-RU" sz="3800" dirty="0"/>
              <a:t>Будут объяснены специальные термины и определения, относящиеся к деятельности.</a:t>
            </a:r>
          </a:p>
          <a:p>
            <a:pPr lvl="0"/>
            <a:r>
              <a:rPr lang="ru-RU" sz="3800" dirty="0"/>
              <a:t>Ресурсы, необходимые для достижения цели процесса или инструкции, должны быть описаны (с точки зрения персонала, обучения, оборудования и материалов).</a:t>
            </a:r>
          </a:p>
          <a:p>
            <a:pPr lvl="0"/>
            <a:r>
              <a:rPr lang="ru-RU" sz="3800" dirty="0"/>
              <a:t>Последовательность действий и описание необходимых действий должны быть четкими.</a:t>
            </a:r>
          </a:p>
          <a:p>
            <a:pPr lvl="0"/>
            <a:r>
              <a:rPr lang="ru-RU" sz="3800" dirty="0"/>
              <a:t>В рамках действий и последовательностей будет ясно, кем или какой организационной функцией должна выполняться деятельность: почему, когда, где и как.</a:t>
            </a:r>
          </a:p>
          <a:p>
            <a:pPr lvl="0"/>
            <a:r>
              <a:rPr lang="ru-RU" sz="3800" dirty="0"/>
              <a:t>Должны быть описаны средства управления процессом или действиями и их применение.</a:t>
            </a:r>
          </a:p>
          <a:p>
            <a:pPr lvl="0"/>
            <a:r>
              <a:rPr lang="ru-RU" sz="3800" dirty="0"/>
              <a:t>При обнаружении несоответствий необходимо определить размеры удаления.</a:t>
            </a:r>
          </a:p>
          <a:p>
            <a:pPr lvl="0"/>
            <a:r>
              <a:rPr lang="ru-RU" sz="3800" dirty="0"/>
              <a:t>Ссылки на документы, относящиеся к требуемой деятельности, должны быть указаны: дальнейшие инструкции, формы или другие средства документации.</a:t>
            </a:r>
          </a:p>
          <a:p>
            <a:endParaRPr lang="ru-RU" dirty="0"/>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6000" y="-126000"/>
            <a:ext cx="3352042" cy="1080000"/>
          </a:xfrm>
        </p:spPr>
        <p:txBody>
          <a:bodyPr>
            <a:normAutofit/>
          </a:bodyPr>
          <a:lstStyle/>
          <a:p>
            <a:pPr algn="just"/>
            <a:r>
              <a:rPr lang="ru-RU" sz="3200" dirty="0"/>
              <a:t>СМИ документов</a:t>
            </a:r>
          </a:p>
        </p:txBody>
      </p:sp>
      <p:sp>
        <p:nvSpPr>
          <p:cNvPr id="4" name="Текст 3"/>
          <p:cNvSpPr>
            <a:spLocks noGrp="1"/>
          </p:cNvSpPr>
          <p:nvPr>
            <p:ph type="body" sz="quarter" idx="11"/>
          </p:nvPr>
        </p:nvSpPr>
        <p:spPr>
          <a:xfrm>
            <a:off x="106123" y="2567724"/>
            <a:ext cx="11835000" cy="4011276"/>
          </a:xfrm>
        </p:spPr>
        <p:txBody>
          <a:bodyPr numCol="2">
            <a:normAutofit fontScale="70000" lnSpcReduction="20000"/>
          </a:bodyPr>
          <a:lstStyle/>
          <a:p>
            <a:pPr lvl="0">
              <a:buFont typeface="Wingdings" panose="05000000000000000000" pitchFamily="2" charset="2"/>
              <a:buChar char="Ø"/>
            </a:pPr>
            <a:r>
              <a:rPr lang="ru-RU" dirty="0"/>
              <a:t>Доступ персонала к средствам массовой информации. Когда вы определяете тип средств массовой информации, убедитесь, что все пользователи имеют доступ к этим средствам массовой информации. Например: если вы решите, что формы будут сохраняться как файлы PDF, убедитесь, что на всех рабочих станциях установлена ​​программа для чтения PDF-файлов.</a:t>
            </a:r>
          </a:p>
          <a:p>
            <a:pPr lvl="0">
              <a:buFont typeface="Wingdings" panose="05000000000000000000" pitchFamily="2" charset="2"/>
              <a:buChar char="Ø"/>
            </a:pPr>
            <a:r>
              <a:rPr lang="ru-RU" dirty="0"/>
              <a:t>Распространение документов: СМИ должны поддерживать распространение документа. Например, если вы часто обновляете документ, управление им как печатной копией может оказаться неэффективным, потому что тогда вам нужно будет обновить все копии.</a:t>
            </a:r>
          </a:p>
          <a:p>
            <a:pPr lvl="0">
              <a:buFont typeface="Wingdings" panose="05000000000000000000" pitchFamily="2" charset="2"/>
              <a:buChar char="Ø"/>
            </a:pPr>
            <a:r>
              <a:rPr lang="ru-RU" dirty="0"/>
              <a:t>Редакция, утверждение и изменения документа: носитель должен поддерживать ваши требования к изменениям, утверждению изменений и управлению редакциями. Например, документ </a:t>
            </a:r>
            <a:r>
              <a:rPr lang="ru-RU" dirty="0" err="1"/>
              <a:t>Word</a:t>
            </a:r>
            <a:r>
              <a:rPr lang="ru-RU" dirty="0"/>
              <a:t> очень ограничен, когда дело доходит до управления такими деталями, как утверждение, утверждающий и редакция.</a:t>
            </a:r>
          </a:p>
          <a:p>
            <a:pPr lvl="0">
              <a:buFont typeface="Wingdings" panose="05000000000000000000" pitchFamily="2" charset="2"/>
              <a:buChar char="Ø"/>
            </a:pPr>
            <a:r>
              <a:rPr lang="ru-RU" dirty="0"/>
              <a:t>Износ носителя: например, износ электронных или магнитных носителей, на которых хранятся записи, играет важную роль. Такие носители, как компакт-диски или магнитные ленты, не вечны. На самом деле их жизнь короче, чем вы думаете.</a:t>
            </a:r>
          </a:p>
          <a:p>
            <a:pPr lvl="0">
              <a:buFont typeface="Wingdings" panose="05000000000000000000" pitchFamily="2" charset="2"/>
              <a:buChar char="Ø"/>
            </a:pPr>
            <a:r>
              <a:rPr lang="ru-RU" dirty="0"/>
              <a:t>Хранение: способ хранения может повлиять на тип носителя.</a:t>
            </a:r>
          </a:p>
          <a:p>
            <a:pPr>
              <a:buFont typeface="Wingdings" panose="05000000000000000000" pitchFamily="2" charset="2"/>
              <a:buChar char="Ø"/>
            </a:pPr>
            <a:r>
              <a:rPr lang="ru-RU" dirty="0"/>
              <a:t>Удаление документов. Удаление носителя может быть очень сложным, если документы разбросаны по разным адресам. Поэтому важно решить, где хранить информацию.</a:t>
            </a:r>
          </a:p>
        </p:txBody>
      </p:sp>
      <p:sp>
        <p:nvSpPr>
          <p:cNvPr id="2" name="Прямоугольник 1"/>
          <p:cNvSpPr/>
          <p:nvPr/>
        </p:nvSpPr>
        <p:spPr>
          <a:xfrm>
            <a:off x="115596" y="639000"/>
            <a:ext cx="12076403" cy="1938992"/>
          </a:xfrm>
          <a:prstGeom prst="rect">
            <a:avLst/>
          </a:prstGeom>
        </p:spPr>
        <p:txBody>
          <a:bodyPr wrap="square">
            <a:spAutoFit/>
          </a:bodyPr>
          <a:lstStyle/>
          <a:p>
            <a:pPr algn="just"/>
            <a:r>
              <a:rPr lang="en-US" sz="2400" dirty="0" smtClean="0">
                <a:ea typeface="Calibri" panose="020F0502020204030204" pitchFamily="34" charset="0"/>
                <a:cs typeface="Arial" panose="020B0604020202020204" pitchFamily="34" charset="0"/>
              </a:rPr>
              <a:t>	</a:t>
            </a:r>
            <a:r>
              <a:rPr lang="ru-RU" sz="2400" dirty="0" smtClean="0">
                <a:ea typeface="Calibri" panose="020F0502020204030204" pitchFamily="34" charset="0"/>
                <a:cs typeface="Arial" panose="020B0604020202020204" pitchFamily="34" charset="0"/>
              </a:rPr>
              <a:t>Необходимо </a:t>
            </a:r>
            <a:r>
              <a:rPr lang="ru-RU" sz="2400" dirty="0">
                <a:ea typeface="Calibri" panose="020F0502020204030204" pitchFamily="34" charset="0"/>
                <a:cs typeface="Arial" panose="020B0604020202020204" pitchFamily="34" charset="0"/>
              </a:rPr>
              <a:t>определить носитель, на котором документ </a:t>
            </a:r>
            <a:r>
              <a:rPr lang="ru-RU" sz="2400" dirty="0" smtClean="0">
                <a:ea typeface="Calibri" panose="020F0502020204030204" pitchFamily="34" charset="0"/>
                <a:cs typeface="Arial" panose="020B0604020202020204" pitchFamily="34" charset="0"/>
              </a:rPr>
              <a:t>будет</a:t>
            </a:r>
            <a:r>
              <a:rPr lang="en-US" sz="2400" dirty="0" smtClean="0">
                <a:ea typeface="Calibri" panose="020F0502020204030204" pitchFamily="34" charset="0"/>
                <a:cs typeface="Arial" panose="020B0604020202020204" pitchFamily="34" charset="0"/>
              </a:rPr>
              <a:t> </a:t>
            </a:r>
            <a:r>
              <a:rPr lang="ru-RU" sz="2400" dirty="0" smtClean="0">
                <a:ea typeface="Calibri" panose="020F0502020204030204" pitchFamily="34" charset="0"/>
                <a:cs typeface="Arial" panose="020B0604020202020204" pitchFamily="34" charset="0"/>
              </a:rPr>
              <a:t>сохранен</a:t>
            </a:r>
            <a:r>
              <a:rPr lang="ru-RU" sz="2400" dirty="0">
                <a:ea typeface="Calibri" panose="020F0502020204030204" pitchFamily="34" charset="0"/>
                <a:cs typeface="Arial" panose="020B0604020202020204" pitchFamily="34" charset="0"/>
              </a:rPr>
              <a:t>, использован или заархивирован. Определение будет относиться к любому типу носителя, используемому организацией: печатной бумаге, магнитному или электронному. При определении носителя для каждого типа документа вы должны учитывать следующие аспекты:</a:t>
            </a:r>
            <a:endParaRPr lang="ru-RU" sz="2400" dirty="0"/>
          </a:p>
        </p:txBody>
      </p:sp>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8696"/>
            <a:ext cx="5850000" cy="1325563"/>
          </a:xfrm>
        </p:spPr>
        <p:txBody>
          <a:bodyPr>
            <a:noAutofit/>
          </a:bodyPr>
          <a:lstStyle/>
          <a:p>
            <a:r>
              <a:rPr lang="ru-RU" sz="3200" dirty="0"/>
              <a:t>Рассмотрение и утверждение документов на </a:t>
            </a:r>
            <a:r>
              <a:rPr lang="ru-RU" sz="3200" dirty="0" smtClean="0"/>
              <a:t>соответствие</a:t>
            </a:r>
            <a:endParaRPr lang="ru-RU" sz="3200" dirty="0"/>
          </a:p>
        </p:txBody>
      </p:sp>
      <p:sp>
        <p:nvSpPr>
          <p:cNvPr id="4" name="Текст 3"/>
          <p:cNvSpPr>
            <a:spLocks noGrp="1"/>
          </p:cNvSpPr>
          <p:nvPr>
            <p:ph type="body" sz="quarter" idx="11"/>
          </p:nvPr>
        </p:nvSpPr>
        <p:spPr>
          <a:xfrm>
            <a:off x="-6304" y="1082581"/>
            <a:ext cx="8756849" cy="1738916"/>
          </a:xfrm>
        </p:spPr>
        <p:txBody>
          <a:bodyPr>
            <a:noAutofit/>
          </a:bodyPr>
          <a:lstStyle/>
          <a:p>
            <a:pPr marL="0" indent="0" algn="just">
              <a:buNone/>
            </a:pPr>
            <a:r>
              <a:rPr lang="ru-RU" sz="2000" dirty="0"/>
              <a:t>Каждый документ, используемый организацией, должен контролироваться, проверяться и утверждаться перед отправкой для использования. Цель состоит в том, чтобы убедиться, что документ был правильно разработан, адекватен и пригоден для работы, а также поможет организации в достижении ее целей, а также нормативных требований или требований безопасности. Адекватность документов относится к квалификации документов, чтобы иметь все необходимые качества или ресурсы для удовлетворения требований или спецификации и быть достаточными для этой цели. Для каждого документа будет определена роль, функция или орган, который проверяет, утверждает и выпускает его. Функция или орган, который просматривает и утверждает документ, должен иметь определенное отношение к документу и деятельности, которую он поддерживает. Как определяется релевантность? </a:t>
            </a:r>
          </a:p>
        </p:txBody>
      </p:sp>
      <p:pic>
        <p:nvPicPr>
          <p:cNvPr id="5122" name="Picture 2" descr="Разработка документации по СМК. Что нужно для разработки документов по СМК?"/>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l="13794" r="13794"/>
          <a:stretch>
            <a:fillRect/>
          </a:stretch>
        </p:blipFill>
        <p:spPr bwMode="auto">
          <a:xfrm>
            <a:off x="8750545" y="1057846"/>
            <a:ext cx="3482989" cy="277615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953018" y="544519"/>
            <a:ext cx="3015569" cy="253916"/>
          </a:xfrm>
          <a:prstGeom prst="rect">
            <a:avLst/>
          </a:prstGeom>
        </p:spPr>
        <p:txBody>
          <a:bodyPr wrap="none">
            <a:spAutoFit/>
          </a:bodyPr>
          <a:lstStyle/>
          <a:p>
            <a:r>
              <a:rPr lang="en-US" sz="1050" dirty="0"/>
              <a:t>https://trts.info/uploads/article/5cf13b00ea74a.jpg</a:t>
            </a:r>
            <a:endParaRPr lang="ru-RU" sz="1050" dirty="0"/>
          </a:p>
        </p:txBody>
      </p:sp>
      <p:sp>
        <p:nvSpPr>
          <p:cNvPr id="2" name="Прямоугольник 1"/>
          <p:cNvSpPr/>
          <p:nvPr/>
        </p:nvSpPr>
        <p:spPr>
          <a:xfrm>
            <a:off x="17476" y="4689000"/>
            <a:ext cx="11957381" cy="1631216"/>
          </a:xfrm>
          <a:prstGeom prst="rect">
            <a:avLst/>
          </a:prstGeom>
        </p:spPr>
        <p:txBody>
          <a:bodyPr wrap="square">
            <a:spAutoFit/>
          </a:bodyPr>
          <a:lstStyle/>
          <a:p>
            <a:pPr algn="just"/>
            <a:r>
              <a:rPr lang="ru-RU" sz="2000" dirty="0"/>
              <a:t>Вам необходимо проанализировать квалификацию, опыт и предысторию предмета и их связь с деятельностью. Это требование гарантирует, что документы будут утверждены для использования соответствующими функциями или ролями, и все важные аспекты будут учтены. Например, когда вы разрабатываете карту маршрутизации для производственного процесса, руководитель производства может отвечать за проверку наличия в форме всех необходимых полей и ее утверждение. </a:t>
            </a: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77066" y="549000"/>
            <a:ext cx="11655000" cy="1325563"/>
          </a:xfrm>
        </p:spPr>
        <p:txBody>
          <a:bodyPr>
            <a:noAutofit/>
          </a:bodyPr>
          <a:lstStyle/>
          <a:p>
            <a:pPr algn="just"/>
            <a:r>
              <a:rPr lang="en-US" sz="2200" dirty="0" smtClean="0"/>
              <a:t>	</a:t>
            </a:r>
            <a:r>
              <a:rPr lang="ru-RU" sz="2400" dirty="0" smtClean="0"/>
              <a:t>Под </a:t>
            </a:r>
            <a:r>
              <a:rPr lang="ru-RU" sz="2400" dirty="0"/>
              <a:t>пригодностью документа понимается уверенность в том, что он был должным образом разработан: он поддерживает процессы и действия, пригоден для работы и поможет организации в достижении целей в области качества и требований к продукции, нормативных требований или требований безопасности. Каждый документ должен быть утвержден на предмет пригодности перед выпуском для использования. Какие аспекты указывают на пригодность документов?</a:t>
            </a:r>
          </a:p>
        </p:txBody>
      </p:sp>
      <p:sp>
        <p:nvSpPr>
          <p:cNvPr id="4" name="Текст 3"/>
          <p:cNvSpPr>
            <a:spLocks noGrp="1"/>
          </p:cNvSpPr>
          <p:nvPr>
            <p:ph type="body" sz="quarter" idx="11"/>
          </p:nvPr>
        </p:nvSpPr>
        <p:spPr>
          <a:xfrm>
            <a:off x="193080" y="2230442"/>
            <a:ext cx="11880000" cy="4917116"/>
          </a:xfrm>
        </p:spPr>
        <p:txBody>
          <a:bodyPr>
            <a:normAutofit fontScale="70000" lnSpcReduction="20000"/>
          </a:bodyPr>
          <a:lstStyle/>
          <a:p>
            <a:pPr lvl="0" algn="just">
              <a:buFont typeface="Wingdings" panose="05000000000000000000" pitchFamily="2" charset="2"/>
              <a:buChar char="Ø"/>
            </a:pPr>
            <a:r>
              <a:rPr lang="ru-RU" sz="2900" dirty="0"/>
              <a:t>Цель: цель документа должна быть ясна человеку, который его разрабатывает и создает, а также пользователям, которые его используют.</a:t>
            </a:r>
          </a:p>
          <a:p>
            <a:pPr lvl="0" algn="just">
              <a:buFont typeface="Wingdings" panose="05000000000000000000" pitchFamily="2" charset="2"/>
              <a:buChar char="Ø"/>
            </a:pPr>
            <a:r>
              <a:rPr lang="ru-RU" sz="2900" dirty="0"/>
              <a:t>Рабочая инструкция или документированная процедура: пользователи должны понимать, чего от них ждут.</a:t>
            </a:r>
          </a:p>
          <a:p>
            <a:pPr lvl="0" algn="just">
              <a:buFont typeface="Wingdings" panose="05000000000000000000" pitchFamily="2" charset="2"/>
              <a:buChar char="Ø"/>
            </a:pPr>
            <a:r>
              <a:rPr lang="ru-RU" sz="2900" dirty="0"/>
              <a:t>Форма: пользователи должны понимать значимость записей, их переход к другому процессу и их использование в качестве свидетельства.</a:t>
            </a:r>
          </a:p>
          <a:p>
            <a:pPr lvl="0" algn="just">
              <a:buFont typeface="Wingdings" panose="05000000000000000000" pitchFamily="2" charset="2"/>
              <a:buChar char="Ø"/>
            </a:pPr>
            <a:r>
              <a:rPr lang="ru-RU" sz="2900" dirty="0"/>
              <a:t>Свойства: свойства документа определяются и применяются, формат и структура документа поддерживаются, применяется идентификация и принимаются меры защиты.</a:t>
            </a:r>
          </a:p>
          <a:p>
            <a:pPr lvl="0" algn="just">
              <a:buFont typeface="Wingdings" panose="05000000000000000000" pitchFamily="2" charset="2"/>
              <a:buChar char="Ø"/>
            </a:pPr>
            <a:r>
              <a:rPr lang="ru-RU" sz="2900" dirty="0"/>
              <a:t>Эффективность: документ достигает своих целей, и процесс или деятельность, которые он поддерживает, выполнены (а не просто форма, которую необходимо заполнить, чтобы удовлетворить требования внутреннего аудита</a:t>
            </a:r>
            <a:r>
              <a:rPr lang="ru-RU" sz="2900" dirty="0" smtClean="0"/>
              <a:t>).</a:t>
            </a:r>
            <a:endParaRPr lang="en-US" sz="2900" dirty="0" smtClean="0"/>
          </a:p>
          <a:p>
            <a:pPr marL="0" indent="0" algn="just">
              <a:buNone/>
            </a:pPr>
            <a:r>
              <a:rPr lang="en-US" sz="2900" dirty="0" smtClean="0">
                <a:ea typeface="Calibri" panose="020F0502020204030204" pitchFamily="34" charset="0"/>
                <a:cs typeface="Arial" panose="020B0604020202020204" pitchFamily="34" charset="0"/>
              </a:rPr>
              <a:t>	</a:t>
            </a:r>
            <a:r>
              <a:rPr lang="ru-RU" sz="2900" dirty="0" smtClean="0">
                <a:ea typeface="Calibri" panose="020F0502020204030204" pitchFamily="34" charset="0"/>
                <a:cs typeface="Arial" panose="020B0604020202020204" pitchFamily="34" charset="0"/>
              </a:rPr>
              <a:t>Будет </a:t>
            </a:r>
            <a:r>
              <a:rPr lang="ru-RU" sz="2900" dirty="0">
                <a:ea typeface="Calibri" panose="020F0502020204030204" pitchFamily="34" charset="0"/>
                <a:cs typeface="Arial" panose="020B0604020202020204" pitchFamily="34" charset="0"/>
              </a:rPr>
              <a:t>определена деятельность по утверждению и выпуску документа. Раньше я печатал мастер-копию, подписывал ее ответственным лицом и хранил в папке с мастер-документами. Но сегодня этого можно добиться с помощью систем управления документами, обеспечивающих цифровые согласования. Обычно эти системы поддерживают стандартные требования. Приобретая такую систему, убедитесь, что она соответствует требованиям стандарта </a:t>
            </a:r>
            <a:r>
              <a:rPr lang="en-US" sz="2900" dirty="0">
                <a:ea typeface="Calibri" panose="020F0502020204030204" pitchFamily="34" charset="0"/>
                <a:cs typeface="Arial" panose="020B0604020202020204" pitchFamily="34" charset="0"/>
              </a:rPr>
              <a:t>ISO</a:t>
            </a:r>
            <a:r>
              <a:rPr lang="ru-RU" sz="2900" dirty="0">
                <a:ea typeface="Calibri" panose="020F0502020204030204" pitchFamily="34" charset="0"/>
                <a:cs typeface="Arial" panose="020B0604020202020204" pitchFamily="34" charset="0"/>
              </a:rPr>
              <a:t> 13485. Если у вас нет этого параметра, достаточно простой таблицы или диаграммы </a:t>
            </a:r>
            <a:r>
              <a:rPr lang="en-US" sz="2900" dirty="0">
                <a:ea typeface="Calibri" panose="020F0502020204030204" pitchFamily="34" charset="0"/>
                <a:cs typeface="Arial" panose="020B0604020202020204" pitchFamily="34" charset="0"/>
              </a:rPr>
              <a:t>Excel</a:t>
            </a:r>
            <a:r>
              <a:rPr lang="ru-RU" sz="2900" dirty="0">
                <a:ea typeface="Calibri" panose="020F0502020204030204" pitchFamily="34" charset="0"/>
                <a:cs typeface="Arial" panose="020B0604020202020204" pitchFamily="34" charset="0"/>
              </a:rPr>
              <a:t> с описанием документа и полномочиями для проверки и утверждения.</a:t>
            </a:r>
            <a:endParaRPr lang="ru-RU" sz="2900" dirty="0"/>
          </a:p>
          <a:p>
            <a:pPr marL="0" lvl="0" indent="0" algn="just">
              <a:buNone/>
            </a:pPr>
            <a:endParaRPr lang="ru-RU" sz="2600" dirty="0"/>
          </a:p>
          <a:p>
            <a:endParaRPr lang="ru-RU"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1" y="-129575"/>
            <a:ext cx="3330000" cy="948575"/>
          </a:xfrm>
        </p:spPr>
        <p:txBody>
          <a:bodyPr>
            <a:normAutofit/>
          </a:bodyPr>
          <a:lstStyle/>
          <a:p>
            <a:r>
              <a:rPr lang="ru-RU" sz="3200" dirty="0"/>
              <a:t>Статус документов</a:t>
            </a:r>
          </a:p>
        </p:txBody>
      </p:sp>
      <p:sp>
        <p:nvSpPr>
          <p:cNvPr id="4" name="Текст 3"/>
          <p:cNvSpPr>
            <a:spLocks noGrp="1"/>
          </p:cNvSpPr>
          <p:nvPr>
            <p:ph type="body" sz="quarter" idx="11"/>
          </p:nvPr>
        </p:nvSpPr>
        <p:spPr>
          <a:xfrm>
            <a:off x="156821" y="234000"/>
            <a:ext cx="11879999" cy="5805000"/>
          </a:xfrm>
        </p:spPr>
        <p:txBody>
          <a:bodyPr>
            <a:normAutofit/>
          </a:bodyPr>
          <a:lstStyle/>
          <a:p>
            <a:pPr marL="0" indent="0">
              <a:buNone/>
            </a:pPr>
            <a:endParaRPr lang="en-US" sz="2400" dirty="0" smtClean="0"/>
          </a:p>
          <a:p>
            <a:pPr marL="0" indent="0">
              <a:buNone/>
            </a:pPr>
            <a:r>
              <a:rPr lang="ru-RU" sz="2400" dirty="0" smtClean="0"/>
              <a:t>Результатом </a:t>
            </a:r>
            <a:r>
              <a:rPr lang="ru-RU" sz="2400" dirty="0"/>
              <a:t>рассмотрения и утверждения документа является определение его статуса. Каждый документ должен иметь статус. Статус документа относится к его жизненному циклу:</a:t>
            </a:r>
          </a:p>
          <a:p>
            <a:pPr lvl="0">
              <a:buFont typeface="Wingdings" panose="05000000000000000000" pitchFamily="2" charset="2"/>
              <a:buChar char="Ø"/>
            </a:pPr>
            <a:r>
              <a:rPr lang="ru-RU" sz="2400" dirty="0"/>
              <a:t>Документ находится на рассмотрении и не разрешен к использованию.</a:t>
            </a:r>
          </a:p>
          <a:p>
            <a:pPr lvl="0">
              <a:buFont typeface="Wingdings" panose="05000000000000000000" pitchFamily="2" charset="2"/>
              <a:buChar char="Ø"/>
            </a:pPr>
            <a:r>
              <a:rPr lang="ru-RU" sz="2400" dirty="0"/>
              <a:t>Документ одобрен и выпущен для использования.</a:t>
            </a:r>
          </a:p>
          <a:p>
            <a:pPr lvl="0">
              <a:buFont typeface="Wingdings" panose="05000000000000000000" pitchFamily="2" charset="2"/>
              <a:buChar char="Ø"/>
            </a:pPr>
            <a:r>
              <a:rPr lang="ru-RU" sz="2400" dirty="0"/>
              <a:t>Документ передан на новую проверку по какой-либо причине (запрос на изменение, жалоба и т. Д.).</a:t>
            </a:r>
          </a:p>
          <a:p>
            <a:pPr lvl="0">
              <a:buFont typeface="Wingdings" panose="05000000000000000000" pitchFamily="2" charset="2"/>
              <a:buChar char="Ø"/>
            </a:pPr>
            <a:r>
              <a:rPr lang="ru-RU" sz="2400" dirty="0"/>
              <a:t>Документ повторно одобрен к использованию.</a:t>
            </a:r>
          </a:p>
          <a:p>
            <a:pPr lvl="0">
              <a:buFont typeface="Wingdings" panose="05000000000000000000" pitchFamily="2" charset="2"/>
              <a:buChar char="Ø"/>
            </a:pPr>
            <a:r>
              <a:rPr lang="ru-RU" sz="2400" dirty="0"/>
              <a:t>Документ удален или заархивирован, и его нельзя использовать</a:t>
            </a:r>
            <a:r>
              <a:rPr lang="ru-RU" sz="2400" dirty="0" smtClean="0"/>
              <a:t>.</a:t>
            </a:r>
            <a:endParaRPr lang="en-US" sz="2400" dirty="0" smtClean="0"/>
          </a:p>
          <a:p>
            <a:pPr marL="0" lvl="0" indent="0">
              <a:buNone/>
            </a:pPr>
            <a:r>
              <a:rPr lang="ru-RU" sz="2400" dirty="0"/>
              <a:t>Управление статусом гарантирует, что пользователи имеют возможность узнать, одобрен ли документ для использования. На практике я буду указывать статус документа прямо рядом с его идентификационными данными.</a:t>
            </a:r>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66219"/>
            <a:ext cx="4815000" cy="752781"/>
          </a:xfrm>
        </p:spPr>
        <p:txBody>
          <a:bodyPr>
            <a:normAutofit/>
          </a:bodyPr>
          <a:lstStyle/>
          <a:p>
            <a:r>
              <a:rPr lang="ru-RU" sz="3200" dirty="0"/>
              <a:t>Срок действия документов</a:t>
            </a:r>
          </a:p>
        </p:txBody>
      </p:sp>
      <p:sp>
        <p:nvSpPr>
          <p:cNvPr id="4" name="Текст 3"/>
          <p:cNvSpPr>
            <a:spLocks noGrp="1"/>
          </p:cNvSpPr>
          <p:nvPr>
            <p:ph type="body" sz="quarter" idx="11"/>
          </p:nvPr>
        </p:nvSpPr>
        <p:spPr>
          <a:xfrm>
            <a:off x="664987" y="729000"/>
            <a:ext cx="10831013" cy="5474676"/>
          </a:xfrm>
        </p:spPr>
        <p:txBody>
          <a:bodyPr>
            <a:normAutofit/>
          </a:bodyPr>
          <a:lstStyle/>
          <a:p>
            <a:pPr marL="0" indent="0" algn="just">
              <a:lnSpc>
                <a:spcPct val="100000"/>
              </a:lnSpc>
              <a:spcBef>
                <a:spcPts val="0"/>
              </a:spcBef>
              <a:buNone/>
            </a:pPr>
            <a:r>
              <a:rPr lang="ru-RU" dirty="0" smtClean="0"/>
              <a:t>	</a:t>
            </a:r>
            <a:endParaRPr lang="ru-RU" sz="2000" dirty="0"/>
          </a:p>
        </p:txBody>
      </p:sp>
      <p:sp>
        <p:nvSpPr>
          <p:cNvPr id="2" name="Прямоугольник 1"/>
          <p:cNvSpPr/>
          <p:nvPr/>
        </p:nvSpPr>
        <p:spPr>
          <a:xfrm>
            <a:off x="122568" y="819000"/>
            <a:ext cx="12069432" cy="5632311"/>
          </a:xfrm>
          <a:prstGeom prst="rect">
            <a:avLst/>
          </a:prstGeom>
        </p:spPr>
        <p:txBody>
          <a:bodyPr wrap="square">
            <a:spAutoFit/>
          </a:bodyPr>
          <a:lstStyle/>
          <a:p>
            <a:pPr algn="just"/>
            <a:r>
              <a:rPr lang="en-US" sz="2400" dirty="0" smtClean="0">
                <a:latin typeface="+mj-lt"/>
                <a:ea typeface="Calibri" panose="020F0502020204030204" pitchFamily="34" charset="0"/>
                <a:cs typeface="Arial" panose="020B0604020202020204" pitchFamily="34" charset="0"/>
              </a:rPr>
              <a:t>	</a:t>
            </a:r>
            <a:r>
              <a:rPr lang="ru-RU" sz="2400" dirty="0" smtClean="0">
                <a:ea typeface="Calibri" panose="020F0502020204030204" pitchFamily="34" charset="0"/>
                <a:cs typeface="Arial" panose="020B0604020202020204" pitchFamily="34" charset="0"/>
              </a:rPr>
              <a:t>При </a:t>
            </a:r>
            <a:r>
              <a:rPr lang="ru-RU" sz="2400" dirty="0">
                <a:ea typeface="Calibri" panose="020F0502020204030204" pitchFamily="34" charset="0"/>
                <a:cs typeface="Arial" panose="020B0604020202020204" pitchFamily="34" charset="0"/>
              </a:rPr>
              <a:t>необходимости метод должен определять, как определяется и регулируется период проверки документов. Срок действия документа относится к периоду времени, в течение которого документ действителен и одобрен для использования</a:t>
            </a:r>
            <a:r>
              <a:rPr lang="ru-RU" sz="2400" dirty="0" smtClean="0">
                <a:ea typeface="Calibri" panose="020F0502020204030204" pitchFamily="34" charset="0"/>
                <a:cs typeface="Arial" panose="020B0604020202020204" pitchFamily="34" charset="0"/>
              </a:rPr>
              <a:t>.</a:t>
            </a:r>
            <a:endParaRPr lang="en-US" sz="2400" dirty="0" smtClean="0">
              <a:ea typeface="Calibri" panose="020F0502020204030204" pitchFamily="34" charset="0"/>
              <a:cs typeface="Arial" panose="020B0604020202020204" pitchFamily="34" charset="0"/>
            </a:endParaRPr>
          </a:p>
          <a:p>
            <a:pPr algn="just"/>
            <a:r>
              <a:rPr lang="en-US" sz="2400" dirty="0" smtClean="0"/>
              <a:t>	</a:t>
            </a:r>
            <a:r>
              <a:rPr lang="ru-RU" sz="2400" dirty="0" smtClean="0"/>
              <a:t>В </a:t>
            </a:r>
            <a:r>
              <a:rPr lang="ru-RU" sz="2400" dirty="0"/>
              <a:t>этих случаях, как можно определить период </a:t>
            </a:r>
            <a:r>
              <a:rPr lang="ru-RU" sz="2400" dirty="0" err="1"/>
              <a:t>валидации</a:t>
            </a:r>
            <a:r>
              <a:rPr lang="ru-RU" sz="2400" dirty="0" smtClean="0"/>
              <a:t>?</a:t>
            </a:r>
            <a:endParaRPr lang="en-US" sz="2400" dirty="0" smtClean="0"/>
          </a:p>
          <a:p>
            <a:pPr marL="342900" lvl="0" indent="-342900">
              <a:buFont typeface="Wingdings" panose="05000000000000000000" pitchFamily="2" charset="2"/>
              <a:buChar char="Ø"/>
            </a:pPr>
            <a:r>
              <a:rPr lang="ru-RU" sz="2400" dirty="0"/>
              <a:t>Временный документ - документ, созданный на определенный период времени.</a:t>
            </a:r>
          </a:p>
          <a:p>
            <a:pPr marL="342900" lvl="0" indent="-342900">
              <a:buFont typeface="Wingdings" panose="05000000000000000000" pitchFamily="2" charset="2"/>
              <a:buChar char="Ø"/>
            </a:pPr>
            <a:r>
              <a:rPr lang="ru-RU" sz="2400" dirty="0"/>
              <a:t>Документ, который ссылается на ограниченную по времени спецификацию. Например, документы, относящиеся к стандарту ISO 13485: 2003, действительны только в течение трех лет после выпуска новой версии (стандарт ISO 13485: 2016</a:t>
            </a:r>
            <a:r>
              <a:rPr lang="ru-RU" sz="2400" dirty="0" smtClean="0"/>
              <a:t>).</a:t>
            </a:r>
            <a:r>
              <a:rPr lang="en-US" sz="2400" dirty="0" smtClean="0"/>
              <a:t/>
            </a:r>
            <a:br>
              <a:rPr lang="en-US" sz="2400" dirty="0" smtClean="0"/>
            </a:br>
            <a:endParaRPr lang="en-US" sz="2400" dirty="0" smtClean="0"/>
          </a:p>
          <a:p>
            <a:pPr lvl="0" algn="just"/>
            <a:r>
              <a:rPr lang="en-US" sz="2400" dirty="0"/>
              <a:t>	</a:t>
            </a:r>
            <a:r>
              <a:rPr lang="ru-RU" sz="2400" dirty="0" smtClean="0"/>
              <a:t>Срок </a:t>
            </a:r>
            <a:r>
              <a:rPr lang="ru-RU" sz="2400" dirty="0" err="1"/>
              <a:t>валидации</a:t>
            </a:r>
            <a:r>
              <a:rPr lang="ru-RU" sz="2400" dirty="0"/>
              <a:t> может быть описан в самом документе с текстом, указывающим </a:t>
            </a:r>
            <a:r>
              <a:rPr lang="ru-RU" sz="2400" dirty="0" err="1"/>
              <a:t>валидацию</a:t>
            </a:r>
            <a:r>
              <a:rPr lang="ru-RU" sz="2400" dirty="0"/>
              <a:t>. Например, действительно до 01.01.2018. В случаях, когда используется DMS, можно определить дату проверки в системе, чтобы система отказала в использовании документа после завершения проверки и уведомила пользователя о том, что документ больше не действителен.</a:t>
            </a:r>
          </a:p>
          <a:p>
            <a:pPr algn="just"/>
            <a:endParaRPr lang="ru-RU" sz="2400"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848" y="1724"/>
            <a:ext cx="5257800" cy="1325563"/>
          </a:xfrm>
        </p:spPr>
        <p:txBody>
          <a:bodyPr>
            <a:noAutofit/>
          </a:bodyPr>
          <a:lstStyle/>
          <a:p>
            <a:r>
              <a:rPr lang="ru-RU" sz="3200" dirty="0"/>
              <a:t>Наличие и распространение документов</a:t>
            </a:r>
          </a:p>
        </p:txBody>
      </p:sp>
      <p:sp>
        <p:nvSpPr>
          <p:cNvPr id="4" name="Текст 3"/>
          <p:cNvSpPr>
            <a:spLocks noGrp="1"/>
          </p:cNvSpPr>
          <p:nvPr>
            <p:ph type="body" sz="quarter" idx="11"/>
          </p:nvPr>
        </p:nvSpPr>
        <p:spPr/>
        <p:txBody>
          <a:bodyPr/>
          <a:lstStyle/>
          <a:p>
            <a:pPr marL="0" indent="0">
              <a:buNone/>
            </a:pPr>
            <a:r>
              <a:rPr lang="ru-RU" dirty="0"/>
              <a:t> </a:t>
            </a:r>
          </a:p>
        </p:txBody>
      </p:sp>
      <p:sp>
        <p:nvSpPr>
          <p:cNvPr id="2" name="Прямоугольник 1"/>
          <p:cNvSpPr/>
          <p:nvPr/>
        </p:nvSpPr>
        <p:spPr>
          <a:xfrm>
            <a:off x="111000" y="999000"/>
            <a:ext cx="11970000" cy="5717143"/>
          </a:xfrm>
          <a:prstGeom prst="rect">
            <a:avLst/>
          </a:prstGeom>
        </p:spPr>
        <p:txBody>
          <a:bodyPr wrap="square">
            <a:spAutoFit/>
          </a:bodyPr>
          <a:lstStyle/>
          <a:p>
            <a:pPr indent="449580" algn="just">
              <a:lnSpc>
                <a:spcPct val="115000"/>
              </a:lnSpc>
              <a:spcAft>
                <a:spcPts val="1000"/>
              </a:spcAft>
            </a:pPr>
            <a:r>
              <a:rPr lang="ru-RU" sz="2400" dirty="0">
                <a:ea typeface="Calibri" panose="020F0502020204030204" pitchFamily="34" charset="0"/>
                <a:cs typeface="Arial" panose="020B0604020202020204" pitchFamily="34" charset="0"/>
              </a:rPr>
              <a:t>Каждый документ будет распространен и доступен соответствующим сторонам (ролям или функциям) в соответствующих местах и в соответствующем месте использования. Под подходящей точкой использования понимаются функции и действия пользователей, которым нужны документы; документ должен быть доступен им во время рабочего процесса. Документы поддерживают процессы, и все участники процессов должны иметь доступ к документу в нужной точке процесса. Например, пользователь должен иметь доступ к инструкциям о том, как ввести заказ в систему прямо с экрана заказа (с помощью клавиши F1). Определение доступности и распространения документов должно включать следующее:</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Авторизация пользователя: кто имеет право использовать документ.</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Доступ к документу: как пользователь может получить доступ к документу.</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Расположение документа: где должен храниться документ.</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400" dirty="0">
                <a:ea typeface="Calibri" panose="020F0502020204030204" pitchFamily="34" charset="0"/>
                <a:cs typeface="Arial" panose="020B0604020202020204" pitchFamily="34" charset="0"/>
              </a:rPr>
              <a:t>Форма наличия: например, бумага или магнитный носитель.</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2493" y="221183"/>
            <a:ext cx="5175000" cy="528635"/>
          </a:xfrm>
        </p:spPr>
        <p:txBody>
          <a:bodyPr>
            <a:normAutofit fontScale="92500" lnSpcReduction="20000"/>
          </a:bodyPr>
          <a:lstStyle/>
          <a:p>
            <a:pPr marL="0" indent="0">
              <a:buNone/>
            </a:pPr>
            <a:r>
              <a:rPr lang="ru-RU" sz="4000" dirty="0" smtClean="0"/>
              <a:t>Читаемость </a:t>
            </a:r>
            <a:r>
              <a:rPr lang="ru-RU" sz="4000" dirty="0"/>
              <a:t>документов</a:t>
            </a:r>
          </a:p>
          <a:p>
            <a:pPr marL="0" indent="0">
              <a:buNone/>
            </a:pPr>
            <a:endParaRPr lang="ru-RU" dirty="0"/>
          </a:p>
        </p:txBody>
      </p:sp>
      <p:sp>
        <p:nvSpPr>
          <p:cNvPr id="2" name="Прямоугольник 1"/>
          <p:cNvSpPr/>
          <p:nvPr/>
        </p:nvSpPr>
        <p:spPr>
          <a:xfrm>
            <a:off x="191746" y="594000"/>
            <a:ext cx="11754254" cy="5977277"/>
          </a:xfrm>
          <a:prstGeom prst="rect">
            <a:avLst/>
          </a:prstGeom>
        </p:spPr>
        <p:txBody>
          <a:bodyPr wrap="square">
            <a:spAutoFit/>
          </a:bodyPr>
          <a:lstStyle/>
          <a:p>
            <a:pPr indent="449580" algn="just">
              <a:lnSpc>
                <a:spcPct val="115000"/>
              </a:lnSpc>
              <a:spcAft>
                <a:spcPts val="1000"/>
              </a:spcAft>
            </a:pPr>
            <a:r>
              <a:rPr lang="ru-RU" sz="1900" dirty="0">
                <a:ea typeface="Calibri" panose="020F0502020204030204" pitchFamily="34" charset="0"/>
                <a:cs typeface="Arial" panose="020B0604020202020204" pitchFamily="34" charset="0"/>
              </a:rPr>
              <a:t>Разборчивость документов означает качество их понимания; документы должны быть достаточно разборчивыми, чтобы их можно было идентифицировать. Когда вы планируете и внедряете использование документов в организации и создание записей, необходимо учитывать некоторые факторы, которые могут повлиять на удобочитаемость:</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Неповторимость, ясность, удобство использования и точность: факторы почти напрямую влияют на удобочитаемость. С документами нужно обращаться осторожно.</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Ухудшение. Ухудшение носителя, на котором сохранен документ, играет важную роль. Например, такие носители, как компакт-диски или магнитные ленты, не вечны.</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Обновление технологии: изменение технологии, используемой для сохранения и</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доступ к документу является важным аспектом. Организация должна гарантировать, что они могут получить доступ к документам в будущем. Хорошим примером является обновление операционных систем компьютера, при котором старые файлы не могут быть прочитаны новыми версиями.</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Arial" panose="020B0604020202020204" pitchFamily="34" charset="0"/>
              </a:rPr>
              <a:t>Релевантность: можно будет представить документ в соответствии с его соответствующим контекстом, процессом или конкретным продуктом или процессом. На практике с документами будет ясно, к какому процессу и продукту или части СМК они относятся.</a:t>
            </a:r>
            <a:endParaRPr lang="ru-RU" sz="1900" dirty="0">
              <a:ea typeface="Calibri" panose="020F0502020204030204" pitchFamily="34" charset="0"/>
              <a:cs typeface="Times New Roman" panose="02020603050405020304" pitchFamily="18" charset="0"/>
            </a:endParaRPr>
          </a:p>
          <a:p>
            <a:r>
              <a:rPr lang="ru-RU" sz="1900" dirty="0">
                <a:ea typeface="Calibri" panose="020F0502020204030204" pitchFamily="34" charset="0"/>
                <a:cs typeface="Arial" panose="020B0604020202020204" pitchFamily="34" charset="0"/>
              </a:rPr>
              <a:t>Оцифровка: преобразование аналоговых записей или бумажных копий в цифровые форматы может привести к потере информации.</a:t>
            </a:r>
            <a:endParaRPr lang="ru-RU" sz="1900" dirty="0"/>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4" name="Текст 3"/>
          <p:cNvSpPr>
            <a:spLocks noGrp="1"/>
          </p:cNvSpPr>
          <p:nvPr>
            <p:ph type="body" sz="quarter" idx="11"/>
          </p:nvPr>
        </p:nvSpPr>
        <p:spPr>
          <a:xfrm>
            <a:off x="267000" y="189000"/>
            <a:ext cx="11925000" cy="6030000"/>
          </a:xfrm>
        </p:spPr>
        <p:txBody>
          <a:bodyPr numCol="2">
            <a:noAutofit/>
          </a:bodyPr>
          <a:lstStyle/>
          <a:p>
            <a:pPr marL="0" indent="0" algn="just">
              <a:buNone/>
            </a:pPr>
            <a:r>
              <a:rPr lang="ru-RU" sz="1800" dirty="0"/>
              <a:t>Места хранения, помещения и условия документов должны быть определены для каждого типа документов. Разработчик и пользователи всех видов документов должны знать место, где хранится документ, и носитель, на котором он должен быть сохранен. Цель состоит в том, чтобы позволить каждому сотруднику организации извлекать или отслеживать документы в соответствии с типом и контекстом. Определение хранилища также должно охватывать архивирование документов. Организация должна учитывать факторы хранения, которые могут создавать условия для защиты и сохранения документов. Важными факторами при рассмотрении вопроса о хранении документов являются:</a:t>
            </a:r>
          </a:p>
          <a:p>
            <a:pPr lvl="0">
              <a:buFont typeface="Wingdings" panose="05000000000000000000" pitchFamily="2" charset="2"/>
              <a:buChar char="Ø"/>
            </a:pPr>
            <a:r>
              <a:rPr lang="ru-RU" sz="1800" dirty="0"/>
              <a:t>Носитель документов. Тип носителя, на котором сохраняются документы, обычно определяет требования к хранению и физические условия, такие как температура, влажность или вес. При известных рисках для СМИ будут приняты меры предосторожности.</a:t>
            </a:r>
          </a:p>
          <a:p>
            <a:pPr lvl="0">
              <a:buFont typeface="Wingdings" panose="05000000000000000000" pitchFamily="2" charset="2"/>
              <a:buChar char="Ø"/>
            </a:pPr>
            <a:r>
              <a:rPr lang="ru-RU" sz="1800" dirty="0"/>
              <a:t>Доступ и поиск документов: Условия хранения должны соответствовать требованиям доступа к документам: кто имеет доступ, как и когда документировать необходимую информацию. Очень важно избегать хранения документов на персональных рабочих станциях, таких как компьютеры, чтобы обеспечить полный доступ. Например, когда сотрудники уходят или меняют работу, ИТ-администрация удаляет содержимое их жестких дисков или личные файлы независимо от их ценности или значимости для QMS.</a:t>
            </a:r>
          </a:p>
          <a:p>
            <a:pPr lvl="0">
              <a:buFont typeface="Wingdings" panose="05000000000000000000" pitchFamily="2" charset="2"/>
              <a:buChar char="Ø"/>
            </a:pPr>
            <a:r>
              <a:rPr lang="ru-RU" sz="1800" dirty="0"/>
              <a:t>Рабочий процесс. Хранение документов должно поддерживать рабочий процесс в целом и процессы в частности. Документы поддерживают процессы, и все участники процессов должны иметь к ним доступ в нужный момент. Например, пользователь должен иметь доступ к инструкциям о том, как ввести заказ в систему прямо с экрана заказа (с помощью клавиши F1).</a:t>
            </a:r>
          </a:p>
          <a:p>
            <a:pPr lvl="0">
              <a:buFont typeface="Wingdings" panose="05000000000000000000" pitchFamily="2" charset="2"/>
              <a:buChar char="Ø"/>
            </a:pPr>
            <a:r>
              <a:rPr lang="ru-RU" sz="1800" dirty="0"/>
              <a:t>Риски для целостности документов: целостность документов относится к необходимым условиям, необходимым для сохранения полноты документов. Место или объект хранилища не должны подвергаться внешним рискам, таким как наводнение, пожар или кража со взломом, и должны предотвращать повреждение документов.</a:t>
            </a:r>
          </a:p>
          <a:p>
            <a:pPr lvl="0">
              <a:buFont typeface="Wingdings" panose="05000000000000000000" pitchFamily="2" charset="2"/>
              <a:buChar char="Ø"/>
            </a:pPr>
            <a:r>
              <a:rPr lang="ru-RU" sz="1800" dirty="0"/>
              <a:t>Требования безопасности и конфиденциальности: Должны быть реализованы меры защиты (как физические, так и логические).</a:t>
            </a:r>
          </a:p>
          <a:p>
            <a:pPr>
              <a:buFont typeface="Wingdings" panose="05000000000000000000" pitchFamily="2" charset="2"/>
              <a:buChar char="Ø"/>
            </a:pPr>
            <a:r>
              <a:rPr lang="ru-RU" sz="1800" dirty="0"/>
              <a:t>Системы резервного копирования: процессы резервного копирования должны выполняться регулярно, а поиск документов должен планироваться в случае аварии.</a:t>
            </a:r>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67" y="0"/>
            <a:ext cx="4171013" cy="894171"/>
          </a:xfrm>
        </p:spPr>
        <p:txBody>
          <a:bodyPr>
            <a:normAutofit fontScale="90000"/>
          </a:bodyPr>
          <a:lstStyle/>
          <a:p>
            <a:r>
              <a:rPr lang="ru-RU" dirty="0" smtClean="0"/>
              <a:t> </a:t>
            </a:r>
            <a:r>
              <a:rPr lang="ru-RU" sz="3200" dirty="0"/>
              <a:t>Защита и сохранность документов</a:t>
            </a:r>
          </a:p>
        </p:txBody>
      </p:sp>
      <p:sp>
        <p:nvSpPr>
          <p:cNvPr id="4" name="Текст 3"/>
          <p:cNvSpPr>
            <a:spLocks noGrp="1"/>
          </p:cNvSpPr>
          <p:nvPr>
            <p:ph type="body" sz="quarter" idx="11"/>
          </p:nvPr>
        </p:nvSpPr>
        <p:spPr>
          <a:xfrm>
            <a:off x="118254" y="1059246"/>
            <a:ext cx="11925000" cy="5798754"/>
          </a:xfrm>
        </p:spPr>
        <p:txBody>
          <a:bodyPr>
            <a:normAutofit fontScale="77500" lnSpcReduction="20000"/>
          </a:bodyPr>
          <a:lstStyle/>
          <a:p>
            <a:pPr marL="0" indent="0" algn="just">
              <a:buNone/>
            </a:pPr>
            <a:r>
              <a:rPr lang="en-US" dirty="0"/>
              <a:t>	</a:t>
            </a:r>
            <a:r>
              <a:rPr lang="ru-RU" sz="2400" dirty="0" smtClean="0"/>
              <a:t>Организация </a:t>
            </a:r>
            <a:r>
              <a:rPr lang="ru-RU" sz="2400" dirty="0"/>
              <a:t>должна определить действия, чтобы гарантировать, что документы всех видов останутся безопасными и доступными для использования. Эти действия должны относиться к соответствующим условиям содержания документов. Каковы подходящие условия? Те, которые предотвратят потерю конфиденциальности, ненадлежащее использование или потерю целостности. На практике необходимо определить, какие условия могут повлиять на каждый тип документа в организации. Посетите различные отделы организации, посмотрите и попробуйте проверить параметры, которые могут повлиять на безопасность соответствующих документов. При обнаружении условий, которые могут нанести вред документам или создать опасность для них, вы должны определить, какие меры необходимы, чтобы их избежать. Это своего рода мелкомасштабный анализ рисков, связанных с безопасностью документа. Включенные параметры здесь: </a:t>
            </a:r>
          </a:p>
          <a:p>
            <a:pPr>
              <a:buFont typeface="Wingdings" panose="05000000000000000000" pitchFamily="2" charset="2"/>
              <a:buChar char="Ø"/>
            </a:pPr>
            <a:r>
              <a:rPr lang="en-US" sz="2400" dirty="0"/>
              <a:t>	</a:t>
            </a:r>
            <a:r>
              <a:rPr lang="ru-RU" sz="2400" dirty="0" smtClean="0"/>
              <a:t>Среда</a:t>
            </a:r>
            <a:endParaRPr lang="ru-RU" sz="2400" dirty="0"/>
          </a:p>
          <a:p>
            <a:pPr>
              <a:buFont typeface="Wingdings" panose="05000000000000000000" pitchFamily="2" charset="2"/>
              <a:buChar char="Ø"/>
            </a:pPr>
            <a:r>
              <a:rPr lang="en-US" sz="2400" dirty="0" smtClean="0"/>
              <a:t>	</a:t>
            </a:r>
            <a:r>
              <a:rPr lang="ru-RU" sz="2400" dirty="0" smtClean="0"/>
              <a:t>Безопасность</a:t>
            </a:r>
            <a:endParaRPr lang="ru-RU" sz="2400" dirty="0"/>
          </a:p>
          <a:p>
            <a:pPr>
              <a:buFont typeface="Wingdings" panose="05000000000000000000" pitchFamily="2" charset="2"/>
              <a:buChar char="Ø"/>
            </a:pPr>
            <a:r>
              <a:rPr lang="en-US" sz="2400" dirty="0" smtClean="0"/>
              <a:t>	</a:t>
            </a:r>
            <a:r>
              <a:rPr lang="ru-RU" sz="2400" dirty="0" smtClean="0"/>
              <a:t>Возможность </a:t>
            </a:r>
            <a:r>
              <a:rPr lang="ru-RU" sz="2400" dirty="0"/>
              <a:t>сохранения удерживаемой стоимости</a:t>
            </a:r>
          </a:p>
          <a:p>
            <a:pPr>
              <a:buFont typeface="Wingdings" panose="05000000000000000000" pitchFamily="2" charset="2"/>
              <a:buChar char="Ø"/>
            </a:pPr>
            <a:r>
              <a:rPr lang="en-US" sz="2400" dirty="0" smtClean="0"/>
              <a:t>	</a:t>
            </a:r>
            <a:r>
              <a:rPr lang="ru-RU" sz="2400" dirty="0" smtClean="0"/>
              <a:t>Обработка </a:t>
            </a:r>
            <a:r>
              <a:rPr lang="ru-RU" sz="2400" dirty="0"/>
              <a:t>документов</a:t>
            </a:r>
          </a:p>
          <a:p>
            <a:pPr>
              <a:buFont typeface="Wingdings" panose="05000000000000000000" pitchFamily="2" charset="2"/>
              <a:buChar char="Ø"/>
            </a:pPr>
            <a:r>
              <a:rPr lang="en-US" sz="2400" dirty="0" smtClean="0"/>
              <a:t>	</a:t>
            </a:r>
            <a:r>
              <a:rPr lang="ru-RU" sz="2400" dirty="0" smtClean="0"/>
              <a:t>Не </a:t>
            </a:r>
            <a:r>
              <a:rPr lang="ru-RU" sz="2400" dirty="0"/>
              <a:t>авторизованный </a:t>
            </a:r>
            <a:r>
              <a:rPr lang="ru-RU" sz="2400" dirty="0" smtClean="0"/>
              <a:t>доступ</a:t>
            </a:r>
            <a:endParaRPr lang="en-US" sz="2400" dirty="0" smtClean="0"/>
          </a:p>
          <a:p>
            <a:pPr marL="0" indent="0">
              <a:buNone/>
            </a:pPr>
            <a:r>
              <a:rPr lang="en-US" sz="2400" dirty="0" smtClean="0"/>
              <a:t>	</a:t>
            </a:r>
            <a:r>
              <a:rPr lang="ru-RU" sz="2400" dirty="0" smtClean="0"/>
              <a:t>Например</a:t>
            </a:r>
            <a:r>
              <a:rPr lang="ru-RU" sz="2400" dirty="0"/>
              <a:t>, вода и тепло могут повредить бумажный документ, и поэтому в таких условиях рабочие инструкции или задокументированные процедуры должны быть ламинированы, помещены в термостойкий пакет и хранятся вдали от опасностей. Системы резервного копирования и поддержки для сервера компании - еще один пример защиты. От организации требуется продемонстрировать наличие достаточной системы резервного копирования, позволяющей получить доступ к документам, когда, например, электронные системы выходят из строя или вообще становятся недоступными. Другой аспект-это поведение человеческих ресурсов с документами. Определите, как сотрудники должны обращаться с документами и где они должны храниться. Я ловлю себя на том, что снова и снова печатаю рабочие инструкции, потому что они все время теряются.</a:t>
            </a:r>
          </a:p>
          <a:p>
            <a:pPr marL="0" indent="0">
              <a:buNone/>
            </a:pPr>
            <a:endParaRPr lang="ru-RU" sz="2000" dirty="0"/>
          </a:p>
        </p:txBody>
      </p:sp>
      <p:sp>
        <p:nvSpPr>
          <p:cNvPr id="7" name="Заголовок 5">
            <a:extLst>
              <a:ext uri="{FF2B5EF4-FFF2-40B4-BE49-F238E27FC236}">
                <a16:creationId xmlns:a16="http://schemas.microsoft.com/office/drawing/2014/main" xmlns=""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6148" y="1179000"/>
            <a:ext cx="11817652" cy="3848328"/>
          </a:xfrm>
        </p:spPr>
        <p:txBody>
          <a:bodyPr>
            <a:noAutofit/>
          </a:bodyPr>
          <a:lstStyle/>
          <a:p>
            <a:r>
              <a:rPr lang="en-US" sz="2000" b="0" dirty="0" smtClean="0">
                <a:latin typeface="+mn-lt"/>
              </a:rPr>
              <a:t> </a:t>
            </a:r>
            <a:endParaRPr lang="ru-RU" sz="2000" b="0" dirty="0">
              <a:latin typeface="+mn-lt"/>
            </a:endParaRPr>
          </a:p>
        </p:txBody>
      </p:sp>
      <p:sp>
        <p:nvSpPr>
          <p:cNvPr id="4" name="Текст 3"/>
          <p:cNvSpPr>
            <a:spLocks noGrp="1"/>
          </p:cNvSpPr>
          <p:nvPr>
            <p:ph type="body" sz="quarter" idx="11"/>
          </p:nvPr>
        </p:nvSpPr>
        <p:spPr>
          <a:xfrm>
            <a:off x="201000" y="80501"/>
            <a:ext cx="5230122" cy="810000"/>
          </a:xfrm>
        </p:spPr>
        <p:txBody>
          <a:bodyPr>
            <a:normAutofit lnSpcReduction="10000"/>
          </a:bodyPr>
          <a:lstStyle/>
          <a:p>
            <a:pPr marL="0" indent="0">
              <a:buNone/>
            </a:pPr>
            <a:r>
              <a:rPr lang="ru-RU" dirty="0"/>
              <a:t>Доступ и авторизация к документам</a:t>
            </a:r>
          </a:p>
        </p:txBody>
      </p:sp>
      <p:sp>
        <p:nvSpPr>
          <p:cNvPr id="2" name="Прямоугольник 1"/>
          <p:cNvSpPr/>
          <p:nvPr/>
        </p:nvSpPr>
        <p:spPr>
          <a:xfrm>
            <a:off x="196148" y="855834"/>
            <a:ext cx="11817652" cy="5909310"/>
          </a:xfrm>
          <a:prstGeom prst="rect">
            <a:avLst/>
          </a:prstGeom>
        </p:spPr>
        <p:txBody>
          <a:bodyPr wrap="square">
            <a:spAutoFit/>
          </a:bodyPr>
          <a:lstStyle/>
          <a:p>
            <a:pPr algn="just"/>
            <a:r>
              <a:rPr lang="en-US" dirty="0" smtClean="0">
                <a:ea typeface="Calibri" panose="020F0502020204030204" pitchFamily="34" charset="0"/>
                <a:cs typeface="Arial" panose="020B0604020202020204" pitchFamily="34" charset="0"/>
              </a:rPr>
              <a:t>	</a:t>
            </a:r>
            <a:r>
              <a:rPr lang="ru-RU" sz="2000" dirty="0" smtClean="0">
                <a:ea typeface="Calibri" panose="020F0502020204030204" pitchFamily="34" charset="0"/>
                <a:cs typeface="Arial" panose="020B0604020202020204" pitchFamily="34" charset="0"/>
              </a:rPr>
              <a:t>Должны </a:t>
            </a:r>
            <a:r>
              <a:rPr lang="ru-RU" sz="2000" dirty="0">
                <a:ea typeface="Calibri" panose="020F0502020204030204" pitchFamily="34" charset="0"/>
                <a:cs typeface="Arial" panose="020B0604020202020204" pitchFamily="34" charset="0"/>
              </a:rPr>
              <a:t>быть определены и применены авторизация и доступ к документам, и рекомендуется разработать политику в этом вопросе. Доступ относится </a:t>
            </a:r>
            <a:r>
              <a:rPr lang="ru-RU" sz="2000" dirty="0" smtClean="0">
                <a:ea typeface="Calibri" panose="020F0502020204030204" pitchFamily="34" charset="0"/>
                <a:cs typeface="Arial" panose="020B0604020202020204" pitchFamily="34" charset="0"/>
              </a:rPr>
              <a:t>к</a:t>
            </a:r>
            <a:endParaRPr lang="en-US" sz="2000" dirty="0" smtClean="0">
              <a:ea typeface="Calibri" panose="020F0502020204030204" pitchFamily="34" charset="0"/>
              <a:cs typeface="Arial" panose="020B0604020202020204" pitchFamily="34" charset="0"/>
            </a:endParaRPr>
          </a:p>
          <a:p>
            <a:pPr algn="just"/>
            <a:endParaRPr lang="en-US" sz="2000" dirty="0">
              <a:cs typeface="Arial" panose="020B0604020202020204" pitchFamily="34" charset="0"/>
            </a:endParaRPr>
          </a:p>
          <a:p>
            <a:pPr marL="285750" lvl="0" indent="-285750" algn="just">
              <a:buFont typeface="Wingdings" panose="05000000000000000000" pitchFamily="2" charset="2"/>
              <a:buChar char="Ø"/>
            </a:pPr>
            <a:r>
              <a:rPr lang="ru-RU" sz="2000" dirty="0"/>
              <a:t>Разрешение на просмотр документов - пользователи могут только просматривать документы или записи, но не могут их изменять (или, по крайней мере, главный документ).</a:t>
            </a:r>
          </a:p>
          <a:p>
            <a:pPr marL="285750" lvl="0" indent="-285750" algn="just">
              <a:buFont typeface="Wingdings" panose="05000000000000000000" pitchFamily="2" charset="2"/>
              <a:buChar char="Ø"/>
            </a:pPr>
            <a:r>
              <a:rPr lang="ru-RU" sz="2000" dirty="0"/>
              <a:t>Разрешение и полномочия для создания, просмотра и изменения документов.</a:t>
            </a:r>
          </a:p>
          <a:p>
            <a:pPr algn="just"/>
            <a:r>
              <a:rPr lang="en-US" sz="2000" dirty="0" smtClean="0"/>
              <a:t>	</a:t>
            </a:r>
          </a:p>
          <a:p>
            <a:pPr algn="just"/>
            <a:r>
              <a:rPr lang="en-US" sz="2000" dirty="0"/>
              <a:t>	</a:t>
            </a:r>
            <a:r>
              <a:rPr lang="ru-RU" sz="2000" dirty="0" smtClean="0"/>
              <a:t>Управление </a:t>
            </a:r>
            <a:r>
              <a:rPr lang="ru-RU" sz="2000" dirty="0"/>
              <a:t>доступом требуется для защиты документов от несанкционированного использования или изменения. Управление доступом и авторизацией означает администрирование разрешений пользователей или персонала на доступ к различным документам в организации. Какие факторы могут повлиять на разрешения</a:t>
            </a:r>
            <a:r>
              <a:rPr lang="ru-RU" sz="2000" dirty="0" smtClean="0"/>
              <a:t>?</a:t>
            </a:r>
            <a:endParaRPr lang="en-US" sz="2000" dirty="0" smtClean="0"/>
          </a:p>
          <a:p>
            <a:pPr algn="just"/>
            <a:endParaRPr lang="ru-RU" sz="2000" dirty="0"/>
          </a:p>
          <a:p>
            <a:pPr marL="285750" lvl="0" indent="-285750" algn="just">
              <a:buFont typeface="Wingdings" panose="05000000000000000000" pitchFamily="2" charset="2"/>
              <a:buChar char="Ø"/>
            </a:pPr>
            <a:r>
              <a:rPr lang="ru-RU" sz="2000" dirty="0"/>
              <a:t>Рабочий процесс: доступ к документам должен поддерживать рабочий процесс. Другими словами, вы должны предоставить сотрудникам доступ к документам об их функциях в рабочем процессе.</a:t>
            </a:r>
          </a:p>
          <a:p>
            <a:pPr marL="285750" lvl="0" indent="-285750" algn="just">
              <a:buFont typeface="Wingdings" panose="05000000000000000000" pitchFamily="2" charset="2"/>
              <a:buChar char="Ø"/>
            </a:pPr>
            <a:r>
              <a:rPr lang="ru-RU" sz="2000" dirty="0"/>
              <a:t>Роли, обязанности и полномочия в организации: доступ к документам во многом зависит от функций в организации и их потребности в просмотре, использовании или редактировании документов.</a:t>
            </a:r>
          </a:p>
          <a:p>
            <a:pPr marL="285750" lvl="0" indent="-285750" algn="just">
              <a:buFont typeface="Wingdings" panose="05000000000000000000" pitchFamily="2" charset="2"/>
              <a:buChar char="Ø"/>
            </a:pPr>
            <a:r>
              <a:rPr lang="ru-RU" sz="2000" dirty="0"/>
              <a:t>Язык: косвенно язык документов управляет доступом к информации в документе.</a:t>
            </a:r>
          </a:p>
          <a:p>
            <a:pPr marL="285750" lvl="0" indent="-285750" algn="just">
              <a:buFont typeface="Wingdings" panose="05000000000000000000" pitchFamily="2" charset="2"/>
              <a:buChar char="Ø"/>
            </a:pPr>
            <a:r>
              <a:rPr lang="ru-RU" sz="2000" dirty="0"/>
              <a:t>Медиа: доступ и авторизация зависят от типа документов и носителя, на котором они хранятся.</a:t>
            </a:r>
          </a:p>
          <a:p>
            <a:pPr algn="just"/>
            <a:endParaRPr lang="ru-RU" dirty="0"/>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90998" y="400597"/>
            <a:ext cx="11610001" cy="1325563"/>
          </a:xfrm>
        </p:spPr>
        <p:txBody>
          <a:bodyPr>
            <a:noAutofit/>
          </a:bodyPr>
          <a:lstStyle/>
          <a:p>
            <a:pPr algn="just"/>
            <a:r>
              <a:rPr lang="ru-RU" sz="2500" dirty="0"/>
              <a:t>На практике организация должна продемонстрировать способность управлять доступом и полномочиями, а также предоставлять сотрудникам доступ к документам в «точке использования», то есть на их рабочем месте. На какие аспекты документов влияет доступ?</a:t>
            </a:r>
          </a:p>
        </p:txBody>
      </p:sp>
      <p:sp>
        <p:nvSpPr>
          <p:cNvPr id="4" name="Текст 3"/>
          <p:cNvSpPr>
            <a:spLocks noGrp="1"/>
          </p:cNvSpPr>
          <p:nvPr>
            <p:ph type="body" sz="quarter" idx="11"/>
          </p:nvPr>
        </p:nvSpPr>
        <p:spPr>
          <a:xfrm>
            <a:off x="110998" y="1856965"/>
            <a:ext cx="11969999" cy="4745023"/>
          </a:xfrm>
        </p:spPr>
        <p:txBody>
          <a:bodyPr>
            <a:normAutofit lnSpcReduction="10000"/>
          </a:bodyPr>
          <a:lstStyle/>
          <a:p>
            <a:pPr lvl="0">
              <a:buFont typeface="Wingdings" panose="05000000000000000000" pitchFamily="2" charset="2"/>
              <a:buChar char="Ø"/>
            </a:pPr>
            <a:r>
              <a:rPr lang="ru-RU" sz="2400" dirty="0"/>
              <a:t>Возможность извлечения: доступ к документам определяет возможности извлечения документа. Другими словами, как пользователи или сотрудники могут получить доступ к документу: наличие бумажных копий, где это необходимо, сохраненные документы на сервере, доступ через системы управления данными и так далее. Например, установка системы индексирования и хранения документов (бумажная или компьютерная) обеспечит легкий поиск.</a:t>
            </a:r>
          </a:p>
          <a:p>
            <a:pPr lvl="0">
              <a:buFont typeface="Wingdings" panose="05000000000000000000" pitchFamily="2" charset="2"/>
              <a:buChar char="Ø"/>
            </a:pPr>
            <a:r>
              <a:rPr lang="ru-RU" sz="2400" dirty="0"/>
              <a:t>Хранение: хранилище документа должно поддерживать доступ к нему.</a:t>
            </a:r>
          </a:p>
          <a:p>
            <a:pPr lvl="0">
              <a:buFont typeface="Wingdings" panose="05000000000000000000" pitchFamily="2" charset="2"/>
              <a:buChar char="Ø"/>
            </a:pPr>
            <a:r>
              <a:rPr lang="ru-RU" sz="2400" dirty="0"/>
              <a:t>Безопасность: меры безопасности и их степень будут зависеть от доступа. Например, если документы хранятся в электронном виде, будут применяться соответствующие пароли или другие системы доступа. Другой пример - защита с помощью антивирусных и шпионских систем.</a:t>
            </a:r>
          </a:p>
          <a:p>
            <a:pPr lvl="0">
              <a:buFont typeface="Wingdings" panose="05000000000000000000" pitchFamily="2" charset="2"/>
              <a:buChar char="Ø"/>
            </a:pPr>
            <a:r>
              <a:rPr lang="ru-RU" sz="2400" dirty="0"/>
              <a:t>Функциональные возможности: доступ к документам будет зависеть от их использования. Например, система ERP или CRM может управлять доступом и авторизацией к определенным документам.</a:t>
            </a:r>
          </a:p>
          <a:p>
            <a:pPr marL="0" indent="0" algn="just">
              <a:buNone/>
            </a:pPr>
            <a:endParaRPr lang="ru-RU" sz="2000" dirty="0"/>
          </a:p>
        </p:txBody>
      </p:sp>
      <p:sp>
        <p:nvSpPr>
          <p:cNvPr id="7" name="Прямоугольник 6"/>
          <p:cNvSpPr/>
          <p:nvPr/>
        </p:nvSpPr>
        <p:spPr>
          <a:xfrm>
            <a:off x="7581000" y="6471183"/>
            <a:ext cx="6096000" cy="261610"/>
          </a:xfrm>
          <a:prstGeom prst="rect">
            <a:avLst/>
          </a:prstGeom>
        </p:spPr>
        <p:txBody>
          <a:bodyPr>
            <a:spAutoFit/>
          </a:bodyPr>
          <a:lstStyle/>
          <a:p>
            <a:r>
              <a:rPr lang="ru-RU" sz="1100" dirty="0"/>
              <a:t>http://isocertificationservices.co/wp-content/uploads/ISO13485-CERTIFIED.png</a:t>
            </a:r>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1"/>
            <a:ext cx="3645000" cy="639000"/>
          </a:xfrm>
        </p:spPr>
        <p:txBody>
          <a:bodyPr>
            <a:normAutofit/>
          </a:bodyPr>
          <a:lstStyle/>
          <a:p>
            <a:pPr algn="ctr"/>
            <a:r>
              <a:rPr lang="ru-RU" sz="3200" dirty="0" smtClean="0"/>
              <a:t>ERP</a:t>
            </a:r>
            <a:r>
              <a:rPr lang="en-US" sz="3200" dirty="0" smtClean="0"/>
              <a:t> </a:t>
            </a:r>
            <a:r>
              <a:rPr lang="ru-RU" sz="3200" dirty="0" smtClean="0"/>
              <a:t>и </a:t>
            </a:r>
            <a:r>
              <a:rPr lang="en-US" sz="3200" dirty="0" smtClean="0"/>
              <a:t>CRM</a:t>
            </a:r>
            <a:endParaRPr lang="ru-RU" sz="3200" dirty="0"/>
          </a:p>
        </p:txBody>
      </p:sp>
      <p:sp>
        <p:nvSpPr>
          <p:cNvPr id="4" name="Текст 3"/>
          <p:cNvSpPr>
            <a:spLocks noGrp="1"/>
          </p:cNvSpPr>
          <p:nvPr>
            <p:ph type="body" sz="quarter" idx="11"/>
          </p:nvPr>
        </p:nvSpPr>
        <p:spPr>
          <a:xfrm>
            <a:off x="97656" y="639000"/>
            <a:ext cx="8518343" cy="5940000"/>
          </a:xfrm>
        </p:spPr>
        <p:txBody>
          <a:bodyPr>
            <a:normAutofit fontScale="92500"/>
          </a:bodyPr>
          <a:lstStyle/>
          <a:p>
            <a:pPr marL="0" indent="0" algn="just">
              <a:buNone/>
            </a:pPr>
            <a:r>
              <a:rPr lang="ru-RU" sz="2400" dirty="0" smtClean="0"/>
              <a:t>	ERP-это </a:t>
            </a:r>
            <a:r>
              <a:rPr lang="ru-RU" sz="2400" dirty="0"/>
              <a:t>с английского (</a:t>
            </a:r>
            <a:r>
              <a:rPr lang="en-US" sz="2400" dirty="0"/>
              <a:t>Enterprise Resource Planning</a:t>
            </a:r>
            <a:r>
              <a:rPr lang="ru-RU" sz="2400" dirty="0"/>
              <a:t>, планирование ресурсов предприятия) организационная стратегия интеграции производства и операций, управления трудовыми ресурсами, финансового менеджмента и управления активами, ориентированная на непрерывную балансировку и оптимизацию ресурсов предприятия посредством специализированного интегрированного пакета прикладного программного обеспечения, обеспечивающего общую модель данных и процессов для всех сфер деятельности</a:t>
            </a:r>
            <a:r>
              <a:rPr lang="ru-RU" sz="2400" dirty="0" smtClean="0"/>
              <a:t>.</a:t>
            </a:r>
            <a:endParaRPr lang="en-US" sz="2400" dirty="0" smtClean="0"/>
          </a:p>
          <a:p>
            <a:pPr marL="0" indent="0" algn="just">
              <a:buNone/>
            </a:pPr>
            <a:r>
              <a:rPr lang="ru-RU" sz="2400" dirty="0" smtClean="0"/>
              <a:t>	CRM </a:t>
            </a:r>
            <a:r>
              <a:rPr lang="ru-RU" sz="2400" dirty="0"/>
              <a:t>- это Система управления взаимоотношениями с клиентами (CRM-система, сокращение от </a:t>
            </a:r>
            <a:r>
              <a:rPr lang="ru-RU" sz="2400" dirty="0" smtClean="0"/>
              <a:t>англ.</a:t>
            </a:r>
            <a:r>
              <a:rPr lang="ru-RU" sz="2400" dirty="0"/>
              <a:t> </a:t>
            </a:r>
            <a:r>
              <a:rPr lang="ru-RU" sz="2400" i="1" dirty="0" err="1"/>
              <a:t>Customer</a:t>
            </a:r>
            <a:r>
              <a:rPr lang="ru-RU" sz="2400" i="1" dirty="0"/>
              <a:t> </a:t>
            </a:r>
            <a:r>
              <a:rPr lang="ru-RU" sz="2400" i="1" dirty="0" err="1"/>
              <a:t>Relationship</a:t>
            </a:r>
            <a:r>
              <a:rPr lang="ru-RU" sz="2400" i="1" dirty="0"/>
              <a:t> </a:t>
            </a:r>
            <a:r>
              <a:rPr lang="ru-RU" sz="2400" i="1" dirty="0" err="1"/>
              <a:t>Management</a:t>
            </a:r>
            <a:r>
              <a:rPr lang="ru-RU" sz="2400" dirty="0"/>
              <a:t>) — </a:t>
            </a:r>
            <a:r>
              <a:rPr lang="ru-RU" sz="2400" dirty="0" smtClean="0"/>
              <a:t>прикладное программное обеспечение</a:t>
            </a:r>
            <a:r>
              <a:rPr lang="ru-RU" sz="2400" dirty="0"/>
              <a:t> для организаций, предназначенное для </a:t>
            </a:r>
            <a:r>
              <a:rPr lang="ru-RU" sz="2400" dirty="0" smtClean="0"/>
              <a:t>автоматизации стратегий </a:t>
            </a:r>
            <a:r>
              <a:rPr lang="ru-RU" sz="2400" dirty="0"/>
              <a:t>взаимодействия с </a:t>
            </a:r>
            <a:r>
              <a:rPr lang="ru-RU" sz="2400" dirty="0" smtClean="0"/>
              <a:t>заказчиками (клиентами), </a:t>
            </a:r>
            <a:r>
              <a:rPr lang="ru-RU" sz="2400" dirty="0"/>
              <a:t>в частности для повышения уровня продаж, оптимизации </a:t>
            </a:r>
            <a:r>
              <a:rPr lang="ru-RU" sz="2400" dirty="0" smtClean="0"/>
              <a:t>маркетинга</a:t>
            </a:r>
            <a:r>
              <a:rPr lang="ru-RU" sz="2400" dirty="0"/>
              <a:t> и улучшения обслуживания клиентов путём сохранения информации о клиентах и истории взаимоотношений с ними, установления и улучшения </a:t>
            </a:r>
            <a:r>
              <a:rPr lang="ru-RU" sz="2400" dirty="0" err="1" smtClean="0"/>
              <a:t>бизнесс</a:t>
            </a:r>
            <a:r>
              <a:rPr lang="ru-RU" sz="2400" dirty="0" smtClean="0"/>
              <a:t>-процессов</a:t>
            </a:r>
            <a:r>
              <a:rPr lang="ru-RU" sz="2400" dirty="0"/>
              <a:t> и последующего анализа результатов.</a:t>
            </a:r>
          </a:p>
        </p:txBody>
      </p:sp>
      <p:sp>
        <p:nvSpPr>
          <p:cNvPr id="7" name="Прямоугольник 6"/>
          <p:cNvSpPr/>
          <p:nvPr/>
        </p:nvSpPr>
        <p:spPr>
          <a:xfrm>
            <a:off x="8603791" y="3158156"/>
            <a:ext cx="6096000" cy="246221"/>
          </a:xfrm>
          <a:prstGeom prst="rect">
            <a:avLst/>
          </a:prstGeom>
        </p:spPr>
        <p:txBody>
          <a:bodyPr>
            <a:spAutoFit/>
          </a:bodyPr>
          <a:lstStyle/>
          <a:p>
            <a:r>
              <a:rPr lang="en-US" sz="1000" dirty="0"/>
              <a:t>https://www.1ab.ru/upload/images/blog-posts/16/1.png</a:t>
            </a:r>
            <a:endParaRPr lang="ru-RU" sz="1000" dirty="0"/>
          </a:p>
        </p:txBody>
      </p:sp>
      <p:pic>
        <p:nvPicPr>
          <p:cNvPr id="3074" name="Picture 2" descr="ERP-системы: что это простыми словами про ЕРП syste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15458" y="313826"/>
            <a:ext cx="3177083" cy="2745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M специалист — где востребован и как им стат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6000" y="3493533"/>
            <a:ext cx="3576000" cy="287073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941000" y="6430142"/>
            <a:ext cx="6096000" cy="261610"/>
          </a:xfrm>
          <a:prstGeom prst="rect">
            <a:avLst/>
          </a:prstGeom>
        </p:spPr>
        <p:txBody>
          <a:bodyPr>
            <a:spAutoFit/>
          </a:bodyPr>
          <a:lstStyle/>
          <a:p>
            <a:r>
              <a:rPr lang="ru-RU" sz="1050" dirty="0"/>
              <a:t>https://checkroi.ru/blog/wp-content/uploads/2020/05/CRM-specialist-3.jpg</a:t>
            </a: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966000" y="189000"/>
            <a:ext cx="11659369" cy="497962"/>
          </a:xfrm>
        </p:spPr>
        <p:txBody>
          <a:bodyPr>
            <a:noAutofit/>
          </a:bodyPr>
          <a:lstStyle/>
          <a:p>
            <a:r>
              <a:rPr lang="ru-RU" sz="3200" dirty="0"/>
              <a:t>Обновления и изменения документов и контроля версий</a:t>
            </a:r>
          </a:p>
        </p:txBody>
      </p:sp>
      <p:sp>
        <p:nvSpPr>
          <p:cNvPr id="4" name="Текст 3"/>
          <p:cNvSpPr>
            <a:spLocks noGrp="1"/>
          </p:cNvSpPr>
          <p:nvPr>
            <p:ph type="body" sz="quarter" idx="11"/>
          </p:nvPr>
        </p:nvSpPr>
        <p:spPr>
          <a:xfrm>
            <a:off x="111000" y="701962"/>
            <a:ext cx="11965629" cy="5787038"/>
          </a:xfrm>
        </p:spPr>
        <p:txBody>
          <a:bodyPr>
            <a:normAutofit fontScale="92500" lnSpcReduction="20000"/>
          </a:bodyPr>
          <a:lstStyle/>
          <a:p>
            <a:pPr marL="0" indent="0" algn="just">
              <a:buNone/>
            </a:pPr>
            <a:r>
              <a:rPr lang="ru-RU" dirty="0" smtClean="0"/>
              <a:t>	</a:t>
            </a:r>
            <a:r>
              <a:rPr lang="ru-RU" sz="2200" dirty="0" smtClean="0"/>
              <a:t>Изменения </a:t>
            </a:r>
            <a:r>
              <a:rPr lang="ru-RU" sz="2200" dirty="0"/>
              <a:t>или обновления документов должны контролироваться и документироваться. Документы будут содержать подробную информацию о пересмотре статуса и изменениях, которые произошли в документах. Цель контроля версий - гарантировать, что люди используют правильную информацию, и направлять их в выполнении действий и эксплуатации СМК. Информация и требования, которые мы используем для работы с СМК и которые появляются в документах, со временем меняются по мере изменения условий и требований. Изменения в документах могут повлиять на СМК, ее работу и соответствие требованиям безопасности или нормативным требованиям. Отсутствие контроля версий документов может привести к использованию устаревших или неутвержденных документов или распространению неверных документов. Вот почему контроль версий критически важен для документов. Каковы атрибуты контроля версий</a:t>
            </a:r>
            <a:r>
              <a:rPr lang="ru-RU" sz="2200" dirty="0" smtClean="0"/>
              <a:t>?</a:t>
            </a:r>
          </a:p>
          <a:p>
            <a:pPr lvl="0">
              <a:buFont typeface="Wingdings" panose="05000000000000000000" pitchFamily="2" charset="2"/>
              <a:buChar char="Ø"/>
            </a:pPr>
            <a:r>
              <a:rPr lang="ru-RU" sz="2200" dirty="0"/>
              <a:t>Статус версии: версия версии и ее пригодность всегда должны быть идентифицированы и понятны пользователю.</a:t>
            </a:r>
          </a:p>
          <a:p>
            <a:pPr lvl="0">
              <a:buFont typeface="Wingdings" panose="05000000000000000000" pitchFamily="2" charset="2"/>
              <a:buChar char="Ø"/>
            </a:pPr>
            <a:r>
              <a:rPr lang="ru-RU" sz="2200" dirty="0"/>
              <a:t>Контроль номера версии: нумерация версий необходима для отслеживания версии и для обозначения статуса документа.</a:t>
            </a:r>
          </a:p>
          <a:p>
            <a:pPr lvl="0">
              <a:buFont typeface="Wingdings" panose="05000000000000000000" pitchFamily="2" charset="2"/>
              <a:buChar char="Ø"/>
            </a:pPr>
            <a:r>
              <a:rPr lang="ru-RU" sz="2200" dirty="0"/>
              <a:t>Централизация документов: все документы должны быть централизованы, чтобы исключить «островки» независимых документов, например, сохранение документов на персональных компьютерах.</a:t>
            </a:r>
          </a:p>
          <a:p>
            <a:pPr lvl="0">
              <a:buFont typeface="Wingdings" panose="05000000000000000000" pitchFamily="2" charset="2"/>
              <a:buChar char="Ø"/>
            </a:pPr>
            <a:r>
              <a:rPr lang="ru-RU" sz="2200" dirty="0"/>
              <a:t>Распространение: распространение, а также удаление или удаление устаревших версий должны быть реализованы, чтобы гарантировать, что доступны только действительные версии. Поскольку пользователь не всегда может убедиться, что у него установлена последняя версия, необходимо убедиться, что для использования доступна только самая последняя версия документа и что пользователи имеют доступ только к действительным формам.</a:t>
            </a:r>
          </a:p>
          <a:p>
            <a:pPr lvl="0">
              <a:buFont typeface="Wingdings" panose="05000000000000000000" pitchFamily="2" charset="2"/>
              <a:buChar char="Ø"/>
            </a:pPr>
            <a:r>
              <a:rPr lang="ru-RU" sz="2200" dirty="0"/>
              <a:t>Утилизация: необходимо определить, когда и как документы будут утилизированы.</a:t>
            </a:r>
          </a:p>
          <a:p>
            <a:pPr marL="0" indent="0" algn="just">
              <a:buNone/>
            </a:pPr>
            <a:endParaRPr lang="ru-RU" sz="2000" dirty="0"/>
          </a:p>
        </p:txBody>
      </p:sp>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46000" y="324000"/>
            <a:ext cx="11744999" cy="2790000"/>
          </a:xfrm>
        </p:spPr>
        <p:txBody>
          <a:bodyPr>
            <a:normAutofit/>
          </a:bodyPr>
          <a:lstStyle/>
          <a:p>
            <a:pPr marL="0" indent="0" algn="just">
              <a:buNone/>
            </a:pPr>
            <a:r>
              <a:rPr lang="ru-RU" dirty="0" smtClean="0"/>
              <a:t>	</a:t>
            </a:r>
            <a:r>
              <a:rPr lang="ru-RU" sz="2000" dirty="0" smtClean="0"/>
              <a:t>Вам </a:t>
            </a:r>
            <a:r>
              <a:rPr lang="ru-RU" sz="2000" dirty="0"/>
              <a:t>необходимо идентифицировать эти события и запросы и инициировать изменение, просмотреть изменение и его последствия, а также повторно утвердить документ. Контроль изменений будет определять: идентификацию событий или запросов на изменение, идентификацию соответствующих документов, которые будут затронуты изменением, идентификацию сторон, ролей и полномочий, необходимых для анализа и утверждения, Метод проверки: каковы исходные данные, где и когда будет проводиться проверка и кто будет участвовать, представление процесса удаления устаревших выпусков, а также распространения и внедрения новой.</a:t>
            </a:r>
          </a:p>
        </p:txBody>
      </p:sp>
      <p:sp>
        <p:nvSpPr>
          <p:cNvPr id="2" name="Прямоугольник 1"/>
          <p:cNvSpPr/>
          <p:nvPr/>
        </p:nvSpPr>
        <p:spPr>
          <a:xfrm>
            <a:off x="582000" y="2394000"/>
            <a:ext cx="11610000" cy="4221412"/>
          </a:xfrm>
          <a:prstGeom prst="rect">
            <a:avLst/>
          </a:prstGeom>
        </p:spPr>
        <p:txBody>
          <a:bodyPr wrap="square" numCol="1">
            <a:spAutoFit/>
          </a:bodyPr>
          <a:lstStyle/>
          <a:p>
            <a:pPr indent="449580" algn="just">
              <a:lnSpc>
                <a:spcPct val="115000"/>
              </a:lnSpc>
              <a:spcAft>
                <a:spcPts val="1000"/>
              </a:spcAft>
            </a:pPr>
            <a:r>
              <a:rPr lang="ru-RU" sz="2000" dirty="0">
                <a:ea typeface="Calibri" panose="020F0502020204030204" pitchFamily="34" charset="0"/>
                <a:cs typeface="Arial" panose="020B0604020202020204" pitchFamily="34" charset="0"/>
              </a:rPr>
              <a:t>Какие подробности должны быть записаны?</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Дата проверки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Идентификация соответствующего документа, его редакций или редакции.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Причина и причина изменения</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Что было изменено</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Кто проверял</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Примечания</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Последствия для нормативных требований или требований безопасности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Стороны, присутствующие на мероприятии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smtClean="0">
                <a:ea typeface="Calibri" panose="020F0502020204030204" pitchFamily="34" charset="0"/>
                <a:cs typeface="Arial" panose="020B0604020202020204" pitchFamily="34" charset="0"/>
              </a:rPr>
              <a:t>Одобрение </a:t>
            </a:r>
          </a:p>
          <a:p>
            <a:pPr marL="342900" lvl="0" indent="-342900" algn="just">
              <a:lnSpc>
                <a:spcPct val="115000"/>
              </a:lnSpc>
              <a:spcAft>
                <a:spcPts val="1000"/>
              </a:spcAft>
              <a:buFont typeface="Wingdings" panose="05000000000000000000" pitchFamily="2" charset="2"/>
              <a:buChar char=""/>
            </a:pPr>
            <a:r>
              <a:rPr lang="ru-RU" sz="2000" dirty="0" smtClean="0">
                <a:ea typeface="Calibri" panose="020F0502020204030204" pitchFamily="34" charset="0"/>
                <a:cs typeface="Arial" panose="020B0604020202020204" pitchFamily="34" charset="0"/>
              </a:rPr>
              <a:t>Идентификация утверждающего </a:t>
            </a:r>
            <a:r>
              <a:rPr lang="ru-RU" sz="2000" dirty="0">
                <a:ea typeface="Calibri" panose="020F0502020204030204" pitchFamily="34" charset="0"/>
                <a:cs typeface="Arial" panose="020B0604020202020204" pitchFamily="34" charset="0"/>
              </a:rPr>
              <a:t>лица</a:t>
            </a:r>
            <a:endParaRPr lang="ru-RU" sz="2000" dirty="0"/>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91000" y="279000"/>
            <a:ext cx="11745000" cy="1008499"/>
          </a:xfrm>
        </p:spPr>
        <p:txBody>
          <a:bodyPr>
            <a:noAutofit/>
          </a:bodyPr>
          <a:lstStyle/>
          <a:p>
            <a:r>
              <a:rPr lang="ru-RU" sz="2500" dirty="0"/>
              <a:t>Стандарт ISO 13485 придает большое значение тому, кто одобряет изменение. Утверждающий должен быть:</a:t>
            </a:r>
            <a:r>
              <a:rPr lang="ru-RU" sz="2600" dirty="0"/>
              <a:t/>
            </a:r>
            <a:br>
              <a:rPr lang="ru-RU" sz="2600" dirty="0"/>
            </a:br>
            <a:endParaRPr lang="ru-RU" sz="2600" dirty="0"/>
          </a:p>
        </p:txBody>
      </p:sp>
      <p:sp>
        <p:nvSpPr>
          <p:cNvPr id="4" name="Текст 3"/>
          <p:cNvSpPr>
            <a:spLocks noGrp="1"/>
          </p:cNvSpPr>
          <p:nvPr>
            <p:ph type="body" sz="quarter" idx="11"/>
          </p:nvPr>
        </p:nvSpPr>
        <p:spPr>
          <a:xfrm>
            <a:off x="302721" y="999000"/>
            <a:ext cx="11745000" cy="5535000"/>
          </a:xfrm>
        </p:spPr>
        <p:txBody>
          <a:bodyPr>
            <a:normAutofit fontScale="85000" lnSpcReduction="20000"/>
          </a:bodyPr>
          <a:lstStyle/>
          <a:p>
            <a:pPr lvl="0" algn="just">
              <a:buFont typeface="Wingdings" panose="05000000000000000000" pitchFamily="2" charset="2"/>
              <a:buChar char="Ø"/>
            </a:pPr>
            <a:r>
              <a:rPr lang="ru-RU" sz="2200" dirty="0"/>
              <a:t>Первоначальная функция утверждения, которая утвердила выпуск документа перед первым использованием.</a:t>
            </a:r>
          </a:p>
          <a:p>
            <a:pPr lvl="0" algn="just">
              <a:buFont typeface="Wingdings" panose="05000000000000000000" pitchFamily="2" charset="2"/>
              <a:buChar char="Ø"/>
            </a:pPr>
            <a:r>
              <a:rPr lang="ru-RU" sz="2200" dirty="0"/>
              <a:t>Другая назначенная функция, имеющая достаточный опыт и квалификацию для оценки изменения и его последствий.</a:t>
            </a:r>
          </a:p>
          <a:p>
            <a:pPr marL="0" indent="0" algn="just">
              <a:buNone/>
            </a:pPr>
            <a:r>
              <a:rPr lang="ru-RU" sz="2200" dirty="0" smtClean="0"/>
              <a:t>	Считаю</a:t>
            </a:r>
            <a:r>
              <a:rPr lang="ru-RU" sz="2200" dirty="0"/>
              <a:t>, что заведующий такой таблицей регулярно будет проводить аудит. Контролировать нумерацию редакции очень сложно, особенно в бумажных системах, где значительным является человеческий фактор. Нумерация документов может производиться следующим образом: ревизия будет указана в новой форме - FO-004-002-003 (003) или FO-004-002-003 (01.03.2016).</a:t>
            </a:r>
          </a:p>
          <a:p>
            <a:pPr marL="0" indent="0" algn="just">
              <a:buNone/>
            </a:pPr>
            <a:r>
              <a:rPr lang="ru-RU" sz="2200" dirty="0" smtClean="0"/>
              <a:t>	Другой </a:t>
            </a:r>
            <a:r>
              <a:rPr lang="ru-RU" sz="2200" dirty="0"/>
              <a:t>метод поддержания контроля версий - внедрение системы управления жизненным циклом документов. В рамках жизненного цикла документов контролируются этапы, которые проходит документ от его создания до его окончательного архивирования или удаления. Обычно организации приобретают специальное программное обеспечение для такого управления. Этот тип системы определяет для каждого типа документа</a:t>
            </a:r>
          </a:p>
          <a:p>
            <a:pPr lvl="1">
              <a:buFont typeface="Wingdings" panose="05000000000000000000" pitchFamily="2" charset="2"/>
              <a:buChar char="Ø"/>
            </a:pPr>
            <a:r>
              <a:rPr lang="ru-RU" sz="2200" dirty="0" smtClean="0"/>
              <a:t>Создание </a:t>
            </a:r>
            <a:r>
              <a:rPr lang="ru-RU" sz="2200" dirty="0"/>
              <a:t>документов</a:t>
            </a:r>
          </a:p>
          <a:p>
            <a:pPr lvl="1">
              <a:buFont typeface="Wingdings" panose="05000000000000000000" pitchFamily="2" charset="2"/>
              <a:buChar char="Ø"/>
            </a:pPr>
            <a:r>
              <a:rPr lang="ru-RU" sz="2200" dirty="0"/>
              <a:t>Метаданные документов</a:t>
            </a:r>
          </a:p>
          <a:p>
            <a:pPr lvl="1">
              <a:buFont typeface="Wingdings" panose="05000000000000000000" pitchFamily="2" charset="2"/>
              <a:buChar char="Ø"/>
            </a:pPr>
            <a:r>
              <a:rPr lang="ru-RU" sz="2200" dirty="0"/>
              <a:t>Утверждение и выпуск</a:t>
            </a:r>
          </a:p>
          <a:p>
            <a:pPr lvl="1">
              <a:buFont typeface="Wingdings" panose="05000000000000000000" pitchFamily="2" charset="2"/>
              <a:buChar char="Ø"/>
            </a:pPr>
            <a:r>
              <a:rPr lang="ru-RU" sz="2200" dirty="0"/>
              <a:t>Время удержания</a:t>
            </a:r>
          </a:p>
          <a:p>
            <a:pPr lvl="1">
              <a:buFont typeface="Wingdings" panose="05000000000000000000" pitchFamily="2" charset="2"/>
              <a:buChar char="Ø"/>
            </a:pPr>
            <a:r>
              <a:rPr lang="ru-RU" sz="2200" dirty="0"/>
              <a:t>Место хранения</a:t>
            </a:r>
          </a:p>
          <a:p>
            <a:pPr lvl="1">
              <a:buFont typeface="Wingdings" panose="05000000000000000000" pitchFamily="2" charset="2"/>
              <a:buChar char="Ø"/>
            </a:pPr>
            <a:r>
              <a:rPr lang="ru-RU" sz="2200" dirty="0"/>
              <a:t>Управление изменениями</a:t>
            </a:r>
          </a:p>
          <a:p>
            <a:pPr lvl="1">
              <a:buFont typeface="Wingdings" panose="05000000000000000000" pitchFamily="2" charset="2"/>
              <a:buChar char="Ø"/>
            </a:pPr>
            <a:r>
              <a:rPr lang="ru-RU" sz="2200" dirty="0"/>
              <a:t>Распространение и поиск</a:t>
            </a:r>
          </a:p>
          <a:p>
            <a:pPr lvl="1">
              <a:buFont typeface="Wingdings" panose="05000000000000000000" pitchFamily="2" charset="2"/>
              <a:buChar char="Ø"/>
            </a:pPr>
            <a:r>
              <a:rPr lang="ru-RU" sz="2200" dirty="0"/>
              <a:t>Архивирование</a:t>
            </a:r>
          </a:p>
          <a:p>
            <a:pPr lvl="1">
              <a:buFont typeface="Wingdings" panose="05000000000000000000" pitchFamily="2" charset="2"/>
              <a:buChar char="Ø"/>
            </a:pPr>
            <a:r>
              <a:rPr lang="ru-RU" sz="2200" dirty="0"/>
              <a:t>Резервные копии</a:t>
            </a:r>
          </a:p>
          <a:p>
            <a:endParaRPr lang="ru-RU" dirty="0"/>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414000"/>
            <a:ext cx="4500000" cy="1125000"/>
          </a:xfrm>
        </p:spPr>
        <p:txBody>
          <a:bodyPr>
            <a:normAutofit fontScale="90000"/>
          </a:bodyPr>
          <a:lstStyle/>
          <a:p>
            <a:pPr algn="ctr"/>
            <a:r>
              <a:rPr lang="ru-RU" sz="4000" dirty="0" smtClean="0"/>
              <a:t>Хранение документов</a:t>
            </a:r>
            <a:r>
              <a:rPr lang="ru-RU" dirty="0"/>
              <a:t/>
            </a:r>
            <a:br>
              <a:rPr lang="ru-RU" dirty="0"/>
            </a:br>
            <a:r>
              <a:rPr lang="ru-RU" dirty="0"/>
              <a:t/>
            </a:r>
            <a:br>
              <a:rPr lang="ru-RU" dirty="0"/>
            </a:br>
            <a:endParaRPr lang="ru-RU" dirty="0"/>
          </a:p>
        </p:txBody>
      </p:sp>
      <p:sp>
        <p:nvSpPr>
          <p:cNvPr id="4" name="Текст 3"/>
          <p:cNvSpPr>
            <a:spLocks noGrp="1"/>
          </p:cNvSpPr>
          <p:nvPr>
            <p:ph type="body" sz="quarter" idx="11"/>
          </p:nvPr>
        </p:nvSpPr>
        <p:spPr>
          <a:xfrm>
            <a:off x="209941" y="783000"/>
            <a:ext cx="11970000" cy="6075000"/>
          </a:xfrm>
        </p:spPr>
        <p:txBody>
          <a:bodyPr>
            <a:normAutofit fontScale="77500" lnSpcReduction="20000"/>
          </a:bodyPr>
          <a:lstStyle/>
          <a:p>
            <a:pPr marL="0" indent="0">
              <a:buNone/>
            </a:pPr>
            <a:r>
              <a:rPr lang="ru-RU" sz="3200" dirty="0"/>
              <a:t>	</a:t>
            </a:r>
            <a:r>
              <a:rPr lang="ru-RU" sz="3200" dirty="0" smtClean="0"/>
              <a:t>Хранение </a:t>
            </a:r>
            <a:r>
              <a:rPr lang="ru-RU" sz="3200" dirty="0"/>
              <a:t>документов относится к способности организации: Хранить документы в надежном и защищенном виде, чтобы сохранить информацию и данные в них. Получить документы для возможного использования в будущем или приложения.</a:t>
            </a:r>
          </a:p>
          <a:p>
            <a:pPr marL="0" indent="0">
              <a:buNone/>
            </a:pPr>
            <a:r>
              <a:rPr lang="ru-RU" sz="3200" dirty="0" smtClean="0"/>
              <a:t>	Для </a:t>
            </a:r>
            <a:r>
              <a:rPr lang="ru-RU" sz="3200" dirty="0"/>
              <a:t>устаревших редакций документа необходимо определить срок хранения в соответствии со следующими условиями:</a:t>
            </a:r>
          </a:p>
          <a:p>
            <a:pPr lvl="0">
              <a:buFont typeface="Wingdings" panose="05000000000000000000" pitchFamily="2" charset="2"/>
              <a:buChar char="Ø"/>
            </a:pPr>
            <a:r>
              <a:rPr lang="ru-RU" sz="3200" dirty="0" smtClean="0"/>
              <a:t> Для </a:t>
            </a:r>
            <a:r>
              <a:rPr lang="ru-RU" sz="3200" dirty="0"/>
              <a:t>каждого типа документа должен быть определен срок хранения каждого издания.</a:t>
            </a:r>
          </a:p>
          <a:p>
            <a:pPr lvl="0">
              <a:buFont typeface="Wingdings" panose="05000000000000000000" pitchFamily="2" charset="2"/>
              <a:buChar char="Ø"/>
            </a:pPr>
            <a:r>
              <a:rPr lang="ru-RU" sz="3200" dirty="0" smtClean="0"/>
              <a:t> Срок </a:t>
            </a:r>
            <a:r>
              <a:rPr lang="ru-RU" sz="3200" dirty="0"/>
              <a:t>хранения должен быть таким же коротким, как срок службы соответствующего медицинского изделия (медицинского изделия, к которому относится документ), как определено производителем.</a:t>
            </a:r>
          </a:p>
          <a:p>
            <a:pPr lvl="0">
              <a:buFont typeface="Wingdings" panose="05000000000000000000" pitchFamily="2" charset="2"/>
              <a:buChar char="Ø"/>
            </a:pPr>
            <a:r>
              <a:rPr lang="ru-RU" sz="3200" dirty="0" smtClean="0"/>
              <a:t> Когда </a:t>
            </a:r>
            <a:r>
              <a:rPr lang="ru-RU" sz="3200" dirty="0"/>
              <a:t>нормативные требования устанавливают срок хранения устаревших документов, в соответствии с типом соответствующего медицинского устройства, срок хранения устанавливается соответствующим образом. Это время удерживания не может быть меньше срока службы Медицинского изделия, определенного производителем.</a:t>
            </a:r>
          </a:p>
          <a:p>
            <a:pPr>
              <a:buFont typeface="Wingdings" panose="05000000000000000000" pitchFamily="2" charset="2"/>
              <a:buChar char="Ø"/>
            </a:pPr>
            <a:r>
              <a:rPr lang="ru-RU" sz="3200" dirty="0" smtClean="0"/>
              <a:t> В </a:t>
            </a:r>
            <a:r>
              <a:rPr lang="ru-RU" sz="3200" dirty="0"/>
              <a:t>любом случае срок хранения устаревшей редакции документа не будет меньше срока жизни записей, относящихся к этой устаревшей редакции документа</a:t>
            </a:r>
          </a:p>
        </p:txBody>
      </p:sp>
    </p:spTree>
    <p:extLst>
      <p:ext uri="{BB962C8B-B14F-4D97-AF65-F5344CB8AC3E}">
        <p14:creationId xmlns:p14="http://schemas.microsoft.com/office/powerpoint/2010/main" val="16583747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414000"/>
            <a:ext cx="4500000" cy="1125000"/>
          </a:xfrm>
        </p:spPr>
        <p:txBody>
          <a:bodyPr>
            <a:normAutofit fontScale="90000"/>
          </a:bodyPr>
          <a:lstStyle/>
          <a:p>
            <a:pPr algn="ctr"/>
            <a:r>
              <a:rPr lang="ru-RU" dirty="0" smtClean="0"/>
              <a:t> </a:t>
            </a:r>
            <a:r>
              <a:rPr lang="ru-RU" dirty="0"/>
              <a:t/>
            </a:r>
            <a:br>
              <a:rPr lang="ru-RU" dirty="0"/>
            </a:br>
            <a:r>
              <a:rPr lang="ru-RU" dirty="0"/>
              <a:t/>
            </a:r>
            <a:br>
              <a:rPr lang="ru-RU" dirty="0"/>
            </a:br>
            <a:endParaRPr lang="ru-RU" dirty="0"/>
          </a:p>
        </p:txBody>
      </p:sp>
      <p:sp>
        <p:nvSpPr>
          <p:cNvPr id="4" name="Текст 3"/>
          <p:cNvSpPr>
            <a:spLocks noGrp="1"/>
          </p:cNvSpPr>
          <p:nvPr>
            <p:ph type="body" sz="quarter" idx="11"/>
          </p:nvPr>
        </p:nvSpPr>
        <p:spPr>
          <a:xfrm>
            <a:off x="110999" y="3834000"/>
            <a:ext cx="11970000" cy="2214000"/>
          </a:xfrm>
        </p:spPr>
        <p:txBody>
          <a:bodyPr>
            <a:noAutofit/>
          </a:bodyPr>
          <a:lstStyle/>
          <a:p>
            <a:pPr marL="0" indent="0">
              <a:buNone/>
            </a:pPr>
            <a:r>
              <a:rPr lang="ru-RU" sz="2000" dirty="0"/>
              <a:t>Я подготовил наглядный пример, чтобы прояснить это. Допустим:</a:t>
            </a:r>
          </a:p>
          <a:p>
            <a:pPr lvl="0">
              <a:buFont typeface="Wingdings" panose="05000000000000000000" pitchFamily="2" charset="2"/>
              <a:buChar char="Ø"/>
            </a:pPr>
            <a:r>
              <a:rPr lang="ru-RU" sz="2000" dirty="0" smtClean="0"/>
              <a:t> Документ </a:t>
            </a:r>
            <a:r>
              <a:rPr lang="ru-RU" sz="2000" dirty="0"/>
              <a:t>- это форма, используемая для записи некоторых параметров во время производства.</a:t>
            </a:r>
          </a:p>
          <a:p>
            <a:pPr lvl="0">
              <a:buFont typeface="Wingdings" panose="05000000000000000000" pitchFamily="2" charset="2"/>
              <a:buChar char="Ø"/>
            </a:pPr>
            <a:r>
              <a:rPr lang="ru-RU" sz="2000" dirty="0" smtClean="0"/>
              <a:t> Установленный </a:t>
            </a:r>
            <a:r>
              <a:rPr lang="ru-RU" sz="2000" dirty="0"/>
              <a:t>срок службы медицинского изделия составляет один год с момента его выпуска (производства).</a:t>
            </a:r>
          </a:p>
          <a:p>
            <a:pPr lvl="0">
              <a:buFont typeface="Wingdings" panose="05000000000000000000" pitchFamily="2" charset="2"/>
              <a:buChar char="Ø"/>
            </a:pPr>
            <a:r>
              <a:rPr lang="ru-RU" sz="2000" dirty="0" smtClean="0"/>
              <a:t> Нормативное </a:t>
            </a:r>
            <a:r>
              <a:rPr lang="ru-RU" sz="2000" dirty="0"/>
              <a:t>требование № 1: Организация должна хранить документы, относящиеся к медицинскому изделию, в течение как минимум двух лет после выпуска из производства.</a:t>
            </a:r>
          </a:p>
          <a:p>
            <a:pPr>
              <a:buFont typeface="Wingdings" panose="05000000000000000000" pitchFamily="2" charset="2"/>
              <a:buChar char="Ø"/>
            </a:pPr>
            <a:r>
              <a:rPr lang="ru-RU" sz="2000" dirty="0" smtClean="0"/>
              <a:t> Нормативное </a:t>
            </a:r>
            <a:r>
              <a:rPr lang="ru-RU" sz="2000" dirty="0"/>
              <a:t>требование № 2: Организация должна хранить записи, относящиеся к медицинскому изделию, в течение как минимум четырех лет после выпуска из производства.</a:t>
            </a:r>
          </a:p>
        </p:txBody>
      </p:sp>
      <p:graphicFrame>
        <p:nvGraphicFramePr>
          <p:cNvPr id="5" name="Схема 4"/>
          <p:cNvGraphicFramePr/>
          <p:nvPr>
            <p:extLst>
              <p:ext uri="{D42A27DB-BD31-4B8C-83A1-F6EECF244321}">
                <p14:modId xmlns:p14="http://schemas.microsoft.com/office/powerpoint/2010/main" val="2225643006"/>
              </p:ext>
            </p:extLst>
          </p:nvPr>
        </p:nvGraphicFramePr>
        <p:xfrm>
          <a:off x="606000" y="189000"/>
          <a:ext cx="10845000" cy="346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4067976" y="3477724"/>
            <a:ext cx="4056046" cy="392159"/>
          </a:xfrm>
          <a:prstGeom prst="rect">
            <a:avLst/>
          </a:prstGeom>
        </p:spPr>
        <p:txBody>
          <a:bodyPr wrap="none">
            <a:spAutoFit/>
          </a:bodyPr>
          <a:lstStyle/>
          <a:p>
            <a:pPr algn="ctr">
              <a:lnSpc>
                <a:spcPct val="115000"/>
              </a:lnSpc>
              <a:spcAft>
                <a:spcPts val="1000"/>
              </a:spcAft>
            </a:pPr>
            <a:r>
              <a:rPr lang="ru-RU" dirty="0">
                <a:ea typeface="Calibri" panose="020F0502020204030204" pitchFamily="34" charset="0"/>
                <a:cs typeface="Arial" panose="020B0604020202020204" pitchFamily="34" charset="0"/>
              </a:rPr>
              <a:t>Рисунок 1 - Срок хранения документов</a:t>
            </a:r>
            <a:r>
              <a:rPr lang="ru-RU" sz="1600" dirty="0">
                <a:latin typeface="Bahnschrift Light Condensed" panose="020B0502040204020203" pitchFamily="34" charset="0"/>
                <a:ea typeface="Calibri" panose="020F0502020204030204" pitchFamily="34" charset="0"/>
                <a:cs typeface="Arial" panose="020B0604020202020204" pitchFamily="34"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54320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xmlns="" id="{FCDDA247-1A86-4EAE-A75B-61CBDD23AC79}"/>
              </a:ext>
            </a:extLst>
          </p:cNvPr>
          <p:cNvSpPr>
            <a:spLocks noGrp="1"/>
          </p:cNvSpPr>
          <p:nvPr>
            <p:ph type="title"/>
          </p:nvPr>
        </p:nvSpPr>
        <p:spPr>
          <a:xfrm>
            <a:off x="254826" y="369000"/>
            <a:ext cx="11669890" cy="1325563"/>
          </a:xfrm>
        </p:spPr>
        <p:txBody>
          <a:bodyPr>
            <a:noAutofit/>
          </a:bodyPr>
          <a:lstStyle/>
          <a:p>
            <a:pPr algn="just"/>
            <a:r>
              <a:rPr lang="ru-RU" sz="2000" dirty="0" smtClean="0"/>
              <a:t>	</a:t>
            </a:r>
            <a:r>
              <a:rPr lang="ru-RU" sz="2300" dirty="0" smtClean="0"/>
              <a:t>Итак</a:t>
            </a:r>
            <a:r>
              <a:rPr lang="ru-RU" sz="2300" dirty="0"/>
              <a:t>, в одно прекрасное утро производитель доставил медицинское устройство, и в тот же день одна из форм была пересмотрена и получила новую редакцию: с редакции 1000 до 1001, а редакция 1000 устарела (Рисунок-1). Отсчет начинается. Давайте рассмотрим график: </a:t>
            </a:r>
          </a:p>
        </p:txBody>
      </p:sp>
      <p:sp>
        <p:nvSpPr>
          <p:cNvPr id="17" name="TextBox 16">
            <a:extLst>
              <a:ext uri="{FF2B5EF4-FFF2-40B4-BE49-F238E27FC236}">
                <a16:creationId xmlns:a16="http://schemas.microsoft.com/office/drawing/2014/main" xmlns="" id="{DA1B2BFA-D90F-4030-9C66-3B41141C3D71}"/>
              </a:ext>
            </a:extLst>
          </p:cNvPr>
          <p:cNvSpPr txBox="1"/>
          <p:nvPr/>
        </p:nvSpPr>
        <p:spPr>
          <a:xfrm>
            <a:off x="5605130" y="2253460"/>
            <a:ext cx="6300000" cy="461665"/>
          </a:xfrm>
          <a:prstGeom prst="rect">
            <a:avLst/>
          </a:prstGeom>
          <a:noFill/>
        </p:spPr>
        <p:txBody>
          <a:bodyPr wrap="square" rtlCol="0">
            <a:spAutoFit/>
          </a:bodyPr>
          <a:lstStyle/>
          <a:p>
            <a:pPr lvl="0" algn="ctr"/>
            <a:r>
              <a:rPr lang="ru-RU" sz="2400" dirty="0" smtClean="0"/>
              <a:t> </a:t>
            </a:r>
            <a:endParaRPr lang="ru-RU" sz="2400" dirty="0"/>
          </a:p>
        </p:txBody>
      </p:sp>
      <p:sp>
        <p:nvSpPr>
          <p:cNvPr id="24" name="TextBox 23">
            <a:extLst>
              <a:ext uri="{FF2B5EF4-FFF2-40B4-BE49-F238E27FC236}">
                <a16:creationId xmlns:a16="http://schemas.microsoft.com/office/drawing/2014/main" xmlns="" id="{A635550E-19E0-4D4B-AB6C-B12F972D3EE5}"/>
              </a:ext>
            </a:extLst>
          </p:cNvPr>
          <p:cNvSpPr txBox="1"/>
          <p:nvPr/>
        </p:nvSpPr>
        <p:spPr>
          <a:xfrm>
            <a:off x="8724900" y="2196721"/>
            <a:ext cx="2917310" cy="338554"/>
          </a:xfrm>
          <a:prstGeom prst="rect">
            <a:avLst/>
          </a:prstGeom>
          <a:noFill/>
        </p:spPr>
        <p:txBody>
          <a:bodyPr wrap="square" rtlCol="0">
            <a:spAutoFit/>
          </a:bodyPr>
          <a:lstStyle/>
          <a:p>
            <a:pPr algn="ctr"/>
            <a:r>
              <a:rPr lang="ru-RU" sz="1600" dirty="0" smtClean="0">
                <a:solidFill>
                  <a:schemeClr val="bg1"/>
                </a:solidFill>
              </a:rPr>
              <a:t> </a:t>
            </a:r>
            <a:endParaRPr lang="ru-RU" sz="1600" dirty="0">
              <a:solidFill>
                <a:schemeClr val="bg1"/>
              </a:solidFill>
            </a:endParaRPr>
          </a:p>
        </p:txBody>
      </p:sp>
      <p:sp>
        <p:nvSpPr>
          <p:cNvPr id="2" name="Прямоугольник 1"/>
          <p:cNvSpPr/>
          <p:nvPr/>
        </p:nvSpPr>
        <p:spPr>
          <a:xfrm>
            <a:off x="-6229" y="6563989"/>
            <a:ext cx="6096000" cy="246221"/>
          </a:xfrm>
          <a:prstGeom prst="rect">
            <a:avLst/>
          </a:prstGeom>
        </p:spPr>
        <p:txBody>
          <a:bodyPr>
            <a:spAutoFit/>
          </a:bodyPr>
          <a:lstStyle/>
          <a:p>
            <a:r>
              <a:rPr lang="ru-RU" sz="1000" dirty="0">
                <a:solidFill>
                  <a:schemeClr val="bg1"/>
                </a:solidFill>
              </a:rPr>
              <a:t>https://globalnews.ca/wp-content/uploads/2019/06/operation.jpg?quality=85&amp;strip=all</a:t>
            </a:r>
          </a:p>
        </p:txBody>
      </p:sp>
      <p:sp>
        <p:nvSpPr>
          <p:cNvPr id="4" name="Прямоугольник 3"/>
          <p:cNvSpPr/>
          <p:nvPr/>
        </p:nvSpPr>
        <p:spPr>
          <a:xfrm>
            <a:off x="-16751" y="1558453"/>
            <a:ext cx="12042229" cy="5180393"/>
          </a:xfrm>
          <a:prstGeom prst="rect">
            <a:avLst/>
          </a:prstGeom>
        </p:spPr>
        <p:txBody>
          <a:bodyPr wrap="square">
            <a:spAutoFit/>
          </a:bodyPr>
          <a:lstStyle/>
          <a:p>
            <a:pPr marL="457200" indent="441960" algn="just">
              <a:lnSpc>
                <a:spcPct val="115000"/>
              </a:lnSpc>
              <a:spcAft>
                <a:spcPts val="0"/>
              </a:spcAft>
            </a:pPr>
            <a:r>
              <a:rPr lang="ru-RU" sz="2200" dirty="0">
                <a:ea typeface="Calibri" panose="020F0502020204030204" pitchFamily="34" charset="0"/>
                <a:cs typeface="Arial" panose="020B0604020202020204" pitchFamily="34" charset="0"/>
              </a:rPr>
              <a:t>(</a:t>
            </a:r>
            <a:r>
              <a:rPr lang="en-US" sz="2200" dirty="0">
                <a:ea typeface="Calibri" panose="020F0502020204030204" pitchFamily="34" charset="0"/>
                <a:cs typeface="Arial" panose="020B0604020202020204" pitchFamily="34" charset="0"/>
              </a:rPr>
              <a:t>A</a:t>
            </a:r>
            <a:r>
              <a:rPr lang="ru-RU" sz="2200" dirty="0">
                <a:ea typeface="Calibri" panose="020F0502020204030204" pitchFamily="34" charset="0"/>
                <a:cs typeface="Arial" panose="020B0604020202020204" pitchFamily="34" charset="0"/>
              </a:rPr>
              <a:t>) Организации не разрешается утилизировать издание 1000 - медицинское устройство все еще в силе и функционирует.</a:t>
            </a:r>
            <a:endParaRPr lang="ru-RU" sz="2200" dirty="0">
              <a:ea typeface="Calibri" panose="020F0502020204030204" pitchFamily="34" charset="0"/>
              <a:cs typeface="Times New Roman" panose="02020603050405020304" pitchFamily="18" charset="0"/>
            </a:endParaRPr>
          </a:p>
          <a:p>
            <a:pPr marL="457200" indent="441960" algn="just">
              <a:lnSpc>
                <a:spcPct val="115000"/>
              </a:lnSpc>
              <a:spcAft>
                <a:spcPts val="0"/>
              </a:spcAft>
            </a:pPr>
            <a:r>
              <a:rPr lang="ru-RU" sz="2200" dirty="0">
                <a:ea typeface="Calibri" panose="020F0502020204030204" pitchFamily="34" charset="0"/>
                <a:cs typeface="Arial" panose="020B0604020202020204" pitchFamily="34" charset="0"/>
              </a:rPr>
              <a:t>(</a:t>
            </a:r>
            <a:r>
              <a:rPr lang="en-US" sz="2200" dirty="0">
                <a:ea typeface="Calibri" panose="020F0502020204030204" pitchFamily="34" charset="0"/>
                <a:cs typeface="Arial" panose="020B0604020202020204" pitchFamily="34" charset="0"/>
              </a:rPr>
              <a:t>B</a:t>
            </a:r>
            <a:r>
              <a:rPr lang="ru-RU" sz="2200" dirty="0">
                <a:ea typeface="Calibri" panose="020F0502020204030204" pitchFamily="34" charset="0"/>
                <a:cs typeface="Arial" panose="020B0604020202020204" pitchFamily="34" charset="0"/>
              </a:rPr>
              <a:t>) Организации не разрешается выбрасывать версию 1000 - не прошло и двух лет с даты выпуска (нормативное требование номер один).</a:t>
            </a:r>
            <a:endParaRPr lang="ru-RU" sz="2200" dirty="0">
              <a:ea typeface="Calibri" panose="020F0502020204030204" pitchFamily="34" charset="0"/>
              <a:cs typeface="Times New Roman" panose="02020603050405020304" pitchFamily="18" charset="0"/>
            </a:endParaRPr>
          </a:p>
          <a:p>
            <a:pPr marL="457200" indent="441960" algn="just">
              <a:lnSpc>
                <a:spcPct val="115000"/>
              </a:lnSpc>
              <a:spcAft>
                <a:spcPts val="0"/>
              </a:spcAft>
            </a:pPr>
            <a:r>
              <a:rPr lang="ru-RU" sz="2200" dirty="0">
                <a:ea typeface="Calibri" panose="020F0502020204030204" pitchFamily="34" charset="0"/>
                <a:cs typeface="Arial" panose="020B0604020202020204" pitchFamily="34" charset="0"/>
              </a:rPr>
              <a:t>(</a:t>
            </a:r>
            <a:r>
              <a:rPr lang="en-US" sz="2200" dirty="0">
                <a:ea typeface="Calibri" panose="020F0502020204030204" pitchFamily="34" charset="0"/>
                <a:cs typeface="Arial" panose="020B0604020202020204" pitchFamily="34" charset="0"/>
              </a:rPr>
              <a:t>C</a:t>
            </a:r>
            <a:r>
              <a:rPr lang="ru-RU" sz="2200" dirty="0">
                <a:ea typeface="Calibri" panose="020F0502020204030204" pitchFamily="34" charset="0"/>
                <a:cs typeface="Arial" panose="020B0604020202020204" pitchFamily="34" charset="0"/>
              </a:rPr>
              <a:t>) Организации не разрешается утилизировать издание 1000 - прошло уже два года, но нормативное требование номер два требует хранения записей в течение как минимум четырех лет после выпуска. Эти записи относятся к изданию 1000. Изготовитель должен хранить издание 1000, пока записи не будут уничтожены.</a:t>
            </a:r>
            <a:endParaRPr lang="ru-RU" sz="2200" dirty="0">
              <a:ea typeface="Calibri" panose="020F0502020204030204" pitchFamily="34" charset="0"/>
              <a:cs typeface="Times New Roman" panose="02020603050405020304" pitchFamily="18" charset="0"/>
            </a:endParaRPr>
          </a:p>
          <a:p>
            <a:pPr marL="457200" indent="441960" algn="just">
              <a:lnSpc>
                <a:spcPct val="115000"/>
              </a:lnSpc>
              <a:spcAft>
                <a:spcPts val="1000"/>
              </a:spcAft>
            </a:pPr>
            <a:r>
              <a:rPr lang="ru-RU" sz="2200" dirty="0">
                <a:ea typeface="Calibri" panose="020F0502020204030204" pitchFamily="34" charset="0"/>
                <a:cs typeface="Arial" panose="020B0604020202020204" pitchFamily="34" charset="0"/>
              </a:rPr>
              <a:t>(</a:t>
            </a:r>
            <a:r>
              <a:rPr lang="en-US" sz="2200" dirty="0">
                <a:ea typeface="Calibri" panose="020F0502020204030204" pitchFamily="34" charset="0"/>
                <a:cs typeface="Arial" panose="020B0604020202020204" pitchFamily="34" charset="0"/>
              </a:rPr>
              <a:t>D</a:t>
            </a:r>
            <a:r>
              <a:rPr lang="ru-RU" sz="2200" dirty="0">
                <a:ea typeface="Calibri" panose="020F0502020204030204" pitchFamily="34" charset="0"/>
                <a:cs typeface="Arial" panose="020B0604020202020204" pitchFamily="34" charset="0"/>
              </a:rPr>
              <a:t>) Прошло более четырех лет после выпуска медицинского изделия - организации разрешено уничтожать записи, относящиеся к медицинскому изделию и соответствующему изданию </a:t>
            </a:r>
            <a:r>
              <a:rPr lang="en-US" sz="2200" dirty="0">
                <a:ea typeface="Calibri" panose="020F0502020204030204" pitchFamily="34" charset="0"/>
                <a:cs typeface="Arial" panose="020B0604020202020204" pitchFamily="34" charset="0"/>
              </a:rPr>
              <a:t>1000.</a:t>
            </a:r>
            <a:endParaRPr lang="ru-RU" sz="2200" dirty="0">
              <a:ea typeface="Calibri" panose="020F0502020204030204" pitchFamily="34" charset="0"/>
              <a:cs typeface="Times New Roman" panose="02020603050405020304" pitchFamily="18" charset="0"/>
            </a:endParaRPr>
          </a:p>
          <a:p>
            <a:pPr algn="just"/>
            <a:r>
              <a:rPr lang="ru-RU" sz="2200" dirty="0" smtClean="0">
                <a:ea typeface="Calibri" panose="020F0502020204030204" pitchFamily="34" charset="0"/>
                <a:cs typeface="Arial" panose="020B0604020202020204" pitchFamily="34" charset="0"/>
              </a:rPr>
              <a:t>	Я </a:t>
            </a:r>
            <a:r>
              <a:rPr lang="ru-RU" sz="2200" dirty="0">
                <a:ea typeface="Calibri" panose="020F0502020204030204" pitchFamily="34" charset="0"/>
                <a:cs typeface="Arial" panose="020B0604020202020204" pitchFamily="34" charset="0"/>
              </a:rPr>
              <a:t>использовал термин организация, потому что это требование относится к каждому </a:t>
            </a:r>
            <a:r>
              <a:rPr lang="ru-RU" sz="2200" dirty="0" smtClean="0">
                <a:ea typeface="Calibri" panose="020F0502020204030204" pitchFamily="34" charset="0"/>
                <a:cs typeface="Arial" panose="020B0604020202020204" pitchFamily="34" charset="0"/>
              </a:rPr>
              <a:t>  участнику </a:t>
            </a:r>
            <a:r>
              <a:rPr lang="ru-RU" sz="2200" dirty="0">
                <a:ea typeface="Calibri" panose="020F0502020204030204" pitchFamily="34" charset="0"/>
                <a:cs typeface="Arial" panose="020B0604020202020204" pitchFamily="34" charset="0"/>
              </a:rPr>
              <a:t>жизненного цикла медицинского устройства: производителю и дистрибьютору.</a:t>
            </a:r>
            <a:endParaRPr lang="ru-RU" sz="2200" dirty="0"/>
          </a:p>
        </p:txBody>
      </p:sp>
    </p:spTree>
    <p:extLst>
      <p:ext uri="{BB962C8B-B14F-4D97-AF65-F5344CB8AC3E}">
        <p14:creationId xmlns:p14="http://schemas.microsoft.com/office/powerpoint/2010/main" val="12216566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6000" y="999087"/>
            <a:ext cx="5310000" cy="1325563"/>
          </a:xfrm>
        </p:spPr>
        <p:txBody>
          <a:bodyPr/>
          <a:lstStyle/>
          <a:p>
            <a:r>
              <a:rPr lang="en-US" dirty="0"/>
              <a:t> </a:t>
            </a:r>
            <a:endParaRPr lang="ru-RU" dirty="0"/>
          </a:p>
        </p:txBody>
      </p:sp>
      <p:pic>
        <p:nvPicPr>
          <p:cNvPr id="1026" name="Picture 2" descr="Агентство «Узархив» и ряд госархивов реорганизованы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4720" y="189000"/>
            <a:ext cx="4831279" cy="2945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Прямоугольник 1"/>
          <p:cNvSpPr/>
          <p:nvPr/>
        </p:nvSpPr>
        <p:spPr>
          <a:xfrm>
            <a:off x="15524" y="495656"/>
            <a:ext cx="7126543" cy="2862322"/>
          </a:xfrm>
          <a:prstGeom prst="rect">
            <a:avLst/>
          </a:prstGeom>
        </p:spPr>
        <p:txBody>
          <a:bodyPr wrap="square">
            <a:spAutoFit/>
          </a:bodyPr>
          <a:lstStyle/>
          <a:p>
            <a:pPr algn="just"/>
            <a:r>
              <a:rPr lang="ru-RU" dirty="0">
                <a:ea typeface="Calibri" panose="020F0502020204030204" pitchFamily="34" charset="0"/>
                <a:cs typeface="Arial" panose="020B0604020202020204" pitchFamily="34" charset="0"/>
              </a:rPr>
              <a:t>Будут определены мероприятия по архивированию старых документов и устаревших редакций. Необходимо определить, что делать со старыми версиями, которые не обновляются, как с ними обращаться, и должны ли они быть удалены или заархивированы: Будет определено хранилище не обновленных документов. Действия будут определять место архивации, время хранения и на каком носителе. Недействительные документы, которые не утилизируются, должны быть указаны или помечены. Отметка будет указывать на статус документа вне всяких сомнений и гарантировать, что никто не будет его использовать.</a:t>
            </a:r>
            <a:endParaRPr lang="ru-RU" dirty="0"/>
          </a:p>
        </p:txBody>
      </p:sp>
      <p:sp>
        <p:nvSpPr>
          <p:cNvPr id="7" name="Прямоугольник 6"/>
          <p:cNvSpPr/>
          <p:nvPr/>
        </p:nvSpPr>
        <p:spPr>
          <a:xfrm>
            <a:off x="-557418" y="70155"/>
            <a:ext cx="4779322" cy="492122"/>
          </a:xfrm>
          <a:prstGeom prst="rect">
            <a:avLst/>
          </a:prstGeom>
        </p:spPr>
        <p:txBody>
          <a:bodyPr wrap="none">
            <a:spAutoFit/>
          </a:bodyPr>
          <a:lstStyle/>
          <a:p>
            <a:pPr marL="457200" indent="441960" algn="just">
              <a:lnSpc>
                <a:spcPct val="115000"/>
              </a:lnSpc>
              <a:spcAft>
                <a:spcPts val="1000"/>
              </a:spcAft>
            </a:pPr>
            <a:r>
              <a:rPr lang="ru-RU" sz="2400" dirty="0">
                <a:ea typeface="Calibri" panose="020F0502020204030204" pitchFamily="34" charset="0"/>
                <a:cs typeface="Arial" panose="020B0604020202020204" pitchFamily="34" charset="0"/>
              </a:rPr>
              <a:t>Архивирование документов</a:t>
            </a:r>
            <a:endParaRPr lang="ru-RU" dirty="0">
              <a:effectLst/>
              <a:ea typeface="Calibri" panose="020F0502020204030204" pitchFamily="34" charset="0"/>
              <a:cs typeface="Times New Roman" panose="02020603050405020304" pitchFamily="18" charset="0"/>
            </a:endParaRPr>
          </a:p>
        </p:txBody>
      </p:sp>
      <p:sp>
        <p:nvSpPr>
          <p:cNvPr id="8" name="Прямоугольник 7"/>
          <p:cNvSpPr/>
          <p:nvPr/>
        </p:nvSpPr>
        <p:spPr>
          <a:xfrm>
            <a:off x="44999" y="4149000"/>
            <a:ext cx="11991000" cy="2325765"/>
          </a:xfrm>
          <a:prstGeom prst="rect">
            <a:avLst/>
          </a:prstGeom>
        </p:spPr>
        <p:txBody>
          <a:bodyPr wrap="square">
            <a:spAutoFit/>
          </a:bodyPr>
          <a:lstStyle/>
          <a:p>
            <a:pPr marL="342900" lvl="0" indent="-342900">
              <a:lnSpc>
                <a:spcPct val="115000"/>
              </a:lnSpc>
              <a:spcAft>
                <a:spcPts val="0"/>
              </a:spcAft>
              <a:buFont typeface="Wingdings" panose="05000000000000000000" pitchFamily="2" charset="2"/>
              <a:buChar char=""/>
            </a:pPr>
            <a:r>
              <a:rPr lang="ru-RU" dirty="0" smtClean="0">
                <a:ea typeface="Calibri" panose="020F0502020204030204" pitchFamily="34" charset="0"/>
                <a:cs typeface="Arial" panose="020B0604020202020204" pitchFamily="34" charset="0"/>
              </a:rPr>
              <a:t>Уничтожьте </a:t>
            </a:r>
            <a:r>
              <a:rPr lang="ru-RU" dirty="0">
                <a:ea typeface="Calibri" panose="020F0502020204030204" pitchFamily="34" charset="0"/>
                <a:cs typeface="Arial" panose="020B0604020202020204" pitchFamily="34" charset="0"/>
              </a:rPr>
              <a:t>их.</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Отметьте каждую печатью или водяным знаком.</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Если документы сохраняются на сервере компании, ответственность должна быть возложена на кого-либо за удаление или архивирование устаревших документов с сервера или их замену обновленными.</a:t>
            </a:r>
            <a:endParaRPr lang="ru-RU" sz="1400" dirty="0">
              <a:ea typeface="Calibri" panose="020F0502020204030204" pitchFamily="34" charset="0"/>
              <a:cs typeface="Times New Roman" panose="02020603050405020304" pitchFamily="18" charset="0"/>
            </a:endParaRPr>
          </a:p>
          <a:p>
            <a:r>
              <a:rPr lang="ru-RU" dirty="0">
                <a:ea typeface="Calibri" panose="020F0502020204030204" pitchFamily="34" charset="0"/>
                <a:cs typeface="Arial" panose="020B0604020202020204" pitchFamily="34" charset="0"/>
              </a:rPr>
              <a:t>Осведомленность о том, что нельзя использовать устаревшие документы, будет применяться во всей организации. Лица должны понимать, как определить недействительный документ, каковы последствия его использования, что делать при обнаружении недействительных документов на месте работы.</a:t>
            </a:r>
            <a:endParaRPr lang="ru-RU" dirty="0"/>
          </a:p>
        </p:txBody>
      </p:sp>
      <p:sp>
        <p:nvSpPr>
          <p:cNvPr id="9" name="Прямоугольник 8"/>
          <p:cNvSpPr/>
          <p:nvPr/>
        </p:nvSpPr>
        <p:spPr>
          <a:xfrm>
            <a:off x="-429000" y="3423094"/>
            <a:ext cx="12329999" cy="729430"/>
          </a:xfrm>
          <a:prstGeom prst="rect">
            <a:avLst/>
          </a:prstGeom>
        </p:spPr>
        <p:txBody>
          <a:bodyPr wrap="square">
            <a:spAutoFit/>
          </a:bodyPr>
          <a:lstStyle/>
          <a:p>
            <a:pPr marL="457200" indent="441960">
              <a:lnSpc>
                <a:spcPct val="115000"/>
              </a:lnSpc>
              <a:spcAft>
                <a:spcPts val="0"/>
              </a:spcAft>
            </a:pPr>
            <a:r>
              <a:rPr lang="ru-RU" dirty="0">
                <a:ea typeface="Calibri" panose="020F0502020204030204" pitchFamily="34" charset="0"/>
                <a:cs typeface="Arial" panose="020B0604020202020204" pitchFamily="34" charset="0"/>
              </a:rPr>
              <a:t>Если распечатанные документы становятся непригодными для использования, вы должны убедиться, что они не </a:t>
            </a:r>
            <a:r>
              <a:rPr lang="ru-RU" dirty="0" smtClean="0">
                <a:ea typeface="Calibri" panose="020F0502020204030204" pitchFamily="34" charset="0"/>
                <a:cs typeface="Arial" panose="020B0604020202020204" pitchFamily="34" charset="0"/>
              </a:rPr>
              <a:t>используются:</a:t>
            </a:r>
            <a:endParaRPr lang="ru-RU" sz="1400" dirty="0">
              <a:ea typeface="Calibri" panose="020F0502020204030204" pitchFamily="34" charset="0"/>
              <a:cs typeface="Times New Roman" panose="02020603050405020304" pitchFamily="18" charset="0"/>
            </a:endParaRPr>
          </a:p>
        </p:txBody>
      </p:sp>
      <p:sp>
        <p:nvSpPr>
          <p:cNvPr id="11" name="Прямоугольник 10"/>
          <p:cNvSpPr/>
          <p:nvPr/>
        </p:nvSpPr>
        <p:spPr>
          <a:xfrm>
            <a:off x="7205971" y="3165668"/>
            <a:ext cx="6096000" cy="261610"/>
          </a:xfrm>
          <a:prstGeom prst="rect">
            <a:avLst/>
          </a:prstGeom>
        </p:spPr>
        <p:txBody>
          <a:bodyPr>
            <a:spAutoFit/>
          </a:bodyPr>
          <a:lstStyle/>
          <a:p>
            <a:r>
              <a:rPr lang="en-US" sz="1050" dirty="0"/>
              <a:t>http://static.norma.uz/images/153936_6b4adbc92e152a71bc48b6a10abe.jpg</a:t>
            </a:r>
            <a:endParaRPr lang="ru-RU" sz="1050" dirty="0"/>
          </a:p>
        </p:txBody>
      </p:sp>
    </p:spTree>
    <p:extLst>
      <p:ext uri="{BB962C8B-B14F-4D97-AF65-F5344CB8AC3E}">
        <p14:creationId xmlns:p14="http://schemas.microsoft.com/office/powerpoint/2010/main" val="41439749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786000" y="78437"/>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pic>
        <p:nvPicPr>
          <p:cNvPr id="2050" name="Picture 2" descr="Список использованной литературы 📝 в отчете по практике - Все Сда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550" y="683896"/>
            <a:ext cx="6267450" cy="56483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041000" y="6400293"/>
            <a:ext cx="6096000" cy="261610"/>
          </a:xfrm>
          <a:prstGeom prst="rect">
            <a:avLst/>
          </a:prstGeom>
        </p:spPr>
        <p:txBody>
          <a:bodyPr>
            <a:spAutoFit/>
          </a:bodyPr>
          <a:lstStyle/>
          <a:p>
            <a:r>
              <a:rPr lang="en-US" sz="1050" dirty="0"/>
              <a:t>https://vsesdal.com/post_images/shares/notes_1470399074.jpg</a:t>
            </a:r>
            <a:endParaRPr lang="ru-RU" sz="1050" dirty="0"/>
          </a:p>
        </p:txBody>
      </p:sp>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2594</TotalTime>
  <Words>3600</Words>
  <Application>Microsoft Office PowerPoint</Application>
  <PresentationFormat>Широкоэкранный</PresentationFormat>
  <Paragraphs>279</Paragraphs>
  <Slides>34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34</vt:i4>
      </vt:variant>
    </vt:vector>
  </HeadingPairs>
  <TitlesOfParts>
    <vt:vector size="41" baseType="lpstr">
      <vt:lpstr>Arial</vt:lpstr>
      <vt:lpstr>Bahnschrift Light Condensed</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Course№2: Medical Device File Курс№2: Файл медицинского устройства</vt:lpstr>
      <vt:lpstr>ВВЕДЕНИЕ</vt:lpstr>
      <vt:lpstr> </vt:lpstr>
      <vt:lpstr> </vt:lpstr>
      <vt:lpstr> </vt:lpstr>
      <vt:lpstr> Требования к установке: Документация, содержащая инструкции о том, как для установки Медицинского изделия: технические спецификации для установки, рабочие инструкции, планы сборки, инструкции по настройке, чистоте и процессам стерилизации, планы качества, документация по поиску и устранению неисправностей, определение необходимых условий для установки, инструкции по сохранению собственности клиента Документация, которая включает описание того, как управлять установкой: контрольные списки, проверки. Процедуры, описывающие измерения и мониторинг работ по установке: ссылки на верификацию и валидацию медицинского устройства, инструкции по тестированию и т. Д. Процедуры для действий по освобождению Документированные критерии приемки Списки ссылок на средства контроля рисков. Ссылки на соответствующие квалификационные требования, учебную документацию и планы сертификации.  Действия и процессы по обслуживанию и ремонту: Документация, которая включает спецификации для сервисного обслуживания медицинского устройства: планы обслуживания, программы обслуживания, планы обслуживания, протоколы обслуживания, контрольные списки, инструкции по сохранению собственности клиента. Процедуры, описывающие измерения и мониторинг работ по установке: ссылки на верификацию и валидацию медицинского устройства, инструкции по тестированию и так далее. Ссылки на соответствующие квалификационные требования, учебную документацию и планы сертификации. Ссылки на расписания и сроки. Когда организация определяет другие типы документации спецификаций, она может включить их в этот файл. </vt:lpstr>
      <vt:lpstr>Контроль документов     </vt:lpstr>
      <vt:lpstr>Объем и размер документов</vt:lpstr>
      <vt:lpstr> </vt:lpstr>
      <vt:lpstr>Нормативные требования к контролю документации</vt:lpstr>
      <vt:lpstr>  </vt:lpstr>
      <vt:lpstr>Формат и структура документов</vt:lpstr>
      <vt:lpstr>Описание действий: должны быть описаны действия и действия, необходимые для достижения цели документа. Уровень детализации зависит от сложности действий, необходимых методов, а также уровней навыков и подготовки людей, которые необходимы им для выполнения действий. Тем не менее, необходимо учесть несколько аспектов: </vt:lpstr>
      <vt:lpstr>СМИ документов</vt:lpstr>
      <vt:lpstr>Рассмотрение и утверждение документов на соответствие</vt:lpstr>
      <vt:lpstr> Под пригодностью документа понимается уверенность в том, что он был должным образом разработан: он поддерживает процессы и действия, пригоден для работы и поможет организации в достижении целей в области качества и требований к продукции, нормативных требований или требований безопасности. Каждый документ должен быть утвержден на предмет пригодности перед выпуском для использования. Какие аспекты указывают на пригодность документов?</vt:lpstr>
      <vt:lpstr>Статус документов</vt:lpstr>
      <vt:lpstr>Срок действия документов</vt:lpstr>
      <vt:lpstr>Наличие и распространение документов</vt:lpstr>
      <vt:lpstr>  </vt:lpstr>
      <vt:lpstr> </vt:lpstr>
      <vt:lpstr> Защита и сохранность документов</vt:lpstr>
      <vt:lpstr> </vt:lpstr>
      <vt:lpstr>На практике организация должна продемонстрировать способность управлять доступом и полномочиями, а также предоставлять сотрудникам доступ к документам в «точке использования», то есть на их рабочем месте. На какие аспекты документов влияет доступ?</vt:lpstr>
      <vt:lpstr>ERP и CRM</vt:lpstr>
      <vt:lpstr>Обновления и изменения документов и контроля версий</vt:lpstr>
      <vt:lpstr>Презентация PowerPoint</vt:lpstr>
      <vt:lpstr>Стандарт ISO 13485 придает большое значение тому, кто одобряет изменение. Утверждающий должен быть: </vt:lpstr>
      <vt:lpstr>Хранение документов  </vt:lpstr>
      <vt:lpstr>   </vt:lpstr>
      <vt:lpstr> Итак, в одно прекрасное утро производитель доставил медицинское устройство, и в тот же день одна из форм была пересмотрена и получила новую редакцию: с редакции 1000 до 1001, а редакция 1000 устарела (Рисунок-1). Отсчет начинается. Давайте рассмотрим график: </vt:lpstr>
      <vt:lpstr> </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80</cp:revision>
  <dcterms:created xsi:type="dcterms:W3CDTF">2020-05-02T19:28:51Z</dcterms:created>
  <dcterms:modified xsi:type="dcterms:W3CDTF">2021-09-29T14:48:58Z</dcterms:modified>
</cp:coreProperties>
</file>