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70" r:id="rId6"/>
    <p:sldId id="271" r:id="rId7"/>
    <p:sldId id="294" r:id="rId8"/>
    <p:sldId id="272" r:id="rId9"/>
    <p:sldId id="273" r:id="rId10"/>
    <p:sldId id="274" r:id="rId11"/>
    <p:sldId id="275" r:id="rId12"/>
    <p:sldId id="276" r:id="rId13"/>
    <p:sldId id="277" r:id="rId14"/>
    <p:sldId id="278" r:id="rId15"/>
    <p:sldId id="279" r:id="rId16"/>
    <p:sldId id="280" r:id="rId17"/>
    <p:sldId id="281" r:id="rId18"/>
    <p:sldId id="283" r:id="rId19"/>
    <p:sldId id="284" r:id="rId20"/>
    <p:sldId id="285" r:id="rId21"/>
    <p:sldId id="286" r:id="rId22"/>
    <p:sldId id="287" r:id="rId23"/>
    <p:sldId id="288" r:id="rId24"/>
    <p:sldId id="289" r:id="rId25"/>
    <p:sldId id="290" r:id="rId26"/>
    <p:sldId id="291" r:id="rId27"/>
    <p:sldId id="292" r:id="rId28"/>
    <p:sldId id="259" r:id="rId29"/>
    <p:sldId id="293" r:id="rId30"/>
    <p:sldId id="267" r:id="rId31"/>
    <p:sldId id="266" r:id="rId32"/>
  </p:sldIdLst>
  <p:sldSz cx="12192000" cy="6858000"/>
  <p:notesSz cx="6858000" cy="9144000"/>
  <p:custDataLst>
    <p:tags r:id="rId33"/>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74" d="100"/>
          <a:sy n="74" d="100"/>
        </p:scale>
        <p:origin x="1074" y="7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271A8163-8720-4BB4-BF1C-E4094FFB62C1}"/>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5" name="Нижний колонтитул 4">
            <a:extLst>
              <a:ext uri="{FF2B5EF4-FFF2-40B4-BE49-F238E27FC236}">
                <a16:creationId xmlns:a16="http://schemas.microsoft.com/office/drawing/2014/main" xmlns=""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a16="http://schemas.microsoft.com/office/drawing/2014/main" xmlns=""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a16="http://schemas.microsoft.com/office/drawing/2014/main" xmlns=""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a16="http://schemas.microsoft.com/office/drawing/2014/main" xmlns=""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a16="http://schemas.microsoft.com/office/drawing/2014/main" xmlns=""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a16="http://schemas.microsoft.com/office/drawing/2014/main" xmlns=""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a16="http://schemas.microsoft.com/office/drawing/2014/main" xmlns=""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a16="http://schemas.microsoft.com/office/drawing/2014/main" xmlns=""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a16="http://schemas.microsoft.com/office/drawing/2014/main" xmlns=""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a16="http://schemas.microsoft.com/office/drawing/2014/main" xmlns=""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a16="http://schemas.microsoft.com/office/drawing/2014/main" xmlns=""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a16="http://schemas.microsoft.com/office/drawing/2014/main" xmlns=""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a16="http://schemas.microsoft.com/office/drawing/2014/main" xmlns=""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a16="http://schemas.microsoft.com/office/drawing/2014/main" xmlns=""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a16="http://schemas.microsoft.com/office/drawing/2014/main" xmlns=""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a16="http://schemas.microsoft.com/office/drawing/2014/main" xmlns=""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a16="http://schemas.microsoft.com/office/drawing/2014/main" xmlns=""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a16="http://schemas.microsoft.com/office/drawing/2014/main" xmlns=""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a16="http://schemas.microsoft.com/office/drawing/2014/main" xmlns=""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a16="http://schemas.microsoft.com/office/drawing/2014/main" xmlns=""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a16="http://schemas.microsoft.com/office/drawing/2014/main" xmlns=""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a16="http://schemas.microsoft.com/office/drawing/2014/main" xmlns=""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a16="http://schemas.microsoft.com/office/drawing/2014/main" xmlns=""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a16="http://schemas.microsoft.com/office/drawing/2014/main" xmlns=""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a16="http://schemas.microsoft.com/office/drawing/2014/main" xmlns=""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a16="http://schemas.microsoft.com/office/drawing/2014/main" xmlns=""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B0495C8-42D1-424C-8AB4-32DCC979616F}"/>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5" name="Нижний колонтитул 4">
            <a:extLst>
              <a:ext uri="{FF2B5EF4-FFF2-40B4-BE49-F238E27FC236}">
                <a16:creationId xmlns:a16="http://schemas.microsoft.com/office/drawing/2014/main" xmlns=""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a16="http://schemas.microsoft.com/office/drawing/2014/main" xmlns=""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a16="http://schemas.microsoft.com/office/drawing/2014/main" xmlns=""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10C0E4E-C9B5-430F-A9D0-B611903A8719}"/>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5" name="Нижний колонтитул 4">
            <a:extLst>
              <a:ext uri="{FF2B5EF4-FFF2-40B4-BE49-F238E27FC236}">
                <a16:creationId xmlns:a16="http://schemas.microsoft.com/office/drawing/2014/main" xmlns=""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5CC19E8B-3206-4DDD-B292-617841A615E0}"/>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6" name="Нижний колонтитул 5">
            <a:extLst>
              <a:ext uri="{FF2B5EF4-FFF2-40B4-BE49-F238E27FC236}">
                <a16:creationId xmlns:a16="http://schemas.microsoft.com/office/drawing/2014/main" xmlns=""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55995E15-1A87-43F0-9983-D156DB3AE3D4}"/>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8" name="Нижний колонтитул 7">
            <a:extLst>
              <a:ext uri="{FF2B5EF4-FFF2-40B4-BE49-F238E27FC236}">
                <a16:creationId xmlns:a16="http://schemas.microsoft.com/office/drawing/2014/main" xmlns=""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901D47AB-3BD7-424A-A796-BB161CF57449}"/>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4" name="Нижний колонтитул 3">
            <a:extLst>
              <a:ext uri="{FF2B5EF4-FFF2-40B4-BE49-F238E27FC236}">
                <a16:creationId xmlns:a16="http://schemas.microsoft.com/office/drawing/2014/main" xmlns=""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06C29B13-3E5C-46F0-A823-F33D540F3E16}"/>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3" name="Нижний колонтитул 2">
            <a:extLst>
              <a:ext uri="{FF2B5EF4-FFF2-40B4-BE49-F238E27FC236}">
                <a16:creationId xmlns:a16="http://schemas.microsoft.com/office/drawing/2014/main" xmlns=""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C875869-43D1-4EA2-A0AB-2E5E194A4240}"/>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6" name="Нижний колонтитул 5">
            <a:extLst>
              <a:ext uri="{FF2B5EF4-FFF2-40B4-BE49-F238E27FC236}">
                <a16:creationId xmlns:a16="http://schemas.microsoft.com/office/drawing/2014/main" xmlns=""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DAA86078-E0BB-4EAF-BE97-AFE34FB78F9A}"/>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6" name="Нижний колонтитул 5">
            <a:extLst>
              <a:ext uri="{FF2B5EF4-FFF2-40B4-BE49-F238E27FC236}">
                <a16:creationId xmlns:a16="http://schemas.microsoft.com/office/drawing/2014/main" xmlns=""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331F93CA-E619-4D30-84C4-F0EE705C3161}"/>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5" name="Нижний колонтитул 4">
            <a:extLst>
              <a:ext uri="{FF2B5EF4-FFF2-40B4-BE49-F238E27FC236}">
                <a16:creationId xmlns:a16="http://schemas.microsoft.com/office/drawing/2014/main" xmlns=""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4F22CEBC-8441-45EE-84F1-77262CBE18CB}"/>
              </a:ext>
            </a:extLst>
          </p:cNvPr>
          <p:cNvSpPr>
            <a:spLocks noGrp="1"/>
          </p:cNvSpPr>
          <p:nvPr>
            <p:ph type="dt" sz="half" idx="10"/>
          </p:nvPr>
        </p:nvSpPr>
        <p:spPr/>
        <p:txBody>
          <a:bodyPr/>
          <a:lstStyle/>
          <a:p>
            <a:fld id="{30DCC583-3D21-4AAF-9AF3-3FB5AD7DB367}" type="datetimeFigureOut">
              <a:rPr lang="ru-RU" smtClean="0"/>
              <a:t>04.10.2021</a:t>
            </a:fld>
            <a:endParaRPr lang="ru-RU"/>
          </a:p>
        </p:txBody>
      </p:sp>
      <p:sp>
        <p:nvSpPr>
          <p:cNvPr id="5" name="Нижний колонтитул 4">
            <a:extLst>
              <a:ext uri="{FF2B5EF4-FFF2-40B4-BE49-F238E27FC236}">
                <a16:creationId xmlns:a16="http://schemas.microsoft.com/office/drawing/2014/main" xmlns=""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04.10.2021</a:t>
            </a:fld>
            <a:endParaRPr lang="ru-RU"/>
          </a:p>
        </p:txBody>
      </p:sp>
      <p:sp>
        <p:nvSpPr>
          <p:cNvPr id="5" name="Нижний колонтитул 4">
            <a:extLst>
              <a:ext uri="{FF2B5EF4-FFF2-40B4-BE49-F238E27FC236}">
                <a16:creationId xmlns:a16="http://schemas.microsoft.com/office/drawing/2014/main" xmlns=""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a16="http://schemas.microsoft.com/office/drawing/2014/main" xmlns=""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5031407" y="5283780"/>
            <a:ext cx="7065000" cy="610338"/>
          </a:xfrm>
        </p:spPr>
        <p:txBody>
          <a:bodyPr>
            <a:noAutofit/>
          </a:bodyPr>
          <a:lstStyle/>
          <a:p>
            <a:r>
              <a:rPr lang="en-US" sz="3200" dirty="0"/>
              <a:t>Medical Device Quality Management Systems </a:t>
            </a:r>
            <a:r>
              <a:rPr lang="ru-RU" sz="3200" dirty="0"/>
              <a:t/>
            </a:r>
            <a:br>
              <a:rPr lang="ru-RU" sz="3200" dirty="0"/>
            </a:br>
            <a:r>
              <a:rPr lang="en-US" sz="3200" dirty="0"/>
              <a:t>Strategy and Techniques for Improving Efficiency and Effectiveness</a:t>
            </a:r>
            <a:r>
              <a:rPr lang="en-US" sz="2800" dirty="0"/>
              <a:t/>
            </a:r>
            <a:br>
              <a:rPr lang="en-US" sz="2800" dirty="0"/>
            </a:br>
            <a:r>
              <a:rPr lang="ru-RU" sz="3200" dirty="0"/>
              <a:t>Стратегия систем управления качеством медицинских изделий и методы повышения эффективности и результативности</a:t>
            </a:r>
            <a:r>
              <a:rPr lang="en-US" sz="3200" dirty="0"/>
              <a:t/>
            </a:r>
            <a:br>
              <a:rPr lang="en-US" sz="3200" dirty="0"/>
            </a:br>
            <a:r>
              <a:rPr lang="ru-RU" sz="3200" dirty="0"/>
              <a:t/>
            </a:r>
            <a:br>
              <a:rPr lang="ru-RU" sz="3200" dirty="0"/>
            </a:br>
            <a:r>
              <a:rPr lang="en-US" sz="2800" dirty="0"/>
              <a:t>Course№3: Management responsibility</a:t>
            </a:r>
            <a:br>
              <a:rPr lang="en-US" sz="2800" dirty="0"/>
            </a:br>
            <a:r>
              <a:rPr lang="en-US" sz="2800" dirty="0"/>
              <a:t>   </a:t>
            </a:r>
            <a:r>
              <a:rPr lang="ru-RU" sz="2800" dirty="0"/>
              <a:t>Курс№</a:t>
            </a:r>
            <a:r>
              <a:rPr lang="en-US" sz="2800" dirty="0"/>
              <a:t>3</a:t>
            </a:r>
            <a:r>
              <a:rPr lang="ru-RU" sz="2800" dirty="0"/>
              <a:t>: Ответственность руководства</a:t>
            </a:r>
            <a:endParaRPr lang="ru-RU" sz="2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5211407" y="5251534"/>
            <a:ext cx="6705000" cy="1655762"/>
          </a:xfrm>
        </p:spPr>
        <p:txBody>
          <a:bodyPr>
            <a:normAutofit/>
          </a:bodyPr>
          <a:lstStyle/>
          <a:p>
            <a:pPr algn="l"/>
            <a:r>
              <a:rPr lang="ru-RU" dirty="0"/>
              <a:t> </a:t>
            </a:r>
          </a:p>
          <a:p>
            <a:pPr algn="l"/>
            <a:endParaRPr lang="ru-RU" dirty="0"/>
          </a:p>
          <a:p>
            <a:pPr algn="l"/>
            <a:endParaRPr lang="ru-RU"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89" y="4168383"/>
            <a:ext cx="4364090" cy="226429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sp>
        <p:nvSpPr>
          <p:cNvPr id="3" name="Прямоугольник 2"/>
          <p:cNvSpPr/>
          <p:nvPr/>
        </p:nvSpPr>
        <p:spPr>
          <a:xfrm>
            <a:off x="3722166" y="261235"/>
            <a:ext cx="6096000" cy="246221"/>
          </a:xfrm>
          <a:prstGeom prst="rect">
            <a:avLst/>
          </a:prstGeom>
        </p:spPr>
        <p:txBody>
          <a:bodyPr>
            <a:spAutoFit/>
          </a:bodyPr>
          <a:lstStyle/>
          <a:p>
            <a:r>
              <a:rPr lang="en-US" sz="1000" dirty="0"/>
              <a:t> </a:t>
            </a:r>
            <a:endParaRPr lang="ru-RU" sz="1000" dirty="0"/>
          </a:p>
        </p:txBody>
      </p:sp>
      <p:pic>
        <p:nvPicPr>
          <p:cNvPr id="4" name="Picture 2">
            <a:extLst>
              <a:ext uri="{FF2B5EF4-FFF2-40B4-BE49-F238E27FC236}">
                <a16:creationId xmlns:a16="http://schemas.microsoft.com/office/drawing/2014/main" xmlns="" id="{0063CA74-E853-42E9-AFF6-6B509B9E97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99" y="841426"/>
            <a:ext cx="5040001" cy="3000637"/>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xmlns="" id="{D282940B-8C9E-427C-87C0-2576648AFD0E}"/>
              </a:ext>
            </a:extLst>
          </p:cNvPr>
          <p:cNvSpPr txBox="1"/>
          <p:nvPr/>
        </p:nvSpPr>
        <p:spPr>
          <a:xfrm>
            <a:off x="111000" y="4023539"/>
            <a:ext cx="6742630" cy="215444"/>
          </a:xfrm>
          <a:prstGeom prst="rect">
            <a:avLst/>
          </a:prstGeom>
          <a:noFill/>
        </p:spPr>
        <p:txBody>
          <a:bodyPr wrap="square">
            <a:spAutoFit/>
          </a:bodyPr>
          <a:lstStyle/>
          <a:p>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https</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www</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err="1">
                <a:effectLst/>
                <a:latin typeface="Bahnschrift Light SemiCondensed" panose="020B0502040204020203" pitchFamily="34" charset="0"/>
                <a:ea typeface="Calibri" panose="020F0502020204030204" pitchFamily="34" charset="0"/>
                <a:cs typeface="Times New Roman" panose="02020603050405020304" pitchFamily="18" charset="0"/>
              </a:rPr>
              <a:t>loginworks</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com</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wp</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content</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uploads</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/2017/11/</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management</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roles</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and</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responsibilities</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-1-1024</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x</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576.</a:t>
            </a:r>
            <a:r>
              <a:rPr lang="en-US" sz="800" dirty="0">
                <a:effectLst/>
                <a:latin typeface="Bahnschrift Light SemiCondensed" panose="020B0502040204020203" pitchFamily="34" charset="0"/>
                <a:ea typeface="Calibri" panose="020F0502020204030204" pitchFamily="34" charset="0"/>
                <a:cs typeface="Times New Roman" panose="02020603050405020304" pitchFamily="18" charset="0"/>
              </a:rPr>
              <a:t>jpg</a:t>
            </a:r>
            <a:r>
              <a:rPr lang="ru-RU" sz="800" dirty="0">
                <a:effectLst/>
                <a:latin typeface="Bahnschrift Light SemiCondensed" panose="020B0502040204020203" pitchFamily="34" charset="0"/>
                <a:ea typeface="Calibri" panose="020F0502020204030204" pitchFamily="34" charset="0"/>
                <a:cs typeface="Times New Roman" panose="02020603050405020304" pitchFamily="18" charset="0"/>
              </a:rPr>
              <a:t>.</a:t>
            </a:r>
            <a:r>
              <a:rPr lang="en-US" sz="800" dirty="0" err="1">
                <a:effectLst/>
                <a:latin typeface="Bahnschrift Light SemiCondensed" panose="020B0502040204020203" pitchFamily="34" charset="0"/>
                <a:ea typeface="Calibri" panose="020F0502020204030204" pitchFamily="34" charset="0"/>
                <a:cs typeface="Times New Roman" panose="02020603050405020304" pitchFamily="18" charset="0"/>
              </a:rPr>
              <a:t>webp</a:t>
            </a:r>
            <a:endParaRPr lang="ru-RU" sz="800" dirty="0"/>
          </a:p>
        </p:txBody>
      </p:sp>
    </p:spTree>
    <p:extLst>
      <p:ext uri="{BB962C8B-B14F-4D97-AF65-F5344CB8AC3E}">
        <p14:creationId xmlns:p14="http://schemas.microsoft.com/office/powerpoint/2010/main" val="3112267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5.0 Management Responsibility in ISO 9001:2008 - Core Business Solutions,  Inc.">
            <a:extLst>
              <a:ext uri="{FF2B5EF4-FFF2-40B4-BE49-F238E27FC236}">
                <a16:creationId xmlns:a16="http://schemas.microsoft.com/office/drawing/2014/main" xmlns="" id="{F8B247F0-8000-4F61-BF9F-13BD3A82EC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828" r="13978"/>
          <a:stretch/>
        </p:blipFill>
        <p:spPr bwMode="auto">
          <a:xfrm>
            <a:off x="-1" y="99000"/>
            <a:ext cx="3676973" cy="2835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Текст 3">
            <a:extLst>
              <a:ext uri="{FF2B5EF4-FFF2-40B4-BE49-F238E27FC236}">
                <a16:creationId xmlns:a16="http://schemas.microsoft.com/office/drawing/2014/main" xmlns="" id="{6D89B97B-E7D3-49A8-B80B-CA72257341C0}"/>
              </a:ext>
            </a:extLst>
          </p:cNvPr>
          <p:cNvSpPr>
            <a:spLocks noGrp="1"/>
          </p:cNvSpPr>
          <p:nvPr>
            <p:ph type="body" sz="quarter" idx="11"/>
          </p:nvPr>
        </p:nvSpPr>
        <p:spPr>
          <a:xfrm>
            <a:off x="3676972" y="277062"/>
            <a:ext cx="8404028" cy="2478875"/>
          </a:xfrm>
        </p:spPr>
        <p:txBody>
          <a:bodyPr>
            <a:noAutofit/>
          </a:bodyPr>
          <a:lstStyle/>
          <a:p>
            <a:pPr marL="0" indent="0" algn="just">
              <a:buNone/>
            </a:pPr>
            <a:r>
              <a:rPr lang="en-US" sz="1800" dirty="0">
                <a:effectLst/>
                <a:ea typeface="Calibri" panose="020F0502020204030204" pitchFamily="34" charset="0"/>
                <a:cs typeface="Arial" panose="020B0604020202020204" pitchFamily="34" charset="0"/>
              </a:rPr>
              <a:t>	</a:t>
            </a:r>
            <a:r>
              <a:rPr lang="ru-RU" sz="1800" dirty="0">
                <a:effectLst/>
                <a:ea typeface="Calibri" panose="020F0502020204030204" pitchFamily="34" charset="0"/>
                <a:cs typeface="Arial" panose="020B0604020202020204" pitchFamily="34" charset="0"/>
              </a:rPr>
              <a:t>Насколько я могу сказать, успех внедрения системы менеджмента качества зависит от приверженности высшего руководства. Это не секрет. Руководство на всех уровнях организации должно создавать среду, которая будет создавать и способствовать созданию условий, в которых сотрудники будут чувствовать приверженность достижению целей организации. Но как оценить, действительно ли руководство привержено СМК? Согласно стандарту </a:t>
            </a:r>
            <a:r>
              <a:rPr lang="en-US" sz="1800" dirty="0">
                <a:effectLst/>
                <a:ea typeface="Calibri" panose="020F0502020204030204" pitchFamily="34" charset="0"/>
                <a:cs typeface="Arial" panose="020B0604020202020204" pitchFamily="34" charset="0"/>
              </a:rPr>
              <a:t>ISO</a:t>
            </a:r>
            <a:r>
              <a:rPr lang="ru-RU" sz="1800" dirty="0">
                <a:effectLst/>
                <a:ea typeface="Calibri" panose="020F0502020204030204" pitchFamily="34" charset="0"/>
                <a:cs typeface="Arial" panose="020B0604020202020204" pitchFamily="34" charset="0"/>
              </a:rPr>
              <a:t> 13485, высшее руководство должно продемонстрировать, как оно обеспечивает эффективное внедрение СМК. Ответственность определяет принципы и ожидаемые действия высшего руководства в отношении их приверженности СМК. Обязательства руководства следует рассматривать как основу для самооценки статуса высшего руководства и его роли в системе менеджмента качества в отношении его обязательств. Чтобы доказать свою приверженность, высшее руководство предоставит доказательства своих действий. Понимание требований в первую очередь позволит вам понять роль высшего руководства в СМК (требования стандарта </a:t>
            </a:r>
            <a:r>
              <a:rPr lang="en-US" sz="1800" dirty="0">
                <a:effectLst/>
                <a:ea typeface="Calibri" panose="020F0502020204030204" pitchFamily="34" charset="0"/>
                <a:cs typeface="Arial" panose="020B0604020202020204" pitchFamily="34" charset="0"/>
              </a:rPr>
              <a:t>ISO </a:t>
            </a:r>
            <a:r>
              <a:rPr lang="ru-RU" sz="1800" dirty="0">
                <a:effectLst/>
                <a:ea typeface="Calibri" panose="020F0502020204030204" pitchFamily="34" charset="0"/>
                <a:cs typeface="Arial" panose="020B0604020202020204" pitchFamily="34" charset="0"/>
              </a:rPr>
              <a:t>13485):</a:t>
            </a:r>
            <a:endParaRPr lang="ru-RU" sz="1800" dirty="0"/>
          </a:p>
        </p:txBody>
      </p:sp>
      <p:sp>
        <p:nvSpPr>
          <p:cNvPr id="9" name="Заголовок 8">
            <a:extLst>
              <a:ext uri="{FF2B5EF4-FFF2-40B4-BE49-F238E27FC236}">
                <a16:creationId xmlns:a16="http://schemas.microsoft.com/office/drawing/2014/main" xmlns="" id="{5D9D23FB-21B7-4B82-A3EB-9EC628E25E11}"/>
              </a:ext>
            </a:extLst>
          </p:cNvPr>
          <p:cNvSpPr>
            <a:spLocks noGrp="1"/>
          </p:cNvSpPr>
          <p:nvPr>
            <p:ph type="title"/>
          </p:nvPr>
        </p:nvSpPr>
        <p:spPr/>
        <p:txBody>
          <a:bodyPr/>
          <a:lstStyle/>
          <a:p>
            <a:r>
              <a:rPr lang="en-US" dirty="0"/>
              <a:t> </a:t>
            </a:r>
            <a:endParaRPr lang="ru-RU" dirty="0"/>
          </a:p>
        </p:txBody>
      </p:sp>
      <p:sp>
        <p:nvSpPr>
          <p:cNvPr id="13" name="TextBox 12">
            <a:extLst>
              <a:ext uri="{FF2B5EF4-FFF2-40B4-BE49-F238E27FC236}">
                <a16:creationId xmlns:a16="http://schemas.microsoft.com/office/drawing/2014/main" xmlns="" id="{3678615E-C918-4F21-9E70-913F9659128D}"/>
              </a:ext>
            </a:extLst>
          </p:cNvPr>
          <p:cNvSpPr txBox="1"/>
          <p:nvPr/>
        </p:nvSpPr>
        <p:spPr>
          <a:xfrm>
            <a:off x="66000" y="4014000"/>
            <a:ext cx="12015000" cy="2640723"/>
          </a:xfrm>
          <a:prstGeom prst="rect">
            <a:avLst/>
          </a:prstGeom>
          <a:noFill/>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1800" dirty="0">
                <a:effectLst/>
                <a:ea typeface="Calibri" panose="020F0502020204030204" pitchFamily="34" charset="0"/>
                <a:cs typeface="Arial" panose="020B0604020202020204" pitchFamily="34" charset="0"/>
              </a:rPr>
              <a:t>Высшее руководство должно предоставить доказательства своей приверженности разработке и внедрению системы менеджмента качества.</a:t>
            </a:r>
            <a:endParaRPr lang="ru-RU" sz="14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800" dirty="0">
                <a:effectLst/>
                <a:ea typeface="Calibri" panose="020F0502020204030204" pitchFamily="34" charset="0"/>
                <a:cs typeface="Arial" panose="020B0604020202020204" pitchFamily="34" charset="0"/>
              </a:rPr>
              <a:t>Обязательства обеспечат поддержание эффективности системы менеджмента качества.</a:t>
            </a:r>
            <a:endParaRPr lang="ru-RU" sz="14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800" dirty="0">
                <a:effectLst/>
                <a:ea typeface="Calibri" panose="020F0502020204030204" pitchFamily="34" charset="0"/>
                <a:cs typeface="Arial" panose="020B0604020202020204" pitchFamily="34" charset="0"/>
              </a:rPr>
              <a:t>Высшее руководство должно донести до организации и проинформировать ее о важности удовлетворения требований потребителей.</a:t>
            </a:r>
            <a:endParaRPr lang="ru-RU" sz="14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800" dirty="0">
                <a:effectLst/>
                <a:ea typeface="Calibri" panose="020F0502020204030204" pitchFamily="34" charset="0"/>
                <a:cs typeface="Arial" panose="020B0604020202020204" pitchFamily="34" charset="0"/>
              </a:rPr>
              <a:t>Высшее руководство должно донести до организации и проинформировать ее о важности соблюдения нормативных и законодательных требований.</a:t>
            </a:r>
            <a:endParaRPr lang="ru-RU" sz="14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800" dirty="0">
                <a:effectLst/>
                <a:ea typeface="Calibri" panose="020F0502020204030204" pitchFamily="34" charset="0"/>
                <a:cs typeface="Arial" panose="020B0604020202020204" pitchFamily="34" charset="0"/>
              </a:rPr>
              <a:t>Высшее руководство должно определить и задокументировать политику качества</a:t>
            </a:r>
            <a:r>
              <a:rPr lang="ru-RU" sz="1800" dirty="0" smtClean="0">
                <a:effectLst/>
                <a:ea typeface="Calibri" panose="020F0502020204030204" pitchFamily="34" charset="0"/>
                <a:cs typeface="Arial" panose="020B0604020202020204" pitchFamily="34" charset="0"/>
              </a:rPr>
              <a:t>..</a:t>
            </a:r>
            <a:endParaRPr lang="ru-RU" sz="1400" dirty="0">
              <a:effectLs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xmlns="" id="{1E5B0FCA-688D-4C54-AD7B-69CCD2ED8334}"/>
              </a:ext>
            </a:extLst>
          </p:cNvPr>
          <p:cNvSpPr txBox="1"/>
          <p:nvPr/>
        </p:nvSpPr>
        <p:spPr>
          <a:xfrm>
            <a:off x="336000" y="3058502"/>
            <a:ext cx="3465000" cy="415498"/>
          </a:xfrm>
          <a:prstGeom prst="rect">
            <a:avLst/>
          </a:prstGeom>
          <a:noFill/>
        </p:spPr>
        <p:txBody>
          <a:bodyPr wrap="square">
            <a:spAutoFit/>
          </a:bodyPr>
          <a:lstStyle/>
          <a:p>
            <a:r>
              <a:rPr lang="ru-RU" sz="1050" dirty="0"/>
              <a:t>https://</a:t>
            </a:r>
            <a:r>
              <a:rPr lang="ru-RU" sz="1050" dirty="0" smtClean="0"/>
              <a:t>valtronic.com/wp-content/uploads/2019/08/managment-system.jpg</a:t>
            </a:r>
            <a:endParaRPr lang="ru-RU" sz="1050" dirty="0"/>
          </a:p>
        </p:txBody>
      </p:sp>
    </p:spTree>
    <p:extLst>
      <p:ext uri="{BB962C8B-B14F-4D97-AF65-F5344CB8AC3E}">
        <p14:creationId xmlns:p14="http://schemas.microsoft.com/office/powerpoint/2010/main" val="12666740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a16="http://schemas.microsoft.com/office/drawing/2014/main" xmlns="" id="{337F4F8C-36B0-4DEE-8AA3-2EEA53A20B7A}"/>
              </a:ext>
            </a:extLst>
          </p:cNvPr>
          <p:cNvSpPr>
            <a:spLocks noGrp="1"/>
          </p:cNvSpPr>
          <p:nvPr>
            <p:ph type="title"/>
          </p:nvPr>
        </p:nvSpPr>
        <p:spPr>
          <a:xfrm>
            <a:off x="776461" y="396769"/>
            <a:ext cx="5257800" cy="1325563"/>
          </a:xfrm>
        </p:spPr>
        <p:txBody>
          <a:bodyPr/>
          <a:lstStyle/>
          <a:p>
            <a:r>
              <a:rPr lang="ru-RU" dirty="0"/>
              <a:t> </a:t>
            </a:r>
            <a:endParaRPr lang="ru-RU" dirty="0">
              <a:solidFill>
                <a:srgbClr val="2191C9"/>
              </a:solidFill>
            </a:endParaRPr>
          </a:p>
        </p:txBody>
      </p:sp>
      <p:sp>
        <p:nvSpPr>
          <p:cNvPr id="16" name="Текст 7">
            <a:extLst>
              <a:ext uri="{FF2B5EF4-FFF2-40B4-BE49-F238E27FC236}">
                <a16:creationId xmlns:a16="http://schemas.microsoft.com/office/drawing/2014/main" xmlns="" id="{D89E8A8A-2FDF-4DE5-8808-AB76F94A041F}"/>
              </a:ext>
            </a:extLst>
          </p:cNvPr>
          <p:cNvSpPr>
            <a:spLocks noGrp="1"/>
          </p:cNvSpPr>
          <p:nvPr>
            <p:ph type="body" sz="quarter" idx="11"/>
          </p:nvPr>
        </p:nvSpPr>
        <p:spPr>
          <a:xfrm>
            <a:off x="786000" y="1899000"/>
            <a:ext cx="5625000" cy="1814762"/>
          </a:xfrm>
        </p:spPr>
        <p:txBody>
          <a:bodyPr>
            <a:noAutofit/>
          </a:bodyPr>
          <a:lstStyle/>
          <a:p>
            <a:pPr marL="0" indent="0">
              <a:buNone/>
            </a:pPr>
            <a:r>
              <a:rPr lang="ru-RU" sz="2000" dirty="0"/>
              <a:t>  </a:t>
            </a:r>
            <a:endParaRPr lang="en-US" sz="2000" dirty="0"/>
          </a:p>
        </p:txBody>
      </p:sp>
      <p:sp>
        <p:nvSpPr>
          <p:cNvPr id="17" name="Прямоугольник 16">
            <a:extLst>
              <a:ext uri="{FF2B5EF4-FFF2-40B4-BE49-F238E27FC236}">
                <a16:creationId xmlns:a16="http://schemas.microsoft.com/office/drawing/2014/main" xmlns="" id="{704C62DA-6304-485B-B8F3-C76176D2001B}"/>
              </a:ext>
            </a:extLst>
          </p:cNvPr>
          <p:cNvSpPr/>
          <p:nvPr/>
        </p:nvSpPr>
        <p:spPr>
          <a:xfrm>
            <a:off x="776461" y="3629513"/>
            <a:ext cx="5625000" cy="400110"/>
          </a:xfrm>
          <a:prstGeom prst="rect">
            <a:avLst/>
          </a:prstGeom>
        </p:spPr>
        <p:txBody>
          <a:bodyPr wrap="square">
            <a:spAutoFit/>
          </a:bodyPr>
          <a:lstStyle/>
          <a:p>
            <a:r>
              <a:rPr lang="ru-RU" sz="2000" b="1" dirty="0"/>
              <a:t> </a:t>
            </a:r>
            <a:endParaRPr lang="ru-RU" dirty="0"/>
          </a:p>
        </p:txBody>
      </p:sp>
      <p:sp>
        <p:nvSpPr>
          <p:cNvPr id="18" name="Прямоугольник 17">
            <a:extLst>
              <a:ext uri="{FF2B5EF4-FFF2-40B4-BE49-F238E27FC236}">
                <a16:creationId xmlns:a16="http://schemas.microsoft.com/office/drawing/2014/main" xmlns="" id="{53715E9F-41CA-47F9-A3DA-04C12322D4A4}"/>
              </a:ext>
            </a:extLst>
          </p:cNvPr>
          <p:cNvSpPr/>
          <p:nvPr/>
        </p:nvSpPr>
        <p:spPr>
          <a:xfrm>
            <a:off x="789498" y="4614882"/>
            <a:ext cx="5625000" cy="400110"/>
          </a:xfrm>
          <a:prstGeom prst="rect">
            <a:avLst/>
          </a:prstGeom>
        </p:spPr>
        <p:txBody>
          <a:bodyPr wrap="square">
            <a:spAutoFit/>
          </a:bodyPr>
          <a:lstStyle/>
          <a:p>
            <a:r>
              <a:rPr lang="ru-RU" sz="2000" b="1" dirty="0"/>
              <a:t> </a:t>
            </a:r>
            <a:endParaRPr lang="ru-RU" dirty="0"/>
          </a:p>
        </p:txBody>
      </p:sp>
      <p:sp>
        <p:nvSpPr>
          <p:cNvPr id="19" name="Прямоугольник 18">
            <a:extLst>
              <a:ext uri="{FF2B5EF4-FFF2-40B4-BE49-F238E27FC236}">
                <a16:creationId xmlns:a16="http://schemas.microsoft.com/office/drawing/2014/main" xmlns="" id="{BE105C68-BB11-4B9E-AA0D-09E262934B6A}"/>
              </a:ext>
            </a:extLst>
          </p:cNvPr>
          <p:cNvSpPr/>
          <p:nvPr/>
        </p:nvSpPr>
        <p:spPr>
          <a:xfrm>
            <a:off x="776461" y="5600251"/>
            <a:ext cx="5625000" cy="369332"/>
          </a:xfrm>
          <a:prstGeom prst="rect">
            <a:avLst/>
          </a:prstGeom>
        </p:spPr>
        <p:txBody>
          <a:bodyPr wrap="square">
            <a:spAutoFit/>
          </a:bodyPr>
          <a:lstStyle/>
          <a:p>
            <a:r>
              <a:rPr lang="ru-RU" dirty="0"/>
              <a:t> </a:t>
            </a:r>
          </a:p>
        </p:txBody>
      </p:sp>
      <p:sp>
        <p:nvSpPr>
          <p:cNvPr id="6" name="Прямоугольник 5"/>
          <p:cNvSpPr/>
          <p:nvPr/>
        </p:nvSpPr>
        <p:spPr>
          <a:xfrm>
            <a:off x="226411" y="-20194"/>
            <a:ext cx="4031759" cy="830997"/>
          </a:xfrm>
          <a:prstGeom prst="rect">
            <a:avLst/>
          </a:prstGeom>
        </p:spPr>
        <p:txBody>
          <a:bodyPr wrap="square">
            <a:spAutoFit/>
          </a:bodyPr>
          <a:lstStyle/>
          <a:p>
            <a:r>
              <a:rPr lang="ru-RU" sz="2400" dirty="0">
                <a:effectLst/>
                <a:ea typeface="Calibri" panose="020F0502020204030204" pitchFamily="34" charset="0"/>
                <a:cs typeface="Arial" panose="020B0604020202020204" pitchFamily="34" charset="0"/>
              </a:rPr>
              <a:t>Практика и демонстрация лидерства</a:t>
            </a:r>
            <a:endParaRPr lang="ru-RU" sz="2400" dirty="0"/>
          </a:p>
        </p:txBody>
      </p:sp>
      <p:pic>
        <p:nvPicPr>
          <p:cNvPr id="3074" name="Picture 2" descr="How can You become a Great Leader and Influential Mentor? - Certifind Blog">
            <a:extLst>
              <a:ext uri="{FF2B5EF4-FFF2-40B4-BE49-F238E27FC236}">
                <a16:creationId xmlns:a16="http://schemas.microsoft.com/office/drawing/2014/main" xmlns="" id="{CAA992E3-64DB-43E1-8D11-3F6038B217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1380" y="3629513"/>
            <a:ext cx="5132821" cy="2884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xmlns="" id="{60CE7E18-6F35-439B-AF84-1C6C795ABCA4}"/>
              </a:ext>
            </a:extLst>
          </p:cNvPr>
          <p:cNvSpPr txBox="1"/>
          <p:nvPr/>
        </p:nvSpPr>
        <p:spPr>
          <a:xfrm>
            <a:off x="190107" y="605018"/>
            <a:ext cx="11728259" cy="3493264"/>
          </a:xfrm>
          <a:prstGeom prst="rect">
            <a:avLst/>
          </a:prstGeom>
          <a:noFill/>
        </p:spPr>
        <p:txBody>
          <a:bodyPr wrap="square">
            <a:spAutoFit/>
          </a:bodyPr>
          <a:lstStyle/>
          <a:p>
            <a:pPr algn="just"/>
            <a:r>
              <a:rPr lang="en-US" sz="1600" dirty="0">
                <a:effectLst/>
                <a:ea typeface="Calibri" panose="020F0502020204030204" pitchFamily="34" charset="0"/>
                <a:cs typeface="Arial" panose="020B0604020202020204" pitchFamily="34" charset="0"/>
              </a:rPr>
              <a:t>	</a:t>
            </a:r>
            <a:r>
              <a:rPr lang="ru-RU" sz="1700" dirty="0">
                <a:effectLst/>
                <a:ea typeface="Calibri" panose="020F0502020204030204" pitchFamily="34" charset="0"/>
                <a:cs typeface="Arial" panose="020B0604020202020204" pitchFamily="34" charset="0"/>
              </a:rPr>
              <a:t>Почему лидерство так важно для стандарта </a:t>
            </a:r>
            <a:r>
              <a:rPr lang="en-US" sz="1700" dirty="0">
                <a:effectLst/>
                <a:ea typeface="Calibri" panose="020F0502020204030204" pitchFamily="34" charset="0"/>
                <a:cs typeface="Arial" panose="020B0604020202020204" pitchFamily="34" charset="0"/>
              </a:rPr>
              <a:t>ISO</a:t>
            </a:r>
            <a:r>
              <a:rPr lang="ru-RU" sz="1700" dirty="0">
                <a:effectLst/>
                <a:ea typeface="Calibri" panose="020F0502020204030204" pitchFamily="34" charset="0"/>
                <a:cs typeface="Arial" panose="020B0604020202020204" pitchFamily="34" charset="0"/>
              </a:rPr>
              <a:t> 13485? Согласно стандарту </a:t>
            </a:r>
            <a:r>
              <a:rPr lang="en-US" sz="1700" dirty="0">
                <a:effectLst/>
                <a:ea typeface="Calibri" panose="020F0502020204030204" pitchFamily="34" charset="0"/>
                <a:cs typeface="Arial" panose="020B0604020202020204" pitchFamily="34" charset="0"/>
              </a:rPr>
              <a:t>ISO</a:t>
            </a:r>
            <a:r>
              <a:rPr lang="ru-RU" sz="1700" dirty="0">
                <a:effectLst/>
                <a:ea typeface="Calibri" panose="020F0502020204030204" pitchFamily="34" charset="0"/>
                <a:cs typeface="Arial" panose="020B0604020202020204" pitchFamily="34" charset="0"/>
              </a:rPr>
              <a:t> 13485, лидерство инициирует единство цели, определяя направление и стратегию организации. Это единство цели создает среду и условия, которые поддерживают СМК и в которых сотрудники становятся полностью вовлеченными в достижение целей и задач организации, а также помогает сотрудникам в достижении целей в области качества. Напрашивается вывод - создание эффективной СМК. Позвольте мне сказать иначе: когда руководитель руководит проектом внедрения и напрямую взаимодействует с сотрудниками на более низких уровнях организации или демонстрирует высокую вовлеченность, это оказывает сильное влияние, поскольку сотрудники на этих уровнях получают сообщение непосредственно от высшего руководства. позволяя им узнать его перспективы и ожидания. Сотрудники, управляющие СМК, являются значительным ресурсом, и их полное участие повышает эффективность и совершенствует СМК. Чтобы сотрудники были полностью вовлечены в достижение целей организации, высшее руководство должно продвигать деятельность по вовлечению в систему менеджмента качества, продвигать концепцию эффективной системы менеджмента качества, вовлекать всю организацию в улучшение системы менеджмента качества, развивать основы качества (например, политику качества и цели) для обеспечения эффективной системы менеджмента качества.</a:t>
            </a:r>
            <a:r>
              <a:rPr lang="en-US" sz="1700" dirty="0">
                <a:effectLst/>
                <a:ea typeface="Calibri" panose="020F0502020204030204" pitchFamily="34" charset="0"/>
                <a:cs typeface="Arial" panose="020B0604020202020204" pitchFamily="34" charset="0"/>
              </a:rPr>
              <a:t> </a:t>
            </a:r>
            <a:endParaRPr lang="ru-RU" sz="1700" dirty="0"/>
          </a:p>
        </p:txBody>
      </p:sp>
      <p:sp>
        <p:nvSpPr>
          <p:cNvPr id="20" name="TextBox 19">
            <a:extLst>
              <a:ext uri="{FF2B5EF4-FFF2-40B4-BE49-F238E27FC236}">
                <a16:creationId xmlns:a16="http://schemas.microsoft.com/office/drawing/2014/main" xmlns="" id="{E599A494-3045-4B86-A055-588630F03139}"/>
              </a:ext>
            </a:extLst>
          </p:cNvPr>
          <p:cNvSpPr txBox="1"/>
          <p:nvPr/>
        </p:nvSpPr>
        <p:spPr>
          <a:xfrm>
            <a:off x="232842" y="3969681"/>
            <a:ext cx="6695630" cy="2708434"/>
          </a:xfrm>
          <a:prstGeom prst="rect">
            <a:avLst/>
          </a:prstGeom>
          <a:noFill/>
        </p:spPr>
        <p:txBody>
          <a:bodyPr wrap="square">
            <a:spAutoFit/>
          </a:bodyPr>
          <a:lstStyle/>
          <a:p>
            <a:pPr algn="just"/>
            <a:r>
              <a:rPr lang="ru-RU" sz="1700" dirty="0">
                <a:ea typeface="Calibri" panose="020F0502020204030204" pitchFamily="34" charset="0"/>
                <a:cs typeface="Arial" panose="020B0604020202020204" pitchFamily="34" charset="0"/>
              </a:rPr>
              <a:t>Как можно оценить, эффективно ли сообщается о важности в организации? Я перефразирую вопрос: как аудитору убедить, что важность эффективно передается в организации? Достаточно ли сделать заявление в политике качества? Очевидно нет. Организация должна доказать на деле с доказательствами, что канал связи реализован. Нет требований к документированию того, как, но вам нужно будет предоставить доказательства: инструменты и средства, с помощью которых вы сообщаете о важности и, кроме того, доказываете, что ответственность в организации уполномочена сообщать об этой важности</a:t>
            </a:r>
            <a:r>
              <a:rPr lang="ru-RU" sz="1700" dirty="0" smtClean="0">
                <a:ea typeface="Calibri" panose="020F0502020204030204" pitchFamily="34" charset="0"/>
                <a:cs typeface="Arial" panose="020B0604020202020204" pitchFamily="34" charset="0"/>
              </a:rPr>
              <a:t>.</a:t>
            </a:r>
            <a:endParaRPr lang="ru-RU" sz="1700" dirty="0">
              <a:ea typeface="Calibri" panose="020F0502020204030204" pitchFamily="34" charset="0"/>
              <a:cs typeface="Times New Roman" panose="02020603050405020304" pitchFamily="18" charset="0"/>
            </a:endParaRPr>
          </a:p>
        </p:txBody>
      </p:sp>
      <p:sp>
        <p:nvSpPr>
          <p:cNvPr id="22" name="TextBox 21">
            <a:extLst>
              <a:ext uri="{FF2B5EF4-FFF2-40B4-BE49-F238E27FC236}">
                <a16:creationId xmlns:a16="http://schemas.microsoft.com/office/drawing/2014/main" xmlns="" id="{8BA7A2C3-48C1-4019-AFFF-CAE0351A007B}"/>
              </a:ext>
            </a:extLst>
          </p:cNvPr>
          <p:cNvSpPr txBox="1"/>
          <p:nvPr/>
        </p:nvSpPr>
        <p:spPr>
          <a:xfrm>
            <a:off x="5646000" y="6464135"/>
            <a:ext cx="6695630" cy="215444"/>
          </a:xfrm>
          <a:prstGeom prst="rect">
            <a:avLst/>
          </a:prstGeom>
          <a:noFill/>
        </p:spPr>
        <p:txBody>
          <a:bodyPr wrap="square">
            <a:spAutoFit/>
          </a:bodyPr>
          <a:lstStyle/>
          <a:p>
            <a:r>
              <a:rPr lang="ru-RU" sz="800" dirty="0"/>
              <a:t>https://certifind.com/blog/wp</a:t>
            </a:r>
            <a:r>
              <a:rPr lang="en-US" sz="800" dirty="0"/>
              <a:t>/</a:t>
            </a:r>
            <a:r>
              <a:rPr lang="ru-RU" sz="800" dirty="0" err="1"/>
              <a:t>content</a:t>
            </a:r>
            <a:r>
              <a:rPr lang="ru-RU" sz="800" dirty="0"/>
              <a:t>/uploads/2017/09/AAEAAQAAAAAAAAhvAAAAJDdlNzMxNDZiLTZhYTgtNDhlNy05N2M1LTkyYTBhNjQ2OWEwMA.jpg</a:t>
            </a:r>
          </a:p>
        </p:txBody>
      </p:sp>
    </p:spTree>
    <p:extLst>
      <p:ext uri="{BB962C8B-B14F-4D97-AF65-F5344CB8AC3E}">
        <p14:creationId xmlns:p14="http://schemas.microsoft.com/office/powerpoint/2010/main" val="3706432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46000" y="729000"/>
            <a:ext cx="11527014" cy="5328499"/>
          </a:xfrm>
        </p:spPr>
        <p:txBody>
          <a:bodyPr>
            <a:noAutofit/>
          </a:bodyPr>
          <a:lstStyle/>
          <a:p>
            <a:pPr algn="just"/>
            <a:r>
              <a:rPr lang="en-US" sz="2100" dirty="0"/>
              <a:t> </a:t>
            </a:r>
            <a:endParaRPr lang="ru-RU" sz="2100" dirty="0"/>
          </a:p>
        </p:txBody>
      </p:sp>
      <p:sp>
        <p:nvSpPr>
          <p:cNvPr id="4" name="Текст 3"/>
          <p:cNvSpPr>
            <a:spLocks noGrp="1"/>
          </p:cNvSpPr>
          <p:nvPr>
            <p:ph type="body" sz="quarter" idx="11"/>
          </p:nvPr>
        </p:nvSpPr>
        <p:spPr/>
        <p:txBody>
          <a:bodyPr/>
          <a:lstStyle/>
          <a:p>
            <a:pPr marL="0" indent="0">
              <a:buNone/>
            </a:pPr>
            <a:r>
              <a:rPr lang="en-US" dirty="0"/>
              <a:t>	  </a:t>
            </a:r>
            <a:endParaRPr lang="ru-RU" dirty="0"/>
          </a:p>
        </p:txBody>
      </p:sp>
      <p:sp>
        <p:nvSpPr>
          <p:cNvPr id="5" name="TextBox 4">
            <a:extLst>
              <a:ext uri="{FF2B5EF4-FFF2-40B4-BE49-F238E27FC236}">
                <a16:creationId xmlns:a16="http://schemas.microsoft.com/office/drawing/2014/main" xmlns="" id="{91F87420-DC72-45BE-AB40-618FDD91E43C}"/>
              </a:ext>
            </a:extLst>
          </p:cNvPr>
          <p:cNvSpPr txBox="1"/>
          <p:nvPr/>
        </p:nvSpPr>
        <p:spPr>
          <a:xfrm>
            <a:off x="223508" y="191232"/>
            <a:ext cx="6695630" cy="461665"/>
          </a:xfrm>
          <a:prstGeom prst="rect">
            <a:avLst/>
          </a:prstGeom>
          <a:noFill/>
        </p:spPr>
        <p:txBody>
          <a:bodyPr wrap="square">
            <a:spAutoFit/>
          </a:bodyPr>
          <a:lstStyle/>
          <a:p>
            <a:r>
              <a:rPr lang="ru-RU" sz="2400" dirty="0">
                <a:effectLst/>
                <a:ea typeface="Calibri" panose="020F0502020204030204" pitchFamily="34" charset="0"/>
                <a:cs typeface="Arial" panose="020B0604020202020204" pitchFamily="34" charset="0"/>
              </a:rPr>
              <a:t>Обеспечение эффективности СМК</a:t>
            </a:r>
            <a:endParaRPr lang="ru-RU" sz="2400" dirty="0"/>
          </a:p>
        </p:txBody>
      </p:sp>
      <p:pic>
        <p:nvPicPr>
          <p:cNvPr id="4098" name="Picture 2" descr="Top Two Things That Make an Effective Quality Management System - Valtronic">
            <a:extLst>
              <a:ext uri="{FF2B5EF4-FFF2-40B4-BE49-F238E27FC236}">
                <a16:creationId xmlns:a16="http://schemas.microsoft.com/office/drawing/2014/main" xmlns="" id="{B99C9AB8-EBCF-4EFD-B8DA-E71E06FF19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00" y="3598481"/>
            <a:ext cx="2872500" cy="26599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8" name="TextBox 7">
            <a:extLst>
              <a:ext uri="{FF2B5EF4-FFF2-40B4-BE49-F238E27FC236}">
                <a16:creationId xmlns:a16="http://schemas.microsoft.com/office/drawing/2014/main" xmlns="" id="{FDB2A6E6-7E86-4C58-A6C3-EC6430EAA21F}"/>
              </a:ext>
            </a:extLst>
          </p:cNvPr>
          <p:cNvSpPr txBox="1"/>
          <p:nvPr/>
        </p:nvSpPr>
        <p:spPr>
          <a:xfrm>
            <a:off x="418986" y="599584"/>
            <a:ext cx="11662014" cy="646331"/>
          </a:xfrm>
          <a:prstGeom prst="rect">
            <a:avLst/>
          </a:prstGeom>
          <a:noFill/>
        </p:spPr>
        <p:txBody>
          <a:bodyPr wrap="square">
            <a:spAutoFit/>
          </a:bodyPr>
          <a:lstStyle/>
          <a:p>
            <a:pPr algn="just"/>
            <a:r>
              <a:rPr lang="ru-RU" sz="1800" dirty="0">
                <a:effectLst/>
                <a:ea typeface="Calibri" panose="020F0502020204030204" pitchFamily="34" charset="0"/>
                <a:cs typeface="Arial" panose="020B0604020202020204" pitchFamily="34" charset="0"/>
              </a:rPr>
              <a:t>Высшее руководство должно гарантировать, что СМК и ее запланированные результаты являются эффективными, гарантируя, что</a:t>
            </a:r>
            <a:r>
              <a:rPr lang="en-US" sz="1800" dirty="0">
                <a:effectLst/>
                <a:ea typeface="Calibri" panose="020F0502020204030204" pitchFamily="34" charset="0"/>
                <a:cs typeface="Arial" panose="020B0604020202020204" pitchFamily="34" charset="0"/>
              </a:rPr>
              <a:t> </a:t>
            </a:r>
            <a:endParaRPr lang="ru-RU" dirty="0"/>
          </a:p>
        </p:txBody>
      </p:sp>
      <p:sp>
        <p:nvSpPr>
          <p:cNvPr id="10" name="TextBox 9">
            <a:extLst>
              <a:ext uri="{FF2B5EF4-FFF2-40B4-BE49-F238E27FC236}">
                <a16:creationId xmlns:a16="http://schemas.microsoft.com/office/drawing/2014/main" xmlns="" id="{DCB4DB33-4796-42E4-9667-E3A0B0402D21}"/>
              </a:ext>
            </a:extLst>
          </p:cNvPr>
          <p:cNvSpPr txBox="1"/>
          <p:nvPr/>
        </p:nvSpPr>
        <p:spPr>
          <a:xfrm>
            <a:off x="1956000" y="997832"/>
            <a:ext cx="10124999" cy="2478884"/>
          </a:xfrm>
          <a:prstGeom prst="rect">
            <a:avLst/>
          </a:prstGeom>
          <a:noFill/>
        </p:spPr>
        <p:txBody>
          <a:bodyPr wrap="square">
            <a:spAutoFit/>
          </a:bodyPr>
          <a:lstStyle/>
          <a:p>
            <a:pPr marL="342900" lvl="0" indent="-342900">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Политика качества определена и опубликована во всей организации.</a:t>
            </a:r>
            <a:endParaRPr lang="ru-RU" sz="1700" dirty="0">
              <a:effectLst/>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Цели качества определены и измерены</a:t>
            </a:r>
            <a:endParaRPr lang="ru-RU" sz="1700" dirty="0">
              <a:effectLst/>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Процессы и бизнес-деятельность планируются в соответствии с требованиями стандарта ISO 13485 и нормативными требованиями.</a:t>
            </a:r>
            <a:endParaRPr lang="ru-RU" sz="1700" dirty="0">
              <a:effectLst/>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Процессы и бизнес-деятельность контролируются и измеряются с помощью средств управления, требуемых стандартом ISO 13485 и применимыми нормативными требованиями.</a:t>
            </a:r>
            <a:endParaRPr lang="ru-RU" sz="1700" dirty="0">
              <a:effectLst/>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Внедрена система управления рисками.</a:t>
            </a:r>
            <a:endParaRPr lang="ru-RU" sz="1700" dirty="0">
              <a:effectLst/>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Достигнуто улучшение</a:t>
            </a:r>
            <a:endParaRPr lang="ru-RU" sz="1700" dirty="0">
              <a:effectLst/>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xmlns="" id="{562CFD2F-FFA3-42DD-85D5-82E488CDCEFE}"/>
              </a:ext>
            </a:extLst>
          </p:cNvPr>
          <p:cNvSpPr txBox="1"/>
          <p:nvPr/>
        </p:nvSpPr>
        <p:spPr>
          <a:xfrm>
            <a:off x="3364500" y="3393249"/>
            <a:ext cx="8827500" cy="3689215"/>
          </a:xfrm>
          <a:prstGeom prst="rect">
            <a:avLst/>
          </a:prstGeom>
          <a:noFill/>
        </p:spPr>
        <p:txBody>
          <a:bodyPr wrap="square">
            <a:spAutoFit/>
          </a:bodyPr>
          <a:lstStyle/>
          <a:p>
            <a:r>
              <a:rPr lang="ru-RU" sz="1700" dirty="0">
                <a:effectLst/>
                <a:ea typeface="Calibri" panose="020F0502020204030204" pitchFamily="34" charset="0"/>
                <a:cs typeface="Arial" panose="020B0604020202020204" pitchFamily="34" charset="0"/>
              </a:rPr>
              <a:t>В этом требовании четко подчеркивается, что высшее руководство несет ответственность не только за разработку СМК, но и за контроль ее эффективности. Эффективность будет измеряться при выполнении следующих основных мероприятий:</a:t>
            </a:r>
            <a:endParaRPr lang="en-US" sz="1700" dirty="0">
              <a:effectLst/>
              <a:ea typeface="Calibri" panose="020F0502020204030204" pitchFamily="34" charset="0"/>
              <a:cs typeface="Arial" panose="020B0604020202020204" pitchFamily="34" charset="0"/>
            </a:endParaRPr>
          </a:p>
          <a:p>
            <a:pPr marL="342900" lvl="0" indent="-342900" algn="just">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Определение политики качества</a:t>
            </a:r>
            <a:endParaRPr lang="ru-RU" sz="17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Установление каналов связи с нижними уровнями организации.</a:t>
            </a:r>
            <a:endParaRPr lang="ru-RU" sz="17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Внедрение политики качества во всей организации с использованием измеримых целей в области качества.</a:t>
            </a:r>
            <a:endParaRPr lang="ru-RU" sz="17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Информирование организации о важности удовлетворения требований потребителей, а также применимых нормативных требований.</a:t>
            </a:r>
            <a:endParaRPr lang="ru-RU" sz="17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Выполнение их путем периодического и систематического пересмотра СМК.</a:t>
            </a:r>
            <a:endParaRPr lang="ru-RU" sz="1700" dirty="0">
              <a:effectLst/>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1700" dirty="0">
                <a:effectLst/>
                <a:ea typeface="Calibri" panose="020F0502020204030204" pitchFamily="34" charset="0"/>
                <a:cs typeface="Arial" panose="020B0604020202020204" pitchFamily="34" charset="0"/>
              </a:rPr>
              <a:t>Выделение необходимых ресурсов</a:t>
            </a:r>
            <a:endParaRPr lang="ru-RU" sz="1700" dirty="0">
              <a:effectLst/>
              <a:ea typeface="Calibri" panose="020F0502020204030204" pitchFamily="34" charset="0"/>
              <a:cs typeface="Times New Roman" panose="02020603050405020304" pitchFamily="18" charset="0"/>
            </a:endParaRPr>
          </a:p>
          <a:p>
            <a:endParaRPr lang="ru-RU" dirty="0"/>
          </a:p>
        </p:txBody>
      </p:sp>
      <p:sp>
        <p:nvSpPr>
          <p:cNvPr id="14" name="TextBox 13">
            <a:extLst>
              <a:ext uri="{FF2B5EF4-FFF2-40B4-BE49-F238E27FC236}">
                <a16:creationId xmlns:a16="http://schemas.microsoft.com/office/drawing/2014/main" xmlns="" id="{1E5B0FCA-688D-4C54-AD7B-69CCD2ED8334}"/>
              </a:ext>
            </a:extLst>
          </p:cNvPr>
          <p:cNvSpPr txBox="1"/>
          <p:nvPr/>
        </p:nvSpPr>
        <p:spPr>
          <a:xfrm>
            <a:off x="0" y="6398062"/>
            <a:ext cx="6690220" cy="261610"/>
          </a:xfrm>
          <a:prstGeom prst="rect">
            <a:avLst/>
          </a:prstGeom>
          <a:noFill/>
        </p:spPr>
        <p:txBody>
          <a:bodyPr wrap="square">
            <a:spAutoFit/>
          </a:bodyPr>
          <a:lstStyle/>
          <a:p>
            <a:r>
              <a:rPr lang="ru-RU" sz="1050" dirty="0"/>
              <a:t>https://valtronic.com/wp-content/uploads/2019/05/effective-managment-system.jpg</a:t>
            </a:r>
          </a:p>
        </p:txBody>
      </p:sp>
    </p:spTree>
    <p:extLst>
      <p:ext uri="{BB962C8B-B14F-4D97-AF65-F5344CB8AC3E}">
        <p14:creationId xmlns:p14="http://schemas.microsoft.com/office/powerpoint/2010/main" val="842375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7335" y="774000"/>
            <a:ext cx="5691000" cy="694278"/>
          </a:xfrm>
        </p:spPr>
        <p:txBody>
          <a:bodyPr>
            <a:noAutofit/>
          </a:bodyPr>
          <a:lstStyle/>
          <a:p>
            <a:pPr lvl="0"/>
            <a:r>
              <a:rPr lang="ru-RU" sz="2000" dirty="0"/>
              <a:t>Важность соблюдения требований заказчиков и нормативных требований</a:t>
            </a:r>
            <a:r>
              <a:rPr lang="en-US" sz="2400" dirty="0">
                <a:latin typeface="+mn-lt"/>
              </a:rPr>
              <a:t/>
            </a:r>
            <a:br>
              <a:rPr lang="en-US" sz="2400" dirty="0">
                <a:latin typeface="+mn-lt"/>
              </a:rPr>
            </a:br>
            <a:r>
              <a:rPr lang="en-US" sz="2400" dirty="0">
                <a:latin typeface="+mn-lt"/>
              </a:rPr>
              <a:t/>
            </a:r>
            <a:br>
              <a:rPr lang="en-US" sz="2400" dirty="0">
                <a:latin typeface="+mn-lt"/>
              </a:rPr>
            </a:br>
            <a:r>
              <a:rPr lang="ru-RU" sz="2400" dirty="0">
                <a:latin typeface="+mn-lt"/>
              </a:rPr>
              <a:t/>
            </a:r>
            <a:br>
              <a:rPr lang="ru-RU" sz="2400" dirty="0">
                <a:latin typeface="+mn-lt"/>
              </a:rPr>
            </a:br>
            <a:r>
              <a:rPr lang="ru-RU" sz="2400" dirty="0">
                <a:latin typeface="+mn-lt"/>
              </a:rPr>
              <a:t/>
            </a:r>
            <a:br>
              <a:rPr lang="ru-RU" sz="2400" dirty="0">
                <a:latin typeface="+mn-lt"/>
              </a:rPr>
            </a:br>
            <a:endParaRPr lang="ru-RU" sz="2100" dirty="0">
              <a:latin typeface="+mn-lt"/>
            </a:endParaRPr>
          </a:p>
        </p:txBody>
      </p:sp>
      <p:sp>
        <p:nvSpPr>
          <p:cNvPr id="2" name="Текст 1"/>
          <p:cNvSpPr>
            <a:spLocks noGrp="1"/>
          </p:cNvSpPr>
          <p:nvPr>
            <p:ph type="body" sz="quarter" idx="11"/>
          </p:nvPr>
        </p:nvSpPr>
        <p:spPr>
          <a:xfrm>
            <a:off x="201000" y="793140"/>
            <a:ext cx="11879999" cy="5875860"/>
          </a:xfrm>
        </p:spPr>
        <p:txBody>
          <a:bodyPr>
            <a:normAutofit fontScale="40000" lnSpcReduction="20000"/>
          </a:bodyPr>
          <a:lstStyle/>
          <a:p>
            <a:pPr marL="0" indent="0">
              <a:buNone/>
            </a:pPr>
            <a:r>
              <a:rPr lang="ru-RU" sz="4300" dirty="0"/>
              <a:t>Одна из задач высшего руководства - донести до организации важность соблюдения требований потребителя, а также законодательных и нормативных требований во время реализации медицинского изделия, и высшее руководство должно рассмотреть для этой цели различные каналы связи. Целью стандартного требования здесь является обеспечение того, чтобы руководство определило средства связи для доставки и внедрения, а также получения информации, данных и сообщений, касающихся требований заказчика и нормативных требований, среди участников СМК. Как?</a:t>
            </a:r>
          </a:p>
          <a:p>
            <a:pPr lvl="0">
              <a:buFont typeface="Wingdings" panose="05000000000000000000" pitchFamily="2" charset="2"/>
              <a:buChar char="Ø"/>
            </a:pPr>
            <a:r>
              <a:rPr lang="ru-RU" sz="4300" dirty="0"/>
              <a:t>Высшее руководство должно указывать на важность выполнения требований потребителей и нормативных требований в политике качества, определяя ее как цель в области качества с соответствующими целями в области качества.</a:t>
            </a:r>
          </a:p>
          <a:p>
            <a:pPr lvl="0">
              <a:buFont typeface="Wingdings" panose="05000000000000000000" pitchFamily="2" charset="2"/>
              <a:buChar char="Ø"/>
            </a:pPr>
            <a:r>
              <a:rPr lang="ru-RU" sz="4300" dirty="0"/>
              <a:t>Высшее руководство может взять на себя обязательство инициировать действия, чтобы сообщить об этой важности.</a:t>
            </a:r>
          </a:p>
          <a:p>
            <a:pPr lvl="0">
              <a:buFont typeface="Wingdings" panose="05000000000000000000" pitchFamily="2" charset="2"/>
              <a:buChar char="Ø"/>
            </a:pPr>
            <a:r>
              <a:rPr lang="ru-RU" sz="4300" dirty="0"/>
              <a:t>Высшее руководство может взять на себя обязательство определять разные каналы связи для разных целей.</a:t>
            </a:r>
          </a:p>
          <a:p>
            <a:pPr lvl="0">
              <a:buFont typeface="Wingdings" panose="05000000000000000000" pitchFamily="2" charset="2"/>
              <a:buChar char="Ø"/>
            </a:pPr>
            <a:r>
              <a:rPr lang="ru-RU" sz="4300" dirty="0"/>
              <a:t>Высшее руководство может выделить ресурсы для информирования о важности</a:t>
            </a:r>
            <a:r>
              <a:rPr lang="ru-RU" sz="4300" dirty="0" smtClean="0"/>
              <a:t>.</a:t>
            </a:r>
            <a:endParaRPr lang="ru-RU" sz="4300" dirty="0"/>
          </a:p>
          <a:p>
            <a:pPr>
              <a:buFont typeface="Wingdings" panose="05000000000000000000" pitchFamily="2" charset="2"/>
              <a:buChar char="Ø"/>
            </a:pPr>
            <a:r>
              <a:rPr lang="ru-RU" sz="4300" dirty="0"/>
              <a:t>Как выражается важность? За счет использования качественных инструментов:</a:t>
            </a:r>
          </a:p>
          <a:p>
            <a:pPr lvl="0">
              <a:buFont typeface="Wingdings" panose="05000000000000000000" pitchFamily="2" charset="2"/>
              <a:buChar char="Ø"/>
            </a:pPr>
            <a:r>
              <a:rPr lang="ru-RU" sz="4300" dirty="0"/>
              <a:t>Достижение запланированных результатов</a:t>
            </a:r>
          </a:p>
          <a:p>
            <a:pPr lvl="0">
              <a:buFont typeface="Wingdings" panose="05000000000000000000" pitchFamily="2" charset="2"/>
              <a:buChar char="Ø"/>
            </a:pPr>
            <a:r>
              <a:rPr lang="ru-RU" sz="4300" dirty="0"/>
              <a:t>Выражение требований потребителей, безопасности и нормативных требований через цели в области качества.</a:t>
            </a:r>
          </a:p>
          <a:p>
            <a:pPr lvl="0">
              <a:buFont typeface="Wingdings" panose="05000000000000000000" pitchFamily="2" charset="2"/>
              <a:buChar char="Ø"/>
            </a:pPr>
            <a:r>
              <a:rPr lang="ru-RU" sz="4300" dirty="0"/>
              <a:t>Обучение сотрудников характеристикам медицинского устройства, его предполагаемому использованию, а также соответствующим нормативным требованиям и требованиям безопасности.</a:t>
            </a:r>
          </a:p>
          <a:p>
            <a:pPr lvl="0">
              <a:buFont typeface="Wingdings" panose="05000000000000000000" pitchFamily="2" charset="2"/>
              <a:buChar char="Ø"/>
            </a:pPr>
            <a:r>
              <a:rPr lang="ru-RU" sz="4300" dirty="0"/>
              <a:t>Публикация проблем и жалоб, относящихся к целям качества.</a:t>
            </a:r>
          </a:p>
          <a:p>
            <a:pPr lvl="0">
              <a:buFont typeface="Wingdings" panose="05000000000000000000" pitchFamily="2" charset="2"/>
              <a:buChar char="Ø"/>
            </a:pPr>
            <a:r>
              <a:rPr lang="ru-RU" sz="4300" dirty="0"/>
              <a:t>Постановка личных или ведомственных целей в области качества</a:t>
            </a:r>
          </a:p>
          <a:p>
            <a:pPr lvl="0">
              <a:buFont typeface="Wingdings" panose="05000000000000000000" pitchFamily="2" charset="2"/>
              <a:buChar char="Ø"/>
            </a:pPr>
            <a:r>
              <a:rPr lang="en-US" sz="4300" dirty="0" err="1"/>
              <a:t>Аудит</a:t>
            </a:r>
            <a:r>
              <a:rPr lang="en-US" sz="4300" dirty="0"/>
              <a:t> </a:t>
            </a:r>
            <a:r>
              <a:rPr lang="en-US" sz="4300" dirty="0" err="1"/>
              <a:t>эффективности</a:t>
            </a:r>
            <a:r>
              <a:rPr lang="en-US" sz="4300" dirty="0"/>
              <a:t> СМК</a:t>
            </a:r>
            <a:r>
              <a:rPr lang="en-US" sz="4300" dirty="0" smtClean="0"/>
              <a:t>.</a:t>
            </a:r>
            <a:endParaRPr lang="ru-RU" sz="4300" dirty="0" smtClean="0"/>
          </a:p>
          <a:p>
            <a:pPr marL="0" indent="0">
              <a:buNone/>
            </a:pPr>
            <a:r>
              <a:rPr lang="ru-RU" sz="4300" dirty="0" smtClean="0"/>
              <a:t>Высшее </a:t>
            </a:r>
            <a:r>
              <a:rPr lang="ru-RU" sz="4300" dirty="0"/>
              <a:t>руководство должно рассмотреть разные каналы связи для разных сторон организации, чтобы познакомить их с политикой и целями в области качества. Каждая заинтересованная сторона организации, участвующая в реализации медицинского изделия, должна иметь свой собственный канал, по которому она обменивается информацией с высшим руководством (при необходимости).</a:t>
            </a:r>
          </a:p>
          <a:p>
            <a:pPr lvl="0">
              <a:buFont typeface="Wingdings" panose="05000000000000000000" pitchFamily="2" charset="2"/>
              <a:buChar char="Ø"/>
            </a:pPr>
            <a:endParaRPr lang="ru-RU" dirty="0"/>
          </a:p>
          <a:p>
            <a:pPr marL="0" indent="0">
              <a:buNone/>
            </a:pPr>
            <a:endParaRPr lang="ru-RU" dirty="0"/>
          </a:p>
        </p:txBody>
      </p:sp>
    </p:spTree>
    <p:extLst>
      <p:ext uri="{BB962C8B-B14F-4D97-AF65-F5344CB8AC3E}">
        <p14:creationId xmlns:p14="http://schemas.microsoft.com/office/powerpoint/2010/main" val="830999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1268"/>
            <a:ext cx="4522213" cy="783499"/>
          </a:xfrm>
        </p:spPr>
        <p:txBody>
          <a:bodyPr>
            <a:noAutofit/>
          </a:bodyPr>
          <a:lstStyle/>
          <a:p>
            <a:r>
              <a:rPr lang="ru-RU" sz="2400" dirty="0"/>
              <a:t>Осведомленность о системе управления рисками</a:t>
            </a:r>
            <a:endParaRPr lang="ru-RU" sz="2400" dirty="0"/>
          </a:p>
        </p:txBody>
      </p:sp>
      <p:sp>
        <p:nvSpPr>
          <p:cNvPr id="4" name="Текст 3"/>
          <p:cNvSpPr>
            <a:spLocks noGrp="1"/>
          </p:cNvSpPr>
          <p:nvPr>
            <p:ph type="body" sz="quarter" idx="11"/>
          </p:nvPr>
        </p:nvSpPr>
        <p:spPr>
          <a:xfrm>
            <a:off x="117118" y="802994"/>
            <a:ext cx="6698882" cy="5776005"/>
          </a:xfrm>
        </p:spPr>
        <p:txBody>
          <a:bodyPr numCol="1">
            <a:normAutofit/>
          </a:bodyPr>
          <a:lstStyle/>
          <a:p>
            <a:pPr marL="0" indent="0" algn="just">
              <a:buNone/>
            </a:pPr>
            <a:r>
              <a:rPr lang="ru-RU" sz="1800" dirty="0" smtClean="0"/>
              <a:t>	</a:t>
            </a:r>
            <a:r>
              <a:rPr lang="ru-RU" sz="2000" dirty="0" smtClean="0"/>
              <a:t>Внедрение </a:t>
            </a:r>
            <a:r>
              <a:rPr lang="ru-RU" sz="2000" dirty="0"/>
              <a:t>системы управления рисками требуется стандартом </a:t>
            </a:r>
            <a:r>
              <a:rPr lang="en-US" sz="2000" dirty="0"/>
              <a:t>ISO</a:t>
            </a:r>
            <a:r>
              <a:rPr lang="ru-RU" sz="2000" dirty="0"/>
              <a:t> 13485 (Планирование жизненного цикла продукции). Эта концепция инициирует анализ, оценку и контроль рисков в отношении безопасности пользователя медицинского изделия и предлагает действия и средства контроля, которые необходимо интегрировать в процессы реализации. Высшее руководство, со своей стороны, должно информировать о системе управления рисками и ее внедрении в </a:t>
            </a:r>
            <a:r>
              <a:rPr lang="ru-RU" sz="2000" dirty="0" err="1" smtClean="0"/>
              <a:t>СМК:</a:t>
            </a:r>
            <a:r>
              <a:rPr lang="ru-RU" sz="2000" dirty="0" err="1"/>
              <a:t>Высшее</a:t>
            </a:r>
            <a:r>
              <a:rPr lang="ru-RU" sz="2000" dirty="0"/>
              <a:t> руководство должно ссылаться на процессы менеджмента риска в своей политике качества, определять их как цель в области качества и, если применимо, определять соответствующие цели в области качества. При внедрении процессного подхода будет сделана ссылка на систему управления рисками, и менеджмент рисков должен инициировать действия для выявления рисков и угроз и предложить меры для их снижения или устранения. Высшее руководство должно выделить ресурсы для продвижения системы управления рисками</a:t>
            </a:r>
            <a:r>
              <a:rPr lang="ru-RU" sz="2000" dirty="0" smtClean="0"/>
              <a:t>.</a:t>
            </a:r>
          </a:p>
        </p:txBody>
      </p:sp>
      <p:pic>
        <p:nvPicPr>
          <p:cNvPr id="17410" name="Picture 2" descr="Everything about Project Risk Management and PMI-RMP | PMO Advis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6000" y="734887"/>
            <a:ext cx="5229225" cy="381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736998" y="4554000"/>
            <a:ext cx="4294317" cy="400110"/>
          </a:xfrm>
          <a:prstGeom prst="rect">
            <a:avLst/>
          </a:prstGeom>
        </p:spPr>
        <p:txBody>
          <a:bodyPr wrap="square">
            <a:spAutoFit/>
          </a:bodyPr>
          <a:lstStyle/>
          <a:p>
            <a:r>
              <a:rPr lang="en-US" sz="1000" dirty="0"/>
              <a:t>https://www.pmoadvisory.com/wp-content/uploads/2019/05/Risk-Management-Depositphoto-549x400.jpg</a:t>
            </a:r>
            <a:endParaRPr lang="ru-RU" sz="1000" dirty="0"/>
          </a:p>
        </p:txBody>
      </p:sp>
    </p:spTree>
    <p:extLst>
      <p:ext uri="{BB962C8B-B14F-4D97-AF65-F5344CB8AC3E}">
        <p14:creationId xmlns:p14="http://schemas.microsoft.com/office/powerpoint/2010/main" val="1984623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81000" y="504000"/>
            <a:ext cx="6096000" cy="5816977"/>
          </a:xfrm>
          <a:prstGeom prst="rect">
            <a:avLst/>
          </a:prstGeom>
        </p:spPr>
        <p:txBody>
          <a:bodyPr>
            <a:spAutoFit/>
          </a:bodyPr>
          <a:lstStyle/>
          <a:p>
            <a:pPr algn="ctr"/>
            <a:r>
              <a:rPr lang="ru-RU" sz="2400" dirty="0"/>
              <a:t>Определение политики в области качества и целей в области </a:t>
            </a:r>
            <a:r>
              <a:rPr lang="ru-RU" sz="2400" dirty="0" smtClean="0"/>
              <a:t>качества</a:t>
            </a:r>
          </a:p>
          <a:p>
            <a:pPr algn="ctr"/>
            <a:endParaRPr lang="ru-RU" sz="2400" dirty="0"/>
          </a:p>
          <a:p>
            <a:pPr algn="just"/>
            <a:r>
              <a:rPr lang="ru-RU" sz="2000" dirty="0"/>
              <a:t>От высшего руководства требуется определить политику качества с целью демонстрации приверженности высшего руководства и организации внедрению системы менеджмента качества и поддержанию ее эффективности. На практике высшее руководство должно инициировать письменную политику в области качества, которая будет четко демонстрировать заинтересованным сторонам организации: сотрудникам, потребителям и регулирующим органам.</a:t>
            </a:r>
          </a:p>
          <a:p>
            <a:pPr lvl="0" algn="just">
              <a:buFont typeface="Wingdings" panose="05000000000000000000" pitchFamily="2" charset="2"/>
              <a:buChar char="Ø"/>
            </a:pPr>
            <a:r>
              <a:rPr lang="ru-RU" sz="2000" dirty="0"/>
              <a:t>Миссия организации</a:t>
            </a:r>
          </a:p>
          <a:p>
            <a:pPr lvl="0" algn="just">
              <a:buFont typeface="Wingdings" panose="05000000000000000000" pitchFamily="2" charset="2"/>
              <a:buChar char="Ø"/>
            </a:pPr>
            <a:r>
              <a:rPr lang="ru-RU" sz="2000" dirty="0"/>
              <a:t>Чего ожидает высшее руководство</a:t>
            </a:r>
          </a:p>
          <a:p>
            <a:pPr lvl="0" algn="just">
              <a:buFont typeface="Wingdings" panose="05000000000000000000" pitchFamily="2" charset="2"/>
              <a:buChar char="Ø"/>
            </a:pPr>
            <a:r>
              <a:rPr lang="en-US" sz="2000" dirty="0" err="1"/>
              <a:t>Его</a:t>
            </a:r>
            <a:r>
              <a:rPr lang="en-US" sz="2000" dirty="0"/>
              <a:t> </a:t>
            </a:r>
            <a:r>
              <a:rPr lang="en-US" sz="2000" dirty="0" err="1"/>
              <a:t>ценности</a:t>
            </a:r>
            <a:endParaRPr lang="ru-RU" sz="2000" dirty="0"/>
          </a:p>
          <a:p>
            <a:pPr algn="just">
              <a:buFont typeface="Wingdings" panose="05000000000000000000" pitchFamily="2" charset="2"/>
              <a:buChar char="Ø"/>
            </a:pPr>
            <a:r>
              <a:rPr lang="ru-RU" sz="2000" dirty="0"/>
              <a:t>Как высшее руководство должно действовать, чтобы внедрить и реализовать свою политику</a:t>
            </a:r>
            <a:endParaRPr lang="ru-RU" sz="2000" dirty="0"/>
          </a:p>
        </p:txBody>
      </p:sp>
      <p:pic>
        <p:nvPicPr>
          <p:cNvPr id="7" name="Рисунок 6"/>
          <p:cNvPicPr>
            <a:picLocks noChangeAspect="1"/>
          </p:cNvPicPr>
          <p:nvPr/>
        </p:nvPicPr>
        <p:blipFill>
          <a:blip r:embed="rId2"/>
          <a:stretch>
            <a:fillRect/>
          </a:stretch>
        </p:blipFill>
        <p:spPr>
          <a:xfrm>
            <a:off x="6591000" y="1044000"/>
            <a:ext cx="5461875" cy="3641250"/>
          </a:xfrm>
          <a:prstGeom prst="rect">
            <a:avLst/>
          </a:prstGeom>
        </p:spPr>
      </p:pic>
      <p:sp>
        <p:nvSpPr>
          <p:cNvPr id="8" name="Прямоугольник 7"/>
          <p:cNvSpPr/>
          <p:nvPr/>
        </p:nvSpPr>
        <p:spPr>
          <a:xfrm>
            <a:off x="8121000" y="5274000"/>
            <a:ext cx="3240000" cy="415498"/>
          </a:xfrm>
          <a:prstGeom prst="rect">
            <a:avLst/>
          </a:prstGeom>
        </p:spPr>
        <p:txBody>
          <a:bodyPr wrap="square">
            <a:spAutoFit/>
          </a:bodyPr>
          <a:lstStyle/>
          <a:p>
            <a:r>
              <a:rPr lang="en-US" sz="1050" dirty="0"/>
              <a:t>https://careersmart.org.uk/sites/default/files/2016-12/Quality-management-systems.jpg</a:t>
            </a:r>
            <a:endParaRPr lang="ru-RU" sz="1050" dirty="0"/>
          </a:p>
        </p:txBody>
      </p:sp>
    </p:spTree>
    <p:extLst>
      <p:ext uri="{BB962C8B-B14F-4D97-AF65-F5344CB8AC3E}">
        <p14:creationId xmlns:p14="http://schemas.microsoft.com/office/powerpoint/2010/main" val="2137073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381000" y="469326"/>
            <a:ext cx="11565000" cy="6109674"/>
          </a:xfrm>
        </p:spPr>
        <p:txBody>
          <a:bodyPr>
            <a:normAutofit fontScale="92500" lnSpcReduction="10000"/>
          </a:bodyPr>
          <a:lstStyle/>
          <a:p>
            <a:pPr marL="0" indent="0" algn="just">
              <a:buNone/>
            </a:pPr>
            <a:r>
              <a:rPr lang="ru-RU" sz="1800" dirty="0" smtClean="0"/>
              <a:t>	Содержание </a:t>
            </a:r>
            <a:r>
              <a:rPr lang="ru-RU" sz="1800" dirty="0"/>
              <a:t>и характер этой политики будут обсуждаться в этом разделе Политика качества. После определения политики в области качества высшее руководство устанавливает цели в области качества и гарантирует, что эти цели соответствуют стратегии организации (представленной в политике в области качества) и постоянно достигаются.</a:t>
            </a:r>
          </a:p>
          <a:p>
            <a:pPr marL="0" indent="0" algn="just">
              <a:buNone/>
            </a:pPr>
            <a:r>
              <a:rPr lang="ru-RU" sz="1800" dirty="0" smtClean="0"/>
              <a:t>	Это </a:t>
            </a:r>
            <a:r>
              <a:rPr lang="ru-RU" sz="1800" dirty="0"/>
              <a:t>будет сделано путем определения целей, которые имеют отношение к политике качества, характеру медицинского изделия и структуре, предлагаемой нормативными требованиями. После определения и определения целей высшее руководство должно проверить их статус, собрать и проанализировать данные, касающиеся этих целей, и оценить, были ли они достигнуты</a:t>
            </a:r>
            <a:r>
              <a:rPr lang="ru-RU" sz="1800" dirty="0" smtClean="0"/>
              <a:t>.</a:t>
            </a:r>
          </a:p>
          <a:p>
            <a:pPr marL="0" indent="0" algn="just">
              <a:buNone/>
            </a:pPr>
            <a:endParaRPr lang="ru-RU" sz="1800" dirty="0" smtClean="0"/>
          </a:p>
          <a:p>
            <a:pPr>
              <a:buFont typeface="Wingdings" panose="05000000000000000000" pitchFamily="2" charset="2"/>
              <a:buChar char="Ø"/>
            </a:pPr>
            <a:r>
              <a:rPr lang="ru-RU" sz="1800" dirty="0"/>
              <a:t>Ни одна </a:t>
            </a:r>
            <a:r>
              <a:rPr lang="en-US" sz="1800" dirty="0"/>
              <a:t>QMS</a:t>
            </a:r>
            <a:r>
              <a:rPr lang="ru-RU" sz="1800" dirty="0"/>
              <a:t> не может добиться успеха без достаточных ресурсов. Высшее руководство должно обеспечить выделение всех необходимых ресурсов для обеспечения эффективной работы СМК. Но этот вопрос должен быть структурирован в стратегии организации и выражен ее политикой качества, например, в политике должно быть указано, что</a:t>
            </a:r>
          </a:p>
          <a:p>
            <a:pPr lvl="0">
              <a:buFont typeface="Wingdings" panose="05000000000000000000" pitchFamily="2" charset="2"/>
              <a:buChar char="Ø"/>
            </a:pPr>
            <a:r>
              <a:rPr lang="ru-RU" sz="1800" dirty="0"/>
              <a:t>Понимается и учитывается важность распределения правильных ресурсов для различных видов деятельности организации.</a:t>
            </a:r>
          </a:p>
          <a:p>
            <a:pPr lvl="0">
              <a:buFont typeface="Wingdings" panose="05000000000000000000" pitchFamily="2" charset="2"/>
              <a:buChar char="Ø"/>
            </a:pPr>
            <a:r>
              <a:rPr lang="ru-RU" sz="1800" dirty="0"/>
              <a:t>Признана потребность в ресурсах для того, чтобы процессы и действия были эффективными и действенными.</a:t>
            </a:r>
          </a:p>
          <a:p>
            <a:pPr lvl="0">
              <a:buFont typeface="Wingdings" panose="05000000000000000000" pitchFamily="2" charset="2"/>
              <a:buChar char="Ø"/>
            </a:pPr>
            <a:r>
              <a:rPr lang="ru-RU" sz="1800" dirty="0"/>
              <a:t>Важность выделения всех необходимых ресурсов для выполнения нормативных требований.</a:t>
            </a:r>
          </a:p>
          <a:p>
            <a:pPr lvl="0">
              <a:buFont typeface="Wingdings" panose="05000000000000000000" pitchFamily="2" charset="2"/>
              <a:buChar char="Ø"/>
            </a:pPr>
            <a:r>
              <a:rPr lang="ru-RU" sz="1800" dirty="0"/>
              <a:t>Важность выделения всех необходимых ресурсов для интеграции системы управления рисками в СМК.</a:t>
            </a:r>
          </a:p>
          <a:p>
            <a:pPr lvl="0">
              <a:buFont typeface="Wingdings" panose="05000000000000000000" pitchFamily="2" charset="2"/>
              <a:buChar char="Ø"/>
            </a:pPr>
            <a:r>
              <a:rPr lang="ru-RU" sz="1800" dirty="0"/>
              <a:t>Высшее руководство обязано предоставить ресурсы, необходимые для выполнения деятельности СМК.</a:t>
            </a:r>
          </a:p>
          <a:p>
            <a:pPr lvl="0">
              <a:buFont typeface="Wingdings" panose="05000000000000000000" pitchFamily="2" charset="2"/>
              <a:buChar char="Ø"/>
            </a:pPr>
            <a:r>
              <a:rPr lang="ru-RU" sz="1800" dirty="0"/>
              <a:t>Оцениваются текущие возможности процессов и их ресурсы.</a:t>
            </a:r>
          </a:p>
          <a:p>
            <a:pPr lvl="0">
              <a:buFont typeface="Wingdings" panose="05000000000000000000" pitchFamily="2" charset="2"/>
              <a:buChar char="Ø"/>
            </a:pPr>
            <a:r>
              <a:rPr lang="ru-RU" sz="1800" dirty="0"/>
              <a:t>Определены будущие потребности в ресурсах и технологиях.</a:t>
            </a:r>
          </a:p>
          <a:p>
            <a:pPr lvl="0">
              <a:buFont typeface="Wingdings" panose="05000000000000000000" pitchFamily="2" charset="2"/>
              <a:buChar char="Ø"/>
            </a:pPr>
            <a:r>
              <a:rPr lang="ru-RU" sz="1800" dirty="0"/>
              <a:t>Должны быть определены мероприятия по выявлению и предоставлению необходимых ресурсов.</a:t>
            </a:r>
          </a:p>
          <a:p>
            <a:pPr marL="0" indent="0" algn="just">
              <a:buNone/>
            </a:pPr>
            <a:endParaRPr lang="ru-RU" sz="1800" dirty="0"/>
          </a:p>
          <a:p>
            <a:endParaRPr lang="ru-RU" dirty="0"/>
          </a:p>
        </p:txBody>
      </p:sp>
      <p:sp>
        <p:nvSpPr>
          <p:cNvPr id="2" name="Заголовок 1"/>
          <p:cNvSpPr>
            <a:spLocks noGrp="1"/>
          </p:cNvSpPr>
          <p:nvPr>
            <p:ph type="title"/>
          </p:nvPr>
        </p:nvSpPr>
        <p:spPr/>
        <p:txBody>
          <a:bodyPr/>
          <a:lstStyle/>
          <a:p>
            <a:r>
              <a:rPr lang="ru-RU" dirty="0" smtClean="0"/>
              <a:t> </a:t>
            </a:r>
            <a:endParaRPr lang="ru-RU" dirty="0"/>
          </a:p>
        </p:txBody>
      </p:sp>
      <p:sp>
        <p:nvSpPr>
          <p:cNvPr id="5" name="Прямоугольник 4"/>
          <p:cNvSpPr/>
          <p:nvPr/>
        </p:nvSpPr>
        <p:spPr>
          <a:xfrm>
            <a:off x="2586000" y="2079000"/>
            <a:ext cx="5752969" cy="369332"/>
          </a:xfrm>
          <a:prstGeom prst="rect">
            <a:avLst/>
          </a:prstGeom>
        </p:spPr>
        <p:txBody>
          <a:bodyPr wrap="square">
            <a:spAutoFit/>
          </a:bodyPr>
          <a:lstStyle/>
          <a:p>
            <a:r>
              <a:rPr lang="ru-RU" dirty="0">
                <a:ea typeface="Calibri" panose="020F0502020204030204" pitchFamily="34" charset="0"/>
                <a:cs typeface="Arial" panose="020B0604020202020204" pitchFamily="34" charset="0"/>
              </a:rPr>
              <a:t>Обеспечение распределения и доступности ресурсов</a:t>
            </a:r>
            <a:endParaRPr lang="ru-RU" dirty="0"/>
          </a:p>
        </p:txBody>
      </p:sp>
    </p:spTree>
    <p:extLst>
      <p:ext uri="{BB962C8B-B14F-4D97-AF65-F5344CB8AC3E}">
        <p14:creationId xmlns:p14="http://schemas.microsoft.com/office/powerpoint/2010/main" val="16819055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16000" y="639000"/>
            <a:ext cx="4725000" cy="2862322"/>
          </a:xfrm>
          <a:prstGeom prst="rect">
            <a:avLst/>
          </a:prstGeom>
        </p:spPr>
        <p:txBody>
          <a:bodyPr wrap="square">
            <a:spAutoFit/>
          </a:bodyPr>
          <a:lstStyle/>
          <a:p>
            <a:pPr algn="just"/>
            <a:r>
              <a:rPr lang="ru-RU" sz="2000" dirty="0">
                <a:ea typeface="Calibri" panose="020F0502020204030204" pitchFamily="34" charset="0"/>
                <a:cs typeface="Arial" panose="020B0604020202020204" pitchFamily="34" charset="0"/>
              </a:rPr>
              <a:t>Очень важна связь между стратегией и видением, выраженным в политике качества организации, и обязательством предоставить необходимые ресурсы для достижения этой стратегии. На практике я бы включил в каждый раздел, часть, главу или заглавную букву политики качества ссылку на распределение необходимых ресурсов. Например:</a:t>
            </a:r>
            <a:endParaRPr lang="ru-RU" sz="2000" dirty="0"/>
          </a:p>
        </p:txBody>
      </p:sp>
      <p:sp>
        <p:nvSpPr>
          <p:cNvPr id="7" name="Прямоугольник 6"/>
          <p:cNvSpPr/>
          <p:nvPr/>
        </p:nvSpPr>
        <p:spPr>
          <a:xfrm>
            <a:off x="246000" y="3609000"/>
            <a:ext cx="5466245" cy="2569934"/>
          </a:xfrm>
          <a:prstGeom prst="rect">
            <a:avLst/>
          </a:prstGeom>
        </p:spPr>
        <p:txBody>
          <a:bodyPr wrap="square">
            <a:spAutoFit/>
          </a:bodyPr>
          <a:lstStyle/>
          <a:p>
            <a:pPr marL="742950" lvl="1" indent="-28575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Обязанности и роли</a:t>
            </a:r>
            <a:endParaRPr lang="ru-RU" sz="20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Необходимые знания</a:t>
            </a:r>
            <a:endParaRPr lang="ru-RU" sz="20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Соответствующие временные ресурсы</a:t>
            </a:r>
            <a:endParaRPr lang="ru-RU" sz="20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Процедуры и методы</a:t>
            </a:r>
            <a:endParaRPr lang="ru-RU" sz="20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Инструменты и инструменты</a:t>
            </a:r>
            <a:endParaRPr lang="ru-RU" sz="20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pPr>
            <a:r>
              <a:rPr lang="en-US" sz="2000" dirty="0" err="1">
                <a:ea typeface="Calibri" panose="020F0502020204030204" pitchFamily="34" charset="0"/>
                <a:cs typeface="Arial" panose="020B0604020202020204" pitchFamily="34" charset="0"/>
              </a:rPr>
              <a:t>Внешние</a:t>
            </a:r>
            <a:r>
              <a:rPr lang="en-US" sz="2000" dirty="0">
                <a:ea typeface="Calibri" panose="020F0502020204030204" pitchFamily="34" charset="0"/>
                <a:cs typeface="Arial" panose="020B0604020202020204" pitchFamily="34" charset="0"/>
              </a:rPr>
              <a:t> </a:t>
            </a:r>
            <a:r>
              <a:rPr lang="en-US" sz="2000" dirty="0" err="1">
                <a:ea typeface="Calibri" panose="020F0502020204030204" pitchFamily="34" charset="0"/>
                <a:cs typeface="Arial" panose="020B0604020202020204" pitchFamily="34" charset="0"/>
              </a:rPr>
              <a:t>ресурсы</a:t>
            </a:r>
            <a:endParaRPr lang="ru-RU" sz="2000" dirty="0">
              <a:ea typeface="Calibri" panose="020F0502020204030204" pitchFamily="34" charset="0"/>
              <a:cs typeface="Times New Roman" panose="02020603050405020304" pitchFamily="18" charset="0"/>
            </a:endParaRPr>
          </a:p>
          <a:p>
            <a:pPr marL="742950" lvl="1" indent="-285750" algn="just">
              <a:lnSpc>
                <a:spcPct val="115000"/>
              </a:lnSpc>
              <a:spcAft>
                <a:spcPts val="1000"/>
              </a:spcAft>
              <a:buFont typeface="Wingdings" panose="05000000000000000000" pitchFamily="2" charset="2"/>
              <a:buChar char=""/>
            </a:pPr>
            <a:r>
              <a:rPr lang="en-US" sz="2000" dirty="0" err="1">
                <a:ea typeface="Calibri" panose="020F0502020204030204" pitchFamily="34" charset="0"/>
                <a:cs typeface="Arial" panose="020B0604020202020204" pitchFamily="34" charset="0"/>
              </a:rPr>
              <a:t>Обучение</a:t>
            </a:r>
            <a:endParaRPr lang="ru-RU" sz="2000" dirty="0">
              <a:effectLst/>
              <a:ea typeface="Calibri" panose="020F0502020204030204" pitchFamily="34" charset="0"/>
              <a:cs typeface="Times New Roman" panose="02020603050405020304" pitchFamily="18" charset="0"/>
            </a:endParaRPr>
          </a:p>
        </p:txBody>
      </p:sp>
      <p:sp>
        <p:nvSpPr>
          <p:cNvPr id="8" name="Прямоугольник 7"/>
          <p:cNvSpPr/>
          <p:nvPr/>
        </p:nvSpPr>
        <p:spPr>
          <a:xfrm>
            <a:off x="7446000" y="629645"/>
            <a:ext cx="3283271" cy="461665"/>
          </a:xfrm>
          <a:prstGeom prst="rect">
            <a:avLst/>
          </a:prstGeom>
        </p:spPr>
        <p:txBody>
          <a:bodyPr wrap="none">
            <a:spAutoFit/>
          </a:bodyPr>
          <a:lstStyle/>
          <a:p>
            <a:r>
              <a:rPr lang="en-US" sz="2400" dirty="0" err="1">
                <a:ea typeface="Calibri" panose="020F0502020204030204" pitchFamily="34" charset="0"/>
                <a:cs typeface="Arial" panose="020B0604020202020204" pitchFamily="34" charset="0"/>
              </a:rPr>
              <a:t>Ориентация</a:t>
            </a:r>
            <a:r>
              <a:rPr lang="en-US" sz="2400" dirty="0">
                <a:ea typeface="Calibri" panose="020F0502020204030204" pitchFamily="34" charset="0"/>
                <a:cs typeface="Arial" panose="020B0604020202020204" pitchFamily="34" charset="0"/>
              </a:rPr>
              <a:t> </a:t>
            </a:r>
            <a:r>
              <a:rPr lang="en-US" sz="2400" dirty="0" err="1">
                <a:ea typeface="Calibri" panose="020F0502020204030204" pitchFamily="34" charset="0"/>
                <a:cs typeface="Arial" panose="020B0604020202020204" pitchFamily="34" charset="0"/>
              </a:rPr>
              <a:t>на</a:t>
            </a:r>
            <a:r>
              <a:rPr lang="en-US" sz="2400" dirty="0">
                <a:ea typeface="Calibri" panose="020F0502020204030204" pitchFamily="34" charset="0"/>
                <a:cs typeface="Arial" panose="020B0604020202020204" pitchFamily="34" charset="0"/>
              </a:rPr>
              <a:t> </a:t>
            </a:r>
            <a:r>
              <a:rPr lang="en-US" sz="2400" dirty="0" err="1">
                <a:ea typeface="Calibri" panose="020F0502020204030204" pitchFamily="34" charset="0"/>
                <a:cs typeface="Arial" panose="020B0604020202020204" pitchFamily="34" charset="0"/>
              </a:rPr>
              <a:t>клиента</a:t>
            </a:r>
            <a:endParaRPr lang="ru-RU" sz="2400" dirty="0"/>
          </a:p>
        </p:txBody>
      </p:sp>
      <p:sp>
        <p:nvSpPr>
          <p:cNvPr id="9" name="Прямоугольник 8"/>
          <p:cNvSpPr/>
          <p:nvPr/>
        </p:nvSpPr>
        <p:spPr>
          <a:xfrm>
            <a:off x="5938353" y="1359000"/>
            <a:ext cx="6253647" cy="5016758"/>
          </a:xfrm>
          <a:prstGeom prst="rect">
            <a:avLst/>
          </a:prstGeom>
        </p:spPr>
        <p:txBody>
          <a:bodyPr wrap="square">
            <a:spAutoFit/>
          </a:bodyPr>
          <a:lstStyle/>
          <a:p>
            <a:pPr algn="just"/>
            <a:r>
              <a:rPr lang="ru-RU" sz="2000" dirty="0">
                <a:ea typeface="Calibri" panose="020F0502020204030204" pitchFamily="34" charset="0"/>
                <a:cs typeface="Arial" panose="020B0604020202020204" pitchFamily="34" charset="0"/>
              </a:rPr>
              <a:t>Ориентация на клиента - один из принципов качества, на которых основан стандарт </a:t>
            </a:r>
            <a:r>
              <a:rPr lang="en-US" sz="2000" dirty="0">
                <a:ea typeface="Calibri" panose="020F0502020204030204" pitchFamily="34" charset="0"/>
                <a:cs typeface="Arial" panose="020B0604020202020204" pitchFamily="34" charset="0"/>
              </a:rPr>
              <a:t>ISO</a:t>
            </a:r>
            <a:r>
              <a:rPr lang="ru-RU" sz="2000" dirty="0">
                <a:ea typeface="Calibri" panose="020F0502020204030204" pitchFamily="34" charset="0"/>
                <a:cs typeface="Arial" panose="020B0604020202020204" pitchFamily="34" charset="0"/>
              </a:rPr>
              <a:t> 13485. Стандарт устанавливает этот пункт, чтобы гарантировать лидерство высшего руководства и приверженность удовлетворению требований заказчиков, а также нормативных требований. В этом разделе устанавливаются объем и уровень участия высшего руководства в отношении своих клиентов и их ожиданий от организации. Высшее руководство несет ответственность за обеспечение и поддержание деятельности по пониманию, внедрению и удовлетворению всех требований потребителей. Высшее руководство несет ответственность за обеспечение и поддержание деятельности по пониманию, внедрению и соблюдению всех нормативных требований.</a:t>
            </a:r>
            <a:endParaRPr lang="ru-RU" sz="2000" dirty="0"/>
          </a:p>
        </p:txBody>
      </p:sp>
    </p:spTree>
    <p:extLst>
      <p:ext uri="{BB962C8B-B14F-4D97-AF65-F5344CB8AC3E}">
        <p14:creationId xmlns:p14="http://schemas.microsoft.com/office/powerpoint/2010/main" val="118524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a:t>
            </a:r>
            <a:endParaRPr lang="ru-RU" dirty="0"/>
          </a:p>
        </p:txBody>
      </p:sp>
      <p:sp>
        <p:nvSpPr>
          <p:cNvPr id="6" name="Прямоугольник 5"/>
          <p:cNvSpPr/>
          <p:nvPr/>
        </p:nvSpPr>
        <p:spPr>
          <a:xfrm>
            <a:off x="381000" y="179848"/>
            <a:ext cx="5088220" cy="1631216"/>
          </a:xfrm>
          <a:prstGeom prst="rect">
            <a:avLst/>
          </a:prstGeom>
        </p:spPr>
        <p:txBody>
          <a:bodyPr wrap="square">
            <a:spAutoFit/>
          </a:bodyPr>
          <a:lstStyle/>
          <a:p>
            <a:r>
              <a:rPr lang="ru-RU" sz="2500" dirty="0">
                <a:ea typeface="Calibri" panose="020F0502020204030204" pitchFamily="34" charset="0"/>
                <a:cs typeface="Arial" panose="020B0604020202020204" pitchFamily="34" charset="0"/>
              </a:rPr>
              <a:t>Обеспечение деятельности по выполнению требований заказчиков и нормативных требований</a:t>
            </a:r>
            <a:endParaRPr lang="ru-RU" sz="2500" dirty="0"/>
          </a:p>
        </p:txBody>
      </p:sp>
      <p:sp>
        <p:nvSpPr>
          <p:cNvPr id="7" name="Прямоугольник 6"/>
          <p:cNvSpPr/>
          <p:nvPr/>
        </p:nvSpPr>
        <p:spPr>
          <a:xfrm>
            <a:off x="381000" y="1803382"/>
            <a:ext cx="5445000" cy="4093428"/>
          </a:xfrm>
          <a:prstGeom prst="rect">
            <a:avLst/>
          </a:prstGeom>
        </p:spPr>
        <p:txBody>
          <a:bodyPr wrap="square">
            <a:spAutoFit/>
          </a:bodyPr>
          <a:lstStyle/>
          <a:p>
            <a:pPr algn="just"/>
            <a:r>
              <a:rPr lang="ru-RU" sz="2000" dirty="0">
                <a:ea typeface="Calibri" panose="020F0502020204030204" pitchFamily="34" charset="0"/>
                <a:cs typeface="Arial" panose="020B0604020202020204" pitchFamily="34" charset="0"/>
              </a:rPr>
              <a:t>В этом разделе излагается основа для ориентации на потребителя с ожиданием от высшего руководства инициирования действий для обеспечения выполнения требований потребителей и нормативных требований. Ориентация на клиента означает максимальную ясность и понимание требований клиентов и нормативных требований, концентрацию внимания высшего руководства на осведомленности и распределении ресурсов для удовлетворения требований клиентов и нормативных требований.</a:t>
            </a:r>
            <a:endParaRPr lang="ru-RU" sz="2000" dirty="0"/>
          </a:p>
        </p:txBody>
      </p:sp>
      <p:pic>
        <p:nvPicPr>
          <p:cNvPr id="1026" name="Picture 2" descr="5 Ways to Meet Regulatory Compliance &amp;amp; Standards Require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66000" y="594000"/>
            <a:ext cx="5050013" cy="2643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6374679" y="3850096"/>
            <a:ext cx="6096000" cy="230832"/>
          </a:xfrm>
          <a:prstGeom prst="rect">
            <a:avLst/>
          </a:prstGeom>
        </p:spPr>
        <p:txBody>
          <a:bodyPr>
            <a:spAutoFit/>
          </a:bodyPr>
          <a:lstStyle/>
          <a:p>
            <a:r>
              <a:rPr lang="ru-RU" sz="900" dirty="0"/>
              <a:t>https://s3.amazonaws.com/ssc-corporate-website-production/images/blog/regulatory-compliance_200429_154706.png</a:t>
            </a:r>
          </a:p>
        </p:txBody>
      </p:sp>
    </p:spTree>
    <p:extLst>
      <p:ext uri="{BB962C8B-B14F-4D97-AF65-F5344CB8AC3E}">
        <p14:creationId xmlns:p14="http://schemas.microsoft.com/office/powerpoint/2010/main" val="1603654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7" y="324000"/>
            <a:ext cx="11191013" cy="558499"/>
          </a:xfrm>
        </p:spPr>
        <p:txBody>
          <a:bodyPr>
            <a:noAutofit/>
          </a:bodyPr>
          <a:lstStyle/>
          <a:p>
            <a:pPr algn="ctr"/>
            <a:r>
              <a:rPr lang="ru-RU" dirty="0" smtClean="0"/>
              <a:t> </a:t>
            </a:r>
            <a:endParaRPr lang="ru-RU" dirty="0"/>
          </a:p>
        </p:txBody>
      </p:sp>
      <p:sp>
        <p:nvSpPr>
          <p:cNvPr id="4" name="Текст 3"/>
          <p:cNvSpPr>
            <a:spLocks noGrp="1"/>
          </p:cNvSpPr>
          <p:nvPr>
            <p:ph type="body" sz="quarter" idx="11"/>
          </p:nvPr>
        </p:nvSpPr>
        <p:spPr>
          <a:xfrm>
            <a:off x="201000" y="903384"/>
            <a:ext cx="8325000" cy="3080709"/>
          </a:xfrm>
        </p:spPr>
        <p:txBody>
          <a:bodyPr>
            <a:noAutofit/>
          </a:bodyPr>
          <a:lstStyle/>
          <a:p>
            <a:pPr marL="0" indent="0" algn="just">
              <a:buNone/>
            </a:pPr>
            <a:r>
              <a:rPr lang="ru-RU" sz="1600" dirty="0"/>
              <a:t>	</a:t>
            </a:r>
          </a:p>
        </p:txBody>
      </p:sp>
      <p:sp>
        <p:nvSpPr>
          <p:cNvPr id="8" name="Текст 3"/>
          <p:cNvSpPr txBox="1">
            <a:spLocks/>
          </p:cNvSpPr>
          <p:nvPr/>
        </p:nvSpPr>
        <p:spPr>
          <a:xfrm>
            <a:off x="201000" y="4644000"/>
            <a:ext cx="11880000" cy="191037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ru-RU" sz="1700" dirty="0"/>
              <a:t>              </a:t>
            </a:r>
          </a:p>
        </p:txBody>
      </p:sp>
      <p:sp>
        <p:nvSpPr>
          <p:cNvPr id="2" name="Прямоугольник 1"/>
          <p:cNvSpPr/>
          <p:nvPr/>
        </p:nvSpPr>
        <p:spPr>
          <a:xfrm>
            <a:off x="4470" y="50294"/>
            <a:ext cx="3076548" cy="492122"/>
          </a:xfrm>
          <a:prstGeom prst="rect">
            <a:avLst/>
          </a:prstGeom>
        </p:spPr>
        <p:txBody>
          <a:bodyPr wrap="none">
            <a:spAutoFit/>
          </a:bodyPr>
          <a:lstStyle/>
          <a:p>
            <a:pPr indent="449580" algn="ctr">
              <a:lnSpc>
                <a:spcPct val="115000"/>
              </a:lnSpc>
              <a:spcAft>
                <a:spcPts val="1000"/>
              </a:spcAft>
            </a:pPr>
            <a:r>
              <a:rPr lang="en-US" sz="2400" dirty="0" err="1">
                <a:ea typeface="Calibri" panose="020F0502020204030204" pitchFamily="34" charset="0"/>
                <a:cs typeface="Arial" panose="020B0604020202020204" pitchFamily="34" charset="0"/>
              </a:rPr>
              <a:t>Политика</a:t>
            </a:r>
            <a:r>
              <a:rPr lang="en-US" sz="2400" dirty="0">
                <a:ea typeface="Calibri" panose="020F0502020204030204" pitchFamily="34" charset="0"/>
                <a:cs typeface="Arial" panose="020B0604020202020204" pitchFamily="34" charset="0"/>
              </a:rPr>
              <a:t> </a:t>
            </a:r>
            <a:r>
              <a:rPr lang="en-US" sz="2400" dirty="0" err="1">
                <a:ea typeface="Calibri" panose="020F0502020204030204" pitchFamily="34" charset="0"/>
                <a:cs typeface="Arial" panose="020B0604020202020204" pitchFamily="34" charset="0"/>
              </a:rPr>
              <a:t>качества</a:t>
            </a:r>
            <a:endParaRPr lang="ru-RU" dirty="0">
              <a:effectLst/>
              <a:ea typeface="Calibri" panose="020F0502020204030204" pitchFamily="34" charset="0"/>
              <a:cs typeface="Times New Roman" panose="02020603050405020304" pitchFamily="18" charset="0"/>
            </a:endParaRPr>
          </a:p>
        </p:txBody>
      </p:sp>
      <p:sp>
        <p:nvSpPr>
          <p:cNvPr id="5" name="Прямоугольник 4"/>
          <p:cNvSpPr/>
          <p:nvPr/>
        </p:nvSpPr>
        <p:spPr>
          <a:xfrm>
            <a:off x="90000" y="377019"/>
            <a:ext cx="6111507" cy="3985771"/>
          </a:xfrm>
          <a:prstGeom prst="rect">
            <a:avLst/>
          </a:prstGeom>
        </p:spPr>
        <p:txBody>
          <a:bodyPr wrap="square">
            <a:spAutoFit/>
          </a:bodyPr>
          <a:lstStyle/>
          <a:p>
            <a:pPr indent="449580" algn="just">
              <a:lnSpc>
                <a:spcPct val="115000"/>
              </a:lnSpc>
              <a:spcAft>
                <a:spcPts val="1000"/>
              </a:spcAft>
            </a:pPr>
            <a:r>
              <a:rPr lang="ru-RU" sz="1700" dirty="0">
                <a:ea typeface="Calibri" panose="020F0502020204030204" pitchFamily="34" charset="0"/>
                <a:cs typeface="Arial" panose="020B0604020202020204" pitchFamily="34" charset="0"/>
              </a:rPr>
              <a:t>Политика в области качества - это общие руководящие принципы, намерения и цели организации, относящиеся к ее намерениям в области качества и цели организации. Политика будет реализована, доступна, активна, доведена до сведения и задокументирована в организации. Политика продемонстрирует, что качество означает для организации, с акцентом на главной цели вашей СМК - она будет выражать ваше намерение предоставлять своим клиентам качественные товары или услуги в соответствии с заранее определенными требованиями и применимыми нормативными требованиями с использованием набора систем и процессов. , процедуры и средства контроля. Требования стандарта </a:t>
            </a:r>
            <a:r>
              <a:rPr lang="en-US" sz="1700" dirty="0">
                <a:ea typeface="Calibri" panose="020F0502020204030204" pitchFamily="34" charset="0"/>
                <a:cs typeface="Arial" panose="020B0604020202020204" pitchFamily="34" charset="0"/>
              </a:rPr>
              <a:t>ISO</a:t>
            </a:r>
            <a:r>
              <a:rPr lang="ru-RU" sz="1700" dirty="0">
                <a:ea typeface="Calibri" panose="020F0502020204030204" pitchFamily="34" charset="0"/>
                <a:cs typeface="Arial" panose="020B0604020202020204" pitchFamily="34" charset="0"/>
              </a:rPr>
              <a:t> 13485 в отношении политики качества довольно строгие и четкие:</a:t>
            </a:r>
            <a:endParaRPr lang="ru-RU" sz="1700" dirty="0">
              <a:effectLst/>
              <a:ea typeface="Calibri" panose="020F0502020204030204" pitchFamily="34" charset="0"/>
              <a:cs typeface="Times New Roman" panose="02020603050405020304" pitchFamily="18" charset="0"/>
            </a:endParaRPr>
          </a:p>
        </p:txBody>
      </p:sp>
      <p:pic>
        <p:nvPicPr>
          <p:cNvPr id="7" name="Рисунок 6"/>
          <p:cNvPicPr>
            <a:picLocks noChangeAspect="1"/>
          </p:cNvPicPr>
          <p:nvPr/>
        </p:nvPicPr>
        <p:blipFill>
          <a:blip r:embed="rId2"/>
          <a:stretch>
            <a:fillRect/>
          </a:stretch>
        </p:blipFill>
        <p:spPr>
          <a:xfrm>
            <a:off x="8031000" y="109096"/>
            <a:ext cx="2921594" cy="3364007"/>
          </a:xfrm>
          <a:prstGeom prst="rect">
            <a:avLst/>
          </a:prstGeom>
        </p:spPr>
      </p:pic>
      <p:sp>
        <p:nvSpPr>
          <p:cNvPr id="9" name="Прямоугольник 8"/>
          <p:cNvSpPr/>
          <p:nvPr/>
        </p:nvSpPr>
        <p:spPr>
          <a:xfrm>
            <a:off x="538500" y="4334033"/>
            <a:ext cx="11205000" cy="3136243"/>
          </a:xfrm>
          <a:prstGeom prst="rect">
            <a:avLst/>
          </a:prstGeom>
        </p:spPr>
        <p:txBody>
          <a:bodyPr wrap="square" numCol="1">
            <a:spAutoFit/>
          </a:bodyPr>
          <a:lstStyle/>
          <a:p>
            <a:pPr marL="342900" lvl="0" indent="-342900" algn="just">
              <a:lnSpc>
                <a:spcPct val="115000"/>
              </a:lnSpc>
              <a:spcAft>
                <a:spcPts val="0"/>
              </a:spcAft>
              <a:buFont typeface="Wingdings" panose="05000000000000000000" pitchFamily="2" charset="2"/>
              <a:buChar char=""/>
            </a:pPr>
            <a:r>
              <a:rPr lang="ru-RU" sz="1700" dirty="0">
                <a:ea typeface="Calibri" panose="020F0502020204030204" pitchFamily="34" charset="0"/>
                <a:cs typeface="Arial" panose="020B0604020202020204" pitchFamily="34" charset="0"/>
              </a:rPr>
              <a:t>Организация создаст, внедрит и будет поддерживать политику качества.</a:t>
            </a:r>
            <a:endParaRPr lang="ru-RU" sz="17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700" dirty="0">
                <a:ea typeface="Calibri" panose="020F0502020204030204" pitchFamily="34" charset="0"/>
                <a:cs typeface="Arial" panose="020B0604020202020204" pitchFamily="34" charset="0"/>
              </a:rPr>
              <a:t>Политика качества будет составлена с учетом целей организации и должна соответствовать характеру и типу деятельности организации.</a:t>
            </a:r>
            <a:endParaRPr lang="ru-RU" sz="17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700" dirty="0">
                <a:ea typeface="Calibri" panose="020F0502020204030204" pitchFamily="34" charset="0"/>
                <a:cs typeface="Arial" panose="020B0604020202020204" pitchFamily="34" charset="0"/>
              </a:rPr>
              <a:t>Политика в области качества должна демонстрировать приверженность организации поддержанию эффективной системы менеджмента качества</a:t>
            </a:r>
            <a:r>
              <a:rPr lang="ru-RU" sz="1700" dirty="0" smtClean="0">
                <a:ea typeface="Calibri" panose="020F0502020204030204" pitchFamily="34" charset="0"/>
                <a:cs typeface="Arial" panose="020B0604020202020204" pitchFamily="34" charset="0"/>
              </a:rPr>
              <a:t>.</a:t>
            </a:r>
          </a:p>
          <a:p>
            <a:pPr marL="342900" indent="-342900" algn="just">
              <a:lnSpc>
                <a:spcPct val="115000"/>
              </a:lnSpc>
              <a:buFont typeface="Wingdings" panose="05000000000000000000" pitchFamily="2" charset="2"/>
              <a:buChar char=""/>
            </a:pPr>
            <a:r>
              <a:rPr lang="ru-RU" sz="1600" dirty="0" smtClean="0"/>
              <a:t>Политика </a:t>
            </a:r>
            <a:r>
              <a:rPr lang="ru-RU" sz="1600" dirty="0"/>
              <a:t>в области качества должна демонстрировать приверженность организации соблюдению применимых требований потребителей и нормативных требований.</a:t>
            </a:r>
          </a:p>
          <a:p>
            <a:pPr marL="342900" lvl="0" indent="-342900" algn="just">
              <a:lnSpc>
                <a:spcPct val="115000"/>
              </a:lnSpc>
              <a:spcAft>
                <a:spcPts val="0"/>
              </a:spcAft>
              <a:buFont typeface="Wingdings" panose="05000000000000000000" pitchFamily="2" charset="2"/>
              <a:buChar char=""/>
            </a:pPr>
            <a:endParaRPr lang="ru-RU" sz="1700" dirty="0" smtClean="0">
              <a:ea typeface="Calibri" panose="020F0502020204030204" pitchFamily="34" charset="0"/>
              <a:cs typeface="Arial" panose="020B0604020202020204" pitchFamily="34" charset="0"/>
            </a:endParaRPr>
          </a:p>
          <a:p>
            <a:pPr marL="342900" lvl="0" indent="-342900" algn="just">
              <a:lnSpc>
                <a:spcPct val="115000"/>
              </a:lnSpc>
              <a:spcAft>
                <a:spcPts val="0"/>
              </a:spcAft>
              <a:buFont typeface="Wingdings" panose="05000000000000000000" pitchFamily="2" charset="2"/>
              <a:buChar char=""/>
            </a:pPr>
            <a:endParaRPr lang="ru-RU" sz="1700" dirty="0" smtClean="0">
              <a:ea typeface="Calibri" panose="020F0502020204030204" pitchFamily="34" charset="0"/>
              <a:cs typeface="Arial" panose="020B0604020202020204" pitchFamily="34" charset="0"/>
            </a:endParaRPr>
          </a:p>
          <a:p>
            <a:pPr marL="342900" lvl="0" indent="-342900" algn="just">
              <a:lnSpc>
                <a:spcPct val="115000"/>
              </a:lnSpc>
              <a:spcAft>
                <a:spcPts val="0"/>
              </a:spcAft>
              <a:buFont typeface="Wingdings" panose="05000000000000000000" pitchFamily="2" charset="2"/>
              <a:buChar char=""/>
            </a:pPr>
            <a:endParaRPr lang="ru-RU" sz="17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3488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381000" y="942085"/>
            <a:ext cx="6501000" cy="5490000"/>
          </a:xfrm>
        </p:spPr>
        <p:txBody>
          <a:bodyPr numCol="1">
            <a:normAutofit fontScale="92500" lnSpcReduction="10000"/>
          </a:bodyPr>
          <a:lstStyle/>
          <a:p>
            <a:pPr marL="0" lvl="0" indent="0" algn="just">
              <a:buNone/>
            </a:pPr>
            <a:r>
              <a:rPr lang="ru-RU" sz="2000" dirty="0"/>
              <a:t>Политика в области качества - это заявление, четко описывающее стратегию и политику организации и предназначенное для различных заинтересованных сторон организации. А поскольку политика в области качества устанавливает основы для достижения целей в области качества, она должна включать ссылки на следующие </a:t>
            </a:r>
            <a:r>
              <a:rPr lang="ru-RU" sz="2000" dirty="0" smtClean="0"/>
              <a:t>вопросы:</a:t>
            </a:r>
            <a:endParaRPr lang="en-US" sz="2000" dirty="0" smtClean="0"/>
          </a:p>
          <a:p>
            <a:pPr lvl="0" algn="just">
              <a:buFont typeface="Wingdings" panose="05000000000000000000" pitchFamily="2" charset="2"/>
              <a:buChar char="Ø"/>
            </a:pPr>
            <a:r>
              <a:rPr lang="ru-RU" sz="2000" dirty="0" smtClean="0"/>
              <a:t>Цель </a:t>
            </a:r>
            <a:r>
              <a:rPr lang="ru-RU" sz="2000" dirty="0"/>
              <a:t>организации - цель организации относится к ее миссии и описывает, почему организация существует, кому она служит и так далее. Это было определено и обсуждено в предыдущем курсе.</a:t>
            </a:r>
          </a:p>
          <a:p>
            <a:pPr lvl="0" algn="just">
              <a:buFont typeface="Wingdings" panose="05000000000000000000" pitchFamily="2" charset="2"/>
              <a:buChar char="Ø"/>
            </a:pPr>
            <a:r>
              <a:rPr lang="ru-RU" sz="2000" dirty="0"/>
              <a:t>Видение организации. Видение организации описывает желаемое состояние, которого организация хочет достичь: свои общие цели. Это важно для следующего раздела - отношение к целям качества.</a:t>
            </a:r>
          </a:p>
          <a:p>
            <a:pPr lvl="0" algn="just">
              <a:buFont typeface="Wingdings" panose="05000000000000000000" pitchFamily="2" charset="2"/>
              <a:buChar char="Ø"/>
            </a:pPr>
            <a:r>
              <a:rPr lang="ru-RU" sz="2000" dirty="0"/>
              <a:t>Заинтересованные стороны организации. Политика основана на потребностях и ожиданиях клиентов и регулирующих органов.</a:t>
            </a:r>
          </a:p>
          <a:p>
            <a:pPr lvl="0" algn="just">
              <a:buFont typeface="Wingdings" panose="05000000000000000000" pitchFamily="2" charset="2"/>
              <a:buChar char="Ø"/>
            </a:pPr>
            <a:r>
              <a:rPr lang="ru-RU" sz="2000" dirty="0"/>
              <a:t>Бизнес-цели организации. Политика должна четко соответствовать бизнес-целям организации (обсуждаемым в следующем разделе).</a:t>
            </a:r>
          </a:p>
          <a:p>
            <a:pPr marL="0" indent="0" algn="just">
              <a:buNone/>
            </a:pPr>
            <a:endParaRPr lang="en-US" sz="2000" dirty="0" smtClean="0"/>
          </a:p>
          <a:p>
            <a:pPr marL="0" indent="0" algn="just">
              <a:buNone/>
            </a:pPr>
            <a:endParaRPr lang="ru-RU" sz="2000" dirty="0"/>
          </a:p>
        </p:txBody>
      </p:sp>
      <p:sp>
        <p:nvSpPr>
          <p:cNvPr id="2" name="Заголовок 1"/>
          <p:cNvSpPr>
            <a:spLocks noGrp="1"/>
          </p:cNvSpPr>
          <p:nvPr>
            <p:ph type="title"/>
          </p:nvPr>
        </p:nvSpPr>
        <p:spPr>
          <a:xfrm>
            <a:off x="381000" y="459000"/>
            <a:ext cx="4095000" cy="495000"/>
          </a:xfrm>
        </p:spPr>
        <p:txBody>
          <a:bodyPr>
            <a:noAutofit/>
          </a:bodyPr>
          <a:lstStyle/>
          <a:p>
            <a:r>
              <a:rPr lang="ru-RU" sz="2600" dirty="0"/>
              <a:t>Соответствие целям </a:t>
            </a:r>
            <a:r>
              <a:rPr lang="ru-RU" sz="2600" dirty="0" smtClean="0"/>
              <a:t>организации</a:t>
            </a:r>
            <a:br>
              <a:rPr lang="ru-RU" sz="2600" dirty="0" smtClean="0"/>
            </a:br>
            <a:endParaRPr lang="ru-RU" sz="2600" dirty="0"/>
          </a:p>
        </p:txBody>
      </p:sp>
      <p:pic>
        <p:nvPicPr>
          <p:cNvPr id="2050" name="Picture 2" descr="Regulatory Compliance Concept. Business People, Leaders Create and Edit  Rules for Making Decisions and Achieving the Long-term Stock Vector -  Illustration of legal, checklist: 19593823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6" b="7692"/>
          <a:stretch/>
        </p:blipFill>
        <p:spPr bwMode="auto">
          <a:xfrm>
            <a:off x="6882000" y="324000"/>
            <a:ext cx="5085000" cy="3780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6882000" y="4374000"/>
            <a:ext cx="5085000" cy="400110"/>
          </a:xfrm>
          <a:prstGeom prst="rect">
            <a:avLst/>
          </a:prstGeom>
        </p:spPr>
        <p:txBody>
          <a:bodyPr wrap="square">
            <a:spAutoFit/>
          </a:bodyPr>
          <a:lstStyle/>
          <a:p>
            <a:r>
              <a:rPr lang="ru-RU" sz="1000" dirty="0"/>
              <a:t>https://thumbs.dreamstime.com/z/regulatory-compliance-concept-business-people-leaders-create-edit-rules-making-decisions-achieving-long-term-goals-195938234.jpg</a:t>
            </a:r>
          </a:p>
        </p:txBody>
      </p:sp>
    </p:spTree>
    <p:extLst>
      <p:ext uri="{BB962C8B-B14F-4D97-AF65-F5344CB8AC3E}">
        <p14:creationId xmlns:p14="http://schemas.microsoft.com/office/powerpoint/2010/main" val="5915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087" y="-126000"/>
            <a:ext cx="4657041" cy="1325563"/>
          </a:xfrm>
        </p:spPr>
        <p:txBody>
          <a:bodyPr>
            <a:normAutofit/>
          </a:bodyPr>
          <a:lstStyle/>
          <a:p>
            <a:pPr algn="just"/>
            <a:r>
              <a:rPr lang="ru-RU" sz="2000" dirty="0"/>
              <a:t>Обеспечение основы для определения целей в области </a:t>
            </a:r>
            <a:r>
              <a:rPr lang="ru-RU" sz="2000" dirty="0" smtClean="0"/>
              <a:t>качества</a:t>
            </a:r>
            <a:endParaRPr lang="ru-RU" dirty="0"/>
          </a:p>
        </p:txBody>
      </p:sp>
      <p:sp>
        <p:nvSpPr>
          <p:cNvPr id="2" name="Текст 1"/>
          <p:cNvSpPr>
            <a:spLocks noGrp="1"/>
          </p:cNvSpPr>
          <p:nvPr>
            <p:ph type="body" sz="quarter" idx="11"/>
          </p:nvPr>
        </p:nvSpPr>
        <p:spPr>
          <a:xfrm>
            <a:off x="111000" y="729000"/>
            <a:ext cx="6975000" cy="5985000"/>
          </a:xfrm>
        </p:spPr>
        <p:txBody>
          <a:bodyPr>
            <a:normAutofit fontScale="32500" lnSpcReduction="20000"/>
          </a:bodyPr>
          <a:lstStyle/>
          <a:p>
            <a:pPr marL="0" indent="0" algn="just">
              <a:buNone/>
            </a:pPr>
            <a:r>
              <a:rPr lang="en-US" sz="5200" dirty="0" smtClean="0"/>
              <a:t>	</a:t>
            </a:r>
            <a:r>
              <a:rPr lang="ru-RU" sz="5200" dirty="0" smtClean="0"/>
              <a:t>Политика </a:t>
            </a:r>
            <a:r>
              <a:rPr lang="ru-RU" sz="5200" dirty="0"/>
              <a:t>в области качества предоставит основное намерение, видение или план для постановки целей в области качества и заложит основы для определения целей в области качества. Эта связь между политикой качества и целями в области качества превратит политику в области качества в полезный и практичный документ, а не просто задокументированное заявление. Обычно политика включает стратегические цели, относящиеся к более конкретным и измеримым задачам. Одна из основных целей политики в области качества - обеспечить согласованность между бизнес-целями организации и целями в области качества. Стандарт устанавливает основу для единства целей бизнеса и качества. Политика качества определяет области и объемы, в которых СМК и ее запланированные действия будут активными и действительными. Цели качества будут выведены из этих областей и объемов. Например, если в политике декларируется желание разрабатывать, производить и распространять хирургические приспособления для хирургии, которые позволяют хирургам работать безопаснее, проще и эффективнее и добиваться лучших результатов для пациента, соответствующие </a:t>
            </a:r>
            <a:r>
              <a:rPr lang="ru-RU" sz="5200" dirty="0" err="1"/>
              <a:t>соответствующие</a:t>
            </a:r>
            <a:r>
              <a:rPr lang="ru-RU" sz="5200" dirty="0"/>
              <a:t> цели будут следующими: следующее:</a:t>
            </a:r>
          </a:p>
          <a:p>
            <a:pPr lvl="0">
              <a:buFont typeface="Wingdings" panose="05000000000000000000" pitchFamily="2" charset="2"/>
              <a:buChar char="Ø"/>
            </a:pPr>
            <a:r>
              <a:rPr lang="ru-RU" sz="5200" dirty="0"/>
              <a:t>Содействие дизайну и развитию в организации</a:t>
            </a:r>
          </a:p>
          <a:p>
            <a:pPr lvl="0">
              <a:buFont typeface="Wingdings" panose="05000000000000000000" pitchFamily="2" charset="2"/>
              <a:buChar char="Ø"/>
            </a:pPr>
            <a:r>
              <a:rPr lang="ru-RU" sz="5200" dirty="0"/>
              <a:t>Обеспечение основы для выявления всех опасных ситуаций, анализа связанных рисков и внедрения соответствующих мер контроля.</a:t>
            </a:r>
          </a:p>
          <a:p>
            <a:pPr lvl="0">
              <a:buFont typeface="Wingdings" panose="05000000000000000000" pitchFamily="2" charset="2"/>
              <a:buChar char="Ø"/>
            </a:pPr>
            <a:r>
              <a:rPr lang="ru-RU" sz="5200" dirty="0"/>
              <a:t>Выявление новых неудовлетворенных потребностей рынка</a:t>
            </a:r>
          </a:p>
          <a:p>
            <a:pPr marL="0" indent="0" algn="just">
              <a:buNone/>
            </a:pPr>
            <a:r>
              <a:rPr lang="en-US" sz="5200" dirty="0" smtClean="0"/>
              <a:t>	</a:t>
            </a:r>
            <a:r>
              <a:rPr lang="ru-RU" sz="5200" dirty="0" smtClean="0"/>
              <a:t>Установление </a:t>
            </a:r>
            <a:r>
              <a:rPr lang="ru-RU" sz="5200" dirty="0"/>
              <a:t>целей, связанных с политикой, поможет поддерживать эффективную систему менеджмента качества. Но каковы бы ни были цели, есть две основные цели, которые должны быть реализованы в отношении целей в области качества: удовлетворение требований потребителей и нормативных требований. Политика будет содержать четкую ссылку на эти вопросы.</a:t>
            </a:r>
          </a:p>
          <a:p>
            <a:endParaRPr lang="ru-RU" dirty="0"/>
          </a:p>
        </p:txBody>
      </p:sp>
      <p:pic>
        <p:nvPicPr>
          <p:cNvPr id="3074" name="Picture 2" descr="One Health Global Leaders Group on Antimicrobial Resistance |Antimicrobial  Resistance|F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1440" y="166500"/>
            <a:ext cx="5180560" cy="3375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557000" y="3969000"/>
            <a:ext cx="4635000" cy="461665"/>
          </a:xfrm>
          <a:prstGeom prst="rect">
            <a:avLst/>
          </a:prstGeom>
        </p:spPr>
        <p:txBody>
          <a:bodyPr wrap="square">
            <a:spAutoFit/>
          </a:bodyPr>
          <a:lstStyle/>
          <a:p>
            <a:r>
              <a:rPr lang="en-US" sz="800" dirty="0"/>
              <a:t>https://lh3.googleusercontent.com/proxy/Y2nVHZhm5KAb3IRVuFoQJAxmRJq-Kk6EDWUfhwqhUdqjZAodE64VziZ_zGohX_R_QZslOSgx3OwhyKa9D7lH85MTnnzOJxnxz218JIpV4WqotAu9HCF0CrxH2A0bBmKfjB96KUTeaBHTlHEdj8L9HACXyZxvl6eSjuQInjot25zI7cS8JSaJ</a:t>
            </a:r>
            <a:endParaRPr lang="ru-RU" sz="800" dirty="0"/>
          </a:p>
        </p:txBody>
      </p:sp>
    </p:spTree>
    <p:extLst>
      <p:ext uri="{BB962C8B-B14F-4D97-AF65-F5344CB8AC3E}">
        <p14:creationId xmlns:p14="http://schemas.microsoft.com/office/powerpoint/2010/main" val="190671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372" y="-126000"/>
            <a:ext cx="4609876" cy="1325563"/>
          </a:xfrm>
        </p:spPr>
        <p:txBody>
          <a:bodyPr>
            <a:normAutofit/>
          </a:bodyPr>
          <a:lstStyle/>
          <a:p>
            <a:r>
              <a:rPr lang="ru-RU" sz="2800" dirty="0"/>
              <a:t>Ссылка на эффективность СМК</a:t>
            </a:r>
            <a:endParaRPr lang="ru-RU" sz="2800" dirty="0"/>
          </a:p>
        </p:txBody>
      </p:sp>
      <p:sp>
        <p:nvSpPr>
          <p:cNvPr id="4" name="Текст 3"/>
          <p:cNvSpPr>
            <a:spLocks noGrp="1"/>
          </p:cNvSpPr>
          <p:nvPr>
            <p:ph type="body" sz="quarter" idx="11"/>
          </p:nvPr>
        </p:nvSpPr>
        <p:spPr>
          <a:xfrm>
            <a:off x="54778" y="774000"/>
            <a:ext cx="7041000" cy="5490000"/>
          </a:xfrm>
        </p:spPr>
        <p:txBody>
          <a:bodyPr>
            <a:noAutofit/>
          </a:bodyPr>
          <a:lstStyle/>
          <a:p>
            <a:pPr marL="0" indent="0" algn="just">
              <a:buNone/>
            </a:pPr>
            <a:r>
              <a:rPr lang="en-US" sz="1800" dirty="0" smtClean="0"/>
              <a:t>	</a:t>
            </a:r>
            <a:r>
              <a:rPr lang="ru-RU" sz="1800" dirty="0" smtClean="0"/>
              <a:t>Политика </a:t>
            </a:r>
            <a:r>
              <a:rPr lang="ru-RU" sz="1800" dirty="0"/>
              <a:t>должна демонстрировать намерения организации в отношении постоянного улучшения СМК и поддержания ее эффективности; то есть высшее руководство должно инициировать определенные действия, чтобы улучшить СМК и определить возможности для улучшения. На практике политика в области качества должна включать ссылку на намерения высшего руководства содействовать улучшению СМК. Например, политика в области качества может включать ссылки на следующие вопросы</a:t>
            </a:r>
            <a:r>
              <a:rPr lang="ru-RU" sz="1800" dirty="0" smtClean="0"/>
              <a:t>:</a:t>
            </a:r>
            <a:endParaRPr lang="en-US" sz="1800" dirty="0" smtClean="0"/>
          </a:p>
          <a:p>
            <a:pPr lvl="1">
              <a:buFont typeface="Wingdings" panose="05000000000000000000" pitchFamily="2" charset="2"/>
              <a:buChar char="Ø"/>
            </a:pPr>
            <a:r>
              <a:rPr lang="ru-RU" sz="1800" dirty="0"/>
              <a:t>Оценка текущих ресурсов</a:t>
            </a:r>
          </a:p>
          <a:p>
            <a:pPr lvl="1">
              <a:buFont typeface="Wingdings" panose="05000000000000000000" pitchFamily="2" charset="2"/>
              <a:buChar char="Ø"/>
            </a:pPr>
            <a:r>
              <a:rPr lang="ru-RU" sz="1800" dirty="0"/>
              <a:t>Оценка возможностей процессов</a:t>
            </a:r>
          </a:p>
          <a:p>
            <a:pPr lvl="1">
              <a:buFont typeface="Wingdings" panose="05000000000000000000" pitchFamily="2" charset="2"/>
              <a:buChar char="Ø"/>
            </a:pPr>
            <a:r>
              <a:rPr lang="ru-RU" sz="1800" dirty="0"/>
              <a:t>Оценка возможностей </a:t>
            </a:r>
            <a:r>
              <a:rPr lang="ru-RU" sz="1800" dirty="0" smtClean="0"/>
              <a:t>технологий</a:t>
            </a:r>
          </a:p>
          <a:p>
            <a:pPr marL="0" indent="0">
              <a:buNone/>
            </a:pPr>
            <a:r>
              <a:rPr lang="ru-RU" sz="1800" dirty="0" smtClean="0"/>
              <a:t>Одна из основных целей вашей системы менеджмента качества - это постоянное выполнение требований заказчиков и регулирующих органов, а также стремление превзойти ожидания заинтересованных сторон (заказчиков или регулирующих органов). Это должно быть отражено в политике качества. Стремление удовлетворить требования потребителей и нормативные требования может быть выражено в инициировании действий по лучшему пониманию нормативных требований и их интеграции в процессы реализации, в инициировании действий по выявлению и пониманию потребностей и требований для удовлетворения потребностей клиентов или в выявлении новых требований.</a:t>
            </a:r>
          </a:p>
          <a:p>
            <a:pPr marL="0" indent="0" algn="just">
              <a:buNone/>
            </a:pPr>
            <a:endParaRPr lang="ru-RU" sz="1800" dirty="0"/>
          </a:p>
        </p:txBody>
      </p:sp>
      <p:pic>
        <p:nvPicPr>
          <p:cNvPr id="4100" name="Picture 4" descr="Reaping Benefits of Evolving ISO 9001 Standards | 2020-05-01 | Quality  Magaz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9309" y="1089000"/>
            <a:ext cx="5061000" cy="3092833"/>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716000" y="4668918"/>
            <a:ext cx="4047778" cy="369332"/>
          </a:xfrm>
          <a:prstGeom prst="rect">
            <a:avLst/>
          </a:prstGeom>
        </p:spPr>
        <p:txBody>
          <a:bodyPr wrap="square">
            <a:spAutoFit/>
          </a:bodyPr>
          <a:lstStyle/>
          <a:p>
            <a:r>
              <a:rPr lang="en-US" sz="900" dirty="0"/>
              <a:t>https://www.qualitymag.com/ext/resources/Issues/2020/May/Standards/QM0520-DEPT-Quality_101-p1FT-ISO9001.jpg?1588364369</a:t>
            </a:r>
            <a:endParaRPr lang="ru-RU" sz="900" dirty="0"/>
          </a:p>
        </p:txBody>
      </p:sp>
    </p:spTree>
    <p:extLst>
      <p:ext uri="{BB962C8B-B14F-4D97-AF65-F5344CB8AC3E}">
        <p14:creationId xmlns:p14="http://schemas.microsoft.com/office/powerpoint/2010/main" val="162170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7131000" y="2180"/>
            <a:ext cx="4860000" cy="810000"/>
          </a:xfrm>
        </p:spPr>
        <p:txBody>
          <a:bodyPr>
            <a:noAutofit/>
          </a:bodyPr>
          <a:lstStyle/>
          <a:p>
            <a:pPr algn="just"/>
            <a:r>
              <a:rPr lang="ru-RU" sz="2400" b="0" dirty="0" smtClean="0">
                <a:latin typeface="+mn-lt"/>
              </a:rPr>
              <a:t>Анализ политики качества на предмет постоянной пригодности</a:t>
            </a:r>
            <a:endParaRPr lang="ru-RU" sz="2400" b="0" dirty="0">
              <a:latin typeface="+mn-lt"/>
            </a:endParaRPr>
          </a:p>
        </p:txBody>
      </p:sp>
      <p:sp>
        <p:nvSpPr>
          <p:cNvPr id="4" name="Текст 3"/>
          <p:cNvSpPr>
            <a:spLocks noGrp="1"/>
          </p:cNvSpPr>
          <p:nvPr>
            <p:ph type="body" sz="quarter" idx="11"/>
          </p:nvPr>
        </p:nvSpPr>
        <p:spPr>
          <a:xfrm>
            <a:off x="4978158" y="935569"/>
            <a:ext cx="7020000" cy="6126820"/>
          </a:xfrm>
        </p:spPr>
        <p:txBody>
          <a:bodyPr>
            <a:noAutofit/>
          </a:bodyPr>
          <a:lstStyle/>
          <a:p>
            <a:pPr marL="0" indent="0" algn="just">
              <a:buNone/>
            </a:pPr>
            <a:r>
              <a:rPr lang="ru-RU" sz="2000" dirty="0"/>
              <a:t>Политика качества будет периодически пересматриваться, чтобы гарантировать ее компетентность и пригодность. Пригодность политики относится к способности политики соответствовать различным аспектам СМК, которые упоминаются в политике:</a:t>
            </a:r>
          </a:p>
          <a:p>
            <a:pPr lvl="0" algn="just">
              <a:buFont typeface="Wingdings" panose="05000000000000000000" pitchFamily="2" charset="2"/>
              <a:buChar char="Ø"/>
            </a:pPr>
            <a:r>
              <a:rPr lang="en-US" sz="2000" dirty="0" smtClean="0"/>
              <a:t> </a:t>
            </a:r>
            <a:r>
              <a:rPr lang="ru-RU" sz="2000" dirty="0" smtClean="0"/>
              <a:t>Соответствие </a:t>
            </a:r>
            <a:r>
              <a:rPr lang="ru-RU" sz="2000" dirty="0"/>
              <a:t>цели организации</a:t>
            </a:r>
          </a:p>
          <a:p>
            <a:pPr lvl="0" algn="just">
              <a:buFont typeface="Wingdings" panose="05000000000000000000" pitchFamily="2" charset="2"/>
              <a:buChar char="Ø"/>
            </a:pPr>
            <a:r>
              <a:rPr lang="en-US" sz="2000" dirty="0" smtClean="0"/>
              <a:t> </a:t>
            </a:r>
            <a:r>
              <a:rPr lang="ru-RU" sz="2000" dirty="0" smtClean="0"/>
              <a:t>Объем </a:t>
            </a:r>
            <a:r>
              <a:rPr lang="ru-RU" sz="2000" dirty="0"/>
              <a:t>СМК</a:t>
            </a:r>
          </a:p>
          <a:p>
            <a:pPr lvl="0" algn="just">
              <a:buFont typeface="Wingdings" panose="05000000000000000000" pitchFamily="2" charset="2"/>
              <a:buChar char="Ø"/>
            </a:pPr>
            <a:r>
              <a:rPr lang="en-US" sz="2000" dirty="0" smtClean="0"/>
              <a:t> </a:t>
            </a:r>
            <a:r>
              <a:rPr lang="ru-RU" sz="2000" dirty="0" smtClean="0"/>
              <a:t>Цели </a:t>
            </a:r>
            <a:r>
              <a:rPr lang="ru-RU" sz="2000" dirty="0"/>
              <a:t>качества</a:t>
            </a:r>
          </a:p>
          <a:p>
            <a:pPr lvl="0" algn="just">
              <a:buFont typeface="Wingdings" panose="05000000000000000000" pitchFamily="2" charset="2"/>
              <a:buChar char="Ø"/>
            </a:pPr>
            <a:r>
              <a:rPr lang="en-US" sz="2000" dirty="0" smtClean="0"/>
              <a:t> </a:t>
            </a:r>
            <a:r>
              <a:rPr lang="ru-RU" sz="2000" dirty="0" smtClean="0"/>
              <a:t>Ссылка </a:t>
            </a:r>
            <a:r>
              <a:rPr lang="ru-RU" sz="2000" dirty="0"/>
              <a:t>на эффективность СМК</a:t>
            </a:r>
          </a:p>
          <a:p>
            <a:pPr marL="0" indent="0" algn="just">
              <a:buNone/>
            </a:pPr>
            <a:r>
              <a:rPr lang="ru-RU" sz="2000" dirty="0"/>
              <a:t>Обзор гарантирует, что изменения, которые влияют на СМК (внутреннюю и внешнюю), были учтены и, если применимо, политика была обновлена соответствующим образом. На мой взгляд, наиболее практичный способ - включить этот обзор в анализ со стороны руководства. Это означает, что процедура анализа со стороны руководства должна включать в свои входные данные анализ политики на предмет постоянной пригодности.</a:t>
            </a:r>
            <a:endParaRPr lang="ru-RU" sz="1800" dirty="0"/>
          </a:p>
        </p:txBody>
      </p:sp>
      <p:pic>
        <p:nvPicPr>
          <p:cNvPr id="5122" name="Picture 2" descr="Quality Policy [with Examples &amp;amp;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424" y="1052949"/>
            <a:ext cx="4710152" cy="35326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81500" y="4599000"/>
            <a:ext cx="3960000" cy="246221"/>
          </a:xfrm>
          <a:prstGeom prst="rect">
            <a:avLst/>
          </a:prstGeom>
        </p:spPr>
        <p:txBody>
          <a:bodyPr wrap="square">
            <a:spAutoFit/>
          </a:bodyPr>
          <a:lstStyle/>
          <a:p>
            <a:r>
              <a:rPr lang="ru-RU" sz="1000" dirty="0"/>
              <a:t>https://www.iso-9001-checklist.co.uk/images/quality-encircled.jpg</a:t>
            </a:r>
          </a:p>
        </p:txBody>
      </p:sp>
    </p:spTree>
    <p:extLst>
      <p:ext uri="{BB962C8B-B14F-4D97-AF65-F5344CB8AC3E}">
        <p14:creationId xmlns:p14="http://schemas.microsoft.com/office/powerpoint/2010/main" val="32402469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996000" y="-216000"/>
            <a:ext cx="5196000" cy="1325563"/>
          </a:xfrm>
        </p:spPr>
        <p:txBody>
          <a:bodyPr>
            <a:normAutofit/>
          </a:bodyPr>
          <a:lstStyle/>
          <a:p>
            <a:pPr algn="r"/>
            <a:r>
              <a:rPr lang="ru-RU" sz="2400" dirty="0"/>
              <a:t>Информирование и распространение политики качества</a:t>
            </a:r>
            <a:endParaRPr lang="ru-RU" sz="2400" dirty="0"/>
          </a:p>
        </p:txBody>
      </p:sp>
      <p:sp>
        <p:nvSpPr>
          <p:cNvPr id="5" name="Прямоугольник 4"/>
          <p:cNvSpPr/>
          <p:nvPr/>
        </p:nvSpPr>
        <p:spPr>
          <a:xfrm>
            <a:off x="3936000" y="653868"/>
            <a:ext cx="8057248" cy="6186309"/>
          </a:xfrm>
          <a:prstGeom prst="rect">
            <a:avLst/>
          </a:prstGeom>
        </p:spPr>
        <p:txBody>
          <a:bodyPr wrap="square">
            <a:spAutoFit/>
          </a:bodyPr>
          <a:lstStyle/>
          <a:p>
            <a:pPr algn="just"/>
            <a:r>
              <a:rPr lang="en-US" dirty="0" smtClean="0"/>
              <a:t>	</a:t>
            </a:r>
            <a:r>
              <a:rPr lang="ru-RU" dirty="0" smtClean="0"/>
              <a:t>Вы </a:t>
            </a:r>
            <a:r>
              <a:rPr lang="ru-RU" dirty="0"/>
              <a:t>можете подумать, что сотрудники более низких уровней не должны понимать политику качества организации, а должны понимать только качественные аспекты своей работы. Например, сборщику не нужно знать политику организации в области качества, а знать только то, как его работа влияет на качество продукта: сборка деталей в соответствии со спецификациями продукта. Это не то, чего ожидает от вас стандарт ISO 13485. Высшее руководство должно создать условия, в которых сотрудники будут чувствовать себя приверженными достижению целей организации. Сотрудник должен понимать значение заявления для его или ее работы, как он или она помогает компании в своей работе или как его или ее работа связана с политикой компании. Другими словами, сотрудник должен понимать, что его работа и ее результаты не заканчиваются на рабочем месте, но имеют значение на более поздних этапах. Этого можно добиться, если сотрудники:</a:t>
            </a:r>
          </a:p>
          <a:p>
            <a:pPr marL="285750" lvl="0" indent="-285750" algn="just">
              <a:buFont typeface="Wingdings" panose="05000000000000000000" pitchFamily="2" charset="2"/>
              <a:buChar char="Ø"/>
            </a:pPr>
            <a:r>
              <a:rPr lang="ru-RU" dirty="0"/>
              <a:t>Осведомлены о целях компании в области качества: каково видение организации и каковы ценности, на основе которых организация действует.</a:t>
            </a:r>
          </a:p>
          <a:p>
            <a:pPr marL="285750" lvl="0" indent="-285750" algn="just">
              <a:buFont typeface="Wingdings" panose="05000000000000000000" pitchFamily="2" charset="2"/>
              <a:buChar char="Ø"/>
            </a:pPr>
            <a:r>
              <a:rPr lang="ru-RU" dirty="0"/>
              <a:t>Знайте, чего ожидают от организации (заказчики или регулирующие органы).</a:t>
            </a:r>
          </a:p>
          <a:p>
            <a:pPr marL="285750" lvl="0" indent="-285750" algn="just">
              <a:buFont typeface="Wingdings" panose="05000000000000000000" pitchFamily="2" charset="2"/>
              <a:buChar char="Ø"/>
            </a:pPr>
            <a:r>
              <a:rPr lang="ru-RU" dirty="0"/>
              <a:t>Понимать важность требований к качеству и важность их практики</a:t>
            </a:r>
          </a:p>
          <a:p>
            <a:pPr marL="285750" lvl="0" indent="-285750" algn="just">
              <a:buFont typeface="Wingdings" panose="05000000000000000000" pitchFamily="2" charset="2"/>
              <a:buChar char="Ø"/>
            </a:pPr>
            <a:r>
              <a:rPr lang="ru-RU" dirty="0"/>
              <a:t>Понять значение эффективной СМК.</a:t>
            </a:r>
          </a:p>
          <a:p>
            <a:pPr marL="285750" lvl="0" indent="-285750" algn="just">
              <a:buFont typeface="Wingdings" panose="05000000000000000000" pitchFamily="2" charset="2"/>
              <a:buChar char="Ø"/>
            </a:pPr>
            <a:r>
              <a:rPr lang="ru-RU" dirty="0"/>
              <a:t>знакомы с их непосредственными целями в области качества</a:t>
            </a:r>
          </a:p>
          <a:p>
            <a:pPr marL="285750" indent="-285750" algn="just">
              <a:buFont typeface="Wingdings" panose="05000000000000000000" pitchFamily="2" charset="2"/>
              <a:buChar char="Ø"/>
            </a:pPr>
            <a:r>
              <a:rPr lang="ru-RU" dirty="0"/>
              <a:t>Понимать важность качества продуктов и услуг и последствия поставки несоответствующих продуктов или услуг.</a:t>
            </a:r>
            <a:endParaRPr lang="ru-RU" dirty="0"/>
          </a:p>
        </p:txBody>
      </p:sp>
      <p:pic>
        <p:nvPicPr>
          <p:cNvPr id="6148" name="Picture 4" descr="DANDELION´s Communication Gu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9344"/>
            <a:ext cx="3936000" cy="3928313"/>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0" y="4564181"/>
            <a:ext cx="3936000" cy="707886"/>
          </a:xfrm>
          <a:prstGeom prst="rect">
            <a:avLst/>
          </a:prstGeom>
        </p:spPr>
        <p:txBody>
          <a:bodyPr wrap="square">
            <a:spAutoFit/>
          </a:bodyPr>
          <a:lstStyle/>
          <a:p>
            <a:r>
              <a:rPr lang="ru-RU" sz="1000" dirty="0"/>
              <a:t>https://lh3.googleusercontent.com/proxy/Uj6XbfqrYhy7YxsEuDioMBwPD7lj4RQ46HD8SySxiIeHd_2woR07LLZOWofelA-zC2dbnq6ejixZiF2n390-wPemD4snZxADB-6R_Gv9S8Cz87iT2SRDStdnl7f_OstvwuxIsFubDZ6gPAXiYiGUQQ</a:t>
            </a:r>
          </a:p>
        </p:txBody>
      </p:sp>
    </p:spTree>
    <p:extLst>
      <p:ext uri="{BB962C8B-B14F-4D97-AF65-F5344CB8AC3E}">
        <p14:creationId xmlns:p14="http://schemas.microsoft.com/office/powerpoint/2010/main" val="1016430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1326013" cy="1325563"/>
          </a:xfrm>
        </p:spPr>
        <p:txBody>
          <a:bodyPr/>
          <a:lstStyle/>
          <a:p>
            <a:r>
              <a:rPr lang="ru-RU" dirty="0"/>
              <a:t> </a:t>
            </a:r>
          </a:p>
        </p:txBody>
      </p:sp>
      <p:sp>
        <p:nvSpPr>
          <p:cNvPr id="4" name="Текст 3"/>
          <p:cNvSpPr>
            <a:spLocks noGrp="1"/>
          </p:cNvSpPr>
          <p:nvPr>
            <p:ph type="body" sz="quarter" idx="11"/>
          </p:nvPr>
        </p:nvSpPr>
        <p:spPr>
          <a:xfrm>
            <a:off x="156000" y="324000"/>
            <a:ext cx="7581000" cy="6534000"/>
          </a:xfrm>
        </p:spPr>
        <p:txBody>
          <a:bodyPr>
            <a:normAutofit fontScale="55000" lnSpcReduction="20000"/>
          </a:bodyPr>
          <a:lstStyle/>
          <a:p>
            <a:pPr marL="0" indent="0" algn="just">
              <a:buNone/>
            </a:pPr>
            <a:r>
              <a:rPr lang="en-US" sz="3300" dirty="0" smtClean="0"/>
              <a:t>	</a:t>
            </a:r>
            <a:r>
              <a:rPr lang="ru-RU" sz="3300" dirty="0" smtClean="0"/>
              <a:t>Я </a:t>
            </a:r>
            <a:r>
              <a:rPr lang="ru-RU" sz="3300" dirty="0"/>
              <a:t>бы сформулировал политическое заявление с помощью легко запоминающейся идиомы. Таким образом, каждый сможет идентифицировать себя с ним и запомнить его. Затем у сотрудника есть сообщение, чтобы установить связь между его или ее работой и целью организации в области качества. Стандарт ISO 13485 делает еще один шаг вперед и требует, чтобы высшее руководство гарантировало, что члены организации и участники СМК (сотрудники) понимают важность эффективной СМК. Эффективность означает, что система менеджмента качества достигла поставленных целей, а товары и услуги были доставлены в соответствии с запланированными результатами. И это понятие должны понимать сотрудники. Всегда помните - вы должны создать для сотрудников условия, в которых они будут чувствовать себя приверженными достижению целей организации. Обычно сотрудники часто повторяют политику организации в области качества. Но стремятся ли они к эффективной системе? Понимают ли они свою позицию в политике качества? Понимают ли они важность своих целей в области качества для организации? Знают ли они все требования клиентов? Кроме того, высшее руководство должно убедиться, что сотрудники понимают важность доставки медицинского устройства в соответствии с нормативными требованиями или, наоборот, последствия доставки несоответствующих продуктов или услуг. Например:</a:t>
            </a:r>
          </a:p>
          <a:p>
            <a:pPr lvl="1" algn="just">
              <a:buFont typeface="Wingdings" panose="05000000000000000000" pitchFamily="2" charset="2"/>
              <a:buChar char="Ø"/>
            </a:pPr>
            <a:r>
              <a:rPr lang="ru-RU" sz="3300" dirty="0"/>
              <a:t>Сообщение о затратах на качество</a:t>
            </a:r>
          </a:p>
          <a:p>
            <a:pPr lvl="1" algn="just">
              <a:buFont typeface="Wingdings" panose="05000000000000000000" pitchFamily="2" charset="2"/>
              <a:buChar char="Ø"/>
            </a:pPr>
            <a:r>
              <a:rPr lang="ru-RU" sz="3300" dirty="0"/>
              <a:t>Проблемы публикации с клиентами.</a:t>
            </a:r>
          </a:p>
          <a:p>
            <a:pPr lvl="1" algn="just">
              <a:buFont typeface="Wingdings" panose="05000000000000000000" pitchFamily="2" charset="2"/>
              <a:buChar char="Ø"/>
            </a:pPr>
            <a:r>
              <a:rPr lang="ru-RU" sz="3300" dirty="0"/>
              <a:t>Публикация и обсуждение проблем качества или исследований качества</a:t>
            </a:r>
          </a:p>
          <a:p>
            <a:pPr lvl="1" algn="just">
              <a:buFont typeface="Wingdings" panose="05000000000000000000" pitchFamily="2" charset="2"/>
              <a:buChar char="Ø"/>
            </a:pPr>
            <a:r>
              <a:rPr lang="ru-RU" sz="3300" dirty="0"/>
              <a:t>Публикация результатов аудитов или отзывов клиентов.</a:t>
            </a:r>
          </a:p>
          <a:p>
            <a:pPr lvl="1" algn="just">
              <a:buFont typeface="Wingdings" panose="05000000000000000000" pitchFamily="2" charset="2"/>
              <a:buChar char="Ø"/>
            </a:pPr>
            <a:r>
              <a:rPr lang="en-US" sz="3300" dirty="0" err="1"/>
              <a:t>Инициирование</a:t>
            </a:r>
            <a:r>
              <a:rPr lang="en-US" sz="3300" dirty="0"/>
              <a:t> </a:t>
            </a:r>
            <a:r>
              <a:rPr lang="en-US" sz="3300" dirty="0" err="1"/>
              <a:t>качественных</a:t>
            </a:r>
            <a:r>
              <a:rPr lang="en-US" sz="3300" dirty="0"/>
              <a:t> </a:t>
            </a:r>
            <a:r>
              <a:rPr lang="en-US" sz="3300" dirty="0" err="1"/>
              <a:t>стимулов</a:t>
            </a:r>
            <a:endParaRPr lang="ru-RU" sz="3300" dirty="0"/>
          </a:p>
          <a:p>
            <a:pPr lvl="1" algn="just">
              <a:buFont typeface="Wingdings" panose="05000000000000000000" pitchFamily="2" charset="2"/>
              <a:buChar char="Ø"/>
            </a:pPr>
            <a:r>
              <a:rPr lang="en-US" sz="3300" dirty="0" err="1"/>
              <a:t>Публикация</a:t>
            </a:r>
            <a:r>
              <a:rPr lang="en-US" sz="3300" dirty="0"/>
              <a:t> </a:t>
            </a:r>
            <a:r>
              <a:rPr lang="en-US" sz="3300" dirty="0" err="1"/>
              <a:t>нормативных</a:t>
            </a:r>
            <a:r>
              <a:rPr lang="en-US" sz="3300" dirty="0"/>
              <a:t> </a:t>
            </a:r>
            <a:r>
              <a:rPr lang="en-US" sz="3300" dirty="0" err="1"/>
              <a:t>документов</a:t>
            </a:r>
            <a:r>
              <a:rPr lang="en-US" sz="3300" dirty="0"/>
              <a:t>.</a:t>
            </a:r>
            <a:endParaRPr lang="ru-RU" sz="3300" dirty="0"/>
          </a:p>
          <a:p>
            <a:pPr marL="0" indent="0">
              <a:lnSpc>
                <a:spcPct val="100000"/>
              </a:lnSpc>
              <a:spcBef>
                <a:spcPts val="0"/>
              </a:spcBef>
              <a:buNone/>
            </a:pPr>
            <a:endParaRPr lang="ru-RU" sz="2000" dirty="0"/>
          </a:p>
        </p:txBody>
      </p:sp>
      <p:pic>
        <p:nvPicPr>
          <p:cNvPr id="7170" name="Picture 2" descr="WP7: Communication, dissemination and translation to policy | DiTECT H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6569" y="485501"/>
            <a:ext cx="5163416" cy="36660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8232000" y="4313027"/>
            <a:ext cx="3960000" cy="369332"/>
          </a:xfrm>
          <a:prstGeom prst="rect">
            <a:avLst/>
          </a:prstGeom>
        </p:spPr>
        <p:txBody>
          <a:bodyPr wrap="square">
            <a:spAutoFit/>
          </a:bodyPr>
          <a:lstStyle/>
          <a:p>
            <a:r>
              <a:rPr lang="ru-RU" sz="900" dirty="0"/>
              <a:t>https://i0.wp.com/www.ditect-hat.eu/wp-content/uploads/2016/05/WP7_Thumb.png?resize=400%2C284&amp;ssl=1</a:t>
            </a:r>
          </a:p>
        </p:txBody>
      </p:sp>
    </p:spTree>
    <p:extLst>
      <p:ext uri="{BB962C8B-B14F-4D97-AF65-F5344CB8AC3E}">
        <p14:creationId xmlns:p14="http://schemas.microsoft.com/office/powerpoint/2010/main" val="3093239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0606013" cy="1325563"/>
          </a:xfrm>
        </p:spPr>
        <p:txBody>
          <a:bodyPr/>
          <a:lstStyle/>
          <a:p>
            <a:r>
              <a:rPr lang="ru-RU" dirty="0"/>
              <a:t>  </a:t>
            </a:r>
          </a:p>
        </p:txBody>
      </p:sp>
      <p:sp>
        <p:nvSpPr>
          <p:cNvPr id="4" name="Текст 3"/>
          <p:cNvSpPr>
            <a:spLocks noGrp="1"/>
          </p:cNvSpPr>
          <p:nvPr>
            <p:ph type="body" sz="quarter" idx="11"/>
          </p:nvPr>
        </p:nvSpPr>
        <p:spPr>
          <a:xfrm>
            <a:off x="291000" y="468726"/>
            <a:ext cx="11430000" cy="6048499"/>
          </a:xfrm>
        </p:spPr>
        <p:txBody>
          <a:bodyPr>
            <a:normAutofit fontScale="92500" lnSpcReduction="20000"/>
          </a:bodyPr>
          <a:lstStyle/>
          <a:p>
            <a:pPr marL="0" indent="0" algn="just">
              <a:buNone/>
            </a:pPr>
            <a:r>
              <a:rPr lang="ru-RU" sz="2300" dirty="0"/>
              <a:t>Если мы вернемся к примеру монтажника, ожидается, что он или она поймет, что произойдет на других этапах процесса, когда в его или ее деятельности возникнет несоответствие: доставка дефектного продукта для последующих процессов, что вызовет проблемы с обеспечением качества, несоблюдение графиков клиентов и негативное влияние на безопасность клиентов. Если задуматься, стандарт </a:t>
            </a:r>
            <a:r>
              <a:rPr lang="en-US" sz="2300" dirty="0"/>
              <a:t>ISO</a:t>
            </a:r>
            <a:r>
              <a:rPr lang="ru-RU" sz="2300" dirty="0"/>
              <a:t> 13485 предполагает здесь небольшой инструктаж для ваших сотрудников - высшее руководство должно инициировать обучение и развитие, в ходе которых сотрудников обучают работе с СМК:</a:t>
            </a:r>
          </a:p>
          <a:p>
            <a:pPr lvl="0" algn="just">
              <a:buFont typeface="Wingdings" panose="05000000000000000000" pitchFamily="2" charset="2"/>
              <a:buChar char="Ø"/>
            </a:pPr>
            <a:r>
              <a:rPr lang="ru-RU" sz="2300" dirty="0"/>
              <a:t>Сотрудники должны понимать, кто клиенты организации, каковы их ожидания и как их работа может повлиять на безопасность клиентов.</a:t>
            </a:r>
          </a:p>
          <a:p>
            <a:pPr lvl="0" algn="just">
              <a:buFont typeface="Wingdings" panose="05000000000000000000" pitchFamily="2" charset="2"/>
              <a:buChar char="Ø"/>
            </a:pPr>
            <a:r>
              <a:rPr lang="ru-RU" sz="2300" dirty="0"/>
              <a:t>Сотрудники должны понимать, какие нормативные требования применимы к их работе.</a:t>
            </a:r>
          </a:p>
          <a:p>
            <a:pPr lvl="0" algn="just">
              <a:buFont typeface="Wingdings" panose="05000000000000000000" pitchFamily="2" charset="2"/>
              <a:buChar char="Ø"/>
            </a:pPr>
            <a:r>
              <a:rPr lang="ru-RU" sz="2300" dirty="0"/>
              <a:t>Сотрудники должны понимать, кто их прямые клиенты и каковы их ожидания.</a:t>
            </a:r>
          </a:p>
          <a:p>
            <a:pPr lvl="0" algn="just">
              <a:buFont typeface="Wingdings" panose="05000000000000000000" pitchFamily="2" charset="2"/>
              <a:buChar char="Ø"/>
            </a:pPr>
            <a:r>
              <a:rPr lang="ru-RU" sz="2300" dirty="0"/>
              <a:t>Сотрудники всегда должны помнить, что от них ожидается улучшение своей работы и результатов, которых они добиваются.</a:t>
            </a:r>
          </a:p>
          <a:p>
            <a:pPr marL="0" indent="0" algn="just">
              <a:buNone/>
            </a:pPr>
            <a:r>
              <a:rPr lang="en-US" sz="2300" dirty="0" smtClean="0"/>
              <a:t> </a:t>
            </a:r>
            <a:r>
              <a:rPr lang="ru-RU" sz="2300" dirty="0" smtClean="0"/>
              <a:t>Другие </a:t>
            </a:r>
            <a:r>
              <a:rPr lang="ru-RU" sz="2300" dirty="0"/>
              <a:t>заинтересованные стороны должны быть проинформированы о политике и, следовательно, также иметь доступ:</a:t>
            </a:r>
          </a:p>
          <a:p>
            <a:pPr lvl="1" algn="just"/>
            <a:r>
              <a:rPr lang="en-US" sz="2300" dirty="0" err="1"/>
              <a:t>Клиенты</a:t>
            </a:r>
            <a:endParaRPr lang="ru-RU" sz="2300" dirty="0"/>
          </a:p>
          <a:p>
            <a:pPr lvl="1" algn="just"/>
            <a:r>
              <a:rPr lang="en-US" sz="2300" dirty="0" err="1"/>
              <a:t>Поставщики</a:t>
            </a:r>
            <a:endParaRPr lang="ru-RU" sz="2300" dirty="0"/>
          </a:p>
          <a:p>
            <a:pPr lvl="1" algn="just"/>
            <a:r>
              <a:rPr lang="en-US" sz="2300" dirty="0" err="1"/>
              <a:t>Заинтересованные</a:t>
            </a:r>
            <a:r>
              <a:rPr lang="en-US" sz="2300" dirty="0"/>
              <a:t> </a:t>
            </a:r>
            <a:r>
              <a:rPr lang="en-US" sz="2300" dirty="0" err="1"/>
              <a:t>стороны</a:t>
            </a:r>
            <a:endParaRPr lang="ru-RU" sz="2300" dirty="0"/>
          </a:p>
          <a:p>
            <a:pPr lvl="1" algn="just"/>
            <a:r>
              <a:rPr lang="en-US" sz="2300" dirty="0" err="1"/>
              <a:t>Акционеры</a:t>
            </a:r>
            <a:endParaRPr lang="ru-RU" sz="2300" dirty="0"/>
          </a:p>
          <a:p>
            <a:pPr lvl="1" algn="just"/>
            <a:r>
              <a:rPr lang="en-US" sz="2300" dirty="0" err="1"/>
              <a:t>Регулирующие</a:t>
            </a:r>
            <a:r>
              <a:rPr lang="en-US" sz="2300" dirty="0"/>
              <a:t> </a:t>
            </a:r>
            <a:r>
              <a:rPr lang="en-US" sz="2300" dirty="0" err="1"/>
              <a:t>органы</a:t>
            </a:r>
            <a:endParaRPr lang="ru-RU" sz="2300" dirty="0"/>
          </a:p>
          <a:p>
            <a:pPr marL="0" indent="0" algn="just">
              <a:buNone/>
            </a:pPr>
            <a:endParaRPr lang="ru-RU" dirty="0"/>
          </a:p>
          <a:p>
            <a:endParaRPr lang="ru-RU" dirty="0"/>
          </a:p>
        </p:txBody>
      </p:sp>
    </p:spTree>
    <p:extLst>
      <p:ext uri="{BB962C8B-B14F-4D97-AF65-F5344CB8AC3E}">
        <p14:creationId xmlns:p14="http://schemas.microsoft.com/office/powerpoint/2010/main" val="1456340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6000" y="0"/>
            <a:ext cx="4261014" cy="828499"/>
          </a:xfrm>
        </p:spPr>
        <p:txBody>
          <a:bodyPr>
            <a:normAutofit/>
          </a:bodyPr>
          <a:lstStyle/>
          <a:p>
            <a:r>
              <a:rPr lang="ru-RU" sz="2400" dirty="0"/>
              <a:t>Документирование и структура политики качества</a:t>
            </a:r>
            <a:endParaRPr lang="ru-RU" sz="2400" dirty="0"/>
          </a:p>
        </p:txBody>
      </p:sp>
      <p:sp>
        <p:nvSpPr>
          <p:cNvPr id="4" name="Текст 3"/>
          <p:cNvSpPr>
            <a:spLocks noGrp="1"/>
          </p:cNvSpPr>
          <p:nvPr>
            <p:ph type="body" sz="quarter" idx="11"/>
          </p:nvPr>
        </p:nvSpPr>
        <p:spPr>
          <a:xfrm>
            <a:off x="156000" y="729000"/>
            <a:ext cx="7155000" cy="5895000"/>
          </a:xfrm>
        </p:spPr>
        <p:txBody>
          <a:bodyPr numCol="1">
            <a:normAutofit fontScale="92500" lnSpcReduction="10000"/>
          </a:bodyPr>
          <a:lstStyle/>
          <a:p>
            <a:pPr marL="0" indent="0" algn="just">
              <a:buNone/>
            </a:pPr>
            <a:r>
              <a:rPr lang="ru-RU" sz="1800" dirty="0"/>
              <a:t>Политика качества должна быть задокументирована и поддерживаться в виде задокументированного заявления, то есть контролируемой документации (некоторого вида) с политикой качества на определенном носителе. Это требование содержится в разделе Общие, где требуются документированные заявления о политике качества и целях в области качества. Эта документация будет отправлена в контрольные записи, как требовалось в предыдущем пункте - Контроль записей. Обычно политика в области качества документируется в руководстве по </a:t>
            </a:r>
            <a:r>
              <a:rPr lang="ru-RU" sz="1800" dirty="0" smtClean="0"/>
              <a:t>качеству.</a:t>
            </a:r>
          </a:p>
          <a:p>
            <a:pPr marL="0" indent="0" algn="just">
              <a:buNone/>
            </a:pPr>
            <a:r>
              <a:rPr lang="ru-RU" sz="1800" dirty="0"/>
              <a:t>Особых требований к структуре политики в области качества нет. Но контент должен включать все темы. Если вам все еще нужно руководство о том, как сформулировать свою политику в области качества, я предлагаю следующую структуру:</a:t>
            </a:r>
          </a:p>
          <a:p>
            <a:pPr lvl="0" algn="just">
              <a:buFont typeface="Wingdings" panose="05000000000000000000" pitchFamily="2" charset="2"/>
              <a:buChar char="Ø"/>
            </a:pPr>
            <a:r>
              <a:rPr lang="ru-RU" sz="1800" dirty="0"/>
              <a:t>Краткое описание цели организации, ее миссии и видения.</a:t>
            </a:r>
          </a:p>
          <a:p>
            <a:pPr lvl="0" algn="just">
              <a:buFont typeface="Wingdings" panose="05000000000000000000" pitchFamily="2" charset="2"/>
              <a:buChar char="Ø"/>
            </a:pPr>
            <a:r>
              <a:rPr lang="ru-RU" sz="1800" dirty="0"/>
              <a:t>Общее заявление относительно политики качества организации - это заявление должно соответствовать миссии, видению, бизнесу и целям качества организации.</a:t>
            </a:r>
          </a:p>
          <a:p>
            <a:pPr lvl="0" algn="just">
              <a:buFont typeface="Wingdings" panose="05000000000000000000" pitchFamily="2" charset="2"/>
              <a:buChar char="Ø"/>
            </a:pPr>
            <a:r>
              <a:rPr lang="ru-RU" sz="1800" dirty="0"/>
              <a:t>Заявление о соблюдении требований клиентов или нормативных требований</a:t>
            </a:r>
          </a:p>
          <a:p>
            <a:pPr lvl="0" algn="just">
              <a:buFont typeface="Wingdings" panose="05000000000000000000" pitchFamily="2" charset="2"/>
              <a:buChar char="Ø"/>
            </a:pPr>
            <a:r>
              <a:rPr lang="ru-RU" sz="1800" dirty="0"/>
              <a:t>Ссылка на цели в области качества</a:t>
            </a:r>
          </a:p>
          <a:p>
            <a:pPr lvl="0" algn="just">
              <a:buFont typeface="Wingdings" panose="05000000000000000000" pitchFamily="2" charset="2"/>
              <a:buChar char="Ø"/>
            </a:pPr>
            <a:r>
              <a:rPr lang="ru-RU" sz="1800" dirty="0"/>
              <a:t>Заявление о продвижении улучшений в организации</a:t>
            </a:r>
          </a:p>
          <a:p>
            <a:pPr lvl="0" algn="just">
              <a:buFont typeface="Wingdings" panose="05000000000000000000" pitchFamily="2" charset="2"/>
              <a:buChar char="Ø"/>
            </a:pPr>
            <a:r>
              <a:rPr lang="ru-RU" sz="1800" dirty="0"/>
              <a:t>Заявление о повышении эффективности СМК</a:t>
            </a:r>
          </a:p>
          <a:p>
            <a:pPr algn="just">
              <a:buFont typeface="Wingdings" panose="05000000000000000000" pitchFamily="2" charset="2"/>
              <a:buChar char="Ø"/>
            </a:pPr>
            <a:r>
              <a:rPr lang="ru-RU" sz="1800" dirty="0"/>
              <a:t>Заявление о том, как эта политика будет распространяться или распространяться.</a:t>
            </a:r>
            <a:endParaRPr lang="ru-RU" sz="1800" dirty="0"/>
          </a:p>
        </p:txBody>
      </p:sp>
      <p:pic>
        <p:nvPicPr>
          <p:cNvPr id="8196" name="Picture 4" descr="April 14, 2021 – Digital Transformations – The Push to Digitize Paper in  Covid Times – free virtual ARMA Metro Maryland Meeting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1000" y="729000"/>
            <a:ext cx="4841353" cy="2874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536000" y="3834000"/>
            <a:ext cx="6096000" cy="246221"/>
          </a:xfrm>
          <a:prstGeom prst="rect">
            <a:avLst/>
          </a:prstGeom>
        </p:spPr>
        <p:txBody>
          <a:bodyPr>
            <a:spAutoFit/>
          </a:bodyPr>
          <a:lstStyle/>
          <a:p>
            <a:r>
              <a:rPr lang="ru-RU" sz="1000" dirty="0"/>
              <a:t>https://arma-metromd.org/wp-content/uploads/2021/03/2021-April-image.png</a:t>
            </a:r>
          </a:p>
        </p:txBody>
      </p:sp>
    </p:spTree>
    <p:extLst>
      <p:ext uri="{BB962C8B-B14F-4D97-AF65-F5344CB8AC3E}">
        <p14:creationId xmlns:p14="http://schemas.microsoft.com/office/powerpoint/2010/main" val="2293394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61000" y="704"/>
            <a:ext cx="2759089" cy="584775"/>
          </a:xfrm>
          <a:prstGeom prst="rect">
            <a:avLst/>
          </a:prstGeom>
        </p:spPr>
        <p:txBody>
          <a:bodyPr wrap="none">
            <a:spAutoFit/>
          </a:bodyPr>
          <a:lstStyle/>
          <a:p>
            <a:r>
              <a:rPr lang="ru-RU" sz="3200" dirty="0">
                <a:ea typeface="Calibri" panose="020F0502020204030204" pitchFamily="34" charset="0"/>
                <a:cs typeface="Arial" panose="020B0604020202020204" pitchFamily="34" charset="0"/>
              </a:rPr>
              <a:t>Планирование</a:t>
            </a:r>
            <a:endParaRPr lang="ru-RU" sz="3200" dirty="0"/>
          </a:p>
        </p:txBody>
      </p:sp>
      <p:sp>
        <p:nvSpPr>
          <p:cNvPr id="8" name="Прямоугольник 7"/>
          <p:cNvSpPr/>
          <p:nvPr/>
        </p:nvSpPr>
        <p:spPr>
          <a:xfrm>
            <a:off x="7253" y="585479"/>
            <a:ext cx="8473748" cy="5954451"/>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Arial" panose="020B0604020202020204" pitchFamily="34" charset="0"/>
              </a:rPr>
              <a:t>Цели качества играют стратегическую роль в проведении политики качества и ее реализации через систему менеджмента качества и предоставляют средства для оценки того, достигает ли СМК своих целей. Эффективность системы менеджмента качества зависит от степени достижения целей в области качества. Другими словами, цели в области качества отражают статус эффективности СМК. Без целей в области качества организация не может продвигать некоторые из основных целей стандарта </a:t>
            </a:r>
            <a:r>
              <a:rPr lang="en-US" dirty="0">
                <a:ea typeface="Calibri" panose="020F0502020204030204" pitchFamily="34" charset="0"/>
                <a:cs typeface="Arial" panose="020B0604020202020204" pitchFamily="34" charset="0"/>
              </a:rPr>
              <a:t>ISO</a:t>
            </a:r>
            <a:r>
              <a:rPr lang="ru-RU" dirty="0">
                <a:ea typeface="Calibri" panose="020F0502020204030204" pitchFamily="34" charset="0"/>
                <a:cs typeface="Arial" panose="020B0604020202020204" pitchFamily="34" charset="0"/>
              </a:rPr>
              <a:t> 13485: выполнение требований потребителей и нормативных требований, достижение улучшения СМК и ее продукции, а также повышение удовлетворенности потребителей. Это заявление действительно для всех областей в организации. Давайте рассмотрим требования стандарта </a:t>
            </a:r>
            <a:r>
              <a:rPr lang="en-US" dirty="0">
                <a:ea typeface="Calibri" panose="020F0502020204030204" pitchFamily="34" charset="0"/>
                <a:cs typeface="Arial" panose="020B0604020202020204" pitchFamily="34" charset="0"/>
              </a:rPr>
              <a:t>ISO</a:t>
            </a:r>
            <a:r>
              <a:rPr lang="ru-RU" dirty="0">
                <a:ea typeface="Calibri" panose="020F0502020204030204" pitchFamily="34" charset="0"/>
                <a:cs typeface="Arial" panose="020B0604020202020204" pitchFamily="34" charset="0"/>
              </a:rPr>
              <a:t> 13485:</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Цели в области качества должны быть спланированы и распределены между соответствующими функциями и процессами на разных уровнях СМК по всей организации.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Цели качества должны включать цели, необходимые для удовлетворения применимых нормативных требований и требований потребителей к продукции.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Цели качества должны быть измеримыми.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Arial" panose="020B0604020202020204" pitchFamily="34" charset="0"/>
              </a:rPr>
              <a:t>Цели в области качества должны соответствовать политике в области качества.</a:t>
            </a:r>
            <a:endParaRPr lang="ru-RU" dirty="0">
              <a:effectLst/>
              <a:ea typeface="Calibri" panose="020F0502020204030204" pitchFamily="34" charset="0"/>
              <a:cs typeface="Times New Roman" panose="02020603050405020304" pitchFamily="18" charset="0"/>
            </a:endParaRPr>
          </a:p>
        </p:txBody>
      </p:sp>
      <p:pic>
        <p:nvPicPr>
          <p:cNvPr id="9218" name="Picture 2" descr="Why Strategic Planning is Important for Your Business | Strategic Plan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7827" y="402349"/>
            <a:ext cx="3585151" cy="20269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Рисунок 8"/>
          <p:cNvPicPr>
            <a:picLocks noChangeAspect="1"/>
          </p:cNvPicPr>
          <p:nvPr/>
        </p:nvPicPr>
        <p:blipFill>
          <a:blip r:embed="rId3"/>
          <a:stretch>
            <a:fillRect/>
          </a:stretch>
        </p:blipFill>
        <p:spPr>
          <a:xfrm>
            <a:off x="8467827" y="3109040"/>
            <a:ext cx="3509999" cy="2008125"/>
          </a:xfrm>
          <a:prstGeom prst="rect">
            <a:avLst/>
          </a:prstGeom>
          <a:ln>
            <a:noFill/>
          </a:ln>
          <a:effectLst>
            <a:softEdge rad="112500"/>
          </a:effectLst>
        </p:spPr>
      </p:pic>
      <p:sp>
        <p:nvSpPr>
          <p:cNvPr id="10" name="Прямоугольник 9"/>
          <p:cNvSpPr/>
          <p:nvPr/>
        </p:nvSpPr>
        <p:spPr>
          <a:xfrm>
            <a:off x="8973989" y="5130065"/>
            <a:ext cx="2586001" cy="553998"/>
          </a:xfrm>
          <a:prstGeom prst="rect">
            <a:avLst/>
          </a:prstGeom>
        </p:spPr>
        <p:txBody>
          <a:bodyPr wrap="square">
            <a:spAutoFit/>
          </a:bodyPr>
          <a:lstStyle/>
          <a:p>
            <a:r>
              <a:rPr lang="ru-RU" sz="1000" dirty="0"/>
              <a:t>https://www.movus.com.au/wp-content/uploads/2021/03/business-planning-background-1600x900-1.png</a:t>
            </a:r>
          </a:p>
        </p:txBody>
      </p:sp>
      <p:sp>
        <p:nvSpPr>
          <p:cNvPr id="11" name="Прямоугольник 10"/>
          <p:cNvSpPr/>
          <p:nvPr/>
        </p:nvSpPr>
        <p:spPr>
          <a:xfrm>
            <a:off x="8722978" y="2429249"/>
            <a:ext cx="3330000" cy="400110"/>
          </a:xfrm>
          <a:prstGeom prst="rect">
            <a:avLst/>
          </a:prstGeom>
        </p:spPr>
        <p:txBody>
          <a:bodyPr wrap="square">
            <a:spAutoFit/>
          </a:bodyPr>
          <a:lstStyle/>
          <a:p>
            <a:r>
              <a:rPr lang="ru-RU" sz="1000" dirty="0"/>
              <a:t>https://mksh.com/wp-content/uploads/2020/09/why-strategic-planning-is-important-for-business.jpg</a:t>
            </a:r>
          </a:p>
        </p:txBody>
      </p:sp>
    </p:spTree>
    <p:extLst>
      <p:ext uri="{BB962C8B-B14F-4D97-AF65-F5344CB8AC3E}">
        <p14:creationId xmlns:p14="http://schemas.microsoft.com/office/powerpoint/2010/main" val="25435475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1191013" cy="1325563"/>
          </a:xfrm>
        </p:spPr>
        <p:txBody>
          <a:bodyPr/>
          <a:lstStyle/>
          <a:p>
            <a:r>
              <a:rPr lang="ru-RU" dirty="0"/>
              <a:t> </a:t>
            </a:r>
          </a:p>
        </p:txBody>
      </p:sp>
      <p:sp>
        <p:nvSpPr>
          <p:cNvPr id="4" name="Текст 3"/>
          <p:cNvSpPr>
            <a:spLocks noGrp="1"/>
          </p:cNvSpPr>
          <p:nvPr>
            <p:ph type="body" sz="quarter" idx="11"/>
          </p:nvPr>
        </p:nvSpPr>
        <p:spPr>
          <a:xfrm>
            <a:off x="92946" y="954107"/>
            <a:ext cx="6813053" cy="6048499"/>
          </a:xfrm>
        </p:spPr>
        <p:txBody>
          <a:bodyPr>
            <a:normAutofit fontScale="70000" lnSpcReduction="20000"/>
          </a:bodyPr>
          <a:lstStyle/>
          <a:p>
            <a:pPr marL="0" indent="0" algn="just">
              <a:buNone/>
            </a:pPr>
            <a:r>
              <a:rPr lang="ru-RU" dirty="0"/>
              <a:t>Прежде чем мы начнем с требований стандарта </a:t>
            </a:r>
            <a:r>
              <a:rPr lang="en-US" dirty="0"/>
              <a:t>ISO</a:t>
            </a:r>
            <a:r>
              <a:rPr lang="ru-RU" dirty="0"/>
              <a:t> 13485, я хотел бы указать на тесную связь между целями качества и стратегиями организации. Цели в области качества являются стратегическими, а также операционными шагами, которые определяет организация. При достижении этих целей достигаются цели в области качества и выполняются стратегии организации. Тип и иерархия целей должны быть запланированы для реализации стратегий организации, а цели в области качества определяются в соответствии с целями организации и должны поддерживать достижение целей. Он начинается с постановки стратегических задач и продолжается определением операционных задач. Цели качества выводятся из </a:t>
            </a:r>
          </a:p>
          <a:p>
            <a:pPr lvl="0" algn="just">
              <a:buFont typeface="Wingdings" panose="05000000000000000000" pitchFamily="2" charset="2"/>
              <a:buChar char="Ø"/>
            </a:pPr>
            <a:r>
              <a:rPr lang="ru-RU" dirty="0"/>
              <a:t>Контекст организации - цели в области качества адаптируют организацию к соответствующим условиям ведения бизнеса и окружающей среды:</a:t>
            </a:r>
          </a:p>
          <a:p>
            <a:pPr lvl="0" algn="just">
              <a:buFont typeface="Wingdings" panose="05000000000000000000" pitchFamily="2" charset="2"/>
              <a:buChar char="Ø"/>
            </a:pPr>
            <a:r>
              <a:rPr lang="ru-RU" dirty="0"/>
              <a:t>Продвижение сильных сторон</a:t>
            </a:r>
          </a:p>
          <a:p>
            <a:pPr lvl="0" algn="just">
              <a:buFont typeface="Wingdings" panose="05000000000000000000" pitchFamily="2" charset="2"/>
              <a:buChar char="Ø"/>
            </a:pPr>
            <a:r>
              <a:rPr lang="ru-RU" dirty="0"/>
              <a:t>Устранение слабых мест</a:t>
            </a:r>
          </a:p>
          <a:p>
            <a:pPr lvl="0" algn="just">
              <a:buFont typeface="Wingdings" panose="05000000000000000000" pitchFamily="2" charset="2"/>
              <a:buChar char="Ø"/>
            </a:pPr>
            <a:r>
              <a:rPr lang="ru-RU" dirty="0"/>
              <a:t>Расширение возможностей</a:t>
            </a:r>
          </a:p>
          <a:p>
            <a:pPr lvl="0" algn="just">
              <a:buFont typeface="Wingdings" panose="05000000000000000000" pitchFamily="2" charset="2"/>
              <a:buChar char="Ø"/>
            </a:pPr>
            <a:r>
              <a:rPr lang="ru-RU" dirty="0"/>
              <a:t>Реагирование на различную экономическую или социальную среду.</a:t>
            </a:r>
          </a:p>
          <a:p>
            <a:pPr lvl="0" algn="just">
              <a:buFont typeface="Wingdings" panose="05000000000000000000" pitchFamily="2" charset="2"/>
              <a:buChar char="Ø"/>
            </a:pPr>
            <a:endParaRPr lang="ru-RU" dirty="0"/>
          </a:p>
        </p:txBody>
      </p:sp>
      <p:pic>
        <p:nvPicPr>
          <p:cNvPr id="10242" name="Picture 2" descr="Strategic Consistency -- Do You Have it? | Preferred CF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32321" y="1118390"/>
            <a:ext cx="5073035" cy="324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92947" y="0"/>
            <a:ext cx="4140000" cy="954107"/>
          </a:xfrm>
          <a:prstGeom prst="rect">
            <a:avLst/>
          </a:prstGeom>
        </p:spPr>
        <p:txBody>
          <a:bodyPr wrap="square">
            <a:spAutoFit/>
          </a:bodyPr>
          <a:lstStyle/>
          <a:p>
            <a:r>
              <a:rPr lang="en-US" sz="2800" dirty="0" err="1">
                <a:ea typeface="Calibri" panose="020F0502020204030204" pitchFamily="34" charset="0"/>
                <a:cs typeface="Arial" panose="020B0604020202020204" pitchFamily="34" charset="0"/>
              </a:rPr>
              <a:t>Соответствие</a:t>
            </a:r>
            <a:r>
              <a:rPr lang="en-US" sz="2800" dirty="0">
                <a:ea typeface="Calibri" panose="020F0502020204030204" pitchFamily="34" charset="0"/>
                <a:cs typeface="Arial" panose="020B0604020202020204" pitchFamily="34" charset="0"/>
              </a:rPr>
              <a:t> </a:t>
            </a:r>
            <a:r>
              <a:rPr lang="en-US" sz="2800" dirty="0" err="1">
                <a:ea typeface="Calibri" panose="020F0502020204030204" pitchFamily="34" charset="0"/>
                <a:cs typeface="Arial" panose="020B0604020202020204" pitchFamily="34" charset="0"/>
              </a:rPr>
              <a:t>стратегии</a:t>
            </a:r>
            <a:r>
              <a:rPr lang="en-US" sz="2800" dirty="0">
                <a:ea typeface="Calibri" panose="020F0502020204030204" pitchFamily="34" charset="0"/>
                <a:cs typeface="Arial" panose="020B0604020202020204" pitchFamily="34" charset="0"/>
              </a:rPr>
              <a:t> </a:t>
            </a:r>
            <a:r>
              <a:rPr lang="en-US" sz="2800" dirty="0" err="1">
                <a:ea typeface="Calibri" panose="020F0502020204030204" pitchFamily="34" charset="0"/>
                <a:cs typeface="Arial" panose="020B0604020202020204" pitchFamily="34" charset="0"/>
              </a:rPr>
              <a:t>организации</a:t>
            </a:r>
            <a:endParaRPr lang="ru-RU" sz="2800" dirty="0"/>
          </a:p>
        </p:txBody>
      </p:sp>
      <p:sp>
        <p:nvSpPr>
          <p:cNvPr id="5" name="Прямоугольник 4"/>
          <p:cNvSpPr/>
          <p:nvPr/>
        </p:nvSpPr>
        <p:spPr>
          <a:xfrm>
            <a:off x="7133156" y="4358390"/>
            <a:ext cx="6096000" cy="246221"/>
          </a:xfrm>
          <a:prstGeom prst="rect">
            <a:avLst/>
          </a:prstGeom>
        </p:spPr>
        <p:txBody>
          <a:bodyPr>
            <a:spAutoFit/>
          </a:bodyPr>
          <a:lstStyle/>
          <a:p>
            <a:r>
              <a:rPr lang="en-US" sz="1000" dirty="0"/>
              <a:t>https://www.preferredcfo.com/wp-content/uploads/2016/05/iStock-869651658.jpg</a:t>
            </a:r>
            <a:endParaRPr lang="ru-RU" sz="1000" dirty="0"/>
          </a:p>
        </p:txBody>
      </p:sp>
    </p:spTree>
    <p:extLst>
      <p:ext uri="{BB962C8B-B14F-4D97-AF65-F5344CB8AC3E}">
        <p14:creationId xmlns:p14="http://schemas.microsoft.com/office/powerpoint/2010/main" val="585786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56000" y="324000"/>
            <a:ext cx="7695000" cy="3420000"/>
          </a:xfrm>
        </p:spPr>
        <p:txBody>
          <a:bodyPr>
            <a:noAutofit/>
          </a:bodyPr>
          <a:lstStyle/>
          <a:p>
            <a:pPr marL="0" indent="0" algn="just">
              <a:buNone/>
            </a:pPr>
            <a:r>
              <a:rPr lang="ru-RU" sz="1900" dirty="0"/>
              <a:t>Я добавляю сюда несколько важных принципов, которые следует учитывать при планировании целей в области качества:</a:t>
            </a:r>
          </a:p>
          <a:p>
            <a:pPr lvl="0" algn="just">
              <a:buFont typeface="Wingdings" panose="05000000000000000000" pitchFamily="2" charset="2"/>
              <a:buChar char="Ø"/>
            </a:pPr>
            <a:r>
              <a:rPr lang="ru-RU" sz="1900" dirty="0"/>
              <a:t>Цели в области качества должны поддерживать процесс принятия решений - данные и информация, полученные и собранные в ходе реализации целей в области качества, позволяют различным уровням управления в организации принимать решения в отношении СМК.</a:t>
            </a:r>
          </a:p>
          <a:p>
            <a:pPr lvl="0" algn="just">
              <a:buFont typeface="Wingdings" panose="05000000000000000000" pitchFamily="2" charset="2"/>
              <a:buChar char="Ø"/>
            </a:pPr>
            <a:r>
              <a:rPr lang="ru-RU" sz="1900" dirty="0"/>
              <a:t>Цели в области качества должны иметь отношение к организации - цели в области качества выражают бизнес-ожидания организации в отношении ее деловых и операционных показателей.</a:t>
            </a:r>
          </a:p>
          <a:p>
            <a:pPr lvl="0" algn="just">
              <a:buFont typeface="Wingdings" panose="05000000000000000000" pitchFamily="2" charset="2"/>
              <a:buChar char="Ø"/>
            </a:pPr>
            <a:r>
              <a:rPr lang="ru-RU" sz="1900" dirty="0"/>
              <a:t>Цели в области качества должны быть достижимыми - определение целей в области качества, которые хорошо выглядят на бумаге и могут произвести хорошее впечатление при аудите, не приносит никакой пользы, но на самом деле никто не может их измерить или достичь.</a:t>
            </a:r>
          </a:p>
          <a:p>
            <a:pPr lvl="0" algn="just">
              <a:buFont typeface="Wingdings" panose="05000000000000000000" pitchFamily="2" charset="2"/>
              <a:buChar char="Ø"/>
            </a:pPr>
            <a:r>
              <a:rPr lang="ru-RU" sz="1900" dirty="0"/>
              <a:t>Цели в области качества не должны быть чрезмерными. Не рекомендуется определять слишком много целей, поскольку это может вызвать разочарование и неудовлетворенность сотрудников, а не положительные результаты.</a:t>
            </a:r>
          </a:p>
          <a:p>
            <a:pPr algn="just">
              <a:buFont typeface="Wingdings" panose="05000000000000000000" pitchFamily="2" charset="2"/>
              <a:buChar char="Ø"/>
            </a:pPr>
            <a:r>
              <a:rPr lang="ru-RU" sz="1900" dirty="0"/>
              <a:t>Цели в области качества должны быть практичными - они должны относиться к процессам, действиям и операциям системы менеджмента качества.</a:t>
            </a:r>
            <a:endParaRPr lang="ru-RU" sz="1900" dirty="0"/>
          </a:p>
        </p:txBody>
      </p:sp>
      <p:pic>
        <p:nvPicPr>
          <p:cNvPr id="11266" name="Picture 2" descr="Turning Your SWOT Analysis into Actionable Strateg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000" y="459000"/>
            <a:ext cx="4326052" cy="28787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571000" y="3510795"/>
            <a:ext cx="3445526" cy="600164"/>
          </a:xfrm>
          <a:prstGeom prst="rect">
            <a:avLst/>
          </a:prstGeom>
        </p:spPr>
        <p:txBody>
          <a:bodyPr wrap="square">
            <a:spAutoFit/>
          </a:bodyPr>
          <a:lstStyle/>
          <a:p>
            <a:r>
              <a:rPr lang="en-US" sz="1100" dirty="0"/>
              <a:t>https://pas-wordpress-media.s3.amazonaws.com/content/uploads/2015/01/17152215/tows.jpg</a:t>
            </a:r>
            <a:endParaRPr lang="ru-RU" sz="1100" dirty="0"/>
          </a:p>
        </p:txBody>
      </p:sp>
    </p:spTree>
    <p:extLst>
      <p:ext uri="{BB962C8B-B14F-4D97-AF65-F5344CB8AC3E}">
        <p14:creationId xmlns:p14="http://schemas.microsoft.com/office/powerpoint/2010/main" val="13281209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39000" y="80501"/>
            <a:ext cx="5257800" cy="873499"/>
          </a:xfrm>
        </p:spPr>
        <p:txBody>
          <a:bodyPr>
            <a:normAutofit fontScale="90000"/>
          </a:bodyPr>
          <a:lstStyle/>
          <a:p>
            <a:pPr algn="ctr"/>
            <a:r>
              <a:rPr lang="ru-RU" sz="3200" dirty="0"/>
              <a:t>Ссылка на применимые нормативные требования</a:t>
            </a:r>
            <a:endParaRPr lang="ru-RU" sz="3200" dirty="0"/>
          </a:p>
        </p:txBody>
      </p:sp>
      <p:sp>
        <p:nvSpPr>
          <p:cNvPr id="4" name="Текст 3"/>
          <p:cNvSpPr>
            <a:spLocks noGrp="1"/>
          </p:cNvSpPr>
          <p:nvPr>
            <p:ph type="body" sz="quarter" idx="11"/>
          </p:nvPr>
        </p:nvSpPr>
        <p:spPr>
          <a:xfrm>
            <a:off x="97657" y="954000"/>
            <a:ext cx="6088343" cy="5310000"/>
          </a:xfrm>
        </p:spPr>
        <p:txBody>
          <a:bodyPr>
            <a:normAutofit fontScale="70000" lnSpcReduction="20000"/>
          </a:bodyPr>
          <a:lstStyle/>
          <a:p>
            <a:pPr marL="0" indent="0" algn="just">
              <a:buNone/>
            </a:pPr>
            <a:r>
              <a:rPr lang="ru-RU" dirty="0" smtClean="0"/>
              <a:t>	Когда </a:t>
            </a:r>
            <a:r>
              <a:rPr lang="ru-RU" dirty="0"/>
              <a:t>требования являются частью СМК и требуют достижения определенных целей, цели в области качества должны относиться к этим целям. Другими словами, должны быть запланированы конкретные цели в области качества, чтобы организация могла лучше соответствовать нормативным требованиям. Типы применимых нормативных требований: Нормативные или законодательные требования, Требования к качеству, Требования безопасности, Отраслевые требования, Требования рынка, Социальные требования. </a:t>
            </a:r>
          </a:p>
          <a:p>
            <a:pPr marL="0" indent="0" algn="just">
              <a:buNone/>
            </a:pPr>
            <a:r>
              <a:rPr lang="ru-RU" dirty="0" smtClean="0"/>
              <a:t>Проектирование </a:t>
            </a:r>
            <a:r>
              <a:rPr lang="ru-RU" dirty="0"/>
              <a:t>и разработка различных типов медицинских устройств требует соблюдения определенных нормативных требований из разных регионов, таких как поддержание определенных систем управления. Лучшим примером является соответствие требованиям </a:t>
            </a:r>
            <a:r>
              <a:rPr lang="en-US" dirty="0"/>
              <a:t>FDA</a:t>
            </a:r>
            <a:r>
              <a:rPr lang="ru-RU" dirty="0"/>
              <a:t> для производителей, которые хотят продавать свое медицинское оборудование в Соединенных Штатах. Политика качества обязательно должна ссылаться на эти требования, а цели в области качества должны планироваться таким образом, чтобы соответствовать этим применимым требованиям.</a:t>
            </a:r>
          </a:p>
          <a:p>
            <a:endParaRPr lang="ru-RU" dirty="0"/>
          </a:p>
        </p:txBody>
      </p:sp>
      <p:pic>
        <p:nvPicPr>
          <p:cNvPr id="12290" name="Picture 2" descr="Landlords now have 156 pieces of legislation to navig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6000" y="279000"/>
            <a:ext cx="5819999" cy="4365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626000" y="4824000"/>
            <a:ext cx="3195000" cy="405000"/>
          </a:xfrm>
          <a:prstGeom prst="rect">
            <a:avLst/>
          </a:prstGeom>
        </p:spPr>
        <p:txBody>
          <a:bodyPr wrap="square">
            <a:spAutoFit/>
          </a:bodyPr>
          <a:lstStyle/>
          <a:p>
            <a:r>
              <a:rPr lang="ru-RU" sz="1000" dirty="0"/>
              <a:t>https://www.simplybusiness.co.uk/static/0b3c0617ff1f324c21ff625d49d69b06/aef24/header.jpg</a:t>
            </a:r>
          </a:p>
        </p:txBody>
      </p:sp>
    </p:spTree>
    <p:extLst>
      <p:ext uri="{BB962C8B-B14F-4D97-AF65-F5344CB8AC3E}">
        <p14:creationId xmlns:p14="http://schemas.microsoft.com/office/powerpoint/2010/main" val="19353006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61000"/>
            <a:ext cx="5085000" cy="1325563"/>
          </a:xfrm>
        </p:spPr>
        <p:txBody>
          <a:bodyPr>
            <a:normAutofit/>
          </a:bodyPr>
          <a:lstStyle/>
          <a:p>
            <a:r>
              <a:rPr lang="ru-RU" sz="2400" dirty="0"/>
              <a:t>Обеспечение соответствия результатов процесса и продукции</a:t>
            </a:r>
            <a:endParaRPr lang="ru-RU" sz="2400" dirty="0"/>
          </a:p>
        </p:txBody>
      </p:sp>
      <p:sp>
        <p:nvSpPr>
          <p:cNvPr id="4" name="Текст 3"/>
          <p:cNvSpPr>
            <a:spLocks noGrp="1"/>
          </p:cNvSpPr>
          <p:nvPr>
            <p:ph type="body" sz="quarter" idx="11"/>
          </p:nvPr>
        </p:nvSpPr>
        <p:spPr>
          <a:xfrm>
            <a:off x="111000" y="729000"/>
            <a:ext cx="11970000" cy="5628569"/>
          </a:xfrm>
        </p:spPr>
        <p:txBody>
          <a:bodyPr>
            <a:noAutofit/>
          </a:bodyPr>
          <a:lstStyle/>
          <a:p>
            <a:pPr marL="0" indent="0" algn="just">
              <a:buNone/>
            </a:pPr>
            <a:r>
              <a:rPr lang="ru-RU" sz="1900" dirty="0" smtClean="0"/>
              <a:t>Еще одна очень важная цель в области качества - это соответствие требованиям к продукту и соответствие продукта требованиям. Цели качества продвигают требования к продуктам и процессам. Процессы и действия, связанные с реализацией продукта, должны гарантировать соответствие результатов процесса. Вот почему необходимо контролировать выполнение этих процессов. И, чтобы определить их эффективность, они должны иметь цели, охватывающие все уровни реализации продукта.</a:t>
            </a:r>
          </a:p>
          <a:p>
            <a:pPr marL="0" indent="0" algn="just">
              <a:buNone/>
            </a:pPr>
            <a:r>
              <a:rPr lang="ru-RU" sz="1900" dirty="0" smtClean="0"/>
              <a:t>Один аспект относится к устранению или уменьшению количества несоответствий. Если вам известны коренные причины прошлых проблем с качеством, когда в вашей организации возникали несоответствия, будет намного проще установить соответствующие цели в области качества для их устранения или уменьшения. Это реактивный подход, при котором вы используете цели в области качества в качестве корректирующей меры, например, внедрение новой системы визуального контроля качества в следующем финансовом году, устранение проблем проектирования, которые влияют на производительность продукта.</a:t>
            </a:r>
          </a:p>
          <a:p>
            <a:pPr marL="0" indent="0" algn="just">
              <a:buNone/>
            </a:pPr>
            <a:r>
              <a:rPr lang="ru-RU" sz="1900" dirty="0" smtClean="0"/>
              <a:t>Другой аспект немного сложнее: цели в области качества приводят к достижению соответствия медицинского устройства. Это упреждающий подход к решению и улучшению вопросов качества, связанных с производительностью процессов, продуктов или удовлетворенностью клиентов. В этом случае вы должны установить цели таким образом, чтобы при их достижении можно было заранее избежать ошибок и, таким образом, обеспечить соответствие. Постановка этих целей в области качества приводит организацию к достижению соответствия товаров и услуг: более всестороннее изучение требований потребителей, внедрение процессного подхода для улучшения и оптимизации процессов.</a:t>
            </a:r>
          </a:p>
          <a:p>
            <a:pPr marL="0" indent="0" algn="just">
              <a:buNone/>
            </a:pPr>
            <a:r>
              <a:rPr lang="ru-RU" sz="1900" dirty="0" smtClean="0"/>
              <a:t>Этот аспект имеет прямое отношение к интеграции системы менеджмента риска: установлению соответствующих целей в области качества, связанных с средствами контроля, необходимыми для поставки безопасного медицинского изделия.</a:t>
            </a:r>
          </a:p>
          <a:p>
            <a:pPr marL="0" indent="0" algn="just">
              <a:buNone/>
            </a:pPr>
            <a:endParaRPr lang="ru-RU" sz="2000" dirty="0"/>
          </a:p>
        </p:txBody>
      </p:sp>
    </p:spTree>
    <p:extLst>
      <p:ext uri="{BB962C8B-B14F-4D97-AF65-F5344CB8AC3E}">
        <p14:creationId xmlns:p14="http://schemas.microsoft.com/office/powerpoint/2010/main" val="907888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46001" y="982000"/>
            <a:ext cx="6390000" cy="5859000"/>
          </a:xfrm>
        </p:spPr>
        <p:txBody>
          <a:bodyPr>
            <a:normAutofit/>
          </a:bodyPr>
          <a:lstStyle/>
          <a:p>
            <a:pPr marL="0" indent="0" algn="just">
              <a:buNone/>
            </a:pPr>
            <a:r>
              <a:rPr lang="ru-RU" dirty="0"/>
              <a:t>	</a:t>
            </a:r>
          </a:p>
        </p:txBody>
      </p:sp>
      <p:pic>
        <p:nvPicPr>
          <p:cNvPr id="13314" name="Picture 2" descr="Compliance Rule Law And Regulation Graphic Interface For Business Quality  Policy Stock Photo - Download Image Now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1000" y="3766500"/>
            <a:ext cx="4114330" cy="27740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29018" y="189000"/>
            <a:ext cx="11654999" cy="3985771"/>
          </a:xfrm>
          <a:prstGeom prst="rect">
            <a:avLst/>
          </a:prstGeom>
        </p:spPr>
        <p:txBody>
          <a:bodyPr wrap="square">
            <a:spAutoFit/>
          </a:bodyPr>
          <a:lstStyle/>
          <a:p>
            <a:pPr indent="449580" algn="just">
              <a:lnSpc>
                <a:spcPct val="115000"/>
              </a:lnSpc>
              <a:spcAft>
                <a:spcPts val="1000"/>
              </a:spcAft>
            </a:pPr>
            <a:r>
              <a:rPr lang="ru-RU" sz="1700" dirty="0">
                <a:ea typeface="Calibri" panose="020F0502020204030204" pitchFamily="34" charset="0"/>
                <a:cs typeface="Arial" panose="020B0604020202020204" pitchFamily="34" charset="0"/>
              </a:rPr>
              <a:t>Определенная политика в области качества представляет собой общие руководящие принципы, намерения и цели организации, относящиеся к ее намерениям в области качества. Политика демонстрирует, что качество означает для организации, и определяет области и объемы, в которых качество является активным и действительным. Для этих областей и объемов необходимо разработать цели в области качества. Цели качества являются результатом политики качества; Цели качества должны быть проанализированы, а поддающиеся измерению шаги, которые помогают в их достижении, должны быть запланированы в качестве целей. Эти цели должны относиться к оперативной и практической деятельности. Практические цели в области качества должны вести организацию к достижению целей более высокого уровня до тех пор, пока не будут достигнуты стратегические цели. Например, если целью качества является повышение удовлетворенности потребителей, и вы знаете, что клиенты жалуются на упаковку продукта, операционная цель качества должна относиться к тем действиям и элементам качества, которые связаны с упаковкой продукта (прямо или косвенно). . Другими словами, стратегические цели и политика в области качества должны быть разбиты на конкретные этапы. Таким образом, цели и политика в области качества будут выполнены. Следует взглянуть на политику в области качества, проанализировать цели в области качества и уметь сказать</a:t>
            </a:r>
            <a:r>
              <a:rPr lang="ru-RU" sz="1700" dirty="0" smtClean="0">
                <a:ea typeface="Calibri" panose="020F0502020204030204" pitchFamily="34" charset="0"/>
                <a:cs typeface="Arial" panose="020B0604020202020204" pitchFamily="34" charset="0"/>
              </a:rPr>
              <a:t>:</a:t>
            </a:r>
            <a:endParaRPr lang="ru-RU" sz="1700" dirty="0">
              <a:effectLst/>
              <a:ea typeface="Calibri" panose="020F0502020204030204" pitchFamily="34" charset="0"/>
              <a:cs typeface="Times New Roman" panose="02020603050405020304" pitchFamily="18" charset="0"/>
            </a:endParaRPr>
          </a:p>
        </p:txBody>
      </p:sp>
      <p:sp>
        <p:nvSpPr>
          <p:cNvPr id="6" name="Прямоугольник 5"/>
          <p:cNvSpPr/>
          <p:nvPr/>
        </p:nvSpPr>
        <p:spPr>
          <a:xfrm>
            <a:off x="233036" y="4059000"/>
            <a:ext cx="7574322" cy="2481513"/>
          </a:xfrm>
          <a:prstGeom prst="rect">
            <a:avLst/>
          </a:prstGeom>
        </p:spPr>
        <p:txBody>
          <a:bodyPr wrap="square">
            <a:spAutoFit/>
          </a:bodyPr>
          <a:lstStyle/>
          <a:p>
            <a:pPr indent="449580" algn="just">
              <a:lnSpc>
                <a:spcPct val="115000"/>
              </a:lnSpc>
              <a:spcAft>
                <a:spcPts val="1000"/>
              </a:spcAft>
            </a:pPr>
            <a:r>
              <a:rPr lang="ru-RU" sz="1700" dirty="0">
                <a:ea typeface="Calibri" panose="020F0502020204030204" pitchFamily="34" charset="0"/>
                <a:cs typeface="Arial" panose="020B0604020202020204" pitchFamily="34" charset="0"/>
              </a:rPr>
              <a:t>«Эта цель позволит достичь этого аспекта политики». Примеры: Если ваша политика в области качества такова: наша компания обязана предоставлять покупателю продукты и услуги в согласованные сроки, надлежащая цель в области качества может заключаться в надежности доставки 95%. Если ваша политика в области качества заключается в следующем: Обеспечение, поддержание и повышение соответствия нормативным требованиям по охране окружающей среды, соответствующей целью в области качества будет сертификация по </a:t>
            </a:r>
            <a:r>
              <a:rPr lang="en-US" sz="1700" dirty="0">
                <a:ea typeface="Calibri" panose="020F0502020204030204" pitchFamily="34" charset="0"/>
                <a:cs typeface="Arial" panose="020B0604020202020204" pitchFamily="34" charset="0"/>
              </a:rPr>
              <a:t>ISO</a:t>
            </a:r>
            <a:r>
              <a:rPr lang="ru-RU" sz="1700" dirty="0">
                <a:ea typeface="Calibri" panose="020F0502020204030204" pitchFamily="34" charset="0"/>
                <a:cs typeface="Arial" panose="020B0604020202020204" pitchFamily="34" charset="0"/>
              </a:rPr>
              <a:t> 14001 в следующие два рабочих года.</a:t>
            </a:r>
            <a:endParaRPr lang="ru-RU" sz="1700" dirty="0">
              <a:ea typeface="Calibri" panose="020F0502020204030204" pitchFamily="34" charset="0"/>
              <a:cs typeface="Times New Roman" panose="02020603050405020304" pitchFamily="18" charset="0"/>
            </a:endParaRPr>
          </a:p>
        </p:txBody>
      </p:sp>
      <p:sp>
        <p:nvSpPr>
          <p:cNvPr id="7" name="Прямоугольник 6"/>
          <p:cNvSpPr/>
          <p:nvPr/>
        </p:nvSpPr>
        <p:spPr>
          <a:xfrm>
            <a:off x="8271131" y="6355847"/>
            <a:ext cx="3605634" cy="369332"/>
          </a:xfrm>
          <a:prstGeom prst="rect">
            <a:avLst/>
          </a:prstGeom>
        </p:spPr>
        <p:txBody>
          <a:bodyPr wrap="square">
            <a:spAutoFit/>
          </a:bodyPr>
          <a:lstStyle/>
          <a:p>
            <a:r>
              <a:rPr lang="ru-RU" sz="900" dirty="0"/>
              <a:t>https://media.istockphoto.com/photos/compliance-rule-law-and-regulation-graphic-interface-for-business-picture-id1254888803</a:t>
            </a:r>
          </a:p>
        </p:txBody>
      </p:sp>
    </p:spTree>
    <p:extLst>
      <p:ext uri="{BB962C8B-B14F-4D97-AF65-F5344CB8AC3E}">
        <p14:creationId xmlns:p14="http://schemas.microsoft.com/office/powerpoint/2010/main" val="577949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954000"/>
            <a:ext cx="5130000" cy="180000"/>
          </a:xfrm>
        </p:spPr>
        <p:txBody>
          <a:bodyPr>
            <a:normAutofit fontScale="90000"/>
          </a:bodyPr>
          <a:lstStyle/>
          <a:p>
            <a:r>
              <a:rPr lang="ru-RU" sz="3100" dirty="0">
                <a:latin typeface="+mn-lt"/>
              </a:rPr>
              <a:t>Измеримые цели в области качества</a:t>
            </a:r>
            <a:r>
              <a:rPr lang="ru-RU" dirty="0"/>
              <a:t/>
            </a:r>
            <a:br>
              <a:rPr lang="ru-RU" dirty="0"/>
            </a:br>
            <a:r>
              <a:rPr lang="ru-RU" dirty="0"/>
              <a:t/>
            </a:r>
            <a:br>
              <a:rPr lang="ru-RU" dirty="0"/>
            </a:br>
            <a:endParaRPr lang="ru-RU" dirty="0"/>
          </a:p>
        </p:txBody>
      </p:sp>
      <p:sp>
        <p:nvSpPr>
          <p:cNvPr id="5" name="Прямоугольник 4"/>
          <p:cNvSpPr/>
          <p:nvPr/>
        </p:nvSpPr>
        <p:spPr>
          <a:xfrm>
            <a:off x="258142" y="729000"/>
            <a:ext cx="6326612" cy="6001643"/>
          </a:xfrm>
          <a:prstGeom prst="rect">
            <a:avLst/>
          </a:prstGeom>
        </p:spPr>
        <p:txBody>
          <a:bodyPr wrap="square">
            <a:spAutoFit/>
          </a:bodyPr>
          <a:lstStyle/>
          <a:p>
            <a:pPr algn="just"/>
            <a:r>
              <a:rPr lang="ru-RU" sz="2400" dirty="0">
                <a:ea typeface="Calibri" panose="020F0502020204030204" pitchFamily="34" charset="0"/>
                <a:cs typeface="Arial" panose="020B0604020202020204" pitchFamily="34" charset="0"/>
              </a:rPr>
              <a:t>Цели качества должны поддаваться измерению и обеспечивать эффективную оценку процессов, действий и их результатов. Под измеримыми целями понимается способность сравнивать результаты действий или действий с целями - достигла ли деятельность своей цели? Например, трудно измерить такую </a:t>
            </a:r>
            <a:r>
              <a:rPr lang="ru-RU" sz="2400" dirty="0">
                <a:ea typeface="Calibri" panose="020F0502020204030204" pitchFamily="34" charset="0"/>
              </a:rPr>
              <a:t>​​</a:t>
            </a:r>
            <a:r>
              <a:rPr lang="ru-RU" sz="2400" dirty="0">
                <a:ea typeface="Calibri" panose="020F0502020204030204" pitchFamily="34" charset="0"/>
                <a:cs typeface="Bahnschrift Light Condensed" panose="020B0502040204020203" pitchFamily="34" charset="0"/>
              </a:rPr>
              <a:t>цель</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качества</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как</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«Продвижение</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человеческих</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ресурсов»</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Такая</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цель</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должна</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быть</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преобразована</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в</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измеримый</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план</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например</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планирование</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трех</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программ</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обучения</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в</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определенных</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областях</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на</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следующий</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финансовый</a:t>
            </a:r>
            <a:r>
              <a:rPr lang="ru-RU" sz="2400" dirty="0">
                <a:ea typeface="Calibri" panose="020F0502020204030204" pitchFamily="34" charset="0"/>
                <a:cs typeface="Arial" panose="020B0604020202020204" pitchFamily="34" charset="0"/>
              </a:rPr>
              <a:t> </a:t>
            </a:r>
            <a:r>
              <a:rPr lang="ru-RU" sz="2400" dirty="0">
                <a:ea typeface="Calibri" panose="020F0502020204030204" pitchFamily="34" charset="0"/>
                <a:cs typeface="Bahnschrift Light Condensed" panose="020B0502040204020203" pitchFamily="34" charset="0"/>
              </a:rPr>
              <a:t>год</a:t>
            </a:r>
            <a:r>
              <a:rPr lang="ru-RU" sz="2400" dirty="0">
                <a:ea typeface="Calibri" panose="020F0502020204030204" pitchFamily="34" charset="0"/>
                <a:cs typeface="Arial" panose="020B0604020202020204" pitchFamily="34" charset="0"/>
              </a:rPr>
              <a:t>. В конце года, например, в ходе внутреннего аудита можно определить, была ли достигнута эта цель.</a:t>
            </a:r>
            <a:endParaRPr lang="ru-RU" sz="2400" dirty="0"/>
          </a:p>
        </p:txBody>
      </p:sp>
      <p:pic>
        <p:nvPicPr>
          <p:cNvPr id="14338" name="Picture 2" descr="Choosing Measurable Quality Objectives For Your Company - STEP Enterpris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4388" y="369000"/>
            <a:ext cx="5618874" cy="56188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131000" y="5864763"/>
            <a:ext cx="6096000" cy="246221"/>
          </a:xfrm>
          <a:prstGeom prst="rect">
            <a:avLst/>
          </a:prstGeom>
        </p:spPr>
        <p:txBody>
          <a:bodyPr>
            <a:spAutoFit/>
          </a:bodyPr>
          <a:lstStyle/>
          <a:p>
            <a:r>
              <a:rPr lang="en-US" sz="1000" dirty="0"/>
              <a:t>https://step.com.mt/wp-content/uploads/2020/02/step-iso-service-quality.jpg</a:t>
            </a:r>
            <a:endParaRPr lang="ru-RU" sz="1000" dirty="0"/>
          </a:p>
        </p:txBody>
      </p:sp>
    </p:spTree>
    <p:extLst>
      <p:ext uri="{BB962C8B-B14F-4D97-AF65-F5344CB8AC3E}">
        <p14:creationId xmlns:p14="http://schemas.microsoft.com/office/powerpoint/2010/main" val="1872161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01000" y="594000"/>
            <a:ext cx="11700000" cy="6120000"/>
          </a:xfrm>
        </p:spPr>
        <p:txBody>
          <a:bodyPr>
            <a:normAutofit fontScale="92500" lnSpcReduction="10000"/>
          </a:bodyPr>
          <a:lstStyle/>
          <a:p>
            <a:pPr marL="0" indent="0" algn="just">
              <a:buNone/>
            </a:pPr>
            <a:r>
              <a:rPr lang="ru-RU" sz="3200" dirty="0" smtClean="0"/>
              <a:t>	Цели </a:t>
            </a:r>
            <a:r>
              <a:rPr lang="ru-RU" sz="3200" dirty="0"/>
              <a:t>в области качества определяются с помощью абсолютных цифр (количественные) или с помощью объемов или диапазонов, которые измеряют степень достижения целей (качественные). Количественные цели используют специальную шкалу, которая может показывать, были ли достигнуты цели. Качественные цели основаны на совокупности доказательств, основаны на профессиональном суждении и обычно не требуют сложного аналитического процесса или метода. Примеры количественных целей: цели, связанные с удовлетворением потребностей клиентов, сокращение времени реакции на жалобу клиентов до 48 часов, предотвращение потери пяти клиентов в этом году, своевременность поставок 95% к концу этого квартала, связанные с целями на развитие бизнеса, Увеличение выручки от продаж на 50% в этом финансовом году, Цели, связанные с качеством, Снижение доходности клиентов на 50%, Снижение затрат на качество на 80% до конца этого года.</a:t>
            </a:r>
            <a:endParaRPr lang="ru-RU" sz="3200" dirty="0"/>
          </a:p>
        </p:txBody>
      </p:sp>
    </p:spTree>
    <p:extLst>
      <p:ext uri="{BB962C8B-B14F-4D97-AF65-F5344CB8AC3E}">
        <p14:creationId xmlns:p14="http://schemas.microsoft.com/office/powerpoint/2010/main" val="16583747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xmlns="" id="{A635550E-19E0-4D4B-AB6C-B12F972D3EE5}"/>
              </a:ext>
            </a:extLst>
          </p:cNvPr>
          <p:cNvSpPr txBox="1"/>
          <p:nvPr/>
        </p:nvSpPr>
        <p:spPr>
          <a:xfrm>
            <a:off x="8724900" y="2196721"/>
            <a:ext cx="2917310" cy="338554"/>
          </a:xfrm>
          <a:prstGeom prst="rect">
            <a:avLst/>
          </a:prstGeom>
          <a:noFill/>
        </p:spPr>
        <p:txBody>
          <a:bodyPr wrap="square" rtlCol="0">
            <a:spAutoFit/>
          </a:bodyPr>
          <a:lstStyle/>
          <a:p>
            <a:pPr algn="ctr"/>
            <a:r>
              <a:rPr lang="ru-RU" sz="1600" dirty="0">
                <a:solidFill>
                  <a:schemeClr val="bg1"/>
                </a:solidFill>
              </a:rPr>
              <a:t> </a:t>
            </a:r>
          </a:p>
        </p:txBody>
      </p:sp>
      <p:sp>
        <p:nvSpPr>
          <p:cNvPr id="2" name="Прямоугольник 1"/>
          <p:cNvSpPr/>
          <p:nvPr/>
        </p:nvSpPr>
        <p:spPr>
          <a:xfrm>
            <a:off x="-6229" y="6563989"/>
            <a:ext cx="6096000" cy="246221"/>
          </a:xfrm>
          <a:prstGeom prst="rect">
            <a:avLst/>
          </a:prstGeom>
        </p:spPr>
        <p:txBody>
          <a:bodyPr>
            <a:spAutoFit/>
          </a:bodyPr>
          <a:lstStyle/>
          <a:p>
            <a:r>
              <a:rPr lang="ru-RU" sz="1000" dirty="0">
                <a:solidFill>
                  <a:schemeClr val="bg1"/>
                </a:solidFill>
              </a:rPr>
              <a:t>https://globalnews.ca/wp-content/uploads/2019/06/operation.jpg?quality=85&amp;strip=all</a:t>
            </a:r>
          </a:p>
        </p:txBody>
      </p:sp>
      <p:pic>
        <p:nvPicPr>
          <p:cNvPr id="15362" name="Picture 2" descr="How to Fix Strategic Planning | Strategy Management | Blog | Corpora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000" y="168953"/>
            <a:ext cx="4951000" cy="4055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5151000" y="529009"/>
            <a:ext cx="7041000" cy="6318140"/>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Arial" panose="020B0604020202020204" pitchFamily="34" charset="0"/>
              </a:rPr>
              <a:t>СМК должна быть спланирована таким образом, чтобы соответствовать целям качества. Это следует учитывать в нескольких аспектах при планировании СМК:</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Документация должна поддерживать действия по достижению целей в области качества.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Процессы, операции и действия должны поддерживать достижение целей в области качества.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Записи должны указывать на статус целей в области качества.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Определение взаимодействия между процессами.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Выходные данные процесса могут служить целями качества.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Повышение ответственности и полномочий процессов в достижении целей в области качества (осведомленность и обучение).</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Ресурсы и информация должны поддерживать достижение целей в области качества.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smtClean="0">
                <a:ea typeface="Calibri" panose="020F0502020204030204" pitchFamily="34" charset="0"/>
                <a:cs typeface="Arial" panose="020B0604020202020204" pitchFamily="34" charset="0"/>
              </a:rPr>
              <a:t>Эффективность </a:t>
            </a:r>
            <a:r>
              <a:rPr lang="ru-RU" dirty="0">
                <a:ea typeface="Calibri" panose="020F0502020204030204" pitchFamily="34" charset="0"/>
                <a:cs typeface="Arial" panose="020B0604020202020204" pitchFamily="34" charset="0"/>
              </a:rPr>
              <a:t>процессов должна использоваться как инструмент для достижения целей в области качества.</a:t>
            </a:r>
            <a:endParaRPr lang="ru-RU" dirty="0">
              <a:ea typeface="Calibri" panose="020F0502020204030204" pitchFamily="34" charset="0"/>
              <a:cs typeface="Times New Roman" panose="02020603050405020304" pitchFamily="18" charset="0"/>
            </a:endParaRPr>
          </a:p>
          <a:p>
            <a:r>
              <a:rPr lang="ru-RU" dirty="0">
                <a:ea typeface="Calibri" panose="020F0502020204030204" pitchFamily="34" charset="0"/>
                <a:cs typeface="Arial" panose="020B0604020202020204" pitchFamily="34" charset="0"/>
              </a:rPr>
              <a:t>Изменения в СМК должны быть запланированы для повышения эффективности СМК.</a:t>
            </a:r>
            <a:endParaRPr lang="ru-RU" dirty="0"/>
          </a:p>
        </p:txBody>
      </p:sp>
      <p:sp>
        <p:nvSpPr>
          <p:cNvPr id="7" name="Прямоугольник 6"/>
          <p:cNvSpPr/>
          <p:nvPr/>
        </p:nvSpPr>
        <p:spPr>
          <a:xfrm>
            <a:off x="7986000" y="128899"/>
            <a:ext cx="3984104" cy="400110"/>
          </a:xfrm>
          <a:prstGeom prst="rect">
            <a:avLst/>
          </a:prstGeom>
        </p:spPr>
        <p:txBody>
          <a:bodyPr wrap="none">
            <a:spAutoFit/>
          </a:bodyPr>
          <a:lstStyle/>
          <a:p>
            <a:r>
              <a:rPr lang="ru-RU" sz="2000" dirty="0">
                <a:ea typeface="Calibri" panose="020F0502020204030204" pitchFamily="34" charset="0"/>
                <a:cs typeface="Arial" panose="020B0604020202020204" pitchFamily="34" charset="0"/>
              </a:rPr>
              <a:t>Ссылка на цели в области качества</a:t>
            </a:r>
            <a:endParaRPr lang="ru-RU" sz="2000" dirty="0"/>
          </a:p>
        </p:txBody>
      </p:sp>
      <p:sp>
        <p:nvSpPr>
          <p:cNvPr id="8" name="Прямоугольник 7"/>
          <p:cNvSpPr/>
          <p:nvPr/>
        </p:nvSpPr>
        <p:spPr>
          <a:xfrm>
            <a:off x="381500" y="6163879"/>
            <a:ext cx="4410000" cy="400110"/>
          </a:xfrm>
          <a:prstGeom prst="rect">
            <a:avLst/>
          </a:prstGeom>
        </p:spPr>
        <p:txBody>
          <a:bodyPr wrap="square">
            <a:spAutoFit/>
          </a:bodyPr>
          <a:lstStyle/>
          <a:p>
            <a:r>
              <a:rPr lang="en-US" sz="1000" dirty="0"/>
              <a:t>https://corporater.com/en/wp-content/uploads/2011/03/How-to-Fix-Strategic-Planning.jpg</a:t>
            </a:r>
            <a:endParaRPr lang="ru-RU" sz="1000" dirty="0"/>
          </a:p>
        </p:txBody>
      </p:sp>
    </p:spTree>
    <p:extLst>
      <p:ext uri="{BB962C8B-B14F-4D97-AF65-F5344CB8AC3E}">
        <p14:creationId xmlns:p14="http://schemas.microsoft.com/office/powerpoint/2010/main" val="12216566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 </a:t>
            </a:r>
            <a:endParaRPr lang="ru-RU" dirty="0"/>
          </a:p>
        </p:txBody>
      </p:sp>
      <p:sp>
        <p:nvSpPr>
          <p:cNvPr id="5" name="Прямоугольник 4"/>
          <p:cNvSpPr/>
          <p:nvPr/>
        </p:nvSpPr>
        <p:spPr>
          <a:xfrm>
            <a:off x="471000" y="103515"/>
            <a:ext cx="3683188" cy="523220"/>
          </a:xfrm>
          <a:prstGeom prst="rect">
            <a:avLst/>
          </a:prstGeom>
        </p:spPr>
        <p:txBody>
          <a:bodyPr wrap="none">
            <a:spAutoFit/>
          </a:bodyPr>
          <a:lstStyle/>
          <a:p>
            <a:r>
              <a:rPr lang="ru-RU" sz="2800" dirty="0">
                <a:ea typeface="Calibri" panose="020F0502020204030204" pitchFamily="34" charset="0"/>
                <a:cs typeface="Arial" panose="020B0604020202020204" pitchFamily="34" charset="0"/>
              </a:rPr>
              <a:t>Как спланировать СМК</a:t>
            </a:r>
            <a:endParaRPr lang="ru-RU" sz="2800" dirty="0"/>
          </a:p>
        </p:txBody>
      </p:sp>
      <p:sp>
        <p:nvSpPr>
          <p:cNvPr id="6" name="Прямоугольник 5"/>
          <p:cNvSpPr/>
          <p:nvPr/>
        </p:nvSpPr>
        <p:spPr>
          <a:xfrm>
            <a:off x="201000" y="610890"/>
            <a:ext cx="7200000" cy="5750292"/>
          </a:xfrm>
          <a:prstGeom prst="rect">
            <a:avLst/>
          </a:prstGeom>
        </p:spPr>
        <p:txBody>
          <a:bodyPr wrap="square">
            <a:spAutoFit/>
          </a:bodyPr>
          <a:lstStyle/>
          <a:p>
            <a:pPr marL="457200" algn="just">
              <a:lnSpc>
                <a:spcPct val="115000"/>
              </a:lnSpc>
              <a:spcAft>
                <a:spcPts val="0"/>
              </a:spcAft>
            </a:pPr>
            <a:r>
              <a:rPr lang="ru-RU" dirty="0">
                <a:ea typeface="Calibri" panose="020F0502020204030204" pitchFamily="34" charset="0"/>
                <a:cs typeface="Arial" panose="020B0604020202020204" pitchFamily="34" charset="0"/>
              </a:rPr>
              <a:t>Существует множество методов и приемов планирования СМК.</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Приобретение пакета процедур и форм для внедрения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Arial" panose="020B0604020202020204" pitchFamily="34" charset="0"/>
              </a:rPr>
              <a:t>Делегирование задачи внешнему партнеру, например, консалтинговой фирме.</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Arial" panose="020B0604020202020204" pitchFamily="34" charset="0"/>
              </a:rPr>
              <a:t>Самостоятельная разработка СМК</a:t>
            </a:r>
            <a:endParaRPr lang="ru-RU" dirty="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dirty="0">
                <a:ea typeface="Calibri" panose="020F0502020204030204" pitchFamily="34" charset="0"/>
                <a:cs typeface="Arial" panose="020B0604020202020204" pitchFamily="34" charset="0"/>
              </a:rPr>
              <a:t>На выбор варианта влияют такие факторы, как наличие человеческих ресурсов - может ли организация выделить человека для выполнения этой задачи? Доступность знаний. Обладает ли организация знаниями и опытом для разработки и внедрения СМК в соответствии со стандартом ISO 13485?</a:t>
            </a:r>
            <a:endParaRPr lang="ru-RU"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Arial" panose="020B0604020202020204" pitchFamily="34" charset="0"/>
              </a:rPr>
              <a:t>Фактически в этом пункте требуется, чтобы упомянутые выше принципы были интегрированы в вариант планирования, который вы выберете, а их производные действия должны быть интегрированы при планировании СМК. Я поддерживаю сочетание второго и последнего вариантов, потому что считаю его наиболее эффективным - вы объединяете свои знания и опыт, относящиеся к реализации медицинского устройства, со знаниями и опытом человека или фирмы, которая хорошо известна в мире. </a:t>
            </a:r>
            <a:r>
              <a:rPr lang="en-US" dirty="0" err="1">
                <a:ea typeface="Calibri" panose="020F0502020204030204" pitchFamily="34" charset="0"/>
                <a:cs typeface="Arial" panose="020B0604020202020204" pitchFamily="34" charset="0"/>
              </a:rPr>
              <a:t>Требования</a:t>
            </a:r>
            <a:r>
              <a:rPr lang="en-US" dirty="0">
                <a:ea typeface="Calibri" panose="020F0502020204030204" pitchFamily="34" charset="0"/>
                <a:cs typeface="Arial" panose="020B0604020202020204" pitchFamily="34" charset="0"/>
              </a:rPr>
              <a:t> </a:t>
            </a:r>
            <a:r>
              <a:rPr lang="en-US" dirty="0" err="1">
                <a:ea typeface="Calibri" panose="020F0502020204030204" pitchFamily="34" charset="0"/>
                <a:cs typeface="Arial" panose="020B0604020202020204" pitchFamily="34" charset="0"/>
              </a:rPr>
              <a:t>стандарта</a:t>
            </a:r>
            <a:r>
              <a:rPr lang="en-US" dirty="0">
                <a:ea typeface="Calibri" panose="020F0502020204030204" pitchFamily="34" charset="0"/>
                <a:cs typeface="Arial" panose="020B0604020202020204" pitchFamily="34" charset="0"/>
              </a:rPr>
              <a:t> ISO 13485.</a:t>
            </a:r>
            <a:endParaRPr lang="ru-RU" dirty="0"/>
          </a:p>
        </p:txBody>
      </p:sp>
      <p:pic>
        <p:nvPicPr>
          <p:cNvPr id="16386" name="Picture 2" descr="Quality Management System: How to Set up a Q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8597" y="959580"/>
            <a:ext cx="4633115" cy="2476965"/>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7590388" y="3847125"/>
            <a:ext cx="4275000" cy="400110"/>
          </a:xfrm>
          <a:prstGeom prst="rect">
            <a:avLst/>
          </a:prstGeom>
        </p:spPr>
        <p:txBody>
          <a:bodyPr wrap="square">
            <a:spAutoFit/>
          </a:bodyPr>
          <a:lstStyle/>
          <a:p>
            <a:r>
              <a:rPr lang="en-US" sz="1000" dirty="0"/>
              <a:t>https://www.invensislearning.com/blog/wp-content/uploads/2020/09/How-To-Set-Up-A-Quality-Management-System-1068x552-1.jpg</a:t>
            </a:r>
            <a:endParaRPr lang="ru-RU" sz="1000" dirty="0"/>
          </a:p>
        </p:txBody>
      </p:sp>
    </p:spTree>
    <p:extLst>
      <p:ext uri="{BB962C8B-B14F-4D97-AF65-F5344CB8AC3E}">
        <p14:creationId xmlns:p14="http://schemas.microsoft.com/office/powerpoint/2010/main" val="38369992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12A1E4A6-7EB5-43F2-AECE-2CE164D79456}"/>
              </a:ext>
            </a:extLst>
          </p:cNvPr>
          <p:cNvSpPr>
            <a:spLocks noGrp="1"/>
          </p:cNvSpPr>
          <p:nvPr>
            <p:ph type="title"/>
          </p:nvPr>
        </p:nvSpPr>
        <p:spPr>
          <a:xfrm>
            <a:off x="156000" y="234000"/>
            <a:ext cx="10515600" cy="1325563"/>
          </a:xfrm>
        </p:spPr>
        <p:txBody>
          <a:bodyPr>
            <a:normAutofit fontScale="90000"/>
          </a:bodyPr>
          <a:lstStyle/>
          <a:p>
            <a:r>
              <a:rPr lang="ru-RU" sz="67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a16="http://schemas.microsoft.com/office/drawing/2014/main" xmlns="" id="{4E5203F6-9308-471D-930E-01AB4FE482F3}"/>
              </a:ext>
            </a:extLst>
          </p:cNvPr>
          <p:cNvSpPr>
            <a:spLocks noGrp="1"/>
          </p:cNvSpPr>
          <p:nvPr>
            <p:ph idx="1"/>
          </p:nvPr>
        </p:nvSpPr>
        <p:spPr>
          <a:xfrm>
            <a:off x="426000" y="1559563"/>
            <a:ext cx="11520000" cy="4351338"/>
          </a:xfrm>
        </p:spPr>
        <p:txBody>
          <a:bodyPr/>
          <a:lstStyle/>
          <a:p>
            <a:pPr marL="514350" lvl="0" indent="-514350">
              <a:buFont typeface="+mj-lt"/>
              <a:buAutoNum type="arabicParenR"/>
            </a:pPr>
            <a:r>
              <a:rPr lang="ru-RU" dirty="0"/>
              <a:t>«Биомедицинская инженерия. Проблемы и перспективы», Г.Н. </a:t>
            </a:r>
            <a:r>
              <a:rPr lang="ru-RU" dirty="0" err="1"/>
              <a:t>Пахарьков</a:t>
            </a:r>
            <a:r>
              <a:rPr lang="ru-RU" dirty="0"/>
              <a:t>. Российская Федерация, 2011год.</a:t>
            </a:r>
          </a:p>
          <a:p>
            <a:pPr marL="514350" lvl="0" indent="-514350">
              <a:buFont typeface="+mj-lt"/>
              <a:buAutoNum type="arabicParenR"/>
            </a:pPr>
            <a:r>
              <a:rPr lang="ru-RU" dirty="0"/>
              <a:t>«Международные стандарты аккредитации медицинских организаций», Яковлева И.Н, </a:t>
            </a:r>
            <a:r>
              <a:rPr lang="ru-RU" dirty="0" err="1"/>
              <a:t>Балкизов</a:t>
            </a:r>
            <a:r>
              <a:rPr lang="ru-RU" dirty="0"/>
              <a:t> </a:t>
            </a:r>
            <a:r>
              <a:rPr lang="ru-RU" dirty="0" err="1"/>
              <a:t>Залим</a:t>
            </a:r>
            <a:r>
              <a:rPr lang="ru-RU" dirty="0"/>
              <a:t> </a:t>
            </a:r>
            <a:r>
              <a:rPr lang="ru-RU" dirty="0" err="1"/>
              <a:t>Замирович</a:t>
            </a:r>
            <a:r>
              <a:rPr lang="ru-RU" dirty="0"/>
              <a:t>, Новиков П.И. РФ-2013</a:t>
            </a:r>
          </a:p>
          <a:p>
            <a:pPr marL="514350" lvl="0" indent="-514350">
              <a:buFont typeface="+mj-lt"/>
              <a:buAutoNum type="arabicParenR"/>
            </a:pPr>
            <a:r>
              <a:rPr lang="en-US" dirty="0"/>
              <a:t>ISO 13485 - the Quality Management System for Medical Devices: Understanding Quality, Risk and Design Control, </a:t>
            </a:r>
            <a:r>
              <a:rPr lang="en-US" dirty="0" err="1"/>
              <a:t>Mr</a:t>
            </a:r>
            <a:r>
              <a:rPr lang="en-US" dirty="0"/>
              <a:t> Brendan Cooper.  Paperback – April 14, 2017</a:t>
            </a:r>
            <a:endParaRPr lang="ru-RU" dirty="0"/>
          </a:p>
          <a:p>
            <a:pPr marL="514350" lvl="0" indent="-514350">
              <a:buFont typeface="+mj-lt"/>
              <a:buAutoNum type="arabicParenR"/>
            </a:pPr>
            <a:r>
              <a:rPr lang="en-US" dirty="0"/>
              <a:t>Medical Device Quality Assurance and Regulatory Compliance, Richard C. Fries, Published September 19, 2019.</a:t>
            </a:r>
            <a:endParaRPr lang="ru-RU" dirty="0"/>
          </a:p>
        </p:txBody>
      </p:sp>
    </p:spTree>
    <p:extLst>
      <p:ext uri="{BB962C8B-B14F-4D97-AF65-F5344CB8AC3E}">
        <p14:creationId xmlns:p14="http://schemas.microsoft.com/office/powerpoint/2010/main" val="1682337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2184000" y="1351403"/>
            <a:ext cx="11206728" cy="3191367"/>
          </a:xfrm>
        </p:spPr>
        <p:txBody>
          <a:bodyPr>
            <a:normAutofit/>
          </a:bodyPr>
          <a:lstStyle/>
          <a:p>
            <a:r>
              <a:rPr lang="ru-RU" sz="8800" dirty="0">
                <a:solidFill>
                  <a:srgbClr val="2191C9"/>
                </a:solidFill>
              </a:rPr>
              <a:t>СПАСИБО ЗА ВНИМАНИЕ</a:t>
            </a: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393528" y="3039401"/>
            <a:ext cx="6705000" cy="1191681"/>
          </a:xfrm>
        </p:spPr>
        <p:txBody>
          <a:bodyPr/>
          <a:lstStyle/>
          <a:p>
            <a:pPr algn="l"/>
            <a:r>
              <a:rPr lang="ru-RU" dirty="0"/>
              <a:t> </a:t>
            </a:r>
            <a:endParaRPr lang="en-US"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1344</TotalTime>
  <Words>3368</Words>
  <Application>Microsoft Office PowerPoint</Application>
  <PresentationFormat>Широкоэкранный</PresentationFormat>
  <Paragraphs>245</Paragraphs>
  <Slides>31</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31</vt:i4>
      </vt:variant>
    </vt:vector>
  </HeadingPairs>
  <TitlesOfParts>
    <vt:vector size="39" baseType="lpstr">
      <vt:lpstr>Arial</vt:lpstr>
      <vt:lpstr>Bahnschrift Light Condensed</vt:lpstr>
      <vt:lpstr>Bahnschrift Light SemiCondensed</vt:lpstr>
      <vt:lpstr>Calibri</vt:lpstr>
      <vt:lpstr>Calibri Light</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Course№3: Management responsibility    Курс№3: Ответственность руководства</vt:lpstr>
      <vt:lpstr> </vt:lpstr>
      <vt:lpstr> </vt:lpstr>
      <vt:lpstr> </vt:lpstr>
      <vt:lpstr>Важность соблюдения требований заказчиков и нормативных требований    </vt:lpstr>
      <vt:lpstr>Осведомленность о системе управления рисками</vt:lpstr>
      <vt:lpstr>Презентация PowerPoint</vt:lpstr>
      <vt:lpstr> </vt:lpstr>
      <vt:lpstr>Презентация PowerPoint</vt:lpstr>
      <vt:lpstr> </vt:lpstr>
      <vt:lpstr> </vt:lpstr>
      <vt:lpstr>Соответствие целям организации </vt:lpstr>
      <vt:lpstr>Обеспечение основы для определения целей в области качества</vt:lpstr>
      <vt:lpstr>Ссылка на эффективность СМК</vt:lpstr>
      <vt:lpstr>Анализ политики качества на предмет постоянной пригодности</vt:lpstr>
      <vt:lpstr>Информирование и распространение политики качества</vt:lpstr>
      <vt:lpstr> </vt:lpstr>
      <vt:lpstr>  </vt:lpstr>
      <vt:lpstr>Документирование и структура политики качества</vt:lpstr>
      <vt:lpstr>Презентация PowerPoint</vt:lpstr>
      <vt:lpstr> </vt:lpstr>
      <vt:lpstr>Презентация PowerPoint</vt:lpstr>
      <vt:lpstr>Ссылка на применимые нормативные требования</vt:lpstr>
      <vt:lpstr>Обеспечение соответствия результатов процесса и продукции</vt:lpstr>
      <vt:lpstr>Презентация PowerPoint</vt:lpstr>
      <vt:lpstr>Измеримые цели в области качества  </vt:lpstr>
      <vt:lpstr>Презентация PowerPoint</vt:lpstr>
      <vt:lpstr>Презентация PowerPoint</vt:lpstr>
      <vt:lpstr> </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78</cp:revision>
  <dcterms:created xsi:type="dcterms:W3CDTF">2020-05-02T19:28:51Z</dcterms:created>
  <dcterms:modified xsi:type="dcterms:W3CDTF">2021-10-04T16:44:19Z</dcterms:modified>
</cp:coreProperties>
</file>