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5" r:id="rId4"/>
    <p:sldId id="27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1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0280"/>
    <a:srgbClr val="740BB5"/>
    <a:srgbClr val="4708B8"/>
    <a:srgbClr val="A5A818"/>
    <a:srgbClr val="358B52"/>
    <a:srgbClr val="003300"/>
    <a:srgbClr val="366C00"/>
    <a:srgbClr val="149F09"/>
    <a:srgbClr val="FEFEFE"/>
    <a:srgbClr val="26B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6612" y="419099"/>
            <a:ext cx="8001000" cy="2971801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1"/>
                </a:solidFill>
                <a:latin typeface="Algerian" panose="04020705040A02060702" pitchFamily="82" charset="0"/>
              </a:rPr>
              <a:t>4-MA’RUZA : </a:t>
            </a:r>
            <a:r>
              <a:rPr lang="en-US" sz="5400" b="1" dirty="0" smtClean="0">
                <a:solidFill>
                  <a:schemeClr val="accent1"/>
                </a:solidFill>
                <a:latin typeface="Algerian" panose="04020705040A02060702" pitchFamily="82" charset="0"/>
              </a:rPr>
              <a:t/>
            </a:r>
            <a:br>
              <a:rPr lang="en-US" sz="5400" b="1" dirty="0" smtClean="0">
                <a:solidFill>
                  <a:schemeClr val="accent1"/>
                </a:solidFill>
                <a:latin typeface="Algerian" panose="04020705040A02060702" pitchFamily="82" charset="0"/>
              </a:rPr>
            </a:br>
            <a:r>
              <a:rPr lang="en-US" sz="5400" b="1" dirty="0">
                <a:solidFill>
                  <a:schemeClr val="accent1"/>
                </a:solidFill>
                <a:latin typeface="Algerian" panose="04020705040A02060702" pitchFamily="82" charset="0"/>
              </a:rPr>
              <a:t/>
            </a:r>
            <a:br>
              <a:rPr lang="en-US" sz="5400" b="1" dirty="0">
                <a:solidFill>
                  <a:schemeClr val="accent1"/>
                </a:solidFill>
                <a:latin typeface="Algerian" panose="04020705040A02060702" pitchFamily="82" charset="0"/>
              </a:rPr>
            </a:br>
            <a:r>
              <a:rPr lang="en-US" sz="5400" b="1" dirty="0" smtClean="0">
                <a:solidFill>
                  <a:schemeClr val="accent1"/>
                </a:solidFill>
                <a:latin typeface="Algerian" panose="04020705040A02060702" pitchFamily="82" charset="0"/>
              </a:rPr>
              <a:t>IPLARNI </a:t>
            </a:r>
            <a:r>
              <a:rPr lang="en-US" sz="5400" b="1" dirty="0">
                <a:solidFill>
                  <a:schemeClr val="accent1"/>
                </a:solidFill>
                <a:latin typeface="Algerian" panose="04020705040A02060702" pitchFamily="82" charset="0"/>
              </a:rPr>
              <a:t>QAYTA O’RASH</a:t>
            </a:r>
            <a:endParaRPr lang="ru-RU" sz="5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91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900" y="947341"/>
            <a:ext cx="11633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Reja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moxiyati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o’rovchi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"AUTOSUK"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uzilishi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chiqindilar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07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638393"/>
            <a:ext cx="79883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IPLARNI QAYTA O`RASHDAN  MAQSAD-O`RAMDAGI IP 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UZUNLIGINI 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KO`PAYTIRISH, TANDALASH VA TO`QUVCHILIK JARAYONINI SAMARSADORLIGINI OSHIRISH, IP SIFATINI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YAXSHILASHDIR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79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1600"/>
            <a:ext cx="123952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 </a:t>
            </a: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IPLARINI QAYTA O`RASH QUYIDAGI TALABLARGA JAVOB BERISHI KERAK: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A)QAYTA O`RASH DAVOMIDA IPLARNI NOZIK XUSUSIYATI O`ZGARMASLIGI;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TANDALASHDA IPLAR YENGIL YECHILISHI VA JARAYONING YUQORI TEZLIGINI TAMINLASH;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V)KALAVANI ILOJI BORICHA KO`P UZUNLIKDA JOYLASHTIRISH;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G)UZILGAN IPLAR  MUSTAHKAM VA QULAY JOYLASHISHI KERAK;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D)IPNING TARANGLIGIBIR XIL BO`LISHI KERAK;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E)QAYTA O`RASH CHIQINDISI KAM MIQDORNI TASHKIL ETISH; 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J)QAYTA O`RASH JARAYONI YUQORI UNUMLI BO`LISHI KERAK.</a:t>
            </a:r>
            <a:br>
              <a:rPr lang="en-US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60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0"/>
            <a:ext cx="118872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b="1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 QAYTA O’RASH.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Yiguruv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korxonalardan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xollarda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yigirish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naychchalarida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kalavalarida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Tabiiy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ipak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zig’ir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kimyoviy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gal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charxlarda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xamma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paytda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bular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qulay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kaltaligi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ipdagi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yiguruv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nuqsonlari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mashinalarining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unumini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pasaytiradi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kilish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undagi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nuqsonlarni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yuqotish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o’rashning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mag’zzi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ipdagi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yiguruv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nuqsonlardan</a:t>
            </a:r>
            <a:r>
              <a:rPr lang="en-US" sz="32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tozalash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tugallanadi</a:t>
            </a:r>
            <a:r>
              <a:rPr lang="en-US" sz="32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7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0" y="1509236"/>
            <a:ext cx="97155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o’ramdagi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ko’paytirish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to’quvchilik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samaradorligini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yaxshilashni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ta`minlashdir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ipda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(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xas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cho’plardan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tozalash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bosqichda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yuqotish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qulaydir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0456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600" y="407244"/>
            <a:ext cx="11328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talablarga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berishi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a)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nozik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xususiyati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uzgarmasligi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b)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Tandalashda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engil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echilishi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tezligini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ta`minlashi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v)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Kalvani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iloji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boricha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uzunlikda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joylashtirish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g)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Uzilgan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mustaxkam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qulay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bog’lanishi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,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keyingi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jarayonlarda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sifatini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buzadi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d)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e)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chiqindisi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miqdorni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j)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unumli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13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003638"/>
            <a:ext cx="11455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o’ralayotganda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vintsimon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vintsimon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chiziqning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og’ish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unchalik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bo’lmasa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(10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gradusdan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parallel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og’ish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gradusdan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deyiladi.Uramlar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o’rovchi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o’rovchi</a:t>
            </a:r>
            <a:r>
              <a:rPr lang="en-US" sz="3600" dirty="0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mashinalarga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bo’linadi</a:t>
            </a:r>
            <a:r>
              <a:rPr lang="en-US" sz="3600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84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6338"/>
            <a:ext cx="112141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 O’RAMDA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 TARANGLIGI.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o’rashdagi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tarngligi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xamasi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axamiyatga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tuzilishda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Ammo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taranglik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yetarlicha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bo’lmogi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keragidan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ortiqcha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taranglik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chuo’zadi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buzadi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Taranglik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oshgan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sayin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uzulishi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o’z-o’zidan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to’qima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yigiruv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naychasidan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echilayotgan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intiluvchi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ta`siri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Naychadan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yechilish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65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585738"/>
            <a:ext cx="115443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Yuk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yuk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atrofidan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aylanma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qiladi.Quzgalmas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naychadan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o’ralayotganda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faktorlar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endParaRPr lang="en-US" sz="3600" dirty="0" smtClean="0">
              <a:solidFill>
                <a:srgbClr val="26B1E2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ayrim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elementlarini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bog’lanib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qolishi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inertsiya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qarshiligi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endParaRPr lang="en-US" sz="3600" dirty="0" smtClean="0">
              <a:solidFill>
                <a:srgbClr val="26B1E2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Qatlamlarning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o’ramning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naychaga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qarshiligi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endParaRPr lang="en-US" sz="3600" dirty="0" smtClean="0">
              <a:solidFill>
                <a:srgbClr val="26B1E2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ballonlanayotgan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ipga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markazga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intiluvchi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qarshiligining</a:t>
            </a:r>
            <a:r>
              <a:rPr lang="en-US" sz="3600" dirty="0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ta`siri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Taranglovchi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ta`siri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boshqalar</a:t>
            </a:r>
            <a:r>
              <a:rPr lang="en-US" sz="3600" dirty="0">
                <a:solidFill>
                  <a:srgbClr val="26B1E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26B1E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71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00" y="252443"/>
            <a:ext cx="116332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kattaligi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qator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parametrlarga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parametrlar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to’la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o’rganilmagan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kerakli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tarangligini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mashinalarida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</a:t>
            </a:r>
            <a:r>
              <a:rPr lang="ru-RU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qurilmalar-taranglovchi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asboblar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o’rnatiladi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Taranglovchi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asboblar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oldiga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talablar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qo’yiladi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a)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xilda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tuxtalishiga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sharoit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yaratishi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tuxtatishi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b)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Taranglikni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boshqarishda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yengil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sozlanishi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g)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Mayda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chiqindilar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tuplanib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qolmasligi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erkin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tozalanishi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d)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Taranglovchi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to’la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to’kis</a:t>
            </a:r>
            <a:r>
              <a:rPr lang="en-US" sz="28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740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91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117545"/>
            <a:ext cx="115062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PARALLEL </a:t>
            </a:r>
            <a:r>
              <a:rPr lang="en-US" sz="2800" b="1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b="1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vintsimon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og’ish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gradusdan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2-xil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Ochiq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yopik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Ochik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o’ramlarda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qatlamlari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oraliqlar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joylashadi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Yopik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o’ramlarda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vintsimon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qadami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diametriga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tengq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katlamlar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800" dirty="0" smtClean="0">
              <a:solidFill>
                <a:srgbClr val="149F09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birin-ketin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ustiga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joylashadi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qurilgan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o’ramni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yurgizgich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o’zgarmas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Vn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n c V T</a:t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Vn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yurgizgich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n-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g’altakning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aylanish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chastotasi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 -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testda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S-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o’zgarmas</a:t>
            </a:r>
            <a:r>
              <a:rPr lang="en-US" sz="2800" dirty="0" smtClean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sz="2800" dirty="0">
                <a:solidFill>
                  <a:srgbClr val="149F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149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62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" y="217944"/>
            <a:ext cx="118618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I/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da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g’altakdagi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yurgizgich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xarakteriga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balandligi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U1, U2, ........... Un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V1U1=V2U2=V3U3= .............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VnUn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o’rinli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G’altakli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gazlama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jun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zigir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da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qullanadi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G’altakdagi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og’irligi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0,2 - 1,2 kg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kamayishi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tekisligi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oshishi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oshadi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Gordeev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metodi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qatlamning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bosimini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topamiz</a:t>
            </a: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 = R d u</a:t>
            </a:r>
            <a:endParaRPr lang="ru-RU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70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117693"/>
            <a:ext cx="1148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Tenglik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shartiga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dQ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/2 = t sin (du/2);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dq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2t sin (du/2)</a:t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Agar du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kichkina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 (du /2) = du/2</a:t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dQ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2t sin (du/2) = 2t du /2 =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tdu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qe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dQ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/de =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tdu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/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Rdu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t/R</a:t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qatlamning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to’ldiruvchi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tarangligiga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proportsional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400" dirty="0" smtClean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radiusi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kattaligiga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proportsional</a:t>
            </a:r>
            <a:r>
              <a:rPr lang="en-US" sz="2400" dirty="0">
                <a:solidFill>
                  <a:srgbClr val="0033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6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613539"/>
            <a:ext cx="118237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paxta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iplarida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0,5 - 0,6 g/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sm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ko’b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zig’ir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iplarida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0,6 - 0,7 g/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sm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ko’b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I/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da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g’altaklarni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qullash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kamchiliklarga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g’altakdan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echiladi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galtak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taranglik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aynaladi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og’irligi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markazlashtirilmagan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teligini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chegaralaydi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G’altakni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tezligini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to’lqinsimon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xozirgi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to’qimachiligida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tabiiy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ipak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sanoatida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200" dirty="0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qo’llaniladi</a:t>
            </a:r>
            <a:r>
              <a:rPr lang="en-US" sz="3200" dirty="0">
                <a:solidFill>
                  <a:srgbClr val="740BB5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740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2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210741"/>
            <a:ext cx="11861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PARALEL O’RAM O’ROVCHI 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 MASHINALARI.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Parallel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o’rovchi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vertikal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urchuqli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gorizontal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urchuqli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Gorizontal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urchuqli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ikkiga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bo’linadi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urchuqli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urchuqsiz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urchuqqa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kiygizilib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xarakatni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urchuqdan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mexanizmdan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shpindel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siqiladi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shpindellardan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aylanma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mashinalarga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MSH-1-2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MSH-3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urchuqli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139700"/>
            <a:ext cx="11811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 O’RASH.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o’ramdagi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vitsimon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o’ralish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gradusdan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2-ga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burchak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kesishish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mustaxkam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flantsiz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1-kalava</a:t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2-patron</a:t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3-ip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yurgizgich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Aylana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 = </a:t>
            </a:r>
            <a:r>
              <a:rPr lang="en-US" sz="28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wt</a:t>
            </a:r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4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8600" y="484644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Vintsimon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chiziqning</a:t>
            </a: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ko’tarilish</a:t>
            </a: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 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 = ( Vo / V )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Kesishish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 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2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arctg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 Vo /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Vb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)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Siljish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Gordiev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formulasiga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 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2 P ( n - n1 )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agar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yurgizgich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tsikl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xarakatida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n = 31/4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Aylana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siljish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 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2 P (31/ 4 - 3 ) = P / 2 rad.</a:t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r * </a:t>
            </a:r>
            <a:r>
              <a:rPr lang="en-US" sz="2400" dirty="0" err="1" smtClean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solidFill>
                  <a:srgbClr val="0B028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B02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02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" y="0"/>
            <a:ext cx="10668000" cy="67403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Ba`zi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xollarda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n1 = n2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tuzilishi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buziladi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jugut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Jugut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nuqsonidir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oldini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mashinalarida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qurilma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o’rnatilgan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qurilmalar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konstruktsiyasi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turlichadir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xollarda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yopi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krestsimon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o’ramm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o’ramda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xamma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payt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o’rin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tutadi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2705100" y="332533"/>
                <a:ext cx="6096000" cy="6011517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n-US" sz="320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𝑟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</m:den>
                      </m:f>
                    </m:oMath>
                  </m:oMathPara>
                </a14:m>
                <a:endParaRPr lang="ru-RU" sz="3200" dirty="0">
                  <a:solidFill>
                    <a:schemeClr val="accent5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-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siljish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burchagi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r </a:t>
                </a:r>
                <a:r>
                  <a:rPr lang="en-US" sz="3200" dirty="0" smtClean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en-US" sz="3200" dirty="0" err="1" smtClean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o’ram</a:t>
                </a:r>
                <a:r>
                  <a:rPr lang="en-US" sz="3200" dirty="0" smtClean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radiusi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-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kesishish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burchagi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yarm</a:t>
                </a:r>
                <a:r>
                  <a:rPr lang="en-US" sz="3200" dirty="0" err="1" smtClean="0">
                    <a:solidFill>
                      <a:schemeClr val="accent5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3200" dirty="0" smtClean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agar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3200" dirty="0">
                  <a:solidFill>
                    <a:schemeClr val="accent5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= V T </a:t>
                </a:r>
                <a:r>
                  <a:rPr lang="en-US" sz="3200" dirty="0" err="1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bulsa</a:t>
                </a:r>
                <a: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 </a:t>
                </a:r>
                <a:br>
                  <a:rPr lang="en-US" sz="3200" dirty="0">
                    <a:solidFill>
                      <a:schemeClr val="accent5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3200" dirty="0">
                  <a:solidFill>
                    <a:schemeClr val="accent5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𝑐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𝑟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accent5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</m:den>
                      </m:f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</m:t>
                      </m:r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𝑏𝑜</m:t>
                      </m:r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′</m:t>
                      </m:r>
                      <m:r>
                        <a:rPr lang="en-US" sz="3200" i="1">
                          <a:solidFill>
                            <a:schemeClr val="accent5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𝑙𝑎𝑑𝑖</m:t>
                      </m:r>
                    </m:oMath>
                  </m:oMathPara>
                </a14:m>
                <a:endParaRPr lang="ru-RU" sz="3200" dirty="0">
                  <a:solidFill>
                    <a:schemeClr val="accent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100" y="332533"/>
                <a:ext cx="6096000" cy="6011517"/>
              </a:xfrm>
              <a:prstGeom prst="rect">
                <a:avLst/>
              </a:prstGeom>
              <a:blipFill rotWithShape="0">
                <a:blip r:embed="rId2"/>
                <a:stretch>
                  <a:fillRect l="-1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860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147241"/>
            <a:ext cx="11696700" cy="60016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Tsilindrsimon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kalavalar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ranglanadigan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toblanishga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jo’natiladigan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Ba`zi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xollarda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tandalanadi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Konussimon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kalavalar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tandalanadi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moqisiz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dastgoxlarda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arkok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qo’llaniladi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tuzzilishi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patron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ushlagich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priklon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konstruktsiyaga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bog’lik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Bizga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ma`lumki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Votg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V n D -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namotki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 n -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kalava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aylanish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34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81000" y="465941"/>
                <a:ext cx="11176000" cy="6029279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Krestsimon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o’ram</a:t>
                </a:r>
                <a:r>
                  <a:rPr lang="en-US" sz="3200" dirty="0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qalinligi</a:t>
                </a:r>
                <a:r>
                  <a:rPr lang="en-US" sz="3200" dirty="0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ip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turiga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kesishish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burchagi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o’rash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valigiga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nisbatan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kalava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bosimi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qayta</a:t>
                </a:r>
                <a:r>
                  <a:rPr lang="en-US" sz="3200" dirty="0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o’rashdagi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ip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tarangligiga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bevosita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bog’liqdir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Me`erli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bosim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: q = t cos ^ 2 / R;</a:t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Elementlar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qatlam</a:t>
                </a:r>
                <a:r>
                  <a:rPr lang="en-US" sz="3200" dirty="0" smtClean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solishtirma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bosimi</a:t>
                </a:r>
                <a: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br>
                  <a:rPr lang="en-US" sz="3200" dirty="0">
                    <a:solidFill>
                      <a:srgbClr val="740BB5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ru-RU" sz="3200" dirty="0">
                  <a:solidFill>
                    <a:srgbClr val="740B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rgbClr val="740BB5"/>
                          </a:solidFill>
                          <a:latin typeface="Cambria Math" panose="02040503050406030204" pitchFamily="18" charset="0"/>
                        </a:rPr>
                        <m:t>𝐷𝑞</m:t>
                      </m:r>
                      <m:r>
                        <a:rPr lang="en-US" sz="3200" i="1">
                          <a:solidFill>
                            <a:srgbClr val="740BB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100</m:t>
                          </m:r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  <m:func>
                            <m:funcPr>
                              <m:ctrlPr>
                                <a:rPr lang="ru-RU" sz="3200" i="1">
                                  <a:solidFill>
                                    <a:srgbClr val="740BB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3200">
                                  <a:solidFill>
                                    <a:srgbClr val="740BB5"/>
                                  </a:solidFill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US" sz="3200" i="1">
                                  <a:solidFill>
                                    <a:srgbClr val="740BB5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func>
                        </m:num>
                        <m:den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𝑇𝑅</m:t>
                          </m:r>
                          <m:r>
                            <a:rPr lang="en-US" sz="3200" i="1">
                              <a:solidFill>
                                <a:srgbClr val="740BB5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ru-RU" sz="3200" dirty="0">
                  <a:solidFill>
                    <a:srgbClr val="740B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3200" dirty="0">
                  <a:solidFill>
                    <a:srgbClr val="740BB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465941"/>
                <a:ext cx="11176000" cy="6029279"/>
              </a:xfrm>
              <a:prstGeom prst="rect">
                <a:avLst/>
              </a:prstGeom>
              <a:blipFill rotWithShape="0">
                <a:blip r:embed="rId2"/>
                <a:stretch>
                  <a:fillRect t="-13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757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305317" y="80888"/>
                <a:ext cx="8950817" cy="6407780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Katta</a:t>
                </a:r>
                <a:r>
                  <a:rPr lang="en-US" sz="2400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qatlamdagi</a:t>
                </a:r>
                <a:r>
                  <a:rPr lang="en-US" sz="2400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solishtirma</a:t>
                </a:r>
                <a:r>
                  <a:rPr lang="en-US" sz="2400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bosim</a:t>
                </a:r>
                <a:r>
                  <a:rPr lang="en-US" sz="2400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br>
                  <a:rPr lang="en-US" sz="2400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2400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400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ru-RU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ru-RU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1000</m:t>
                              </m:r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400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cos</m:t>
                              </m:r>
                              <m:r>
                                <a:rPr lang="en-US" sz="2400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⁡</m:t>
                              </m:r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^3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  <m:r>
                        <a:rPr lang="en-US" sz="2400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𝑙𝑛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  <m:r>
                            <a:rPr lang="en-US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  <m:r>
                            <a:rPr lang="en-US" sz="2400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 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-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ipning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chiziqli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qalinligi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 -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elementlar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qatlami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chiziqli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qalinligi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R1 R2 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–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o’ramning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boshlang’ich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va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oxirgi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radiusi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Bitta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element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uchun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qurib</a:t>
                </a:r>
                <a:r>
                  <a:rPr lang="en-US" sz="2400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chikamiz</a:t>
                </a: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:</a:t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 = a v b ; a= L sin ; v = L cos</a:t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 = b e ^ 2 sin cos = b e ^ 2 /2 = sin 2</a:t>
                </a:r>
                <a:br>
                  <a:rPr lang="en-US" sz="24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ru-RU" sz="2400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5317" y="80888"/>
                <a:ext cx="8950817" cy="6407780"/>
              </a:xfrm>
              <a:prstGeom prst="rect">
                <a:avLst/>
              </a:prstGeom>
              <a:blipFill rotWithShape="0">
                <a:blip r:embed="rId2"/>
                <a:stretch>
                  <a:fillRect l="-952" t="-6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117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901700" y="115910"/>
                <a:ext cx="10058400" cy="6473119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Massa</a:t>
                </a:r>
                <a:br>
                  <a:rPr lang="en-US" sz="28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𝑌</m:t>
                    </m:r>
                    <m:r>
                      <a:rPr lang="en-US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𝑉</m:t>
                        </m:r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250</m:t>
                        </m:r>
                      </m:den>
                    </m:f>
                    <m:r>
                      <a:rPr lang="en-US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𝑇</m:t>
                        </m:r>
                      </m:num>
                      <m:den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𝑈𝑒</m:t>
                        </m:r>
                        <m:func>
                          <m:func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US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</m:func>
                      </m:den>
                    </m:f>
                  </m:oMath>
                </a14:m>
                <a:endParaRPr lang="ru-RU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250</m:t>
                          </m:r>
                        </m:den>
                      </m:f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𝑌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𝐾</m:t>
                          </m:r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𝑈𝑒</m:t>
                          </m:r>
                          <m:func>
                            <m:funcPr>
                              <m:ctrlPr>
                                <a:rPr lang="ru-RU" sz="28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sz="28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ru-RU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Kelib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chiqadiki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o’ram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qalinligi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siljish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burchchagi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sinusga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to’g’ri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proportsional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Eng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kichik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o’ram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kalinligi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siljish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burchagi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90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gradusga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bo’lganda</a:t>
                </a:r>
                <a:r>
                  <a:rPr lang="en-US" sz="28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olish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mumkin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ekan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𝐿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28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</m:den>
                      </m:f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; 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𝑘𝑎𝑙𝑎𝑣𝑎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𝑏𝑎𝑙𝑎𝑛𝑑𝑙𝑖𝑔𝑖</m:t>
                      </m:r>
                    </m:oMath>
                  </m:oMathPara>
                </a14:m>
                <a:endParaRPr lang="ru-RU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700" y="115910"/>
                <a:ext cx="10058400" cy="6473119"/>
              </a:xfrm>
              <a:prstGeom prst="rect">
                <a:avLst/>
              </a:prstGeom>
              <a:blipFill rotWithShape="0">
                <a:blip r:embed="rId2"/>
                <a:stretch>
                  <a:fillRect t="-8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691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565400" y="465382"/>
                <a:ext cx="6096000" cy="576189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smtClean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V S </a:t>
                </a:r>
                <a:r>
                  <a:rPr lang="en-US" sz="2800" dirty="0" err="1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kesimning</a:t>
                </a:r>
                <a:r>
                  <a:rPr lang="en-US" sz="2800" dirty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og’irligi</a:t>
                </a:r>
                <a:r>
                  <a:rPr lang="en-US" sz="2800" dirty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𝐷𝑔</m:t>
                      </m:r>
                      <m:r>
                        <a:rPr lang="en-US" sz="2800" b="0" i="1" smtClean="0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</m:t>
                      </m:r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1 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1000</m:t>
                          </m:r>
                        </m:den>
                      </m:f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1000 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1</m:t>
                          </m:r>
                        </m:den>
                      </m:f>
                    </m:oMath>
                  </m:oMathPara>
                </a14:m>
                <a:endParaRPr lang="ru-RU" sz="2800" dirty="0">
                  <a:solidFill>
                    <a:schemeClr val="accent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Xajm</a:t>
                </a:r>
                <a:r>
                  <a:rPr lang="en-US" sz="2800" dirty="0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kattalashishi</a:t>
                </a:r>
                <a:r>
                  <a:rPr lang="en-US" sz="2800" dirty="0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 smtClean="0">
                    <a:solidFill>
                      <a:schemeClr val="accent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V1 = nd1</a:t>
                </a:r>
                <a:b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Uram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kalinligi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elementlar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uchastkada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𝑌</m:t>
                      </m:r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1000</m:t>
                          </m:r>
                          <m:func>
                            <m:funcPr>
                              <m:ctrlPr>
                                <a:rPr lang="ru-RU" sz="2800" i="1">
                                  <a:solidFill>
                                    <a:schemeClr val="accent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accent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sz="2800" i="1">
                                  <a:solidFill>
                                    <a:schemeClr val="accent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  <m:r>
                                <a:rPr lang="en-US" sz="2800" i="1">
                                  <a:solidFill>
                                    <a:schemeClr val="accent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ru-RU" sz="2800" dirty="0">
                  <a:solidFill>
                    <a:schemeClr val="accent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boshqa</a:t>
                </a:r>
                <a:r>
                  <a:rPr lang="en-US" sz="2800" dirty="0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</a:t>
                </a:r>
                <a:r>
                  <a:rPr lang="en-US" sz="2800" dirty="0" smtClean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uchastkada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xam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shunga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uxshash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xolda</a:t>
                </a:r>
                <a: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𝑌</m:t>
                      </m:r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2 1000 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accent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2800" i="1">
                              <a:solidFill>
                                <a:schemeClr val="accent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ru-RU" sz="2800" dirty="0">
                  <a:solidFill>
                    <a:schemeClr val="accent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5400" y="465382"/>
                <a:ext cx="6096000" cy="5761898"/>
              </a:xfrm>
              <a:prstGeom prst="rect">
                <a:avLst/>
              </a:prstGeom>
              <a:blipFill rotWithShape="0">
                <a:blip r:embed="rId2"/>
                <a:stretch>
                  <a:fillRect t="-9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907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98500" y="336167"/>
                <a:ext cx="10274300" cy="67735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Ularning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nisbati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3200" dirty="0">
                  <a:solidFill>
                    <a:schemeClr val="accent3">
                      <a:lumMod val="60000"/>
                      <a:lumOff val="40000"/>
                    </a:schemeClr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200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3200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2</m:t>
                          </m:r>
                        </m:den>
                      </m:f>
                    </m:oMath>
                  </m:oMathPara>
                </a14:m>
                <a:endParaRPr lang="ru-RU" sz="3200" dirty="0">
                  <a:solidFill>
                    <a:schemeClr val="accent3">
                      <a:lumMod val="60000"/>
                      <a:lumOff val="40000"/>
                    </a:schemeClr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O’ramning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solishtirma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qalinligi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kalavaning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qandaydir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bir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qatlamida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qavat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siljish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burchagi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yarmi</a:t>
                </a:r>
                <a:r>
                  <a:rPr lang="en-US" sz="3200" dirty="0" smtClean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sinusga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teskari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proportsional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ekan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Buni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:</a:t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d1 sin = d2 sin = ........ =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dn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sin n = </a:t>
                </a: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const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3200" dirty="0" err="1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ifodalaymiz</a:t>
                </a:r>
                <a: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br>
                  <a:rPr lang="en-US" sz="3200" dirty="0">
                    <a:solidFill>
                      <a:schemeClr val="accent3">
                        <a:lumMod val="60000"/>
                        <a:lumOff val="40000"/>
                      </a:schemeClr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ru-RU" sz="3200" dirty="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00" y="336167"/>
                <a:ext cx="10274300" cy="6773521"/>
              </a:xfrm>
              <a:prstGeom prst="rect">
                <a:avLst/>
              </a:prstGeom>
              <a:blipFill rotWithShape="0">
                <a:blip r:embed="rId2"/>
                <a:stretch>
                  <a:fillRect l="-1543" t="-12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117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92100" y="203200"/>
                <a:ext cx="11722100" cy="63314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Doimiy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sollishtirma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qalinlik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 Sin d1 =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Ysin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d2 =..........=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Yn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sin n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dn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const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𝑌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𝑌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2 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2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1 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1</m:t>
                          </m:r>
                        </m:den>
                      </m:f>
                    </m:oMath>
                  </m:oMathPara>
                </a14:m>
                <a:endParaRPr lang="ru-RU" sz="280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Y 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-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kalavaning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ma`lum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bir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nuqtasidan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priklon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markazigacha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bo’lgan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masofa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krestsimon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o’ramning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o’rtacha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solishtirma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qalinligi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b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Y = 0.33-0.55 g/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^3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gacha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Kalavalar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og’irligi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0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yu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5 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kg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dan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bir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necha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kg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bo’lishi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mumkin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Me`yorli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ip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paxta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og’irligi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1.5 - 2 kg dir.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Krestsimon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o’ramma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parallel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o’ramga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nisbatan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afzaldir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b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ru-RU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h</a:t>
                </a:r>
                <a:r>
                  <a:rPr lang="ru-RU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uning</a:t>
                </a:r>
                <a:r>
                  <a:rPr lang="ru-RU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uchun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bu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</a:t>
                </a:r>
                <a:r>
                  <a:rPr lang="ru-RU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rama</a:t>
                </a:r>
                <a:r>
                  <a:rPr lang="ru-RU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i/</a:t>
                </a:r>
                <a:r>
                  <a:rPr lang="ru-RU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ch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da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keng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ru-RU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tar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q</a:t>
                </a:r>
                <a:r>
                  <a:rPr lang="ru-RU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algan</a:t>
                </a:r>
                <a:r>
                  <a:rPr lang="ru-RU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00" y="203200"/>
                <a:ext cx="11722100" cy="6331413"/>
              </a:xfrm>
              <a:prstGeom prst="rect">
                <a:avLst/>
              </a:prstGeom>
              <a:blipFill rotWithShape="0">
                <a:blip r:embed="rId2"/>
                <a:stretch>
                  <a:fillRect l="-1092" t="-962" b="-17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755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0"/>
            <a:ext cx="11645900" cy="5760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ADABIYOTLAR.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V.A.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Gordeev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P.V.Volkov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"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Tkachestva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" -M.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Legkaya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industriya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1984 y. 10-44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R.I.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Sumarakova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S.D.Nikolaev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dr.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katskogo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risunka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teorii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perepleteniy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patronirovanie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M.M.I. 1984 y. 8-19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P.A.Aleshin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V.I.Poletaev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Laboratorniy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praktikum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kachestvu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M.,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Legkaya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industriya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1979 y. 9-26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Rozanov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F.M.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dr.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kachestva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chast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' 1, M.,L.I., 1966 y. 9-28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Surnina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N.F.,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Martinova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A.A.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oborudovanie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katskogo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proizvodstva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M.L.I. 1984 y. 10-24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16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147</TotalTime>
  <Words>372</Words>
  <Application>Microsoft Office PowerPoint</Application>
  <PresentationFormat>Широкоэкранный</PresentationFormat>
  <Paragraphs>49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Algerian</vt:lpstr>
      <vt:lpstr>Calibri</vt:lpstr>
      <vt:lpstr>Cambria Math</vt:lpstr>
      <vt:lpstr>Century Gothic</vt:lpstr>
      <vt:lpstr>Times New Roman</vt:lpstr>
      <vt:lpstr>Wingdings 3</vt:lpstr>
      <vt:lpstr>Сектор</vt:lpstr>
      <vt:lpstr>4-MA’RUZA :   IPLARNI QAYTA O’RASH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4-MA’RUZA :   IPLARNI QAYTA O’RASH</dc:title>
  <dc:creator>SAIDASROR</dc:creator>
  <cp:lastModifiedBy>Otabek</cp:lastModifiedBy>
  <cp:revision>16</cp:revision>
  <dcterms:created xsi:type="dcterms:W3CDTF">2018-09-21T16:53:04Z</dcterms:created>
  <dcterms:modified xsi:type="dcterms:W3CDTF">2018-09-29T07:03:53Z</dcterms:modified>
</cp:coreProperties>
</file>