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1CEC"/>
    <a:srgbClr val="009E31"/>
    <a:srgbClr val="6925E3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75" d="100"/>
          <a:sy n="75" d="100"/>
        </p:scale>
        <p:origin x="174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1/10/2008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2600" y="1406436"/>
            <a:ext cx="107315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92D05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5 - MA`RUZA</a:t>
            </a:r>
            <a:r>
              <a:rPr lang="en-US" sz="4000" dirty="0">
                <a:solidFill>
                  <a:srgbClr val="92D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solidFill>
                  <a:srgbClr val="92D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4000" dirty="0">
                <a:solidFill>
                  <a:srgbClr val="92D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solidFill>
                  <a:srgbClr val="92D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4000" dirty="0">
                <a:solidFill>
                  <a:srgbClr val="92D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4000" dirty="0">
                <a:solidFill>
                  <a:srgbClr val="92D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4000" b="1" dirty="0" err="1">
                <a:solidFill>
                  <a:srgbClr val="92D050"/>
                </a:solidFill>
                <a:latin typeface="Ravie" panose="04040805050809020602" pitchFamily="82" charset="0"/>
                <a:ea typeface="Calibri" panose="020F0502020204030204" pitchFamily="34" charset="0"/>
              </a:rPr>
              <a:t>Mavzu</a:t>
            </a:r>
            <a:r>
              <a:rPr lang="en-US" sz="4000" b="1" dirty="0">
                <a:solidFill>
                  <a:srgbClr val="92D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: </a:t>
            </a:r>
            <a:r>
              <a:rPr lang="en-US" sz="4000" b="1" dirty="0">
                <a:solidFill>
                  <a:srgbClr val="92D050"/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>TANDALASH. PILTALAB TANDALASH</a:t>
            </a:r>
            <a:endParaRPr lang="ru-RU" sz="4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780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93900" y="253413"/>
            <a:ext cx="8191500" cy="638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Jarayondan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moxiyati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Tandalash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Tandalash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texnologiyasi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4.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Piltalab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Jarayonining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moxiyati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5.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Piltalab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texnologiyasi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898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351641"/>
            <a:ext cx="114173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jarayonidan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maqsad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ma`lum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sondagi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kerakli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uzunlikda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eki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tandani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shakllanishi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boshlanadi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unga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talablar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qo’yiladi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taranglik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tekisda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ipning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buzilmasligi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olingan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yuzasi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tekis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silindrsimon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olingan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o’ramdagi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belgilangan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miqdorda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148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836136"/>
            <a:ext cx="9525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juda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ma`suliyatli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muxim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xisoblanib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jarayonda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yo’l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ko’yilgan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nuqson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kamchiliklarni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keyingi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jarayonda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yo’qotib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bo’lmaydi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Jrayon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davomida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iplarning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zichligi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shakli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bo’lmasligini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ta`minlash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oldini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>
              <a:solidFill>
                <a:srgbClr val="E71C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873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3900" y="172641"/>
            <a:ext cx="106426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Tandalashning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usullari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Guruxlab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Piltalab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Sektsiyalab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Libitlab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-atlas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chikarishda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qullaniladi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5.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To’liq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Guruxlab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898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14300" y="172760"/>
            <a:ext cx="119126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Tandalash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romlari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1-si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aylanma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2-si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qo’zg’almas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o’ramlar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Tandalash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romini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tandalash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uzlukli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turlarga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tandalash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turida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tandalash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romiga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2-ta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babina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urnatilib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1-babinadagi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ipni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babinadagi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ipni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uchiga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bog’lanib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ko’yiladi</a:t>
            </a:r>
            <a: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kumimoji="0" lang="en-US" altLang="ru-RU" sz="2800" b="0" i="0" u="none" strike="noStrike" cap="none" normalizeH="0" baseline="0" dirty="0" smtClean="0">
                <a:ln>
                  <a:noFill/>
                </a:ln>
                <a:solidFill>
                  <a:srgbClr val="009E3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kumimoji="0" lang="en-US" altLang="ru-RU" sz="2800" b="0" i="0" u="none" strike="noStrike" cap="none" normalizeH="0" baseline="0" dirty="0" smtClean="0">
              <a:ln>
                <a:noFill/>
              </a:ln>
              <a:solidFill>
                <a:srgbClr val="009E3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Рисунок 1" descr="скачанные фай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200" y="2641601"/>
            <a:ext cx="8813800" cy="3439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048250" y="5736887"/>
            <a:ext cx="2794000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en-US" altLang="ru-RU" sz="1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ru-RU" sz="1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en-US" altLang="ru-RU" sz="1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1-5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</a:rPr>
              <a:t>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447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100" y="485993"/>
            <a:ext cx="120269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Uzluksiz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turida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SHM-432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romidan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foydalanib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unda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432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ishchi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432 </a:t>
            </a:r>
            <a:r>
              <a:rPr lang="en-US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zaxira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urnatiladi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turni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afzalligi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jarayonni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tuxtatmasdan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uzlusiz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davom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etishidadir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Kamchiligi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babinadan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ikkinchi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babinaga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utayotganda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keskin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o’zgarib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ba`zan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uzilishiga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Babinalarning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diametrlari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bo’lganligi</a:t>
            </a: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iplarning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xam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Rom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joy </a:t>
            </a:r>
            <a:r>
              <a:rPr lang="en-US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egallaydi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605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8500" y="233740"/>
            <a:ext cx="101981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Uzlukli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usulda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romidagi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babinalardagi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tugaganda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to’xtatiladi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ishchi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babinalar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zaxira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babinalarga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almashtiriladi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1.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Stoyki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tutgich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Zaxira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3200" dirty="0" smtClean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en-US" sz="32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Ishchi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7528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8800" y="400040"/>
            <a:ext cx="98933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Uzlukli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usulida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SH-608, SH-612, SH-616-2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markali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romlardan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Afzalligi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1.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Rom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ulchamlari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ancha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Uzluklarni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bartaraf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etishga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vakt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sarflanadi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4.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Olingan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o’ramaning</a:t>
            </a:r>
            <a:r>
              <a:rPr lang="en-US" sz="320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ancha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320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36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713939"/>
            <a:ext cx="116332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Kamchiligi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1.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Babinalarni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almashtirishga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sarflanadi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Babinalarda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qoldik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qoladi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Uzlukli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usulida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babinalardagi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iplarning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xilda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bo’lishligi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talab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etiladi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yo’qsa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chiqindi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kupayishiga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>
              <a:solidFill>
                <a:srgbClr val="E71C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800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3200" y="148441"/>
            <a:ext cx="117602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Piltalab</a:t>
            </a:r>
            <a:r>
              <a:rPr lang="en-US" sz="3200" b="1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usulida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belgilangan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navbati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barabaniga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O’ralgan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g’altagidagi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uzunligiga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So’ngra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vaktni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o’zida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barabanidan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xollarda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piltalab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qo’llaniladi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1.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Ipak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shoyi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matolarni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to’qishda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b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Jun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matolar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to’qishda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guruxli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g’altaklarini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ishlashda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Ko’p</a:t>
            </a:r>
            <a:r>
              <a:rPr lang="en-US" sz="3200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rangli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raportli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ishlarini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tayyorlashda</a:t>
            </a:r>
            <a:r>
              <a:rPr lang="en-US" sz="3200" dirty="0">
                <a:solidFill>
                  <a:schemeClr val="bg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5169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400" y="1108839"/>
            <a:ext cx="11480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Piltalab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jarayondan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Birinchisi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piltalarni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barabanga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ikkinchisi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barabandan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piltalarni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o’rashdir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piltalab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mashinasining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sxemasi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keltirilgan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Piltalab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mashinasi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: USK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Xakkoba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elekiron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boshqarishga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romi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baxoli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supportli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tig’lari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qo’zg’almas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o’ralganda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qo’zgaladi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Barabandan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iplarini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vaqtida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orqa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tomonga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aylanadi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g’altak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o’z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o’rnida</a:t>
            </a:r>
            <a:r>
              <a:rPr lang="en-US" sz="3200" dirty="0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qoladi</a:t>
            </a:r>
            <a:r>
              <a:rPr lang="en-US" sz="3200" dirty="0">
                <a:solidFill>
                  <a:srgbClr val="009E3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009E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0443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2900" y="434539"/>
            <a:ext cx="100457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Piltalab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mashinasi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ZA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Bennengerda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qo’zg’almas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konussimon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barabanga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xarakatda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mashinalarning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afzalligi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valigining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gardishi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diametri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800-1000 mm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gacha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yuqori-800 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m/min.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Lekin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partiyalab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tandalangan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iplarning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uzunligiga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nisbatan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tipdagi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mashinalarda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ramasi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aylanuvchan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bo’lib</a:t>
            </a:r>
            <a:r>
              <a:rPr lang="en-US" sz="36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tomonida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ishchi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bobinalar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o’rnatilsa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ikkinchi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tomoniga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zaxira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bobinalar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o’rnatiladi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mashinalarning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unumdorligini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oshiradi</a:t>
            </a:r>
            <a:r>
              <a:rPr lang="en-US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6223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00" y="1042244"/>
            <a:ext cx="10058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Partiyalab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tandalashda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bobina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ramasi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608-616 </a:t>
            </a:r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o’ringa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Xakkoba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Bennengerda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800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tagacha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o’rin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1-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9,14-yo’naltiruvchi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2-tandalash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ramasi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10-tanda </a:t>
            </a:r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3-taranglik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moslamasi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11-support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stoli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4-ilmoq 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12-xarakatlanuvchi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vint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5-yo’naltiruvchi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13-yo’naltirgich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6-tig’ 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15-to’quv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navoyi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7-support </a:t>
            </a:r>
            <a:r>
              <a:rPr lang="en-US" sz="32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tig’i</a:t>
            </a: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16-chirmash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dastgoxi</a:t>
            </a:r>
            <a: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8-o’lchov </a:t>
            </a:r>
            <a:r>
              <a:rPr lang="en-US" sz="32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vali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2937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4000" y="1008440"/>
            <a:ext cx="11938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romiga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o’rnatilgan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1-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babinadan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chuvalab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chiqib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3-taranglik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moslamasidan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4-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ilmok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5-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yunaltiruvchi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6-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baxoli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tig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’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tishlari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orasidan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7-support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tig’i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9-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yo’naltiruvchi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8-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vallaridan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o’tib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,10-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Yo’naltiruvchi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baxoli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support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tig’lar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vali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xisoblagich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birgalikda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11- support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stoliga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maxkamlangan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urnatilgan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Piltalarni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o’rashda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support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stoliga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maxkamlangan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xamma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detallar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birgalikda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12-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xarakatlanuvchi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vint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birgalikda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13-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yunaltirgich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o’qi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xarakatlanadi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Barabanga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o’ralgan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16-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chirmash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dastgoxida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o’rnatilgan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15-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14-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yo’naltirgich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o’raladi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5520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234940"/>
            <a:ext cx="105537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Barabanga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ravon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o’ralishi</a:t>
            </a:r>
            <a:r>
              <a:rPr lang="en-US" sz="32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piltalarga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davrida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ikki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beriladi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tandalashda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barabanining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aylanishidan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olinadigan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ilgarilanma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support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mexanizmidan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olinadigan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ko’chma</a:t>
            </a:r>
            <a:r>
              <a:rPr lang="en-US" sz="32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xarakatdir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Ko’chma</a:t>
            </a:r>
            <a:r>
              <a:rPr lang="en-US" sz="32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xarakat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birinchi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barabanning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konusiga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keyingi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oldingi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konusi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yuzasiga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joylanadi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1-piltaning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eni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2-to’quv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navoy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galtak</a:t>
            </a: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b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3-barabanning </a:t>
            </a:r>
            <a:r>
              <a:rPr lang="en-US" sz="3200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konusi</a:t>
            </a:r>
            <a:endParaRPr lang="ru-RU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212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117600" y="889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Рисунок 2" descr="15769_html_m56b16b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08269" y="-1822450"/>
            <a:ext cx="5280025" cy="987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117600" y="4983112"/>
            <a:ext cx="850585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22-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Barabandagi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piltaning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kesimi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parallelogram </a:t>
            </a:r>
            <a:r>
              <a:rPr lang="en-US" sz="24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shakliga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kumimoji="0" lang="en-US" altLang="ru-RU" sz="24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4009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571500" y="198917"/>
                <a:ext cx="10071100" cy="68761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Support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siljish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2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miqdori</a:t>
                </a:r>
                <a:endParaRPr lang="ru-RU" sz="2800" dirty="0">
                  <a:solidFill>
                    <a:schemeClr val="accent2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accent2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h</m:t>
                      </m:r>
                      <m:r>
                        <a:rPr lang="en-US" sz="2800" i="1">
                          <a:solidFill>
                            <a:schemeClr val="accent2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chemeClr val="accent2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accent2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𝑃</m:t>
                          </m:r>
                          <m:r>
                            <a:rPr lang="en-US" sz="2800" i="1">
                              <a:solidFill>
                                <a:schemeClr val="accent2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1∗</m:t>
                          </m:r>
                          <m:r>
                            <a:rPr lang="en-US" sz="2800" i="1">
                              <a:solidFill>
                                <a:schemeClr val="accent2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𝑇𝑖𝑝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chemeClr val="accent2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𝑌</m:t>
                          </m:r>
                          <m:r>
                            <a:rPr lang="en-US" sz="2800" i="1">
                              <a:solidFill>
                                <a:schemeClr val="accent2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</m:t>
                          </m:r>
                          <m:r>
                            <a:rPr lang="en-US" sz="2800" i="1">
                              <a:solidFill>
                                <a:schemeClr val="accent2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𝑡𝑔</m:t>
                          </m:r>
                          <m:r>
                            <a:rPr lang="en-US" sz="2800" i="1">
                              <a:solidFill>
                                <a:schemeClr val="accent2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∗10^3</m:t>
                          </m:r>
                        </m:den>
                      </m:f>
                    </m:oMath>
                  </m:oMathPara>
                </a14:m>
                <a:endParaRPr lang="ru-RU" sz="2800" dirty="0">
                  <a:solidFill>
                    <a:schemeClr val="accent2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Pl 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 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piltadagi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iplar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soni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pilta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zichligi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);</a:t>
                </a:r>
                <a:b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Tip - 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ipning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chiziqli</a:t>
                </a:r>
                <a:r>
                  <a:rPr lang="en-US" sz="2800" dirty="0" smtClean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zichligi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teks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b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- 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barabanni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konu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burchagi</a:t>
                </a:r>
                <a:r>
                  <a:rPr lang="en-US" sz="2800" dirty="0" smtClean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Support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siljish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miqdori</a:t>
                </a:r>
                <a:r>
                  <a:rPr lang="en-US" sz="2800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barabanni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konus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burchagiga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piltani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zichligiga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iplarning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chiziqli</a:t>
                </a:r>
                <a:r>
                  <a:rPr lang="en-US" sz="2800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zichligiga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iplarni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barabanga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o’ralish</a:t>
                </a:r>
                <a:r>
                  <a:rPr lang="en-US" sz="2800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zichligiga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barabanni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konus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miqdoriga</a:t>
                </a:r>
                <a:r>
                  <a:rPr lang="en-US" sz="2800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bevosita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bog’likdir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b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en-US" sz="2800" dirty="0" err="1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Chiqindilarni</a:t>
                </a:r>
                <a:r>
                  <a:rPr lang="en-US" sz="2800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kamaytirish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texnologik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jarayon</a:t>
                </a:r>
                <a:r>
                  <a:rPr lang="en-US" sz="2800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o’timlaridagi</a:t>
                </a:r>
                <a:r>
                  <a:rPr lang="en-US" sz="2800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iplar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uzunligi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muvofiqligini</a:t>
                </a:r>
                <a:r>
                  <a:rPr lang="en-US" sz="2800" dirty="0" smtClean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ta`minlash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piltalab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tandalash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xisobi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bajariladi</a:t>
                </a:r>
                <a:r>
                  <a:rPr lang="en-US" sz="2800" dirty="0">
                    <a:solidFill>
                      <a:schemeClr val="accent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2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ru-RU" sz="2800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500" y="198917"/>
                <a:ext cx="10071100" cy="6876113"/>
              </a:xfrm>
              <a:prstGeom prst="rect">
                <a:avLst/>
              </a:prstGeom>
              <a:blipFill rotWithShape="0">
                <a:blip r:embed="rId2"/>
                <a:stretch>
                  <a:fillRect l="-1271" t="-9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67234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9800" y="516741"/>
            <a:ext cx="90551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Piltalab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xisobi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xisobi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ma`lumotlar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bajariladi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pt</a:t>
            </a:r>
            <a:r>
              <a:rPr lang="en-US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iplariining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Tip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iplarining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chiziqli</a:t>
            </a:r>
            <a:r>
              <a:rPr lang="en-US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zichligi,teks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Vt. f -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g’altagini</a:t>
            </a:r>
            <a:r>
              <a:rPr lang="en-US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gardishlari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oralig’i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sm.</a:t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Nb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– </a:t>
            </a:r>
            <a:r>
              <a:rPr lang="en-US" sz="28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tig</a:t>
            </a:r>
            <a:r>
              <a:rPr lang="en-US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’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nomeri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tish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/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dm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mp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romining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sig’imi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6497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144541"/>
            <a:ext cx="55626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Kl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nt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/ m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Kl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qiymatda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qoldik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chiqsa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tomonga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yaxlitlab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olinadi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2400" dirty="0" smtClean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514350" indent="-514350">
              <a:buAutoNum type="arabicPeriod"/>
            </a:pP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Piltadagi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nt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/Kl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2400" dirty="0" smtClean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514350" indent="-514350">
              <a:buAutoNum type="arabicPeriod"/>
            </a:pP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Bitta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piltaning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eni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Bn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 Bt. r / Kl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2400" dirty="0" smtClean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514350" indent="-514350">
              <a:buAutoNum type="arabicPeriod"/>
            </a:pP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Piltadagi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zichligi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/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sm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 m/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Bp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en-US" sz="2400" dirty="0" smtClean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514350" indent="-514350">
              <a:buAutoNum type="arabicPeriod"/>
            </a:pP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Support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tishlarni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 =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Bn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*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Ntig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/ 10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2400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76900" y="144541"/>
            <a:ext cx="65151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tig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tishidan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utadigan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31 = ml/z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400" dirty="0" smtClean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To’quv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g’altagiga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o’ralgan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iplarning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xajmi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sm.kub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=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(Dy^2-dy^2)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400" dirty="0" smtClean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To’quv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g’altagiga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o’ralgan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kg;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G=V*Y/10^3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400" dirty="0" smtClean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To’quv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g’altagiga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o’ralgan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ip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=g*10^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</a:t>
            </a:r>
            <a:b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Piltalab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tandalash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usulining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jarayonda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kamligi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rangli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rapportli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iplarini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imkoniyatiga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egaligi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Kamchiligi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piltalab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tandalash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mashinalarining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unumdorligi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past.</a:t>
            </a:r>
            <a:endParaRPr lang="ru-RU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38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114300" y="434101"/>
                <a:ext cx="6096000" cy="499931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1. </a:t>
                </a:r>
                <a:r>
                  <a:rPr lang="en-US" sz="2800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Guruxlab</a:t>
                </a:r>
                <a:r>
                  <a:rPr lang="en-US" sz="2800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tandallash</a:t>
                </a:r>
                <a:r>
                  <a:rPr lang="en-US" sz="2800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mashinasining</a:t>
                </a:r>
                <a:r>
                  <a:rPr lang="en-US" sz="2800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xaqiqiy</a:t>
                </a:r>
                <a:r>
                  <a:rPr lang="en-US" sz="2800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ish</a:t>
                </a:r>
                <a:r>
                  <a:rPr lang="en-US" sz="2800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unumdorligi</a:t>
                </a:r>
                <a:r>
                  <a:rPr lang="en-US" sz="2800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𝐴</m:t>
                      </m:r>
                      <m:r>
                        <a:rPr lang="en-US" sz="28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𝑉𝑡</m:t>
                          </m:r>
                          <m:r>
                            <a:rPr lang="en-US" sz="28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𝑚𝑡</m:t>
                          </m:r>
                          <m:r>
                            <a:rPr lang="en-US" sz="28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𝑟</m:t>
                          </m:r>
                          <m:r>
                            <a:rPr lang="en-US" sz="28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∗60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00B05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10^6</m:t>
                          </m:r>
                        </m:den>
                      </m:f>
                      <m:r>
                        <a:rPr lang="en-US" sz="28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𝐹𝑉𝐾</m:t>
                      </m:r>
                      <m:r>
                        <a:rPr lang="en-US" sz="28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∗</m:t>
                      </m:r>
                      <m:r>
                        <a:rPr lang="en-US" sz="28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𝑘𝑔</m:t>
                      </m:r>
                      <m:r>
                        <a:rPr lang="en-US" sz="28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/</m:t>
                      </m:r>
                      <m:r>
                        <a:rPr lang="en-US" sz="2800" i="1">
                          <a:solidFill>
                            <a:srgbClr val="00B05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𝑠𝑜𝑎𝑡</m:t>
                      </m:r>
                    </m:oMath>
                  </m:oMathPara>
                </a14:m>
                <a:endParaRPr lang="ru-RU" sz="2800" dirty="0">
                  <a:solidFill>
                    <a:srgbClr val="00B05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Vt</a:t>
                </a:r>
                <a:r>
                  <a:rPr lang="en-US" sz="2800" dirty="0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- </a:t>
                </a:r>
                <a:r>
                  <a:rPr lang="en-US" sz="2800" dirty="0" err="1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tandalash</a:t>
                </a:r>
                <a: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mashinasining</a:t>
                </a:r>
                <a: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o’rtacha</a:t>
                </a:r>
                <a:r>
                  <a:rPr lang="en-US" sz="2800" dirty="0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tezligi,m</a:t>
                </a:r>
                <a: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/min</a:t>
                </a:r>
                <a:b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800" dirty="0" err="1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Mt.r-tanda</a:t>
                </a:r>
                <a:r>
                  <a:rPr lang="en-US" sz="2800" dirty="0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g’altagidagi</a:t>
                </a:r>
                <a:r>
                  <a:rPr lang="en-US" sz="2800" dirty="0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iplarning</a:t>
                </a:r>
                <a: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soni</a:t>
                </a:r>
                <a: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800" dirty="0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Tip-</a:t>
                </a:r>
                <a:r>
                  <a:rPr lang="en-US" sz="2800" dirty="0" err="1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iplarning</a:t>
                </a:r>
                <a:r>
                  <a:rPr lang="en-US" sz="2800" dirty="0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chiziqli</a:t>
                </a:r>
                <a:r>
                  <a:rPr lang="en-US" sz="2800" dirty="0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zichligi,teks</a:t>
                </a:r>
                <a: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;</a:t>
                </a:r>
                <a:b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800" dirty="0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FVK-</a:t>
                </a:r>
                <a:r>
                  <a:rPr lang="en-US" sz="2800" dirty="0" err="1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foydali</a:t>
                </a:r>
                <a:r>
                  <a:rPr lang="en-US" sz="2800" dirty="0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vaqt</a:t>
                </a:r>
                <a:r>
                  <a:rPr lang="en-US" sz="2800" dirty="0" smtClean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koeffitsienti</a:t>
                </a:r>
                <a: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> (0.4-0.5)</a:t>
                </a:r>
                <a:b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rgbClr val="00B05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ru-RU" sz="2800" dirty="0">
                  <a:solidFill>
                    <a:srgbClr val="00B050"/>
                  </a:solidFill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00" y="434101"/>
                <a:ext cx="6096000" cy="4999317"/>
              </a:xfrm>
              <a:prstGeom prst="rect">
                <a:avLst/>
              </a:prstGeom>
              <a:blipFill rotWithShape="0">
                <a:blip r:embed="rId2"/>
                <a:stretch>
                  <a:fillRect l="-2100" t="-122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5930900" y="1894601"/>
                <a:ext cx="6350000" cy="48492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piltalab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tandalash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mashinalari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xaqiqiy</a:t>
                </a: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ish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unumdorligi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𝐴𝑥</m:t>
                      </m:r>
                      <m:r>
                        <a:rPr lang="en-US" sz="2800" i="1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chemeClr val="accent1">
                                  <a:lumMod val="40000"/>
                                  <a:lumOff val="6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chemeClr val="accent1">
                                  <a:lumMod val="40000"/>
                                  <a:lumOff val="60000"/>
                                </a:schemeClr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𝑉𝑡</m:t>
                          </m:r>
                          <m:r>
                            <a:rPr lang="en-US" sz="2800" i="1">
                              <a:solidFill>
                                <a:schemeClr val="accent1">
                                  <a:lumMod val="40000"/>
                                  <a:lumOff val="60000"/>
                                </a:schemeClr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</m:t>
                          </m:r>
                          <m:r>
                            <a:rPr lang="en-US" sz="2800" i="1">
                              <a:solidFill>
                                <a:schemeClr val="accent1">
                                  <a:lumMod val="40000"/>
                                  <a:lumOff val="60000"/>
                                </a:schemeClr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𝑉𝑘𝑝𝑡</m:t>
                          </m:r>
                          <m:r>
                            <a:rPr lang="en-US" sz="2800" i="1">
                              <a:solidFill>
                                <a:schemeClr val="accent1">
                                  <a:lumMod val="40000"/>
                                  <a:lumOff val="60000"/>
                                </a:schemeClr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</m:t>
                          </m:r>
                          <m:r>
                            <a:rPr lang="en-US" sz="2800" i="1">
                              <a:solidFill>
                                <a:schemeClr val="accent1">
                                  <a:lumMod val="40000"/>
                                  <a:lumOff val="60000"/>
                                </a:schemeClr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𝑇𝑖𝑝</m:t>
                          </m:r>
                          <m:r>
                            <a:rPr lang="en-US" sz="2800" i="1">
                              <a:solidFill>
                                <a:schemeClr val="accent1">
                                  <a:lumMod val="40000"/>
                                  <a:lumOff val="60000"/>
                                </a:schemeClr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∗60</m:t>
                          </m:r>
                        </m:num>
                        <m:den>
                          <m:d>
                            <m:dPr>
                              <m:ctrlPr>
                                <a:rPr lang="ru-RU" sz="2800" i="1">
                                  <a:solidFill>
                                    <a:schemeClr val="accent1">
                                      <a:lumMod val="40000"/>
                                      <a:lumOff val="60000"/>
                                    </a:schemeClr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>
                                  <a:solidFill>
                                    <a:schemeClr val="accent1">
                                      <a:lumMod val="40000"/>
                                      <a:lumOff val="6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𝑉𝑡</m:t>
                              </m:r>
                              <m:r>
                                <a:rPr lang="en-US" sz="2800" i="1">
                                  <a:solidFill>
                                    <a:schemeClr val="accent1">
                                      <a:lumMod val="40000"/>
                                      <a:lumOff val="6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  <m:r>
                                <a:rPr lang="en-US" sz="2800" i="1">
                                  <a:solidFill>
                                    <a:schemeClr val="accent1">
                                      <a:lumMod val="40000"/>
                                      <a:lumOff val="6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𝐾𝑙𝑉𝑡</m:t>
                              </m:r>
                            </m:e>
                          </m:d>
                          <m:r>
                            <a:rPr lang="en-US" sz="2800" i="1">
                              <a:solidFill>
                                <a:schemeClr val="accent1">
                                  <a:lumMod val="40000"/>
                                  <a:lumOff val="60000"/>
                                </a:schemeClr>
                              </a:solidFill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∗10^6</m:t>
                          </m:r>
                        </m:den>
                      </m:f>
                      <m:r>
                        <a:rPr lang="en-US" sz="2800" i="1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𝐹𝑉𝐾</m:t>
                      </m:r>
                      <m:r>
                        <a:rPr lang="en-US" sz="2800" i="1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2800" i="1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𝑘𝑔</m:t>
                      </m:r>
                      <m:r>
                        <a:rPr lang="en-US" sz="2800" i="1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/</m:t>
                      </m:r>
                      <m:r>
                        <a:rPr lang="en-US" sz="2800" i="1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𝑠𝑜𝑎𝑡</m:t>
                      </m:r>
                    </m:oMath>
                  </m:oMathPara>
                </a14:m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Vt-tandalash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tezligi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m/min</a:t>
                </a:r>
                <a:b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Vk</a:t>
                </a: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en-US" sz="2800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qayta</a:t>
                </a: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o’rash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tezligi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m/min</a:t>
                </a:r>
                <a:b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Kl-</a:t>
                </a:r>
                <a:r>
                  <a:rPr lang="en-US" sz="2800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piltalar</a:t>
                </a: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soni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pt-tanda</a:t>
                </a: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iplar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soni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Tip-</a:t>
                </a:r>
                <a:r>
                  <a:rPr lang="en-US" sz="2800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ipning</a:t>
                </a: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chiziqli</a:t>
                </a: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zichligi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teks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FVK-</a:t>
                </a:r>
                <a:r>
                  <a:rPr lang="en-US" sz="2800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foydali</a:t>
                </a: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</a:t>
                </a:r>
                <a:r>
                  <a:rPr lang="en-US" sz="28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koeffitsienti</a:t>
                </a:r>
                <a: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(0.25-0.3)</a:t>
                </a:r>
                <a:br>
                  <a:rPr lang="en-US" sz="2800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ru-RU" sz="2800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0900" y="1894601"/>
                <a:ext cx="6350000" cy="4849276"/>
              </a:xfrm>
              <a:prstGeom prst="rect">
                <a:avLst/>
              </a:prstGeom>
              <a:blipFill rotWithShape="0">
                <a:blip r:embed="rId3"/>
                <a:stretch>
                  <a:fillRect l="-2015" t="-138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423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8000" y="638245"/>
            <a:ext cx="110871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fo’rmula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Vt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=p 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Db+Dy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/2)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nb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Db-tandalash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formula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Dy-o’rama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diametri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m</a:t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nb-barabanning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aylanishlar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ob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/min.</a:t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ipii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o’rash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Vk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=p(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Dy+Dyz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/2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pt.g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Dn-to’quv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g’altagidagi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diametri,m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Dyz-to’quv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o’zagi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diametri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m</a:t>
            </a:r>
            <a:b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nt.g-to’quv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g’altagini</a:t>
            </a:r>
            <a:r>
              <a:rPr lang="en-US" sz="3600" dirty="0" smtClean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aylanishlari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3600" dirty="0">
                <a:solidFill>
                  <a:srgbClr val="E71CE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>
              <a:solidFill>
                <a:srgbClr val="E71CE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81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400" y="177800"/>
            <a:ext cx="118110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jarayonining</a:t>
            </a:r>
            <a:r>
              <a:rPr lang="en-US" sz="320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texnologik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parametrlari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1.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tezligi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tolaning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naviga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tandaning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sifatiga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qarab</a:t>
            </a:r>
            <a:r>
              <a:rPr lang="en-US" sz="320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olinadi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Iplarning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taranglovchi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moslamadagi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shaybalar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rostlanadi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Urama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zichligi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iplarning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turiga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chiziqli</a:t>
            </a:r>
            <a:r>
              <a:rPr lang="en-US" sz="320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zichligiga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bog’lik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4.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g’altagidagi</a:t>
            </a:r>
            <a:r>
              <a:rPr lang="en-US" sz="320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muvofik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5.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uzulishi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26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292100" y="417237"/>
                <a:ext cx="11290300" cy="57363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Tandalash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jarayonidagi</a:t>
                </a:r>
                <a:r>
                  <a:rPr lang="en-US" sz="2800" dirty="0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chiqindilar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err="1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Iplar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uzilganda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dirty="0" err="1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babinalarni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o’rnatish</a:t>
                </a:r>
                <a:r>
                  <a:rPr lang="en-US" sz="2800" dirty="0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vaqtida</a:t>
                </a:r>
                <a:r>
                  <a:rPr lang="en-US" sz="2800" dirty="0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ularni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koldiq</a:t>
                </a:r>
                <a:r>
                  <a:rPr lang="en-US" sz="2800" dirty="0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iplar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xisobiga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tandalash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jarayonida</a:t>
                </a:r>
                <a:r>
                  <a:rPr lang="en-US" sz="2800" dirty="0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chiqindilar</a:t>
                </a:r>
                <a:r>
                  <a:rPr lang="en-US" sz="2800" dirty="0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chiqadi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b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 err="1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Tandalash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jarayonidagi</a:t>
                </a:r>
                <a:r>
                  <a:rPr lang="en-US" sz="2800" dirty="0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chiqindini</a:t>
                </a:r>
                <a:r>
                  <a:rPr lang="en-US" sz="2800" dirty="0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aniqlash</a:t>
                </a: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b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rgbClr val="FFFF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rgbClr val="FFFF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𝑈𝑠</m:t>
                      </m:r>
                      <m:r>
                        <a:rPr lang="en-US" sz="2800" i="1">
                          <a:solidFill>
                            <a:srgbClr val="FFFF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𝐿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1+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𝐿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2+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𝐿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3.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𝐾𝑏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𝐿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den>
                      </m:f>
                      <m:r>
                        <a:rPr lang="en-US" sz="2800" i="1">
                          <a:solidFill>
                            <a:srgbClr val="FFFF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∗100</m:t>
                      </m:r>
                    </m:oMath>
                  </m:oMathPara>
                </a14:m>
                <a:endParaRPr lang="ru-RU" sz="2800" dirty="0">
                  <a:solidFill>
                    <a:srgbClr val="FFFF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solidFill>
                      <a:srgbClr val="FFFF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800" dirty="0">
                    <a:solidFill>
                      <a:srgbClr val="FFFF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rgbClr val="FFFF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𝐾𝑏</m:t>
                      </m:r>
                      <m:r>
                        <a:rPr lang="en-US" sz="2800" i="1">
                          <a:solidFill>
                            <a:srgbClr val="FFFF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𝐶h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𝐿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</m:t>
                          </m:r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FFFF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1000000</m:t>
                          </m:r>
                        </m:den>
                      </m:f>
                    </m:oMath>
                  </m:oMathPara>
                </a14:m>
                <a:endParaRPr lang="ru-RU" sz="2800" dirty="0">
                  <a:solidFill>
                    <a:srgbClr val="FFFF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100" y="417237"/>
                <a:ext cx="11290300" cy="5736314"/>
              </a:xfrm>
              <a:prstGeom prst="rect">
                <a:avLst/>
              </a:prstGeom>
              <a:blipFill rotWithShape="0">
                <a:blip r:embed="rId2"/>
                <a:stretch>
                  <a:fillRect l="-1134" t="-106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181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7800" y="1160145"/>
            <a:ext cx="12014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L1-tugagan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babinani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almashtirishda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sarflanadigan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miqdori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L2=2-5m.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L3-uzilgan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bog’lashda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sarflanadigan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miqdori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L3=0.5-1.5m.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Kb-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birta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babinaga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tug’ri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keladigan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uzilishlar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CH-10^6 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Yakka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ipning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uzilish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Tandalash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uchraydigan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nuqsonlar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g’altagiga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yetmay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qolishi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navli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almashtirib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yuborilishi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O’rama</a:t>
            </a: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shaklining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buzilishi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Iplarning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tarangligini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notekisligi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b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3200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Piltalar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uzunligini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nomuvofiqligi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0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01600" y="0"/>
            <a:ext cx="12407900" cy="6942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ADABIYOTLAR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V.A.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Gordeev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P.V.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Volkov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Tkachestva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-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M.Legkaya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industriya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1984 y. 88-102 bet.</a:t>
            </a:r>
            <a:b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R.I.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Sumarakova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S.D.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Nikolaev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dr. -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tkatskogo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risunka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teorii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perepleteniy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patronirovanie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M.M.I. 1984 y. 27-30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P.A.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Aleshin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V.I.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Poletaev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Laboratorniy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praktikum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tkachestvu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M.,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Legkaya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industriya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1979 y. 55-70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Rozanov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F.M.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dr. -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kachestva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' 1, M, L.I., 1966 y. 105-124 </a:t>
            </a:r>
            <a:r>
              <a:rPr lang="en-US" sz="3200" dirty="0" err="1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betlar</a:t>
            </a:r>
            <a:r>
              <a:rPr lang="en-US" sz="32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69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252525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150</TotalTime>
  <Words>481</Words>
  <Application>Microsoft Office PowerPoint</Application>
  <PresentationFormat>Широкоэкранный</PresentationFormat>
  <Paragraphs>46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6" baseType="lpstr">
      <vt:lpstr>Algerian</vt:lpstr>
      <vt:lpstr>Arial</vt:lpstr>
      <vt:lpstr>Calibri</vt:lpstr>
      <vt:lpstr>Cambria Math</vt:lpstr>
      <vt:lpstr>Century Gothic</vt:lpstr>
      <vt:lpstr>Ravie</vt:lpstr>
      <vt:lpstr>Showcard Gothic</vt:lpstr>
      <vt:lpstr>Times New Roman</vt:lpstr>
      <vt:lpstr>Wingdings 3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SAIDASROR</dc:creator>
  <cp:lastModifiedBy>SAIDASROR</cp:lastModifiedBy>
  <cp:revision>15</cp:revision>
  <dcterms:created xsi:type="dcterms:W3CDTF">2018-09-22T05:50:12Z</dcterms:created>
  <dcterms:modified xsi:type="dcterms:W3CDTF">2008-01-10T21:31:12Z</dcterms:modified>
</cp:coreProperties>
</file>