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0B3F0-A9BC-48CE-8EB6-ECE965069900}" type="datetimeFigureOut">
              <a:rPr lang="en-US" smtClean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012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0712A-F861-4AB0-A754-4F5A2033CD4B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6603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507B7-F2DC-4B2C-B14D-58A9766807A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539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A483D-5CB4-4842-8F2F-05D5276ACF63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5020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CE32E-9DC0-47C8-A657-48F5C3E4A10B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31615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5C0D-8C3A-4771-A43D-83937FC700D4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733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D2D6-FCC2-425A-A4A7-8058E8C01CB1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884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F2683-E6E7-4CC3-9EEE-7854DD4F3545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533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20F81-B39D-4CBB-8BF3-5D6E395D0F7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807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A38B7-AE95-4DC8-9A51-7A71F545B098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371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1EC2B-8188-4AC2-9F0D-8D09C51D505A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78359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2B75E-944F-430B-BE5F-C69FA8823C04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2547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5521781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B320A-89BA-47B2-A525-92E8D10B06E4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613846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D2318-CE40-42F6-962A-4C6D6CF697DB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4845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76AC1-EB7F-4BEF-90D9-5764B50DAF8A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826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B320A-89BA-47B2-A525-92E8D10B06E4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7511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98600" y="1498600"/>
            <a:ext cx="95631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7 - MA`RUZA</a:t>
            </a:r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</a:br>
            <a:r>
              <a:rPr lang="en-US" sz="3200" b="1" dirty="0" err="1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Mavzu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 : OXORLASH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JARAyoNINING</a:t>
            </a:r>
            <a:r>
              <a:rPr lang="en-US" sz="3200" b="1" dirty="0" smtClean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 </a:t>
            </a: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ASOSIY</a:t>
            </a:r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</a:br>
            <a: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/>
            </a:r>
            <a:br>
              <a:rPr lang="en-US" sz="3200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</a:b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PARAMETRLARI VA </a:t>
            </a:r>
            <a:r>
              <a:rPr lang="en-US" sz="3200" b="1" dirty="0" err="1" smtClean="0">
                <a:solidFill>
                  <a:schemeClr val="bg2">
                    <a:lumMod val="50000"/>
                  </a:schemeClr>
                </a:solidFill>
                <a:latin typeface="Algerian" panose="04020705040A02060702" pitchFamily="82" charset="0"/>
                <a:ea typeface="Calibri" panose="020F0502020204030204" pitchFamily="34" charset="0"/>
              </a:rPr>
              <a:t>NUqSONLARI</a:t>
            </a:r>
            <a:endParaRPr lang="ru-RU" sz="32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88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55800" y="787400"/>
            <a:ext cx="9499600" cy="4533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800" b="1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Reja</a:t>
            </a:r>
            <a:r>
              <a:rPr lang="en-US" sz="2800" b="1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:</a:t>
            </a:r>
            <a:endParaRPr lang="ru-RU" sz="2800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r>
              <a:rPr lang="en-US" sz="2800" dirty="0" smtClean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1. </a:t>
            </a:r>
            <a:r>
              <a:rPr lang="en-US" sz="2800" dirty="0" err="1" smtClean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Jarayonning</a:t>
            </a:r>
            <a:r>
              <a:rPr lang="en-US" sz="2800" dirty="0" smtClean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maqsadi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moxiyati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2.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Oxorlash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jarayoni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oxorga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qo’yiladigan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talablar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3.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Oxorlash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jarayoni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parametrlari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4.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Oxorlash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mashinasini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tezligi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unumdorligi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5.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Oxorlash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jaraenidagi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nuqsonlar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chiqindilar</a:t>
            </a:r>
            <a:r>
              <a:rPr lang="en-US" sz="2800" dirty="0">
                <a:solidFill>
                  <a:srgbClr val="7030A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  <a:endParaRPr lang="ru-RU" sz="2800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7084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06600" y="800100"/>
            <a:ext cx="99695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dastgoxida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to’qima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xosil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bo’lish</a:t>
            </a:r>
            <a:r>
              <a:rPr lang="en-US" sz="3200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jarayonida</a:t>
            </a:r>
            <a:r>
              <a:rPr lang="en-US" sz="3200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iplari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xar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miqdordagi</a:t>
            </a:r>
            <a:r>
              <a:rPr lang="en-US" sz="3200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ishkalanish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v</a:t>
            </a: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а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mexanik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kuchlari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ta`sirida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deformatsiyaga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uchraydi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(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cho’zilish,egilish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x.k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.) Bu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kuchlar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ta`sirida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iplarni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xususiyati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buziladi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natijada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ularni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uzilishi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ko’payadi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Buni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oldini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olish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iplarga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maxsus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ishlov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beriladi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,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ya`ni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ularni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sirti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yupqa</a:t>
            </a:r>
            <a:r>
              <a:rPr lang="en-US" sz="3200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oxor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plyonkasi</a:t>
            </a:r>
            <a:r>
              <a:rPr lang="en-US" sz="3200" dirty="0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qoplanadi</a:t>
            </a:r>
            <a:r>
              <a:rPr lang="en-US" sz="3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1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35200" y="1143000"/>
            <a:ext cx="95123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Oxorlash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jarayonining</a:t>
            </a:r>
            <a:r>
              <a:rPr lang="en-US" sz="3200" dirty="0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maqsadi</a:t>
            </a:r>
            <a:r>
              <a:rPr lang="en-US" sz="3200" dirty="0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shundan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iboratki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: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tanda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iplarining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sirtini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yupqa</a:t>
            </a:r>
            <a:r>
              <a:rPr lang="en-US" sz="3200" dirty="0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plyonka</a:t>
            </a:r>
            <a:r>
              <a:rPr lang="en-US" sz="3200" dirty="0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qoplash</a:t>
            </a:r>
            <a:r>
              <a:rPr lang="en-US" sz="3200" dirty="0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yo’li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bilan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ularni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silliqligini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pishiqligini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oshirish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;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tandani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eni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bo’ylab</a:t>
            </a:r>
            <a:r>
              <a:rPr lang="en-US" sz="3200" dirty="0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bir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xil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zichlida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bir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tekisda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to’quv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galtagiga</a:t>
            </a:r>
            <a:r>
              <a:rPr lang="en-US" sz="3200" dirty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o’rash</a:t>
            </a:r>
            <a:r>
              <a:rPr lang="en-US" sz="3200" dirty="0" smtClean="0">
                <a:solidFill>
                  <a:srgbClr val="00B05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444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65400" y="1308100"/>
            <a:ext cx="8610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Ko’pincha</a:t>
            </a:r>
            <a:r>
              <a:rPr lang="en-US" sz="3600" dirty="0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paxta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,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zig’ir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,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jun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,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qayta</a:t>
            </a:r>
            <a:r>
              <a:rPr lang="en-US" sz="3600" dirty="0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taralgan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sun`iy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toladan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tayyorlangan</a:t>
            </a:r>
            <a:r>
              <a:rPr lang="en-US" sz="3600" dirty="0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tanda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iplari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oxorlash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jarayonidan</a:t>
            </a:r>
            <a:r>
              <a:rPr lang="en-US" sz="3600" dirty="0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o’tadi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Sintetik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iplari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apparat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usulida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yigirilgan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esa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emultsiyadan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o’tadi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Tabiiy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ipak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iplari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buralgan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(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pishitilgan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)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ayrim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,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texnik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ko’rsatmalar</a:t>
            </a:r>
            <a:r>
              <a:rPr lang="en-US" sz="3600" dirty="0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uchun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tayyorlangan</a:t>
            </a:r>
            <a:r>
              <a:rPr lang="en-US" sz="3600" dirty="0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kimeviy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oxorlash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jarayonidan</a:t>
            </a:r>
            <a:r>
              <a:rPr lang="en-US" sz="3600" dirty="0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3600" dirty="0" err="1" smtClean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o’tmaydi</a:t>
            </a:r>
            <a:r>
              <a:rPr lang="en-US" sz="3600" dirty="0">
                <a:solidFill>
                  <a:srgbClr val="00B0F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</a:t>
            </a:r>
            <a:endParaRPr lang="ru-RU" sz="3600" dirty="0">
              <a:solidFill>
                <a:srgbClr val="00B0F0"/>
              </a:solidFill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88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98800" y="622300"/>
            <a:ext cx="72644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Oxorlash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jarayonida</a:t>
            </a:r>
            <a:r>
              <a:rPr lang="en-US" sz="2800" dirty="0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quyidagi</a:t>
            </a:r>
            <a:r>
              <a:rPr lang="en-US" sz="2800" dirty="0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ishlar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bajariladi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:</a:t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1.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Oxor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tayyorlash</a:t>
            </a:r>
            <a:r>
              <a:rPr lang="en-US" sz="2800" dirty="0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(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kimyoviy</a:t>
            </a:r>
            <a:r>
              <a:rPr lang="en-US" sz="2800" dirty="0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jarayon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)</a:t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2.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Iplarga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oxorni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singdirish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3.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Iplardan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oxorni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siqish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4.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Quritish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5.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Qurigan</a:t>
            </a:r>
            <a:r>
              <a:rPr lang="en-US" sz="2800" dirty="0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iplarni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g’altagiga</a:t>
            </a:r>
            <a:r>
              <a:rPr lang="en-US" sz="2800" dirty="0" smtClean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paralel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o’rash</a:t>
            </a:r>
            <a:r>
              <a:rPr lang="en-US" sz="2800" dirty="0">
                <a:solidFill>
                  <a:srgbClr val="002060"/>
                </a:solidFill>
                <a:latin typeface="Segoe Print" panose="02000600000000000000" pitchFamily="2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00206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772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09800" y="304801"/>
            <a:ext cx="90551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Oxorlash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jarayoniga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quyidagi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talablar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qo’yiladi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;</a:t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1.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Ip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tolalarini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o’zagiga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pishiq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qilib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yopishtirish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.</a:t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2.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Ipni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silliq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sirtli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qilish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.</a:t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3.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Jarayon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davomida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iplarni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cho’zilishi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belgilangan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me`erdan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oshmasligi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iplarda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plastik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cho’zilish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xosil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bo’lmasligi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kerak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4.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Chiqindi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miqdori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kam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bo’lishi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kerak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.</a:t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5.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To’quv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g’altagiga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maksimal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miqdorda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ip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o’ralishi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va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u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dastgox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konstruktsiyasiga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mos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kelishi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kerak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/>
            </a:r>
            <a:b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</a:b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6.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Tanda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g’altagini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saqlash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joylarida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iplarni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fizik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-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mexanik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xususiyatlari</a:t>
            </a:r>
            <a:r>
              <a:rPr lang="en-US" sz="2400" dirty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o’zgarmasligi</a:t>
            </a:r>
            <a:r>
              <a:rPr lang="en-US" sz="2400" dirty="0" smtClean="0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MV Boli" panose="02000500030200090000" pitchFamily="2" charset="0"/>
                <a:ea typeface="Calibri" panose="020F0502020204030204" pitchFamily="34" charset="0"/>
                <a:cs typeface="MV Boli" panose="02000500030200090000" pitchFamily="2" charset="0"/>
              </a:rPr>
              <a:t>kerak</a:t>
            </a:r>
            <a:endParaRPr lang="ru-RU" sz="2400" dirty="0">
              <a:solidFill>
                <a:srgbClr val="0070C0"/>
              </a:solidFill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318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4200" y="614045"/>
            <a:ext cx="102235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Bu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talablarni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qondirish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oxorga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quyidagi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talablar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qo’yiladi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:</a:t>
            </a:r>
            <a:b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</a:b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1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Tarkibida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yopishkok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moddalar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kerak,oxor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ma`lum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miqdorda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quyuq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qurigandan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keyin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ipning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sirtida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plyonka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xosil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qiluvchi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xossaga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ega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</a:b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2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moddalar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kerak,oxor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ma`lum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miqdorda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quyuq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qurigandan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keyin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ipning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sirtida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plyonka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xosil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qiluvchi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xossaga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ega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</a:b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3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Tayyor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oxor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rangsiz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tiniq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modda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</a:b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4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To’quv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dastgoxida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tanda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iplarida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oxor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plyonkalari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titilib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tushib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ketmasligi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</a:b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5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Oxor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to’qimadan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tez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engil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yuvilishi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</a:b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6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Oxorga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ishlatiladigan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xom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ashyolar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arzon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bo’lishi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tanqis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bo’lmasligi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</a:t>
            </a:r>
            <a:b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</a:b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7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Oxor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kimyoviy</a:t>
            </a:r>
            <a:r>
              <a:rPr lang="en-US" sz="2400" dirty="0" smtClean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reaktsiyaga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kirishmasligi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kerak</a:t>
            </a:r>
            <a:r>
              <a:rPr lang="en-US" sz="2400" dirty="0">
                <a:solidFill>
                  <a:srgbClr val="7030A0"/>
                </a:solidFill>
                <a:latin typeface="Levenim MT" panose="02010502060101010101" pitchFamily="2" charset="-79"/>
                <a:ea typeface="Calibri" panose="020F0502020204030204" pitchFamily="34" charset="0"/>
                <a:cs typeface="Levenim MT" panose="02010502060101010101" pitchFamily="2" charset="-79"/>
              </a:rPr>
              <a:t>.</a:t>
            </a:r>
            <a:endParaRPr lang="ru-RU" sz="2400" dirty="0">
              <a:solidFill>
                <a:srgbClr val="7030A0"/>
              </a:solidFill>
              <a:cs typeface="Levenim MT" panose="0201050206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6352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17700" y="787401"/>
            <a:ext cx="98171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Oxorlash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ko’p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parametrli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jarayon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bo’lib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bunda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iplari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fizik-kimyoviy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fizik-mexanikaviy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ta`silarga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uchraydi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 U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iplarning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uzilishiga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qo’yidagilar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ta`sir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ko’rsatishi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mumkin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: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xlor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tarkibi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xarorati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vallardagi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bosim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iplar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xarakati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tezligi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g’altakga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o’ralgan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iplar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zichligi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namlik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boshqalar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Oxorlash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jarayonida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iplarning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chiziqli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zichligi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tolasininga</a:t>
            </a:r>
            <a:r>
              <a:rPr lang="en-US" sz="2800" dirty="0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navi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tuzilishi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,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o’rilishi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dastgoxturi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yigiruv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usuli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ipning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buralishi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katta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ta`sir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ko’rsatadi</a:t>
            </a:r>
            <a:r>
              <a:rPr lang="en-US" sz="2800" dirty="0">
                <a:solidFill>
                  <a:srgbClr val="C0000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26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0" y="219293"/>
            <a:ext cx="67691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Oxorlash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jarayoni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parametrlari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</a:t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 smtClean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1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miqdori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2.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Oxorlash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tezligi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3.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Tanda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iplari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namligi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4.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Tanda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iplarining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 smtClean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cho’zilishi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5. </a:t>
            </a:r>
            <a:r>
              <a:rPr lang="en-US" sz="2400" dirty="0" err="1" smtClean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O’ralish</a:t>
            </a:r>
            <a:r>
              <a:rPr lang="en-US" sz="2400" dirty="0" smtClean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zichligi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6.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retsepti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7.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kontsentratsiyasi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/>
            </a:r>
            <a:b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</a:b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8.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Oxor</a:t>
            </a:r>
            <a:r>
              <a:rPr lang="en-US" sz="2400" dirty="0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Aharoni" panose="02010803020104030203" pitchFamily="2" charset="-79"/>
                <a:ea typeface="Calibri" panose="020F0502020204030204" pitchFamily="34" charset="0"/>
                <a:cs typeface="Aharoni" panose="02010803020104030203" pitchFamily="2" charset="-79"/>
              </a:rPr>
              <a:t>xarorati</a:t>
            </a:r>
            <a:endParaRPr lang="ru-RU" sz="2400" dirty="0">
              <a:solidFill>
                <a:srgbClr val="00B05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89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0900" y="254000"/>
            <a:ext cx="93726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Oxor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ta`siri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</a:t>
            </a:r>
            <a:b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</a:b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Yaxshi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sifatli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ipi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olish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uchun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belgilangan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retsept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asosida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tuzilgan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oxor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Yelim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oxorlashning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asosiy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ko’rsatkichi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xisoblanadi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Oxorning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ko’rsatkich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darajasi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o’zgarmas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(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quyuq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xam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,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suyuq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xam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emas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)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bo’lishi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shunda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dastgoxida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ishlab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chiqarilgan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maxsulotning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sifati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yaxshi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bo’ladi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Vannada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esa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oxor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xamma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vakt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bir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xil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satxda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tuliq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bo’lishi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shart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Ko’p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buralgan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iplar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past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chiziqli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zichlikdagi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iplar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,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yuqori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chiziqli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zichlikdagi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ipga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qaraganda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oxorni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o’ziga</a:t>
            </a:r>
            <a:r>
              <a:rPr lang="en-US" sz="2800" dirty="0" smtClean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kam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shimiydi</a:t>
            </a:r>
            <a:r>
              <a:rPr lang="en-US" sz="2800" dirty="0">
                <a:solidFill>
                  <a:srgbClr val="00B0F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43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24100" y="304800"/>
            <a:ext cx="95631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Ipdan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siqish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</a:t>
            </a:r>
            <a:b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</a:b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Tanda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elimlashda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mexanik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faktorlarning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ta`siri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katta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 Agar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siqish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valining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sirti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qattiq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bo’lsa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sirtiga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tekis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yeyilmaydi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Faqat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siqish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valining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bosimni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o’zgartirish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bilan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bunda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xar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xil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uchun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retseptni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bir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xil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saqlab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qolib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yelimlash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%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yaxshilash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mumkin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Zamonaviy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oxorlash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mashinalarida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siqish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valini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rezina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bilan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qoplaydilar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Paxta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oxorlashda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qattiq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rezina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bilan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qoplangan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valni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45-50 S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gacha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isitish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mumkin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</a:t>
            </a:r>
            <a:b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</a:b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/>
            </a:r>
            <a:b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</a:b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Siqish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valining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bosimi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ko’pgina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faktorlarga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bog’lik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bo’ladi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: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oxorga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cho’ktirish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sikish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vaqtiga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xaroratga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kontsentratsiyasi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boshqalarga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Iplarni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bir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xilda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oxorlanishi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uchun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2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qo’shni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iplarning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joylashish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masofasi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1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xil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bo’lishi</a:t>
            </a:r>
            <a:r>
              <a:rPr lang="en-US" sz="2800" dirty="0" smtClean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kerak</a:t>
            </a:r>
            <a:r>
              <a:rPr lang="en-US" sz="2800" dirty="0">
                <a:solidFill>
                  <a:srgbClr val="002060"/>
                </a:solidFill>
                <a:latin typeface="Vijaya" panose="020B0604020202020204" pitchFamily="34" charset="0"/>
                <a:ea typeface="Calibri" panose="020F0502020204030204" pitchFamily="34" charset="0"/>
                <a:cs typeface="Vijaya" panose="020B0604020202020204" pitchFamily="34" charset="0"/>
              </a:rPr>
              <a:t>.</a:t>
            </a:r>
            <a:endParaRPr lang="ru-RU" sz="2800" dirty="0">
              <a:solidFill>
                <a:srgbClr val="002060"/>
              </a:solidFill>
              <a:cs typeface="Vijay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189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1968500" y="88470"/>
                <a:ext cx="9537700" cy="66997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en-US" sz="2400" dirty="0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Oxorlash</a:t>
                </a:r>
                <a: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tezligi</a:t>
                </a:r>
                <a: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b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400" dirty="0" err="1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Oxorlash</a:t>
                </a:r>
                <a:r>
                  <a:rPr lang="en-US" sz="2400" dirty="0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tezligi</a:t>
                </a:r>
                <a: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oxorlash</a:t>
                </a:r>
                <a: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mashinasining</a:t>
                </a:r>
                <a: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quritish</a:t>
                </a:r>
                <a:r>
                  <a:rPr lang="en-US" sz="2400" dirty="0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qobiliyatiga</a:t>
                </a:r>
                <a:r>
                  <a:rPr lang="en-US" sz="2400" dirty="0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bog’liq</a:t>
                </a:r>
                <a:r>
                  <a:rPr lang="en-US" sz="2400" dirty="0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bo’ladi</a:t>
                </a:r>
                <a:r>
                  <a:rPr lang="en-US" sz="2400" dirty="0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va</a:t>
                </a:r>
                <a: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quyidagicha</a:t>
                </a:r>
                <a:r>
                  <a:rPr lang="en-US" sz="2400" dirty="0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aniqlanadi</a:t>
                </a:r>
                <a: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br>
                  <a:rPr lang="en-US" sz="2400" dirty="0">
                    <a:solidFill>
                      <a:srgbClr val="0070C0"/>
                    </a:solidFill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2400" dirty="0">
                  <a:solidFill>
                    <a:srgbClr val="0070C0"/>
                  </a:solidFill>
                  <a:effectLst/>
                  <a:latin typeface="Segoe Print" panose="020006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457200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𝑉</m:t>
                      </m:r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𝑠h𝑙</m:t>
                      </m:r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𝑄</m:t>
                          </m:r>
                          <m:r>
                            <a:rPr lang="en-US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∗10^6</m:t>
                          </m:r>
                        </m:num>
                        <m:den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70C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70C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70C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𝑖𝑝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𝑇𝑖𝑝</m:t>
                          </m:r>
                          <m:r>
                            <a:rPr lang="en-US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𝑎</m:t>
                          </m:r>
                          <m:r>
                            <a:rPr lang="en-US" sz="2400" i="1">
                              <a:solidFill>
                                <a:srgbClr val="0070C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∗60</m:t>
                          </m:r>
                        </m:den>
                      </m:f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 </m:t>
                      </m:r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𝑚</m:t>
                      </m:r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/</m:t>
                      </m:r>
                      <m:r>
                        <a:rPr lang="en-US" sz="2400" i="1">
                          <a:solidFill>
                            <a:srgbClr val="0070C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𝑚𝑖𝑛</m:t>
                      </m:r>
                    </m:oMath>
                  </m:oMathPara>
                </a14:m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/>
                </a:r>
                <a:b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 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quritish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qobiliyati,kg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/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soat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n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-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tanda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iplarining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soni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</a:t>
                </a:r>
                <a:b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Tip-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ipning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chizikli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zichzig’i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teks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; a- 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siqish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darajasi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b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Oxorni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siqish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darajasi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  <a:b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W1-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oxor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ipining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keyingi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namligi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</a:t>
                </a:r>
                <a:b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endParaRPr lang="ru-RU" sz="2400" dirty="0">
                  <a:solidFill>
                    <a:srgbClr val="0070C0"/>
                  </a:solidFill>
                  <a:effectLst/>
                  <a:latin typeface="Segoe Print" panose="020006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r>
                      <a:rPr lang="en-US" sz="24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𝐴</m:t>
                    </m:r>
                    <m:r>
                      <a:rPr lang="en-US" sz="24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𝑊</m:t>
                        </m:r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1−</m:t>
                        </m:r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𝑊</m:t>
                        </m:r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100 </m:t>
                        </m:r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𝑘𝑒𝑦𝑖𝑛𝑔𝑖</m:t>
                        </m:r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𝑛𝑎𝑚𝑙𝑖𝑔𝑖</m:t>
                        </m:r>
                        <m:r>
                          <a:rPr lang="en-US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 %</m:t>
                        </m:r>
                      </m:den>
                    </m:f>
                    <m:r>
                      <a:rPr lang="en-US" sz="2400" i="1">
                        <a:solidFill>
                          <a:srgbClr val="0070C0"/>
                        </a:solidFill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W2-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tanda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ipining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quritish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apparatidan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o’tgandan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.</a:t>
                </a:r>
                <a:b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</a:b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To’quv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g’altagidagi</a:t>
                </a:r>
                <a:r>
                  <a:rPr lang="en-US" sz="2400" dirty="0" smtClean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iplarning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xajmi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va</a:t>
                </a:r>
                <a:r>
                  <a:rPr lang="en-US" sz="2400" dirty="0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 </a:t>
                </a:r>
                <a:r>
                  <a:rPr lang="en-US" sz="2400" dirty="0" err="1">
                    <a:solidFill>
                      <a:srgbClr val="0070C0"/>
                    </a:solidFill>
                    <a:effectLst/>
                    <a:latin typeface="Segoe Print" panose="02000600000000000000" pitchFamily="2" charset="0"/>
                    <a:ea typeface="Calibri" panose="020F0502020204030204" pitchFamily="34" charset="0"/>
                  </a:rPr>
                  <a:t>uzunligi</a:t>
                </a:r>
                <a:endParaRPr lang="ru-RU" sz="2400" dirty="0">
                  <a:solidFill>
                    <a:srgbClr val="0070C0"/>
                  </a:solidFill>
                  <a:latin typeface="Segoe Print" panose="02000600000000000000" pitchFamily="2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8500" y="88470"/>
                <a:ext cx="9537700" cy="6699783"/>
              </a:xfrm>
              <a:prstGeom prst="rect">
                <a:avLst/>
              </a:prstGeom>
              <a:blipFill rotWithShape="0">
                <a:blip r:embed="rId2"/>
                <a:stretch>
                  <a:fillRect l="-1022" t="-364" r="-575" b="-10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485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552700" y="97236"/>
                <a:ext cx="9461500" cy="67507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dirty="0" smtClean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To’quv</a:t>
                </a:r>
                <a:r>
                  <a:rPr lang="en-US" sz="2400" dirty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 smtClean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g’altagidagi</a:t>
                </a:r>
                <a:r>
                  <a:rPr lang="en-US" sz="2400" dirty="0" smtClean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iplarning</a:t>
                </a:r>
                <a:r>
                  <a:rPr lang="en-US" sz="2400" dirty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xajmi</a:t>
                </a:r>
                <a:r>
                  <a:rPr lang="en-US" sz="2400" dirty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, </a:t>
                </a:r>
                <a:r>
                  <a:rPr lang="en-US" sz="2400" dirty="0" err="1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sm.kub</a:t>
                </a:r>
                <a:r>
                  <a:rPr lang="en-US" sz="2400" dirty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.</a:t>
                </a:r>
                <a:br>
                  <a:rPr lang="en-US" sz="2400" dirty="0">
                    <a:solidFill>
                      <a:srgbClr val="7030A0"/>
                    </a:solidFill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7030A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𝑉</m:t>
                      </m:r>
                      <m:r>
                        <a:rPr lang="en-US" sz="2400" i="1">
                          <a:solidFill>
                            <a:srgbClr val="7030A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𝑃𝐻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400" i="1">
                          <a:solidFill>
                            <a:srgbClr val="7030A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(</m:t>
                      </m:r>
                      <m:r>
                        <a:rPr lang="en-US" sz="2400" i="1">
                          <a:solidFill>
                            <a:srgbClr val="7030A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𝐷</m:t>
                      </m:r>
                      <m:sSup>
                        <m:sSupPr>
                          <m:ctrlPr>
                            <a:rPr lang="ru-RU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solidFill>
                            <a:srgbClr val="7030A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−</m:t>
                      </m:r>
                      <m:r>
                        <a:rPr lang="en-US" sz="2400" i="1">
                          <a:solidFill>
                            <a:srgbClr val="7030A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𝑑</m:t>
                      </m:r>
                      <m:sSup>
                        <m:sSupPr>
                          <m:ctrlPr>
                            <a:rPr lang="ru-RU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rgbClr val="7030A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1">
                          <a:solidFill>
                            <a:srgbClr val="7030A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/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Bunda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,</a:t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/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H1 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–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g’altak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gardishlari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orasidagi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masofa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, sm.</a:t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/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D1 -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to’quv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g’altagiga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o’ralgan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ipning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maksimal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diametri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yoki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gardish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3-5 sm.</a:t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/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d1 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–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g’altak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yoki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diametri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, sm.</a:t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/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To’quv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g’altakdagi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ipning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og’irligi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, kg.</a:t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/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G= V*Y</a:t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/>
                </a:r>
                <a:b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</a:b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Y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–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o’ralishning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, </a:t>
                </a:r>
                <a:r>
                  <a:rPr lang="en-US" sz="2400" dirty="0" err="1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sig’im</a:t>
                </a:r>
                <a:r>
                  <a:rPr lang="en-US" sz="2400" dirty="0" smtClean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zichligi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, r. </a:t>
                </a:r>
                <a:r>
                  <a:rPr lang="en-US" sz="2400" dirty="0" err="1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Sm.kub</a:t>
                </a:r>
                <a:r>
                  <a:rPr lang="en-US" sz="2400" dirty="0">
                    <a:solidFill>
                      <a:srgbClr val="7030A0"/>
                    </a:solidFill>
                    <a:effectLst/>
                    <a:latin typeface="MV Boli" panose="02000500030200090000" pitchFamily="2" charset="0"/>
                    <a:ea typeface="Calibri" panose="020F0502020204030204" pitchFamily="34" charset="0"/>
                    <a:cs typeface="MV Boli" panose="02000500030200090000" pitchFamily="2" charset="0"/>
                  </a:rPr>
                  <a:t>.</a:t>
                </a:r>
                <a:endParaRPr lang="ru-RU" sz="2400" dirty="0">
                  <a:solidFill>
                    <a:srgbClr val="7030A0"/>
                  </a:solidFill>
                  <a:cs typeface="MV Boli" panose="02000500030200090000" pitchFamily="2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700" y="97236"/>
                <a:ext cx="9461500" cy="6750759"/>
              </a:xfrm>
              <a:prstGeom prst="rect">
                <a:avLst/>
              </a:prstGeom>
              <a:blipFill rotWithShape="0">
                <a:blip r:embed="rId2"/>
                <a:stretch>
                  <a:fillRect t="-271" r="-129" b="-135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824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311400" y="381303"/>
                <a:ext cx="9258300" cy="63101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457200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en-US" sz="2400" dirty="0" smtClean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To’quv</a:t>
                </a:r>
                <a:r>
                  <a:rPr lang="en-US" sz="2400" dirty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 smtClean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g’altakdagi</a:t>
                </a:r>
                <a:r>
                  <a:rPr lang="en-US" sz="2400" dirty="0" smtClean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oxorlanmagan</a:t>
                </a:r>
                <a:r>
                  <a:rPr lang="en-US" sz="2400" dirty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ipning</a:t>
                </a:r>
                <a:r>
                  <a:rPr lang="en-US" sz="2400" dirty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 smtClean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og’irligi</a:t>
                </a:r>
                <a:r>
                  <a:rPr lang="en-US" sz="2400" dirty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, kg.</a:t>
                </a:r>
                <a:br>
                  <a:rPr lang="en-US" sz="2400" dirty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r>
                  <a:rPr lang="en-US" sz="2400" dirty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/>
                </a:r>
                <a:br>
                  <a:rPr lang="en-US" sz="2400" dirty="0">
                    <a:solidFill>
                      <a:srgbClr val="FF0000"/>
                    </a:solidFill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𝐺𝑦𝑢𝑚𝑠h𝑜𝑞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𝐺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∗100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100+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𝑃</m:t>
                          </m:r>
                        </m:den>
                      </m:f>
                    </m:oMath>
                  </m:oMathPara>
                </a14:m>
                <a:endParaRPr lang="ru-RU" sz="2400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Levenim MT" panose="02010502060101010101" pitchFamily="2" charset="-79"/>
                </a:endParaRPr>
              </a:p>
              <a:p>
                <a:pPr marL="457200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/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P- </a:t>
                </a:r>
                <a:r>
                  <a:rPr lang="en-US" sz="2400" dirty="0" err="1" smtClean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yelimlash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, %</a:t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/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To’quv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 smtClean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g’altagiga</a:t>
                </a:r>
                <a:r>
                  <a:rPr lang="en-US" sz="2400" dirty="0" smtClean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 smtClean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o’ralgan</a:t>
                </a:r>
                <a:r>
                  <a:rPr lang="en-US" sz="2400" dirty="0" smtClean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ipning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uzunligi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, m</a:t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endParaRPr lang="ru-RU" sz="2400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Levenim MT" panose="02010502060101010101" pitchFamily="2" charset="-79"/>
                </a:endParaRPr>
              </a:p>
              <a:p>
                <a:pPr marL="457200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𝐿</m:t>
                      </m:r>
                      <m:r>
                        <a:rPr lang="en-US" sz="2400" i="1">
                          <a:solidFill>
                            <a:srgbClr val="FF000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𝐺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FF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Calibri" panose="020F0502020204030204" pitchFamily="34" charset="0"/>
                                  <a:cs typeface="Times New Roman" panose="02020603050405020304" pitchFamily="18" charset="0"/>
                                </a:rPr>
                                <m:t>𝑦𝑢𝑚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∗100</m:t>
                          </m:r>
                        </m:num>
                        <m:den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𝑇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𝑡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∗</m:t>
                          </m:r>
                          <m:r>
                            <a:rPr lang="en-US" sz="2400" i="1">
                              <a:solidFill>
                                <a:srgbClr val="FF000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𝑛</m:t>
                          </m:r>
                        </m:den>
                      </m:f>
                    </m:oMath>
                  </m:oMathPara>
                </a14:m>
                <a:endParaRPr lang="ru-RU" sz="2400" dirty="0">
                  <a:solidFill>
                    <a:srgbClr val="FF000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Levenim MT" panose="02010502060101010101" pitchFamily="2" charset="-79"/>
                </a:endParaRPr>
              </a:p>
              <a:p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/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Tt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-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tanda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ipi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 smtClean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chiziqli</a:t>
                </a:r>
                <a:r>
                  <a:rPr lang="en-US" sz="2400" dirty="0" smtClean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zichligi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,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teks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/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/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n t-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tanda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iplari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soni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, </a:t>
                </a:r>
                <a:r>
                  <a:rPr lang="en-US" sz="2400" dirty="0" err="1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>dona</a:t>
                </a:r>
                <a: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  <a:t/>
                </a:r>
                <a:br>
                  <a:rPr lang="en-US" sz="2400" dirty="0">
                    <a:solidFill>
                      <a:srgbClr val="FF0000"/>
                    </a:solidFill>
                    <a:effectLst/>
                    <a:latin typeface="Levenim MT" panose="02010502060101010101" pitchFamily="2" charset="-79"/>
                    <a:ea typeface="Calibri" panose="020F0502020204030204" pitchFamily="34" charset="0"/>
                    <a:cs typeface="Levenim MT" panose="02010502060101010101" pitchFamily="2" charset="-79"/>
                  </a:rPr>
                </a:br>
                <a:endParaRPr lang="ru-RU" sz="2400" dirty="0">
                  <a:solidFill>
                    <a:srgbClr val="FF0000"/>
                  </a:solidFill>
                  <a:cs typeface="Levenim MT" panose="02010502060101010101" pitchFamily="2" charset="-79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1400" y="381303"/>
                <a:ext cx="9258300" cy="6310125"/>
              </a:xfrm>
              <a:prstGeom prst="rect">
                <a:avLst/>
              </a:prstGeom>
              <a:blipFill rotWithShape="0">
                <a:blip r:embed="rId2"/>
                <a:stretch>
                  <a:fillRect l="-987" t="-38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3345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38400" y="957640"/>
            <a:ext cx="92583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Oxorlash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mashinasining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unumdorligi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A = V*60*T*n*10^6 * FVK, kg/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soat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V -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oxorllash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tezligi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m/min;</a:t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Tip -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ipning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chiziqli</a:t>
            </a:r>
            <a:r>
              <a:rPr lang="en-US" sz="2800" dirty="0" smtClean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zichligi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teks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;</a:t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n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to’quv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g’altagidagi</a:t>
            </a:r>
            <a:r>
              <a:rPr lang="en-US" sz="2800" dirty="0" smtClean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tanda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iplarining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soni</a:t>
            </a:r>
            <a:r>
              <a:rPr lang="en-US" sz="2800" dirty="0">
                <a:solidFill>
                  <a:srgbClr val="00B05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</a:t>
            </a:r>
            <a:endParaRPr lang="ru-RU" sz="28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56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7100" y="938937"/>
            <a:ext cx="8458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Oxorlash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jarayondagi</a:t>
            </a:r>
            <a:r>
              <a:rPr lang="en-US" sz="2400" dirty="0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nuqsonlar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</a:b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O’rama</a:t>
            </a:r>
            <a:r>
              <a:rPr lang="en-US" sz="2400" dirty="0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shaklini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buzilishi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oxor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miqdorini</a:t>
            </a:r>
            <a:r>
              <a:rPr lang="en-US" sz="2400" dirty="0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kamayishi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yoki</a:t>
            </a:r>
            <a:r>
              <a:rPr lang="en-US" sz="2400" dirty="0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ko’payishi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rangli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iplarni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chalkashishi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iflos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dog’lanishi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. </a:t>
            </a:r>
            <a:r>
              <a:rPr lang="en-US" sz="2400" dirty="0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(</a:t>
            </a:r>
            <a:r>
              <a:rPr lang="en-US" sz="2400" dirty="0" err="1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yoglanishi</a:t>
            </a:r>
            <a:r>
              <a:rPr lang="en-US" sz="2400" dirty="0" smtClean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zanglanishi</a:t>
            </a:r>
            <a:r>
              <a:rPr lang="en-US" sz="2400" dirty="0">
                <a:solidFill>
                  <a:srgbClr val="00B0F0"/>
                </a:solidFill>
                <a:latin typeface="Broadway" panose="04040905080B02020502" pitchFamily="82" charset="0"/>
                <a:ea typeface="Calibri" panose="020F0502020204030204" pitchFamily="34" charset="0"/>
              </a:rPr>
              <a:t>).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3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2133600" y="711200"/>
                <a:ext cx="9055100" cy="52191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Oxorlash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jarayonidagi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chiqindilar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.</a:t>
                </a:r>
                <a:b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Oxorlash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jarayonidagi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chiqindilar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guruxdagi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tanda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g’altaklarining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soni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va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tanda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g’altagidag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ipning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muvofiq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uzunligiga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bog’liq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bo’lib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quyidagi</a:t>
                </a:r>
                <a:r>
                  <a:rPr lang="en-US" sz="2800" dirty="0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formula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bilan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</a:t>
                </a:r>
                <a:r>
                  <a:rPr lang="en-US" sz="2800" dirty="0" err="1" smtClean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aniqlanadi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:</a:t>
                </a:r>
                <a:b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( K </a:t>
                </a:r>
                <a:r>
                  <a:rPr lang="en-US" sz="2800" dirty="0" err="1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t.g</a:t>
                </a: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> - 1)</a:t>
                </a:r>
                <a:b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: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rgbClr val="002060"/>
                    </a:solidFill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𝑈𝑠h</m:t>
                      </m:r>
                      <m:r>
                        <a:rPr lang="en-US" sz="2800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11+12(</m:t>
                          </m:r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𝐾</m:t>
                          </m:r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 </m:t>
                          </m:r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𝑡</m:t>
                          </m:r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.</m:t>
                          </m:r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𝑔</m:t>
                          </m:r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en-US" sz="2800" i="1">
                              <a:solidFill>
                                <a:srgbClr val="002060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𝐿</m:t>
                          </m:r>
                        </m:den>
                      </m:f>
                      <m:r>
                        <a:rPr lang="en-US" sz="2800" i="1">
                          <a:solidFill>
                            <a:srgbClr val="00206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m:t>∗100%;</m:t>
                      </m:r>
                    </m:oMath>
                  </m:oMathPara>
                </a14:m>
                <a:r>
                  <a:rPr lang="en-US" sz="2800" dirty="0">
                    <a:solidFill>
                      <a:srgbClr val="002060"/>
                    </a:solidFill>
                    <a:effectLst/>
                    <a:latin typeface="Arial Black" panose="020B0A04020102020204" pitchFamily="34" charset="0"/>
                    <a:ea typeface="Calibri" panose="020F0502020204030204" pitchFamily="34" charset="0"/>
                  </a:rPr>
                  <a:t/>
                </a:r>
                <a:br>
                  <a:rPr lang="en-US" sz="2800" dirty="0">
                    <a:solidFill>
                      <a:srgbClr val="002060"/>
                    </a:solidFill>
                    <a:effectLst/>
                    <a:latin typeface="Arial Black" panose="020B0A04020102020204" pitchFamily="34" charset="0"/>
                    <a:ea typeface="Calibri" panose="020F0502020204030204" pitchFamily="34" charset="0"/>
                  </a:rPr>
                </a:br>
                <a:endParaRPr lang="ru-RU" sz="2800" dirty="0">
                  <a:solidFill>
                    <a:srgbClr val="002060"/>
                  </a:solidFill>
                  <a:latin typeface="Arial Black" panose="020B0A04020102020204" pitchFamily="34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3600" y="711200"/>
                <a:ext cx="9055100" cy="5219121"/>
              </a:xfrm>
              <a:prstGeom prst="rect">
                <a:avLst/>
              </a:prstGeom>
              <a:blipFill rotWithShape="0">
                <a:blip r:embed="rId2"/>
                <a:stretch>
                  <a:fillRect l="-1347" t="-128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2577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98600" y="482600"/>
            <a:ext cx="10693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11 -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gurux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iplarini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taxtlash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vaqtida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qolgan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yelimlangan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qoldiqlar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(30 - 40 m)</a:t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12 -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tanda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g’altagida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ortib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qolgan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oxorlanmagan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uchlar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( 20 - 50 m );</a:t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K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t.g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-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guruxdagi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tanda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g’altaklarining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soni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;</a:t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L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t.g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-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tanda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g’altagidagi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ipning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muvofiq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uzunligi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, m.</a:t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</a:b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Chiqindi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miqdori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ishchining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malakasiga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mashinaning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texnik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sozligiga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oxor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sifati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boshqa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ko’plab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faktorlarga</a:t>
            </a:r>
            <a:r>
              <a:rPr lang="en-US" sz="2400" dirty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bog’liq</a:t>
            </a:r>
            <a:r>
              <a:rPr lang="en-US" sz="2400" dirty="0" smtClean="0">
                <a:solidFill>
                  <a:srgbClr val="7030A0"/>
                </a:solidFill>
                <a:latin typeface="Wide Latin" panose="020A0A07050505020404" pitchFamily="18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1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3200" y="423545"/>
            <a:ext cx="5080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TAKRORLASH UCHUN SAVOLLAR: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1.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Oxorlash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jarayoni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parametrlari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qanaqa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2.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Oxor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tanda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ipiga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ta`sir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ko’rsatadi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3.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Ipdan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oxor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siqiladi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4.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Oxorlash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tezligi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aniqlanadi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5.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To’quv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navayida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iplarning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xajmi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aniklanadi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40500" y="1083945"/>
            <a:ext cx="56515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6.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To’quv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navayiga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o’ralgan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ipla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uzunligi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aniqlanadi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7.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Ipning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og’irligi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aniqlanadi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8.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Oxorlash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mashinasining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unumdorligi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aniqlanadi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9.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Oxorlash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jarayonida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qanaqa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nuqsonlar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bo’ladi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10. </a:t>
            </a:r>
            <a:r>
              <a:rPr lang="en-US" sz="2400" dirty="0" err="1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Oxorlash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jarayonidagi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chiqindi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qanday</a:t>
            </a:r>
            <a:r>
              <a:rPr lang="en-US" sz="2400" dirty="0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aniqlanadi</a:t>
            </a:r>
            <a:r>
              <a:rPr lang="en-US" sz="2400" dirty="0">
                <a:solidFill>
                  <a:srgbClr val="C00000"/>
                </a:solidFill>
                <a:latin typeface="Showcard Gothic" panose="04020904020102020604" pitchFamily="82" charset="0"/>
                <a:ea typeface="Calibri" panose="020F0502020204030204" pitchFamily="34" charset="0"/>
              </a:rPr>
              <a:t>?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73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1000" y="657642"/>
            <a:ext cx="98298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ADABIYOTLAR</a:t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1. V.A.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Gordeev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P.V.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Volkov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"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Tkachestva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"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M.Legkaya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industriya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 1984y. 161-170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2.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Sumarakova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S.D.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Nikolaev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dr. -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Texnologiya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tkatskogo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risunka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teorii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perepleteniy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patronirovanie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M.M.I. 1984 y.40-43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3.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P.A.Aleshin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V.I.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Poletaev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-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Laboratorniy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praktikum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po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tkachestvu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M,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Legkaya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industriya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1979 y. 91-98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</a:t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/>
            </a:r>
            <a:b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</a:b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4.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Rozanov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F.M.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i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dr. -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Texnologiya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tkachestva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chast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' 1 M.,L.I., 1966 y. 156-167 </a:t>
            </a:r>
            <a:r>
              <a:rPr lang="en-US" sz="2400" dirty="0" err="1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betlar</a:t>
            </a:r>
            <a:r>
              <a:rPr lang="en-US" sz="2400" dirty="0">
                <a:solidFill>
                  <a:srgbClr val="00B0F0"/>
                </a:solidFill>
                <a:latin typeface="Lucida Calligraphy" panose="03010101010101010101" pitchFamily="66" charset="0"/>
                <a:ea typeface="Calibri" panose="020F0502020204030204" pitchFamily="34" charset="0"/>
              </a:rPr>
              <a:t>.</a:t>
            </a:r>
            <a:endParaRPr lang="ru-RU" sz="24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39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252525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76</TotalTime>
  <Words>287</Words>
  <Application>Microsoft Office PowerPoint</Application>
  <PresentationFormat>Широкоэкранный</PresentationFormat>
  <Paragraphs>28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9" baseType="lpstr">
      <vt:lpstr>Aharoni</vt:lpstr>
      <vt:lpstr>Algerian</vt:lpstr>
      <vt:lpstr>Arial</vt:lpstr>
      <vt:lpstr>Arial Black</vt:lpstr>
      <vt:lpstr>Broadway</vt:lpstr>
      <vt:lpstr>Calibri</vt:lpstr>
      <vt:lpstr>Cambria Math</vt:lpstr>
      <vt:lpstr>Century Gothic</vt:lpstr>
      <vt:lpstr>Levenim MT</vt:lpstr>
      <vt:lpstr>Lucida Calligraphy</vt:lpstr>
      <vt:lpstr>MV Boli</vt:lpstr>
      <vt:lpstr>Segoe Print</vt:lpstr>
      <vt:lpstr>Showcard Gothic</vt:lpstr>
      <vt:lpstr>Times New Roman</vt:lpstr>
      <vt:lpstr>Vijaya</vt:lpstr>
      <vt:lpstr>Wide Latin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SAIDASROR</dc:creator>
  <cp:lastModifiedBy>SAIDASROR</cp:lastModifiedBy>
  <cp:revision>10</cp:revision>
  <dcterms:created xsi:type="dcterms:W3CDTF">2018-09-26T12:18:03Z</dcterms:created>
  <dcterms:modified xsi:type="dcterms:W3CDTF">2018-09-26T13:36:05Z</dcterms:modified>
</cp:coreProperties>
</file>