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4" r:id="rId3"/>
    <p:sldId id="257" r:id="rId4"/>
    <p:sldId id="305" r:id="rId5"/>
    <p:sldId id="265" r:id="rId6"/>
    <p:sldId id="266" r:id="rId7"/>
    <p:sldId id="267" r:id="rId8"/>
    <p:sldId id="268" r:id="rId9"/>
    <p:sldId id="269" r:id="rId10"/>
    <p:sldId id="306" r:id="rId11"/>
    <p:sldId id="307" r:id="rId12"/>
    <p:sldId id="270" r:id="rId13"/>
    <p:sldId id="308" r:id="rId14"/>
    <p:sldId id="271" r:id="rId15"/>
    <p:sldId id="272" r:id="rId16"/>
    <p:sldId id="273" r:id="rId17"/>
    <p:sldId id="309" r:id="rId18"/>
    <p:sldId id="275" r:id="rId19"/>
    <p:sldId id="276" r:id="rId20"/>
    <p:sldId id="310" r:id="rId21"/>
    <p:sldId id="311" r:id="rId22"/>
    <p:sldId id="277" r:id="rId23"/>
    <p:sldId id="278" r:id="rId24"/>
    <p:sldId id="279" r:id="rId25"/>
    <p:sldId id="280" r:id="rId26"/>
    <p:sldId id="281" r:id="rId27"/>
    <p:sldId id="312" r:id="rId28"/>
    <p:sldId id="282" r:id="rId29"/>
    <p:sldId id="283" r:id="rId30"/>
    <p:sldId id="313" r:id="rId31"/>
    <p:sldId id="284" r:id="rId32"/>
    <p:sldId id="285" r:id="rId33"/>
    <p:sldId id="314" r:id="rId34"/>
    <p:sldId id="286" r:id="rId35"/>
    <p:sldId id="287" r:id="rId36"/>
    <p:sldId id="288" r:id="rId37"/>
    <p:sldId id="315" r:id="rId38"/>
    <p:sldId id="289" r:id="rId39"/>
    <p:sldId id="290" r:id="rId40"/>
    <p:sldId id="316" r:id="rId41"/>
    <p:sldId id="317" r:id="rId42"/>
    <p:sldId id="291" r:id="rId43"/>
    <p:sldId id="292" r:id="rId44"/>
    <p:sldId id="318" r:id="rId45"/>
    <p:sldId id="293" r:id="rId46"/>
    <p:sldId id="294" r:id="rId47"/>
    <p:sldId id="319" r:id="rId48"/>
    <p:sldId id="304"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08.11.2021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08.11.2021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421024"/>
          </a:xfrm>
        </p:spPr>
        <p:txBody>
          <a:bodyPr>
            <a:noAutofit/>
          </a:bodyPr>
          <a:lstStyle/>
          <a:p>
            <a:pPr algn="ctr">
              <a:lnSpc>
                <a:spcPct val="107000"/>
              </a:lnSpc>
              <a:spcAft>
                <a:spcPts val="800"/>
              </a:spcAft>
            </a:pPr>
            <a:r>
              <a:rPr lang="en-US" sz="4500" b="1" dirty="0"/>
              <a:t>ASSEMBLING SHORT REPORTS. </a:t>
            </a:r>
            <a:r>
              <a:rPr lang="en-US" sz="4500" b="1" dirty="0" smtClean="0"/>
              <a:t>TEMPLATES</a:t>
            </a:r>
            <a:r>
              <a:rPr lang="en-US" sz="45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ru-RU" sz="4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smtClean="0">
                <a:effectLst/>
                <a:latin typeface="Calibri" panose="020F0502020204030204" pitchFamily="34" charset="0"/>
                <a:ea typeface="Calibri" panose="020F0502020204030204" pitchFamily="34" charset="0"/>
                <a:cs typeface="Times New Roman" panose="02020603050405020304" pitchFamily="18" charset="0"/>
              </a:rPr>
              <a:t>8</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pic>
        <p:nvPicPr>
          <p:cNvPr id="7" name="Рисунок 6">
            <a:extLst>
              <a:ext uri="{FF2B5EF4-FFF2-40B4-BE49-F238E27FC236}">
                <a16:creationId xmlns:a16="http://schemas.microsoft.com/office/drawing/2014/main" id="{AE85CE70-519E-4512-97A1-F325DC712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366" y="2362842"/>
            <a:ext cx="8173505" cy="3382458"/>
          </a:xfrm>
          <a:prstGeom prst="rect">
            <a:avLst/>
          </a:prstGeom>
        </p:spPr>
      </p:pic>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b="1" dirty="0">
                <a:latin typeface="Calibri" panose="020F0502020204030204" pitchFamily="34" charset="0"/>
                <a:ea typeface="Calibri" panose="020F0502020204030204" pitchFamily="34" charset="0"/>
                <a:cs typeface="Times New Roman" panose="02020603050405020304" pitchFamily="18" charset="0"/>
              </a:rPr>
              <a:t>https://thebusinesscommunication.com/short-report-vs-long-report/</a:t>
            </a:r>
            <a:endParaRPr lang="ru-RU" sz="1200" dirty="0"/>
          </a:p>
        </p:txBody>
      </p:sp>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728735"/>
            <a:ext cx="9404723" cy="1400530"/>
          </a:xfrm>
        </p:spPr>
        <p:txBody>
          <a:bodyPr/>
          <a:lstStyle/>
          <a:p>
            <a:pPr algn="ctr"/>
            <a:r>
              <a:rPr lang="en-US" sz="5000" b="1" dirty="0"/>
              <a:t>ASSEMBLING SHORT REPORTS</a:t>
            </a:r>
            <a:endParaRPr lang="ru-RU" sz="5000" dirty="0"/>
          </a:p>
        </p:txBody>
      </p:sp>
    </p:spTree>
    <p:extLst>
      <p:ext uri="{BB962C8B-B14F-4D97-AF65-F5344CB8AC3E}">
        <p14:creationId xmlns:p14="http://schemas.microsoft.com/office/powerpoint/2010/main" val="1453339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Assembling short reports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75% of engineers', business executives', and government officials' time is spent writing reports and letters or processing them (Mohan; Sharma, 2016, p. 213). This statistic speaks for itself: reading and writing business communications is one of the main tasks in many important decision-making professions.</a:t>
            </a:r>
            <a:endParaRPr lang="ru-RU" dirty="0"/>
          </a:p>
          <a:p>
            <a:pPr algn="just"/>
            <a:r>
              <a:rPr lang="en-US" dirty="0"/>
              <a:t>Simply put, a report is an organized piece of writing which accounts for the facts of a situation, evaluates their significance, and formulates recommendations. The word report is from the Latin "re-</a:t>
            </a:r>
            <a:r>
              <a:rPr lang="en-US" dirty="0" err="1"/>
              <a:t>portare</a:t>
            </a:r>
            <a:r>
              <a:rPr lang="en-US" dirty="0"/>
              <a:t>", literally to "carry back". Reports, therefore, are pieces of writing intended to "take the audience back" to past events for which the said audience was not present. Memorandums, meeting minutes, progress reports, or expense reports all qualify as reports, as they all document past occurrences</a:t>
            </a:r>
            <a:r>
              <a:rPr lang="en-US" dirty="0" smtClean="0"/>
              <a:t>.</a:t>
            </a:r>
            <a:endParaRPr lang="ru-RU" dirty="0"/>
          </a:p>
        </p:txBody>
      </p:sp>
    </p:spTree>
    <p:extLst>
      <p:ext uri="{BB962C8B-B14F-4D97-AF65-F5344CB8AC3E}">
        <p14:creationId xmlns:p14="http://schemas.microsoft.com/office/powerpoint/2010/main" val="3325342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Assembling short reports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On the surface "reports" may seem like quite a broad category -- it isn't that obvious what the commonality between a lab report and an expense report might be. Whether they are intended for an internal or external audience, whether their tone is informal or formal, or whether they are addressed upwards of the organization's hierarchy or downwards, reports may be divided into a wide variety of possible subcategories</a:t>
            </a:r>
            <a:r>
              <a:rPr lang="en-US" dirty="0" smtClean="0"/>
              <a:t>.</a:t>
            </a:r>
            <a:endParaRPr lang="ru-RU" dirty="0" smtClean="0"/>
          </a:p>
          <a:p>
            <a:pPr algn="just"/>
            <a:r>
              <a:rPr lang="en-US" dirty="0" smtClean="0"/>
              <a:t>A </a:t>
            </a:r>
            <a:r>
              <a:rPr lang="en-US" dirty="0"/>
              <a:t>very straightforward criterion used to separate different types of reports, however, is simply their length. In fact, length is often an indicator of other varying report characteristics, such as the degree of formality they require, and the nature of their purpose.</a:t>
            </a:r>
            <a:endParaRPr lang="ru-RU" dirty="0"/>
          </a:p>
          <a:p>
            <a:pPr algn="just"/>
            <a:r>
              <a:rPr lang="en-US" dirty="0"/>
              <a:t>Broadly speaking, shorter reports tend to be more informal and informational, while longer reports are often formal and analytical. This chapter deals with short reports, which are often an extension of shorter forms of correspondence, and so follow on quite naturally from the previous section.</a:t>
            </a:r>
            <a:endParaRPr lang="ru-RU" sz="2500" dirty="0"/>
          </a:p>
        </p:txBody>
      </p:sp>
    </p:spTree>
    <p:extLst>
      <p:ext uri="{BB962C8B-B14F-4D97-AF65-F5344CB8AC3E}">
        <p14:creationId xmlns:p14="http://schemas.microsoft.com/office/powerpoint/2010/main" val="2737810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is a short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sz="2500" dirty="0"/>
              <a:t>Obviously, the central difference between a long and a short report lies in the length of the communication. But as mentioned above, beyond the brevity of its expression, a short report usually doesn't include conclusions or opinions by the author (</a:t>
            </a:r>
            <a:r>
              <a:rPr lang="en-US" sz="2500" dirty="0" err="1"/>
              <a:t>ProPapers</a:t>
            </a:r>
            <a:r>
              <a:rPr lang="en-US" sz="2500" dirty="0"/>
              <a:t>, 2020); it is descriptive or informational, rather than analytical. Conversely, the main purpose of longer reports is usually to provide a recommendation, which entails analyzing data and detailing the author's conclusions at length. The following sections will outline different types of short reports and how to write them. These are memo reports, meeting minutes, progress reports, and expense reports, all widely used across different sectors.</a:t>
            </a:r>
            <a:endParaRPr lang="ru-RU" sz="2500" dirty="0"/>
          </a:p>
        </p:txBody>
      </p:sp>
    </p:spTree>
    <p:extLst>
      <p:ext uri="{BB962C8B-B14F-4D97-AF65-F5344CB8AC3E}">
        <p14:creationId xmlns:p14="http://schemas.microsoft.com/office/powerpoint/2010/main" val="233110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is a memo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sz="2300" dirty="0"/>
              <a:t>Although memorandums are often swapped for email today, memo reports are still used in many workplaces, so it is useful to know how to write one. Chapter 3 has already detailed the ins and outs of constructing basic in-house memos: a memo report takes this basic style and adapts it to a report format.</a:t>
            </a:r>
            <a:endParaRPr lang="ru-RU" sz="2300" dirty="0"/>
          </a:p>
          <a:p>
            <a:pPr algn="just"/>
            <a:r>
              <a:rPr lang="en-US" sz="2300" dirty="0"/>
              <a:t>Somewhat differently to a basic memo, a memo report is usually written to provide information in response to a previous request. Its key purpose is to convey information regarding a decision or matter to an audience internal to the organization. Another difference compared to basic memos is that memo reports can sometimes include different sections, separated by headings, and may also include a reference list (Anderson, 2013).</a:t>
            </a:r>
            <a:endParaRPr lang="ru-RU" sz="2300" dirty="0"/>
          </a:p>
        </p:txBody>
      </p:sp>
    </p:spTree>
    <p:extLst>
      <p:ext uri="{BB962C8B-B14F-4D97-AF65-F5344CB8AC3E}">
        <p14:creationId xmlns:p14="http://schemas.microsoft.com/office/powerpoint/2010/main" val="2060487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How to write a memo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sz="3000" dirty="0"/>
              <a:t>It is important to remember that your report should not be no longer than two pages. The essential information which must be provided in a memo remains the same as in a basic memo: the receiver, the sender, the reference, the date, and the subject.</a:t>
            </a:r>
            <a:endParaRPr lang="ru-RU" sz="3000" dirty="0"/>
          </a:p>
          <a:p>
            <a:pPr algn="just"/>
            <a:endParaRPr lang="ru-RU" sz="3000" dirty="0" smtClean="0"/>
          </a:p>
          <a:p>
            <a:pPr algn="just"/>
            <a:r>
              <a:rPr lang="en-US" sz="3000" dirty="0" smtClean="0"/>
              <a:t>Memo </a:t>
            </a:r>
            <a:r>
              <a:rPr lang="en-US" sz="3000" dirty="0"/>
              <a:t>reports are usually divided into two sections:</a:t>
            </a:r>
            <a:endParaRPr lang="ru-RU" sz="3000" dirty="0"/>
          </a:p>
        </p:txBody>
      </p:sp>
    </p:spTree>
    <p:extLst>
      <p:ext uri="{BB962C8B-B14F-4D97-AF65-F5344CB8AC3E}">
        <p14:creationId xmlns:p14="http://schemas.microsoft.com/office/powerpoint/2010/main" val="1580472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pPr lvl="0"/>
            <a:r>
              <a:rPr lang="en-US" b="1" dirty="0"/>
              <a:t>The </a:t>
            </a:r>
            <a:r>
              <a:rPr lang="en-US" b="1" dirty="0" smtClean="0"/>
              <a:t>heading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The name of the organization is usually featured at the top of the memo, in the center. Underneath, information about the sender and the receiver should be included, as well as the reference and date. This will take a similar form to the basic memo (refer back to Chapter 3 for a more detailed explanation). Finally, the subject should be explicitly written right above the body of the memo.</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431735525"/>
              </p:ext>
            </p:extLst>
          </p:nvPr>
        </p:nvGraphicFramePr>
        <p:xfrm>
          <a:off x="1103311" y="3164980"/>
          <a:ext cx="10013179" cy="3410522"/>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745622919"/>
                    </a:ext>
                  </a:extLst>
                </a:gridCol>
              </a:tblGrid>
              <a:tr h="3174859">
                <a:tc>
                  <a:txBody>
                    <a:bodyPr/>
                    <a:lstStyle/>
                    <a:p>
                      <a:pPr algn="ctr">
                        <a:lnSpc>
                          <a:spcPct val="107000"/>
                        </a:lnSpc>
                        <a:spcAft>
                          <a:spcPts val="0"/>
                        </a:spcAft>
                      </a:pPr>
                      <a:r>
                        <a:rPr lang="en-US" sz="2000" dirty="0" smtClean="0">
                          <a:effectLst/>
                        </a:rPr>
                        <a:t>KUMA </a:t>
                      </a:r>
                      <a:r>
                        <a:rPr lang="en-US" sz="2000" dirty="0">
                          <a:effectLst/>
                        </a:rPr>
                        <a:t>KITCHENS</a:t>
                      </a:r>
                      <a:endParaRPr lang="ru-RU" sz="2000" dirty="0">
                        <a:effectLst/>
                      </a:endParaRPr>
                    </a:p>
                    <a:p>
                      <a:pPr algn="ctr">
                        <a:lnSpc>
                          <a:spcPct val="107000"/>
                        </a:lnSpc>
                        <a:spcAft>
                          <a:spcPts val="0"/>
                        </a:spcAft>
                      </a:pPr>
                      <a:r>
                        <a:rPr lang="en-US" sz="500" dirty="0">
                          <a:effectLst/>
                        </a:rPr>
                        <a:t> </a:t>
                      </a:r>
                      <a:endParaRPr lang="ru-RU" sz="500" dirty="0">
                        <a:effectLst/>
                      </a:endParaRPr>
                    </a:p>
                    <a:p>
                      <a:pPr algn="ctr">
                        <a:lnSpc>
                          <a:spcPct val="107000"/>
                        </a:lnSpc>
                        <a:spcAft>
                          <a:spcPts val="0"/>
                        </a:spcAft>
                      </a:pPr>
                      <a:r>
                        <a:rPr lang="en-US" sz="2000" dirty="0">
                          <a:effectLst/>
                        </a:rPr>
                        <a:t>Interoffice memorandum</a:t>
                      </a:r>
                      <a:endParaRPr lang="ru-RU" sz="2000" dirty="0">
                        <a:effectLst/>
                      </a:endParaRPr>
                    </a:p>
                    <a:p>
                      <a:pPr>
                        <a:lnSpc>
                          <a:spcPct val="107000"/>
                        </a:lnSpc>
                        <a:spcAft>
                          <a:spcPts val="0"/>
                        </a:spcAft>
                      </a:pPr>
                      <a:r>
                        <a:rPr lang="en-US" sz="500" dirty="0">
                          <a:effectLst/>
                        </a:rPr>
                        <a:t> </a:t>
                      </a:r>
                      <a:endParaRPr lang="ru-RU" sz="500" dirty="0">
                        <a:effectLst/>
                      </a:endParaRPr>
                    </a:p>
                    <a:p>
                      <a:pPr>
                        <a:lnSpc>
                          <a:spcPct val="150000"/>
                        </a:lnSpc>
                        <a:spcAft>
                          <a:spcPts val="0"/>
                        </a:spcAft>
                      </a:pPr>
                      <a:r>
                        <a:rPr lang="en-US" sz="2000" dirty="0">
                          <a:effectLst/>
                        </a:rPr>
                        <a:t>	TO: Head of Sanitation and Hygiene Department</a:t>
                      </a:r>
                      <a:endParaRPr lang="ru-RU" sz="2000" dirty="0">
                        <a:effectLst/>
                      </a:endParaRPr>
                    </a:p>
                    <a:p>
                      <a:pPr>
                        <a:lnSpc>
                          <a:spcPct val="150000"/>
                        </a:lnSpc>
                        <a:spcAft>
                          <a:spcPts val="0"/>
                        </a:spcAft>
                      </a:pPr>
                      <a:r>
                        <a:rPr lang="en-US" sz="2000" dirty="0">
                          <a:effectLst/>
                        </a:rPr>
                        <a:t>	DATE: 23rd March 2019</a:t>
                      </a:r>
                      <a:endParaRPr lang="ru-RU" sz="2000" dirty="0">
                        <a:effectLst/>
                      </a:endParaRPr>
                    </a:p>
                    <a:p>
                      <a:pPr>
                        <a:lnSpc>
                          <a:spcPct val="150000"/>
                        </a:lnSpc>
                        <a:spcAft>
                          <a:spcPts val="0"/>
                        </a:spcAft>
                      </a:pPr>
                      <a:r>
                        <a:rPr lang="en-US" sz="2000" dirty="0">
                          <a:effectLst/>
                        </a:rPr>
                        <a:t>	FROM: Director of Human Resources</a:t>
                      </a:r>
                      <a:endParaRPr lang="ru-RU" sz="2000" dirty="0">
                        <a:effectLst/>
                      </a:endParaRPr>
                    </a:p>
                    <a:p>
                      <a:pPr>
                        <a:lnSpc>
                          <a:spcPct val="150000"/>
                        </a:lnSpc>
                        <a:spcAft>
                          <a:spcPts val="0"/>
                        </a:spcAft>
                      </a:pPr>
                      <a:r>
                        <a:rPr lang="en-US" sz="2000" dirty="0">
                          <a:effectLst/>
                        </a:rPr>
                        <a:t>	REFERENCE: W769 09</a:t>
                      </a:r>
                      <a:endParaRPr lang="ru-RU" sz="2000" dirty="0">
                        <a:effectLst/>
                      </a:endParaRPr>
                    </a:p>
                    <a:p>
                      <a:pPr>
                        <a:lnSpc>
                          <a:spcPct val="150000"/>
                        </a:lnSpc>
                        <a:spcAft>
                          <a:spcPts val="0"/>
                        </a:spcAft>
                      </a:pPr>
                      <a:r>
                        <a:rPr lang="en-US" sz="2000" dirty="0">
                          <a:effectLst/>
                        </a:rPr>
                        <a:t>	SUBJECT: Upcoming food safety inspection</a:t>
                      </a:r>
                      <a:endParaRPr lang="ru-RU" sz="2000" dirty="0">
                        <a:effectLst/>
                      </a:endParaRPr>
                    </a:p>
                    <a:p>
                      <a:pPr>
                        <a:lnSpc>
                          <a:spcPct val="107000"/>
                        </a:lnSpc>
                        <a:spcAft>
                          <a:spcPts val="0"/>
                        </a:spcAft>
                      </a:pPr>
                      <a:r>
                        <a:rPr lang="en-US" sz="2000" dirty="0">
                          <a:effectLst/>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48900395"/>
                  </a:ext>
                </a:extLst>
              </a:tr>
            </a:tbl>
          </a:graphicData>
        </a:graphic>
      </p:graphicFrame>
    </p:spTree>
    <p:extLst>
      <p:ext uri="{BB962C8B-B14F-4D97-AF65-F5344CB8AC3E}">
        <p14:creationId xmlns:p14="http://schemas.microsoft.com/office/powerpoint/2010/main" val="1288028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pPr lvl="0"/>
            <a:r>
              <a:rPr lang="en-US" b="1" dirty="0"/>
              <a:t>The </a:t>
            </a:r>
            <a:r>
              <a:rPr lang="en-US" b="1" dirty="0" smtClean="0"/>
              <a:t>body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fontScale="92500" lnSpcReduction="10000"/>
          </a:bodyPr>
          <a:lstStyle/>
          <a:p>
            <a:pPr marL="0" indent="0" algn="just">
              <a:buNone/>
            </a:pPr>
            <a:r>
              <a:rPr lang="en-US" dirty="0"/>
              <a:t>Although the contents of the body of a memo report are very different to that of a basic memo, the language used should be equally concise and straightforward. The body of a memo report can sometimes include (Anderson, 2013):</a:t>
            </a:r>
            <a:endParaRPr lang="ru-RU" dirty="0"/>
          </a:p>
          <a:p>
            <a:pPr marL="0" lvl="0" indent="0" algn="just">
              <a:buNone/>
            </a:pPr>
            <a:r>
              <a:rPr lang="en-US" b="1" dirty="0"/>
              <a:t>Opening</a:t>
            </a:r>
            <a:endParaRPr lang="ru-RU" dirty="0"/>
          </a:p>
          <a:p>
            <a:pPr algn="just"/>
            <a:r>
              <a:rPr lang="en-US" dirty="0"/>
              <a:t>State the central purpose of the memo; why you are writing this report. This could include a statement of a problem which is being responded to. Keep this section short - up to two or three sentences should suffice.</a:t>
            </a:r>
            <a:endParaRPr lang="ru-RU" dirty="0"/>
          </a:p>
          <a:p>
            <a:pPr marL="0" lvl="0" indent="0" algn="just">
              <a:buNone/>
            </a:pPr>
            <a:r>
              <a:rPr lang="en-US" b="1" dirty="0"/>
              <a:t>Findings / Recommendations / Summary</a:t>
            </a:r>
            <a:endParaRPr lang="ru-RU" dirty="0"/>
          </a:p>
          <a:p>
            <a:pPr algn="just"/>
            <a:r>
              <a:rPr lang="en-US" dirty="0"/>
              <a:t>Include this section (whichever heading works best for your piece) if your report is longer than a page. Provide a short statement outlining the main recommendations or findings in your report.</a:t>
            </a:r>
            <a:endParaRPr lang="ru-RU" dirty="0"/>
          </a:p>
          <a:p>
            <a:pPr marL="0" lvl="0" indent="0" algn="just">
              <a:buNone/>
            </a:pPr>
            <a:r>
              <a:rPr lang="en-US" b="1" dirty="0"/>
              <a:t>Discussion</a:t>
            </a:r>
            <a:endParaRPr lang="ru-RU" dirty="0"/>
          </a:p>
          <a:p>
            <a:pPr algn="just"/>
            <a:r>
              <a:rPr lang="en-US" dirty="0"/>
              <a:t>This is the longest section of your memo, which will outline all of the evidence that you have collected to support your central findings. You should open with the most relevant information and separate out your discussion with subheadings:</a:t>
            </a:r>
            <a:endParaRPr lang="ru-RU" sz="2500" dirty="0"/>
          </a:p>
        </p:txBody>
      </p:sp>
    </p:spTree>
    <p:extLst>
      <p:ext uri="{BB962C8B-B14F-4D97-AF65-F5344CB8AC3E}">
        <p14:creationId xmlns:p14="http://schemas.microsoft.com/office/powerpoint/2010/main" val="3852267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pPr lvl="0"/>
            <a:r>
              <a:rPr lang="en-US" b="1" dirty="0"/>
              <a:t>The </a:t>
            </a:r>
            <a:r>
              <a:rPr lang="en-US" b="1" dirty="0" smtClean="0"/>
              <a:t>body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fontScale="92500" lnSpcReduction="10000"/>
          </a:bodyPr>
          <a:lstStyle/>
          <a:p>
            <a:pPr marL="0" lvl="0" indent="0">
              <a:buNone/>
            </a:pPr>
            <a:r>
              <a:rPr lang="en-US" b="1" dirty="0"/>
              <a:t>Methods</a:t>
            </a:r>
            <a:endParaRPr lang="ru-RU" dirty="0"/>
          </a:p>
          <a:p>
            <a:r>
              <a:rPr lang="en-US" dirty="0"/>
              <a:t>Here you will briefly outline your approach to this report. For example, if this is a policy recommendation, you may have deployed quantitative or qualitative methodologies. If this is a report on a scientific experiment, you may wish to include information such as your setup and procedure.</a:t>
            </a:r>
            <a:endParaRPr lang="ru-RU" dirty="0"/>
          </a:p>
          <a:p>
            <a:pPr marL="0" lvl="0" indent="0">
              <a:buNone/>
            </a:pPr>
            <a:r>
              <a:rPr lang="en-US" b="1" dirty="0"/>
              <a:t>Results</a:t>
            </a:r>
            <a:endParaRPr lang="ru-RU" dirty="0"/>
          </a:p>
          <a:p>
            <a:r>
              <a:rPr lang="en-US" dirty="0"/>
              <a:t>Describe the results of your research. This may be presented in words, but you can also include a table or graph.</a:t>
            </a:r>
            <a:endParaRPr lang="ru-RU" dirty="0"/>
          </a:p>
          <a:p>
            <a:pPr marL="0" lvl="0" indent="0">
              <a:buNone/>
            </a:pPr>
            <a:r>
              <a:rPr lang="en-US" b="1" dirty="0"/>
              <a:t>Analysis</a:t>
            </a:r>
            <a:endParaRPr lang="ru-RU" dirty="0"/>
          </a:p>
          <a:p>
            <a:r>
              <a:rPr lang="en-US" dirty="0"/>
              <a:t>Briefly include an analysis of your findings. You don't need to provide lengthy paragraphs - a short overview is appropriate for a memo report.</a:t>
            </a:r>
            <a:endParaRPr lang="ru-RU" dirty="0"/>
          </a:p>
          <a:p>
            <a:pPr marL="0" lvl="0" indent="0">
              <a:buNone/>
            </a:pPr>
            <a:r>
              <a:rPr lang="en-US" b="1" dirty="0"/>
              <a:t>Commentary</a:t>
            </a:r>
            <a:endParaRPr lang="ru-RU" dirty="0"/>
          </a:p>
          <a:p>
            <a:r>
              <a:rPr lang="en-US" dirty="0"/>
              <a:t>If this section is included, it should expand on your analysis - what do your findings suggest? Implications, challenges, limitations, and further areas of research can be discussed.</a:t>
            </a:r>
            <a:endParaRPr lang="ru-RU" dirty="0"/>
          </a:p>
        </p:txBody>
      </p:sp>
    </p:spTree>
    <p:extLst>
      <p:ext uri="{BB962C8B-B14F-4D97-AF65-F5344CB8AC3E}">
        <p14:creationId xmlns:p14="http://schemas.microsoft.com/office/powerpoint/2010/main" val="3426477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pPr lvl="0"/>
            <a:r>
              <a:rPr lang="en-US" b="1" dirty="0"/>
              <a:t>The </a:t>
            </a:r>
            <a:r>
              <a:rPr lang="en-US" b="1" dirty="0" smtClean="0"/>
              <a:t>body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lvl="0" indent="0" algn="just">
              <a:buNone/>
            </a:pPr>
            <a:r>
              <a:rPr lang="en-US" b="1" dirty="0"/>
              <a:t>Closing</a:t>
            </a:r>
            <a:endParaRPr lang="ru-RU" dirty="0"/>
          </a:p>
          <a:p>
            <a:pPr algn="just"/>
            <a:r>
              <a:rPr lang="en-US" dirty="0"/>
              <a:t>You've made your point, and now it’s time to summarize it. What action would you like for your reader to now take? Much like in a basic memo, you should make your request polite and succinct.</a:t>
            </a:r>
            <a:endParaRPr lang="ru-RU" dirty="0"/>
          </a:p>
          <a:p>
            <a:pPr marL="0" lvl="0" indent="0" algn="just">
              <a:buNone/>
            </a:pPr>
            <a:r>
              <a:rPr lang="en-US" b="1" dirty="0"/>
              <a:t>References</a:t>
            </a:r>
            <a:endParaRPr lang="ru-RU" dirty="0"/>
          </a:p>
          <a:p>
            <a:pPr algn="just"/>
            <a:r>
              <a:rPr lang="en-US" dirty="0"/>
              <a:t>If you have cited material that is not your own in your report, provide references here (see Chapter 1 for more tips on how to reference).</a:t>
            </a:r>
            <a:endParaRPr lang="ru-RU" dirty="0"/>
          </a:p>
          <a:p>
            <a:pPr marL="0" lvl="0" indent="0" algn="just">
              <a:buNone/>
            </a:pPr>
            <a:r>
              <a:rPr lang="en-US" b="1" dirty="0"/>
              <a:t>Attachments</a:t>
            </a:r>
            <a:endParaRPr lang="ru-RU" dirty="0"/>
          </a:p>
          <a:p>
            <a:pPr algn="just"/>
            <a:r>
              <a:rPr lang="en-US" dirty="0"/>
              <a:t>Attach anything that you couldn't include in your report. This may be additional information on your methodology, more detailed results, or further analysis. Unlike the rest of your report, there is no limit on what to include here. Make sure to give each attachment a heading.</a:t>
            </a:r>
            <a:endParaRPr lang="ru-RU" dirty="0"/>
          </a:p>
        </p:txBody>
      </p:sp>
    </p:spTree>
    <p:extLst>
      <p:ext uri="{BB962C8B-B14F-4D97-AF65-F5344CB8AC3E}">
        <p14:creationId xmlns:p14="http://schemas.microsoft.com/office/powerpoint/2010/main" val="2398749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are meeting minutes?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sz="2300" dirty="0"/>
              <a:t>Meeting minutes are fairly straightforward: they are the documentation of meetings used to inform attendees and non­-attendees about what was discussed (</a:t>
            </a:r>
            <a:r>
              <a:rPr lang="en-US" sz="2300" dirty="0" err="1"/>
              <a:t>Heathfield</a:t>
            </a:r>
            <a:r>
              <a:rPr lang="en-US" sz="2300" dirty="0"/>
              <a:t>, 2019). In brief, minutes are used to keep track of what happened during a meeting, and to facilitate the transition from discussion to action.</a:t>
            </a:r>
            <a:endParaRPr lang="ru-RU" sz="2300" dirty="0"/>
          </a:p>
          <a:p>
            <a:pPr algn="just"/>
            <a:r>
              <a:rPr lang="en-US" sz="2300" dirty="0"/>
              <a:t>During a meeting, a designated minutes taker is assigned the task of conducting the notetaking, typically on an electronic device. Meeting minutes may be distributed to all participants as soon as they have been checked over and approved by the meeting Chair. This may be right at the end of a meeting or within the following 24 hours. You may wish to use software to create and share your meeting minutes. Useful tools include Google Docs and One Note.</a:t>
            </a:r>
            <a:endParaRPr lang="ru-RU" sz="2300" dirty="0"/>
          </a:p>
        </p:txBody>
      </p:sp>
    </p:spTree>
    <p:extLst>
      <p:ext uri="{BB962C8B-B14F-4D97-AF65-F5344CB8AC3E}">
        <p14:creationId xmlns:p14="http://schemas.microsoft.com/office/powerpoint/2010/main" val="1801929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are meeting minutes?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lgn="just">
              <a:buNone/>
            </a:pPr>
            <a:r>
              <a:rPr lang="en-US" sz="2100" dirty="0"/>
              <a:t>Keeping minutes is important, as they advise participants on their commitments and upcoming deadlines. They should transform the wealth of information in a meeting into manageable key points, without overwhelming the reader. Meeting minutes should always contain (</a:t>
            </a:r>
            <a:r>
              <a:rPr lang="en-US" sz="2100" dirty="0" err="1"/>
              <a:t>Heathfield</a:t>
            </a:r>
            <a:r>
              <a:rPr lang="en-US" sz="2100" dirty="0"/>
              <a:t>, 2019):</a:t>
            </a:r>
            <a:endParaRPr lang="ru-RU" sz="2100" dirty="0"/>
          </a:p>
          <a:p>
            <a:pPr lvl="0" algn="just"/>
            <a:r>
              <a:rPr lang="en-US" sz="2100" dirty="0"/>
              <a:t>A record of attendance (names of all participants).</a:t>
            </a:r>
            <a:endParaRPr lang="ru-RU" sz="2100" dirty="0"/>
          </a:p>
          <a:p>
            <a:pPr lvl="0" algn="just"/>
            <a:r>
              <a:rPr lang="en-US" sz="2100" dirty="0"/>
              <a:t>The decisions, commitments, and main points of discussion.</a:t>
            </a:r>
            <a:endParaRPr lang="ru-RU" sz="2100" dirty="0"/>
          </a:p>
          <a:p>
            <a:pPr lvl="0" algn="just"/>
            <a:r>
              <a:rPr lang="en-US" sz="2100" dirty="0"/>
              <a:t>The action items and deadlines that participants have signed up to.</a:t>
            </a:r>
            <a:endParaRPr lang="ru-RU" sz="2100" dirty="0"/>
          </a:p>
          <a:p>
            <a:pPr marL="0" indent="0" algn="just">
              <a:buNone/>
            </a:pPr>
            <a:r>
              <a:rPr lang="en-US" sz="2100" dirty="0"/>
              <a:t>The most important thing to note about minutes is that they are not intended to be perfect transcripts of everything said during the meeting. A note taker shouldn't be a verbatim stenographer, but rather, someone with good synthesis sills. Only the most relevant points in the meeting should be featured, and details about participants' interactions, such as emotions and feelings, are not to be included.</a:t>
            </a:r>
            <a:endParaRPr lang="ru-RU" sz="2100" dirty="0"/>
          </a:p>
        </p:txBody>
      </p:sp>
    </p:spTree>
    <p:extLst>
      <p:ext uri="{BB962C8B-B14F-4D97-AF65-F5344CB8AC3E}">
        <p14:creationId xmlns:p14="http://schemas.microsoft.com/office/powerpoint/2010/main" val="16550519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How to write meeting minutes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501331" y="1038942"/>
            <a:ext cx="3665719" cy="5118018"/>
          </a:xfrm>
        </p:spPr>
        <p:txBody>
          <a:bodyPr>
            <a:normAutofit/>
          </a:bodyPr>
          <a:lstStyle/>
          <a:p>
            <a:pPr marL="0" indent="0" algn="just">
              <a:buNone/>
            </a:pPr>
            <a:r>
              <a:rPr lang="en-US" dirty="0"/>
              <a:t>Today, there are lots of easily accessible meeting minutes templates available on most office software packages. However, it is still important to have a basic understanding of this administrative staple, which many workplaces will expect you to know. Meeting minutes should generally be organized as follows (Personify, 2020):</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750587907"/>
              </p:ext>
            </p:extLst>
          </p:nvPr>
        </p:nvGraphicFramePr>
        <p:xfrm>
          <a:off x="4624251" y="816874"/>
          <a:ext cx="7262948" cy="5918137"/>
        </p:xfrm>
        <a:graphic>
          <a:graphicData uri="http://schemas.openxmlformats.org/drawingml/2006/table">
            <a:tbl>
              <a:tblPr firstRow="1" firstCol="1" bandRow="1">
                <a:tableStyleId>{5FD0F851-EC5A-4D38-B0AD-8093EC10F338}</a:tableStyleId>
              </a:tblPr>
              <a:tblGrid>
                <a:gridCol w="7262948">
                  <a:extLst>
                    <a:ext uri="{9D8B030D-6E8A-4147-A177-3AD203B41FA5}">
                      <a16:colId xmlns:a16="http://schemas.microsoft.com/office/drawing/2014/main" val="4170029704"/>
                    </a:ext>
                  </a:extLst>
                </a:gridCol>
              </a:tblGrid>
              <a:tr h="5387984">
                <a:tc>
                  <a:txBody>
                    <a:bodyPr/>
                    <a:lstStyle/>
                    <a:p>
                      <a:pPr>
                        <a:lnSpc>
                          <a:spcPct val="107000"/>
                        </a:lnSpc>
                        <a:spcAft>
                          <a:spcPts val="0"/>
                        </a:spcAft>
                      </a:pPr>
                      <a:r>
                        <a:rPr lang="en-US" sz="1200" dirty="0">
                          <a:effectLst/>
                        </a:rPr>
                        <a:t> </a:t>
                      </a:r>
                      <a:endParaRPr lang="ru-RU" sz="1200" dirty="0">
                        <a:effectLst/>
                      </a:endParaRPr>
                    </a:p>
                    <a:p>
                      <a:pPr algn="ctr">
                        <a:lnSpc>
                          <a:spcPct val="107000"/>
                        </a:lnSpc>
                        <a:spcAft>
                          <a:spcPts val="0"/>
                        </a:spcAft>
                      </a:pPr>
                      <a:r>
                        <a:rPr lang="en-US" sz="1300" dirty="0">
                          <a:effectLst/>
                        </a:rPr>
                        <a:t>Organization Name</a:t>
                      </a:r>
                      <a:br>
                        <a:rPr lang="en-US" sz="1300" dirty="0">
                          <a:effectLst/>
                        </a:rPr>
                      </a:br>
                      <a:r>
                        <a:rPr lang="en-US" sz="1300" dirty="0">
                          <a:effectLst/>
                        </a:rPr>
                        <a:t>Meeting Minutes</a:t>
                      </a:r>
                      <a:br>
                        <a:rPr lang="en-US" sz="1300" dirty="0">
                          <a:effectLst/>
                        </a:rPr>
                      </a:br>
                      <a:r>
                        <a:rPr lang="en-US" sz="1300" dirty="0">
                          <a:effectLst/>
                        </a:rPr>
                        <a:t>Date</a:t>
                      </a:r>
                      <a:endParaRPr lang="ru-RU" sz="1300" dirty="0">
                        <a:effectLst/>
                      </a:endParaRPr>
                    </a:p>
                    <a:p>
                      <a:pPr>
                        <a:lnSpc>
                          <a:spcPct val="107000"/>
                        </a:lnSpc>
                        <a:spcAft>
                          <a:spcPts val="0"/>
                        </a:spcAft>
                      </a:pPr>
                      <a:r>
                        <a:rPr lang="en-US" sz="1300" dirty="0" smtClean="0">
                          <a:effectLst/>
                        </a:rPr>
                        <a:t>Opening</a:t>
                      </a:r>
                      <a:endParaRPr lang="ru-RU" sz="1300" dirty="0">
                        <a:effectLst/>
                      </a:endParaRPr>
                    </a:p>
                    <a:p>
                      <a:pPr>
                        <a:lnSpc>
                          <a:spcPct val="107000"/>
                        </a:lnSpc>
                        <a:spcAft>
                          <a:spcPts val="0"/>
                        </a:spcAft>
                      </a:pPr>
                      <a:r>
                        <a:rPr lang="en-US" sz="1300" dirty="0">
                          <a:effectLst/>
                        </a:rPr>
                        <a:t>When, where the meeting was held and who called it to order.</a:t>
                      </a:r>
                      <a:endParaRPr lang="ru-RU" sz="1300" dirty="0">
                        <a:effectLst/>
                      </a:endParaRPr>
                    </a:p>
                    <a:p>
                      <a:pPr>
                        <a:lnSpc>
                          <a:spcPct val="107000"/>
                        </a:lnSpc>
                        <a:spcAft>
                          <a:spcPts val="0"/>
                        </a:spcAft>
                      </a:pPr>
                      <a:endParaRPr lang="ru-RU" sz="500" dirty="0" smtClean="0">
                        <a:effectLst/>
                      </a:endParaRPr>
                    </a:p>
                    <a:p>
                      <a:pPr>
                        <a:lnSpc>
                          <a:spcPct val="107000"/>
                        </a:lnSpc>
                        <a:spcAft>
                          <a:spcPts val="0"/>
                        </a:spcAft>
                      </a:pPr>
                      <a:r>
                        <a:rPr lang="en-US" sz="1300" dirty="0" smtClean="0">
                          <a:effectLst/>
                        </a:rPr>
                        <a:t>Present</a:t>
                      </a:r>
                      <a:endParaRPr lang="ru-RU" sz="1300" dirty="0">
                        <a:effectLst/>
                      </a:endParaRPr>
                    </a:p>
                    <a:p>
                      <a:pPr>
                        <a:lnSpc>
                          <a:spcPct val="107000"/>
                        </a:lnSpc>
                        <a:spcAft>
                          <a:spcPts val="0"/>
                        </a:spcAft>
                      </a:pPr>
                      <a:r>
                        <a:rPr lang="en-US" sz="1300" dirty="0">
                          <a:effectLst/>
                        </a:rPr>
                        <a:t>All members who were present.</a:t>
                      </a:r>
                      <a:endParaRPr lang="ru-RU" sz="1300" dirty="0">
                        <a:effectLst/>
                      </a:endParaRPr>
                    </a:p>
                    <a:p>
                      <a:pPr>
                        <a:lnSpc>
                          <a:spcPct val="107000"/>
                        </a:lnSpc>
                        <a:spcAft>
                          <a:spcPts val="0"/>
                        </a:spcAft>
                      </a:pPr>
                      <a:r>
                        <a:rPr lang="en-US" sz="500" dirty="0">
                          <a:effectLst/>
                        </a:rPr>
                        <a:t> </a:t>
                      </a:r>
                      <a:endParaRPr lang="ru-RU" sz="500" dirty="0">
                        <a:effectLst/>
                      </a:endParaRPr>
                    </a:p>
                    <a:p>
                      <a:pPr>
                        <a:lnSpc>
                          <a:spcPct val="107000"/>
                        </a:lnSpc>
                        <a:spcAft>
                          <a:spcPts val="0"/>
                        </a:spcAft>
                      </a:pPr>
                      <a:r>
                        <a:rPr lang="en-US" sz="1300" dirty="0">
                          <a:effectLst/>
                        </a:rPr>
                        <a:t>Absent</a:t>
                      </a:r>
                      <a:endParaRPr lang="ru-RU" sz="1300" dirty="0">
                        <a:effectLst/>
                      </a:endParaRPr>
                    </a:p>
                    <a:p>
                      <a:pPr>
                        <a:lnSpc>
                          <a:spcPct val="107000"/>
                        </a:lnSpc>
                        <a:spcAft>
                          <a:spcPts val="0"/>
                        </a:spcAft>
                      </a:pPr>
                      <a:r>
                        <a:rPr lang="en-US" sz="1300" dirty="0">
                          <a:effectLst/>
                        </a:rPr>
                        <a:t>Any members who were not present.</a:t>
                      </a:r>
                      <a:endParaRPr lang="ru-RU" sz="1300" dirty="0">
                        <a:effectLst/>
                      </a:endParaRPr>
                    </a:p>
                    <a:p>
                      <a:pPr>
                        <a:lnSpc>
                          <a:spcPct val="107000"/>
                        </a:lnSpc>
                        <a:spcAft>
                          <a:spcPts val="0"/>
                        </a:spcAft>
                      </a:pPr>
                      <a:r>
                        <a:rPr lang="en-US" sz="500" dirty="0">
                          <a:effectLst/>
                        </a:rPr>
                        <a:t> </a:t>
                      </a:r>
                      <a:endParaRPr lang="ru-RU" sz="500" dirty="0">
                        <a:effectLst/>
                      </a:endParaRPr>
                    </a:p>
                    <a:p>
                      <a:pPr>
                        <a:lnSpc>
                          <a:spcPct val="107000"/>
                        </a:lnSpc>
                        <a:spcAft>
                          <a:spcPts val="0"/>
                        </a:spcAft>
                      </a:pPr>
                      <a:r>
                        <a:rPr lang="en-US" sz="1300" dirty="0">
                          <a:effectLst/>
                        </a:rPr>
                        <a:t>Approval of Agenda</a:t>
                      </a:r>
                      <a:endParaRPr lang="ru-RU" sz="1300" dirty="0">
                        <a:effectLst/>
                      </a:endParaRPr>
                    </a:p>
                    <a:p>
                      <a:pPr>
                        <a:lnSpc>
                          <a:spcPct val="107000"/>
                        </a:lnSpc>
                        <a:spcAft>
                          <a:spcPts val="0"/>
                        </a:spcAft>
                      </a:pPr>
                      <a:r>
                        <a:rPr lang="en-US" sz="1300" dirty="0">
                          <a:effectLst/>
                        </a:rPr>
                        <a:t>Approval of Minutes</a:t>
                      </a:r>
                      <a:endParaRPr lang="ru-RU" sz="1300" dirty="0">
                        <a:effectLst/>
                      </a:endParaRPr>
                    </a:p>
                    <a:p>
                      <a:pPr>
                        <a:lnSpc>
                          <a:spcPct val="107000"/>
                        </a:lnSpc>
                        <a:spcAft>
                          <a:spcPts val="0"/>
                        </a:spcAft>
                      </a:pPr>
                      <a:r>
                        <a:rPr lang="en-US" sz="500" dirty="0">
                          <a:effectLst/>
                        </a:rPr>
                        <a:t> </a:t>
                      </a:r>
                      <a:endParaRPr lang="ru-RU" sz="500" dirty="0">
                        <a:effectLst/>
                      </a:endParaRPr>
                    </a:p>
                    <a:p>
                      <a:pPr>
                        <a:lnSpc>
                          <a:spcPct val="107000"/>
                        </a:lnSpc>
                        <a:spcAft>
                          <a:spcPts val="0"/>
                        </a:spcAft>
                      </a:pPr>
                      <a:r>
                        <a:rPr lang="en-US" sz="1300" dirty="0">
                          <a:effectLst/>
                        </a:rPr>
                        <a:t>Business from the Previous Meeting</a:t>
                      </a:r>
                      <a:endParaRPr lang="ru-RU" sz="1300" dirty="0">
                        <a:effectLst/>
                      </a:endParaRPr>
                    </a:p>
                    <a:p>
                      <a:pPr>
                        <a:lnSpc>
                          <a:spcPct val="107000"/>
                        </a:lnSpc>
                        <a:spcAft>
                          <a:spcPts val="0"/>
                        </a:spcAft>
                      </a:pPr>
                      <a:r>
                        <a:rPr lang="en-US" sz="1300" dirty="0">
                          <a:effectLst/>
                        </a:rPr>
                        <a:t>Motions or subjects that were raised previously, a short description, whether they were approved or rejected.</a:t>
                      </a:r>
                      <a:endParaRPr lang="ru-RU" sz="1300" dirty="0">
                        <a:effectLst/>
                      </a:endParaRPr>
                    </a:p>
                    <a:p>
                      <a:pPr>
                        <a:lnSpc>
                          <a:spcPct val="107000"/>
                        </a:lnSpc>
                        <a:spcAft>
                          <a:spcPts val="0"/>
                        </a:spcAft>
                      </a:pPr>
                      <a:r>
                        <a:rPr lang="en-US" sz="500" dirty="0">
                          <a:effectLst/>
                        </a:rPr>
                        <a:t> </a:t>
                      </a:r>
                      <a:endParaRPr lang="ru-RU" sz="500" dirty="0">
                        <a:effectLst/>
                      </a:endParaRPr>
                    </a:p>
                    <a:p>
                      <a:pPr>
                        <a:lnSpc>
                          <a:spcPct val="107000"/>
                        </a:lnSpc>
                        <a:spcAft>
                          <a:spcPts val="0"/>
                        </a:spcAft>
                      </a:pPr>
                      <a:r>
                        <a:rPr lang="en-US" sz="1300" dirty="0">
                          <a:effectLst/>
                        </a:rPr>
                        <a:t>New Business</a:t>
                      </a:r>
                      <a:endParaRPr lang="ru-RU" sz="1300" dirty="0">
                        <a:effectLst/>
                      </a:endParaRPr>
                    </a:p>
                    <a:p>
                      <a:pPr>
                        <a:lnSpc>
                          <a:spcPct val="107000"/>
                        </a:lnSpc>
                        <a:spcAft>
                          <a:spcPts val="0"/>
                        </a:spcAft>
                      </a:pPr>
                      <a:r>
                        <a:rPr lang="en-US" sz="1300" dirty="0">
                          <a:effectLst/>
                        </a:rPr>
                        <a:t>Motions or subjects raised for the first time, a short description, whether they were approved or rejected.</a:t>
                      </a:r>
                      <a:endParaRPr lang="ru-RU" sz="1300" dirty="0">
                        <a:effectLst/>
                      </a:endParaRPr>
                    </a:p>
                    <a:p>
                      <a:pPr>
                        <a:lnSpc>
                          <a:spcPct val="107000"/>
                        </a:lnSpc>
                        <a:spcAft>
                          <a:spcPts val="0"/>
                        </a:spcAft>
                      </a:pPr>
                      <a:r>
                        <a:rPr lang="en-US" sz="500" dirty="0">
                          <a:effectLst/>
                        </a:rPr>
                        <a:t> </a:t>
                      </a:r>
                      <a:endParaRPr lang="ru-RU" sz="500" dirty="0">
                        <a:effectLst/>
                      </a:endParaRPr>
                    </a:p>
                    <a:p>
                      <a:pPr>
                        <a:lnSpc>
                          <a:spcPct val="107000"/>
                        </a:lnSpc>
                        <a:spcAft>
                          <a:spcPts val="0"/>
                        </a:spcAft>
                      </a:pPr>
                      <a:r>
                        <a:rPr lang="en-US" sz="1300" dirty="0">
                          <a:effectLst/>
                        </a:rPr>
                        <a:t>Additions to the Agenda</a:t>
                      </a:r>
                      <a:endParaRPr lang="ru-RU" sz="1300" dirty="0">
                        <a:effectLst/>
                      </a:endParaRPr>
                    </a:p>
                    <a:p>
                      <a:pPr>
                        <a:lnSpc>
                          <a:spcPct val="107000"/>
                        </a:lnSpc>
                        <a:spcAft>
                          <a:spcPts val="0"/>
                        </a:spcAft>
                      </a:pPr>
                      <a:r>
                        <a:rPr lang="en-US" sz="1300" dirty="0">
                          <a:effectLst/>
                        </a:rPr>
                        <a:t>Additional items raised by members.</a:t>
                      </a:r>
                      <a:endParaRPr lang="ru-RU" sz="1300" dirty="0">
                        <a:effectLst/>
                      </a:endParaRPr>
                    </a:p>
                    <a:p>
                      <a:pPr>
                        <a:lnSpc>
                          <a:spcPct val="107000"/>
                        </a:lnSpc>
                        <a:spcAft>
                          <a:spcPts val="0"/>
                        </a:spcAft>
                      </a:pPr>
                      <a:r>
                        <a:rPr lang="en-US" sz="500" dirty="0">
                          <a:effectLst/>
                        </a:rPr>
                        <a:t> </a:t>
                      </a:r>
                      <a:endParaRPr lang="ru-RU" sz="500" dirty="0">
                        <a:effectLst/>
                      </a:endParaRPr>
                    </a:p>
                    <a:p>
                      <a:pPr>
                        <a:lnSpc>
                          <a:spcPct val="107000"/>
                        </a:lnSpc>
                        <a:spcAft>
                          <a:spcPts val="0"/>
                        </a:spcAft>
                      </a:pPr>
                      <a:r>
                        <a:rPr lang="en-US" sz="1300" dirty="0">
                          <a:effectLst/>
                        </a:rPr>
                        <a:t>Adjournment</a:t>
                      </a:r>
                      <a:endParaRPr lang="ru-RU" sz="1300" dirty="0">
                        <a:effectLst/>
                      </a:endParaRPr>
                    </a:p>
                    <a:p>
                      <a:pPr>
                        <a:lnSpc>
                          <a:spcPct val="107000"/>
                        </a:lnSpc>
                        <a:spcAft>
                          <a:spcPts val="0"/>
                        </a:spcAft>
                      </a:pPr>
                      <a:r>
                        <a:rPr lang="en-US" sz="1300" dirty="0">
                          <a:effectLst/>
                        </a:rPr>
                        <a:t>What time the meeting was adjourned, by whom, and when and where the next meeting will be held.</a:t>
                      </a:r>
                      <a:endParaRPr lang="ru-RU" sz="1300" dirty="0">
                        <a:effectLst/>
                      </a:endParaRPr>
                    </a:p>
                    <a:p>
                      <a:pPr>
                        <a:lnSpc>
                          <a:spcPct val="107000"/>
                        </a:lnSpc>
                        <a:spcAft>
                          <a:spcPts val="0"/>
                        </a:spcAft>
                      </a:pPr>
                      <a:r>
                        <a:rPr lang="en-US" sz="500" dirty="0">
                          <a:effectLst/>
                        </a:rPr>
                        <a:t> </a:t>
                      </a:r>
                      <a:endParaRPr lang="ru-RU" sz="500" dirty="0">
                        <a:effectLst/>
                      </a:endParaRPr>
                    </a:p>
                    <a:p>
                      <a:pPr>
                        <a:lnSpc>
                          <a:spcPct val="107000"/>
                        </a:lnSpc>
                        <a:spcAft>
                          <a:spcPts val="0"/>
                        </a:spcAft>
                      </a:pPr>
                      <a:r>
                        <a:rPr lang="en-US" sz="1300" dirty="0">
                          <a:effectLst/>
                        </a:rPr>
                        <a:t>Minutes submitted by: Name</a:t>
                      </a:r>
                      <a:endParaRPr lang="ru-RU" sz="1300" dirty="0">
                        <a:effectLst/>
                      </a:endParaRPr>
                    </a:p>
                    <a:p>
                      <a:pPr>
                        <a:lnSpc>
                          <a:spcPct val="107000"/>
                        </a:lnSpc>
                        <a:spcAft>
                          <a:spcPts val="0"/>
                        </a:spcAft>
                      </a:pPr>
                      <a:r>
                        <a:rPr lang="en-US" sz="1300" dirty="0">
                          <a:effectLst/>
                        </a:rPr>
                        <a:t>Minutes approved by: </a:t>
                      </a:r>
                      <a:r>
                        <a:rPr lang="en-US" sz="1300" dirty="0" smtClean="0">
                          <a:effectLst/>
                        </a:rPr>
                        <a:t>Name</a:t>
                      </a:r>
                      <a:endParaRPr lang="ru-RU" sz="1300" dirty="0">
                        <a:effectLst/>
                      </a:endParaRPr>
                    </a:p>
                  </a:txBody>
                  <a:tcPr marL="42008" marR="42008" marT="0" marB="0"/>
                </a:tc>
                <a:extLst>
                  <a:ext uri="{0D108BD9-81ED-4DB2-BD59-A6C34878D82A}">
                    <a16:rowId xmlns:a16="http://schemas.microsoft.com/office/drawing/2014/main" val="1505844105"/>
                  </a:ext>
                </a:extLst>
              </a:tr>
            </a:tbl>
          </a:graphicData>
        </a:graphic>
      </p:graphicFrame>
    </p:spTree>
    <p:extLst>
      <p:ext uri="{BB962C8B-B14F-4D97-AF65-F5344CB8AC3E}">
        <p14:creationId xmlns:p14="http://schemas.microsoft.com/office/powerpoint/2010/main" val="35319694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is an expense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fontScale="92500" lnSpcReduction="10000"/>
          </a:bodyPr>
          <a:lstStyle/>
          <a:p>
            <a:pPr algn="just"/>
            <a:r>
              <a:rPr lang="en-US" dirty="0"/>
              <a:t>Expense reports are an entirely different type of document: they are a much more circumscribed form of communication, written by an employee and addressed solely to the employer. Their purpose is to record expenditures made by an employee while on the job, for which the employee seeks reimbursement. Such expenses are documented, in order to keep track of the organization's spending and taxable profit. Although writing an expense report may seem like a chore, keeping track of who paid for what is essential to guarantee protection of employee rights. If you are an employee, you should take your expense reporting seriously - it will certainly play in your favor in the long run!</a:t>
            </a:r>
            <a:endParaRPr lang="ru-RU" dirty="0"/>
          </a:p>
          <a:p>
            <a:pPr algn="just"/>
            <a:r>
              <a:rPr lang="en-US" dirty="0"/>
              <a:t>From the company's side, expense reports are a fundamental part of closely monitoring spending. In some cases, they may help establish the need for the company to redistribute resources or to limit the expenditures budget allocated to employees. In fact, according to the expense managing software Expense Point, "studies have found that expense report fraud alone can cost companies up to 5% of their annual revenue". So, as an employee, recording your expenses while on the job will definitely put you in your boss' good books. And as an employer, rigorously monitoring expense reports by employees may save your company from expense report fraud!</a:t>
            </a:r>
            <a:endParaRPr lang="ru-RU" sz="2500" dirty="0"/>
          </a:p>
        </p:txBody>
      </p:sp>
    </p:spTree>
    <p:extLst>
      <p:ext uri="{BB962C8B-B14F-4D97-AF65-F5344CB8AC3E}">
        <p14:creationId xmlns:p14="http://schemas.microsoft.com/office/powerpoint/2010/main" val="25673764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should be on your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Autofit/>
          </a:bodyPr>
          <a:lstStyle/>
          <a:p>
            <a:pPr lvl="0"/>
            <a:r>
              <a:rPr lang="en-US" sz="2800" dirty="0"/>
              <a:t>Your name and your contact information.</a:t>
            </a:r>
            <a:endParaRPr lang="ru-RU" sz="2800" dirty="0"/>
          </a:p>
          <a:p>
            <a:pPr lvl="0"/>
            <a:r>
              <a:rPr lang="en-US" sz="2800" dirty="0"/>
              <a:t>A list of the purchases to be reimbursed featuring the date of each purchase.</a:t>
            </a:r>
            <a:endParaRPr lang="ru-RU" sz="2800" dirty="0"/>
          </a:p>
          <a:p>
            <a:pPr lvl="0"/>
            <a:r>
              <a:rPr lang="en-US" sz="2800" dirty="0"/>
              <a:t>Description of the purchase (why was it bought? For whom?).</a:t>
            </a:r>
            <a:endParaRPr lang="ru-RU" sz="2800" dirty="0"/>
          </a:p>
          <a:p>
            <a:pPr lvl="0"/>
            <a:r>
              <a:rPr lang="en-US" sz="2800" dirty="0"/>
              <a:t>A total of the amount of money spent.</a:t>
            </a:r>
            <a:endParaRPr lang="ru-RU" sz="2800" dirty="0"/>
          </a:p>
          <a:p>
            <a:pPr lvl="0"/>
            <a:r>
              <a:rPr lang="en-US" sz="2800" dirty="0"/>
              <a:t>A subtraction of any advances (money given to you in advance for a business expenditure) you may have received</a:t>
            </a:r>
            <a:endParaRPr lang="ru-RU" sz="2800" dirty="0"/>
          </a:p>
          <a:p>
            <a:r>
              <a:rPr lang="en-US" sz="2800" dirty="0"/>
              <a:t>The total sum of money to be reimbursed.</a:t>
            </a:r>
            <a:endParaRPr lang="ru-RU" sz="2800" dirty="0"/>
          </a:p>
        </p:txBody>
      </p:sp>
    </p:spTree>
    <p:extLst>
      <p:ext uri="{BB962C8B-B14F-4D97-AF65-F5344CB8AC3E}">
        <p14:creationId xmlns:p14="http://schemas.microsoft.com/office/powerpoint/2010/main" val="3130816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should be on your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501332" y="1130382"/>
            <a:ext cx="4957854" cy="5118018"/>
          </a:xfrm>
        </p:spPr>
        <p:txBody>
          <a:bodyPr>
            <a:noAutofit/>
          </a:bodyPr>
          <a:lstStyle/>
          <a:p>
            <a:pPr marL="0" indent="0">
              <a:buNone/>
            </a:pPr>
            <a:r>
              <a:rPr lang="en-US" sz="2200" dirty="0"/>
              <a:t>Each day may need to be broken down into the above section examples, to ensure that the expenses are rigorously recorded and justified. This also helps to prove that the expenses you made on a trip were for business and not pleasure.</a:t>
            </a:r>
            <a:endParaRPr lang="ru-RU" sz="2200" dirty="0"/>
          </a:p>
          <a:p>
            <a:r>
              <a:rPr lang="en-US" sz="2200" dirty="0"/>
              <a:t>Company Name / Logo</a:t>
            </a:r>
            <a:endParaRPr lang="ru-RU" sz="2200" dirty="0"/>
          </a:p>
          <a:p>
            <a:r>
              <a:rPr lang="en-US" sz="2200" dirty="0"/>
              <a:t>Purpose of expense report:</a:t>
            </a:r>
            <a:endParaRPr lang="ru-RU" sz="2200" dirty="0"/>
          </a:p>
          <a:p>
            <a:r>
              <a:rPr lang="en-US" sz="2200" dirty="0"/>
              <a:t>Name:</a:t>
            </a:r>
            <a:endParaRPr lang="ru-RU" sz="2200" dirty="0"/>
          </a:p>
          <a:p>
            <a:r>
              <a:rPr lang="en-US" sz="2200" dirty="0"/>
              <a:t>Contact information:</a:t>
            </a:r>
            <a:endParaRPr lang="ru-RU" sz="2200" dirty="0"/>
          </a:p>
        </p:txBody>
      </p:sp>
      <p:pic>
        <p:nvPicPr>
          <p:cNvPr id="4" name="Рисунок 3"/>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454331" y="1234885"/>
            <a:ext cx="6245133" cy="50135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07570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What is a progress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buNone/>
            </a:pPr>
            <a:r>
              <a:rPr lang="en-US" dirty="0"/>
              <a:t>Intuitively, a progress report is a written record of what has already been completed and what is left to do on a project. There are a number of uses to a progress report, such as reassurance that progress is being made, formalizing the commitments and duties of team members, and to discuss potential issues in a project and its timescale (Boyd, 2020).</a:t>
            </a:r>
            <a:endParaRPr lang="ru-RU" dirty="0"/>
          </a:p>
          <a:p>
            <a:pPr marL="0" indent="0">
              <a:buNone/>
            </a:pPr>
            <a:r>
              <a:rPr lang="en-US" dirty="0"/>
              <a:t>Progress reports can be used to evaluate the advancement of many different types of projects, from a city's building of a bridge to the investigation of faulty machinery in a factory</a:t>
            </a:r>
            <a:r>
              <a:rPr lang="en-US" dirty="0" smtClean="0"/>
              <a:t>.</a:t>
            </a:r>
            <a:r>
              <a:rPr lang="en-US" dirty="0"/>
              <a:t> </a:t>
            </a:r>
            <a:endParaRPr lang="ru-RU" dirty="0"/>
          </a:p>
          <a:p>
            <a:pPr marL="0" indent="0">
              <a:buNone/>
            </a:pPr>
            <a:r>
              <a:rPr lang="en-US" dirty="0"/>
              <a:t>There are three main formats to a progress report (Boyd, 2020), the first two of which have already been discussed.</a:t>
            </a:r>
            <a:endParaRPr lang="ru-RU" dirty="0"/>
          </a:p>
          <a:p>
            <a:pPr lvl="0"/>
            <a:r>
              <a:rPr lang="en-US" dirty="0"/>
              <a:t>Memo</a:t>
            </a:r>
            <a:endParaRPr lang="ru-RU" dirty="0"/>
          </a:p>
          <a:p>
            <a:pPr lvl="0"/>
            <a:r>
              <a:rPr lang="en-US" dirty="0"/>
              <a:t>Email/ letter</a:t>
            </a:r>
            <a:endParaRPr lang="ru-RU" dirty="0"/>
          </a:p>
          <a:p>
            <a:r>
              <a:rPr lang="en-US" dirty="0"/>
              <a:t>A formal report</a:t>
            </a:r>
            <a:endParaRPr lang="ru-RU" sz="2500" dirty="0"/>
          </a:p>
        </p:txBody>
      </p:sp>
    </p:spTree>
    <p:extLst>
      <p:ext uri="{BB962C8B-B14F-4D97-AF65-F5344CB8AC3E}">
        <p14:creationId xmlns:p14="http://schemas.microsoft.com/office/powerpoint/2010/main" val="4053423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How to write a progress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lnSpcReduction="10000"/>
          </a:bodyPr>
          <a:lstStyle/>
          <a:p>
            <a:pPr marL="0" indent="0" algn="just">
              <a:buNone/>
            </a:pPr>
            <a:r>
              <a:rPr lang="en-US" dirty="0"/>
              <a:t>As the first two formats have already been covered, this section will focus on how to construct a formal progress report. This is the most complex format of the three, and the one that you may need to bring out when dealing with an important client.</a:t>
            </a:r>
            <a:endParaRPr lang="ru-RU" dirty="0"/>
          </a:p>
          <a:p>
            <a:pPr marL="0" indent="0" algn="just">
              <a:buNone/>
            </a:pPr>
            <a:r>
              <a:rPr lang="en-US" dirty="0"/>
              <a:t>There are a number of important pointers to remember when you are creating a formal progress report.</a:t>
            </a:r>
            <a:endParaRPr lang="ru-RU" dirty="0"/>
          </a:p>
          <a:p>
            <a:pPr lvl="0" algn="just"/>
            <a:r>
              <a:rPr lang="en-US" b="1" dirty="0"/>
              <a:t>Think about your audience!</a:t>
            </a:r>
            <a:r>
              <a:rPr lang="en-US" dirty="0"/>
              <a:t> Explain technical terms when needed.</a:t>
            </a:r>
            <a:endParaRPr lang="ru-RU" dirty="0"/>
          </a:p>
          <a:p>
            <a:pPr lvl="0" algn="just"/>
            <a:r>
              <a:rPr lang="en-US" b="1" dirty="0"/>
              <a:t>Be unbiased.</a:t>
            </a:r>
            <a:r>
              <a:rPr lang="en-US" dirty="0"/>
              <a:t> State well evidenced claims rather than under ­researched opinions.</a:t>
            </a:r>
            <a:endParaRPr lang="ru-RU" dirty="0"/>
          </a:p>
          <a:p>
            <a:pPr lvl="0" algn="just"/>
            <a:r>
              <a:rPr lang="en-US" b="1" dirty="0"/>
              <a:t>Use diagrams.</a:t>
            </a:r>
            <a:r>
              <a:rPr lang="en-US" dirty="0"/>
              <a:t> Breaking up your text with charts or graphs can provide for a more engaging read.</a:t>
            </a:r>
            <a:endParaRPr lang="ru-RU" dirty="0"/>
          </a:p>
          <a:p>
            <a:pPr lvl="0" algn="just"/>
            <a:r>
              <a:rPr lang="en-US" b="1" dirty="0"/>
              <a:t>Use concise language</a:t>
            </a:r>
            <a:r>
              <a:rPr lang="en-US" dirty="0"/>
              <a:t> (as always when writing technically).</a:t>
            </a:r>
            <a:endParaRPr lang="ru-RU" dirty="0"/>
          </a:p>
          <a:p>
            <a:pPr algn="just"/>
            <a:r>
              <a:rPr lang="en-US" b="1" dirty="0"/>
              <a:t>Think about your report as a question and answer.</a:t>
            </a:r>
            <a:r>
              <a:rPr lang="en-US" dirty="0"/>
              <a:t> Imagine the questions that would be raised about the progress of this project (</a:t>
            </a:r>
            <a:r>
              <a:rPr lang="en-US" dirty="0" err="1"/>
              <a:t>Balmaceda</a:t>
            </a:r>
            <a:r>
              <a:rPr lang="en-US" dirty="0"/>
              <a:t>, 2018).</a:t>
            </a:r>
            <a:endParaRPr lang="ru-RU" sz="2500" dirty="0"/>
          </a:p>
        </p:txBody>
      </p:sp>
    </p:spTree>
    <p:extLst>
      <p:ext uri="{BB962C8B-B14F-4D97-AF65-F5344CB8AC3E}">
        <p14:creationId xmlns:p14="http://schemas.microsoft.com/office/powerpoint/2010/main" val="39002174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How to write a progress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buNone/>
            </a:pPr>
            <a:r>
              <a:rPr lang="en-US" dirty="0"/>
              <a:t>The next important step is structuring your piece. You will first need to consider whether this is a daily, weekly, or monthly report and who it is written for - will only one person be looking at this or a group of people (</a:t>
            </a:r>
            <a:r>
              <a:rPr lang="en-US" dirty="0" err="1"/>
              <a:t>Balmaceda</a:t>
            </a:r>
            <a:r>
              <a:rPr lang="en-US" dirty="0"/>
              <a:t>, 2018)?</a:t>
            </a:r>
            <a:endParaRPr lang="ru-RU" dirty="0"/>
          </a:p>
          <a:p>
            <a:pPr marL="0" indent="0">
              <a:buNone/>
            </a:pPr>
            <a:r>
              <a:rPr lang="en-US" dirty="0"/>
              <a:t>Unlike a memo, which has a general and simple formulaic structure, you may wish to jazz up your progress report depending on your audience. This could include using colored text boxes or different fonts. There are plenty of templates available on office software that you can draw from.</a:t>
            </a:r>
            <a:endParaRPr lang="ru-RU" dirty="0"/>
          </a:p>
          <a:p>
            <a:pPr marL="0" lvl="0" indent="0">
              <a:buNone/>
            </a:pPr>
            <a:r>
              <a:rPr lang="en-US" b="1" dirty="0"/>
              <a:t>The Progress, Plans, Problems structure</a:t>
            </a:r>
            <a:endParaRPr lang="ru-RU" dirty="0"/>
          </a:p>
          <a:p>
            <a:r>
              <a:rPr lang="en-US" dirty="0"/>
              <a:t>You can structure a progress report using the PPP (progress, plans, problems) method (</a:t>
            </a:r>
            <a:r>
              <a:rPr lang="en-US" dirty="0" err="1"/>
              <a:t>Jogi</a:t>
            </a:r>
            <a:r>
              <a:rPr lang="en-US" dirty="0"/>
              <a:t>, 2020):</a:t>
            </a:r>
            <a:endParaRPr lang="ru-RU" dirty="0"/>
          </a:p>
          <a:p>
            <a:pPr marL="0" lvl="0" indent="0">
              <a:buNone/>
            </a:pPr>
            <a:r>
              <a:rPr lang="en-US" b="1" dirty="0"/>
              <a:t>Introduction</a:t>
            </a:r>
            <a:endParaRPr lang="ru-RU" dirty="0"/>
          </a:p>
          <a:p>
            <a:r>
              <a:rPr lang="en-US" dirty="0"/>
              <a:t>This is where you will provide a brief summary of the contents of your progress report. Keep this to one or two paragraphs if possible.</a:t>
            </a:r>
            <a:endParaRPr lang="ru-RU" sz="2500" dirty="0"/>
          </a:p>
        </p:txBody>
      </p:sp>
    </p:spTree>
    <p:extLst>
      <p:ext uri="{BB962C8B-B14F-4D97-AF65-F5344CB8AC3E}">
        <p14:creationId xmlns:p14="http://schemas.microsoft.com/office/powerpoint/2010/main" val="1393052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How to write a progress report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lvl="0" indent="0">
              <a:buNone/>
            </a:pPr>
            <a:r>
              <a:rPr lang="en-US" b="1" dirty="0"/>
              <a:t>Progress</a:t>
            </a:r>
            <a:endParaRPr lang="ru-RU" dirty="0"/>
          </a:p>
          <a:p>
            <a:r>
              <a:rPr lang="en-US" dirty="0"/>
              <a:t>Outline what you have achieved so far in this section. You may wish to organize this in a list form, such as tasks completed this month. This could look something like:</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147255891"/>
              </p:ext>
            </p:extLst>
          </p:nvPr>
        </p:nvGraphicFramePr>
        <p:xfrm>
          <a:off x="1103311" y="2725334"/>
          <a:ext cx="10013179" cy="3523066"/>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2855064616"/>
                    </a:ext>
                  </a:extLst>
                </a:gridCol>
              </a:tblGrid>
              <a:tr h="3523066">
                <a:tc>
                  <a:txBody>
                    <a:bodyPr/>
                    <a:lstStyle/>
                    <a:p>
                      <a:pPr algn="just">
                        <a:lnSpc>
                          <a:spcPct val="144000"/>
                        </a:lnSpc>
                        <a:spcAft>
                          <a:spcPts val="600"/>
                        </a:spcAft>
                      </a:pPr>
                      <a:r>
                        <a:rPr lang="en-US" sz="2300" dirty="0">
                          <a:effectLst/>
                        </a:rPr>
                        <a:t>	Tasks completed this month:</a:t>
                      </a:r>
                      <a:endParaRPr lang="ru-RU" sz="2300" dirty="0">
                        <a:effectLst/>
                      </a:endParaRPr>
                    </a:p>
                    <a:p>
                      <a:pPr algn="just">
                        <a:lnSpc>
                          <a:spcPct val="144000"/>
                        </a:lnSpc>
                        <a:spcAft>
                          <a:spcPts val="600"/>
                        </a:spcAft>
                      </a:pPr>
                      <a:r>
                        <a:rPr lang="en-US" sz="2300" dirty="0">
                          <a:effectLst/>
                        </a:rPr>
                        <a:t> </a:t>
                      </a:r>
                      <a:endParaRPr lang="ru-RU" sz="2300" dirty="0">
                        <a:effectLst/>
                      </a:endParaRPr>
                    </a:p>
                    <a:p>
                      <a:pPr marL="342900" lvl="0" indent="-342900" algn="just">
                        <a:lnSpc>
                          <a:spcPct val="144000"/>
                        </a:lnSpc>
                        <a:spcAft>
                          <a:spcPts val="600"/>
                        </a:spcAft>
                        <a:buFont typeface="Symbol" panose="05050102010706020507" pitchFamily="18" charset="2"/>
                        <a:buChar char=""/>
                      </a:pPr>
                      <a:r>
                        <a:rPr lang="en-US" sz="2300" dirty="0">
                          <a:effectLst/>
                        </a:rPr>
                        <a:t>Increased vegan food blog articles to 6.</a:t>
                      </a:r>
                      <a:endParaRPr lang="ru-RU" sz="2300" dirty="0">
                        <a:effectLst/>
                      </a:endParaRPr>
                    </a:p>
                    <a:p>
                      <a:pPr marL="342900" lvl="0" indent="-342900" algn="just">
                        <a:lnSpc>
                          <a:spcPct val="144000"/>
                        </a:lnSpc>
                        <a:spcAft>
                          <a:spcPts val="600"/>
                        </a:spcAft>
                        <a:buFont typeface="Symbol" panose="05050102010706020507" pitchFamily="18" charset="2"/>
                        <a:buChar char=""/>
                      </a:pPr>
                      <a:r>
                        <a:rPr lang="en-US" sz="2300" dirty="0">
                          <a:effectLst/>
                        </a:rPr>
                        <a:t>Finished the annual Christmas photoshoot.</a:t>
                      </a:r>
                      <a:endParaRPr lang="ru-RU" sz="2300" dirty="0">
                        <a:effectLst/>
                      </a:endParaRPr>
                    </a:p>
                    <a:p>
                      <a:pPr marL="342900" lvl="0" indent="-342900" algn="just">
                        <a:lnSpc>
                          <a:spcPct val="144000"/>
                        </a:lnSpc>
                        <a:spcAft>
                          <a:spcPts val="600"/>
                        </a:spcAft>
                        <a:buFont typeface="Symbol" panose="05050102010706020507" pitchFamily="18" charset="2"/>
                        <a:buChar char=""/>
                      </a:pPr>
                      <a:r>
                        <a:rPr lang="en-US" sz="2300" dirty="0">
                          <a:effectLst/>
                        </a:rPr>
                        <a:t>Collaborated with </a:t>
                      </a:r>
                      <a:r>
                        <a:rPr lang="en-US" sz="2300" dirty="0" err="1">
                          <a:effectLst/>
                        </a:rPr>
                        <a:t>Beyonce</a:t>
                      </a:r>
                      <a:r>
                        <a:rPr lang="en-US" sz="2300" dirty="0">
                          <a:effectLst/>
                        </a:rPr>
                        <a:t> for online digital segment.</a:t>
                      </a:r>
                      <a:endParaRPr lang="ru-RU" sz="2300" dirty="0">
                        <a:effectLst/>
                      </a:endParaRPr>
                    </a:p>
                    <a:p>
                      <a:pPr marL="342900" lvl="0" indent="-342900" algn="just">
                        <a:lnSpc>
                          <a:spcPct val="144000"/>
                        </a:lnSpc>
                        <a:spcAft>
                          <a:spcPts val="600"/>
                        </a:spcAft>
                        <a:buFont typeface="Symbol" panose="05050102010706020507" pitchFamily="18" charset="2"/>
                        <a:buChar char=""/>
                      </a:pPr>
                      <a:r>
                        <a:rPr lang="en-US" sz="2300" dirty="0">
                          <a:effectLst/>
                        </a:rPr>
                        <a:t>Drew up plans for the revamping of second kitchen.</a:t>
                      </a:r>
                      <a:endParaRPr lang="ru-RU" sz="2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6602287"/>
                  </a:ext>
                </a:extLst>
              </a:tr>
            </a:tbl>
          </a:graphicData>
        </a:graphic>
      </p:graphicFrame>
    </p:spTree>
    <p:extLst>
      <p:ext uri="{BB962C8B-B14F-4D97-AF65-F5344CB8AC3E}">
        <p14:creationId xmlns:p14="http://schemas.microsoft.com/office/powerpoint/2010/main" val="37152135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Plans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Here you will want to write about the goals to be achieved over the next window of time.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564072186"/>
              </p:ext>
            </p:extLst>
          </p:nvPr>
        </p:nvGraphicFramePr>
        <p:xfrm>
          <a:off x="1103311" y="1994458"/>
          <a:ext cx="10013179" cy="4253942"/>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2413999734"/>
                    </a:ext>
                  </a:extLst>
                </a:gridCol>
              </a:tblGrid>
              <a:tr h="4253942">
                <a:tc>
                  <a:txBody>
                    <a:bodyPr/>
                    <a:lstStyle/>
                    <a:p>
                      <a:pPr algn="just">
                        <a:lnSpc>
                          <a:spcPct val="144000"/>
                        </a:lnSpc>
                        <a:spcAft>
                          <a:spcPts val="600"/>
                        </a:spcAft>
                      </a:pPr>
                      <a:r>
                        <a:rPr lang="en-US" sz="2500" dirty="0">
                          <a:effectLst/>
                        </a:rPr>
                        <a:t>	Goals for next month:</a:t>
                      </a:r>
                      <a:endParaRPr lang="ru-RU" sz="2500" dirty="0">
                        <a:effectLst/>
                      </a:endParaRPr>
                    </a:p>
                    <a:p>
                      <a:pPr algn="just">
                        <a:lnSpc>
                          <a:spcPct val="144000"/>
                        </a:lnSpc>
                        <a:spcAft>
                          <a:spcPts val="600"/>
                        </a:spcAft>
                      </a:pPr>
                      <a:r>
                        <a:rPr lang="en-US" sz="2500" dirty="0">
                          <a:effectLst/>
                        </a:rPr>
                        <a:t> </a:t>
                      </a:r>
                      <a:endParaRPr lang="ru-RU" sz="2500" dirty="0">
                        <a:effectLst/>
                      </a:endParaRPr>
                    </a:p>
                    <a:p>
                      <a:pPr marL="342900" lvl="0" indent="-342900" algn="just">
                        <a:lnSpc>
                          <a:spcPct val="144000"/>
                        </a:lnSpc>
                        <a:spcAft>
                          <a:spcPts val="600"/>
                        </a:spcAft>
                        <a:buFont typeface="Symbol" panose="05050102010706020507" pitchFamily="18" charset="2"/>
                        <a:buChar char=""/>
                      </a:pPr>
                      <a:r>
                        <a:rPr lang="en-US" sz="2500" dirty="0">
                          <a:effectLst/>
                        </a:rPr>
                        <a:t>Edit and </a:t>
                      </a:r>
                      <a:r>
                        <a:rPr lang="en-US" sz="2500" dirty="0" smtClean="0">
                          <a:effectLst/>
                        </a:rPr>
                        <a:t>format </a:t>
                      </a:r>
                      <a:r>
                        <a:rPr lang="en-US" sz="2500" dirty="0">
                          <a:effectLst/>
                        </a:rPr>
                        <a:t>the Spring photoshoot.</a:t>
                      </a:r>
                      <a:endParaRPr lang="ru-RU" sz="2500" dirty="0">
                        <a:effectLst/>
                      </a:endParaRPr>
                    </a:p>
                    <a:p>
                      <a:pPr marL="342900" lvl="0" indent="-342900" algn="just">
                        <a:lnSpc>
                          <a:spcPct val="144000"/>
                        </a:lnSpc>
                        <a:spcAft>
                          <a:spcPts val="600"/>
                        </a:spcAft>
                        <a:buFont typeface="Symbol" panose="05050102010706020507" pitchFamily="18" charset="2"/>
                        <a:buChar char=""/>
                      </a:pPr>
                      <a:r>
                        <a:rPr lang="en-US" sz="2500" dirty="0">
                          <a:effectLst/>
                        </a:rPr>
                        <a:t>Edit and upload the </a:t>
                      </a:r>
                      <a:r>
                        <a:rPr lang="en-US" sz="2500" dirty="0" err="1">
                          <a:effectLst/>
                        </a:rPr>
                        <a:t>Beyonce</a:t>
                      </a:r>
                      <a:r>
                        <a:rPr lang="en-US" sz="2500" dirty="0">
                          <a:effectLst/>
                        </a:rPr>
                        <a:t> digital segment.</a:t>
                      </a:r>
                      <a:endParaRPr lang="ru-RU" sz="2500" dirty="0">
                        <a:effectLst/>
                      </a:endParaRPr>
                    </a:p>
                    <a:p>
                      <a:pPr marL="342900" lvl="0" indent="-342900" algn="just">
                        <a:lnSpc>
                          <a:spcPct val="144000"/>
                        </a:lnSpc>
                        <a:spcAft>
                          <a:spcPts val="600"/>
                        </a:spcAft>
                        <a:buFont typeface="Symbol" panose="05050102010706020507" pitchFamily="18" charset="2"/>
                        <a:buChar char=""/>
                      </a:pPr>
                      <a:r>
                        <a:rPr lang="en-US" sz="2500" dirty="0">
                          <a:effectLst/>
                        </a:rPr>
                        <a:t>Get builders in to start revamping the second kitchen.</a:t>
                      </a:r>
                      <a:endParaRPr lang="ru-RU" sz="2500" dirty="0">
                        <a:effectLst/>
                      </a:endParaRPr>
                    </a:p>
                    <a:p>
                      <a:pPr marL="342900" lvl="0" indent="-342900" algn="just">
                        <a:lnSpc>
                          <a:spcPct val="144000"/>
                        </a:lnSpc>
                        <a:spcAft>
                          <a:spcPts val="600"/>
                        </a:spcAft>
                        <a:buFont typeface="Symbol" panose="05050102010706020507" pitchFamily="18" charset="2"/>
                        <a:buChar char=""/>
                      </a:pPr>
                      <a:r>
                        <a:rPr lang="en-US" sz="2500" dirty="0">
                          <a:effectLst/>
                        </a:rPr>
                        <a:t>Collaborate with Billie </a:t>
                      </a:r>
                      <a:r>
                        <a:rPr lang="en-US" sz="2500" dirty="0" err="1">
                          <a:effectLst/>
                        </a:rPr>
                        <a:t>Eilish</a:t>
                      </a:r>
                      <a:r>
                        <a:rPr lang="en-US" sz="2500" dirty="0">
                          <a:effectLst/>
                        </a:rPr>
                        <a:t> for digital segment</a:t>
                      </a:r>
                      <a:r>
                        <a:rPr lang="en-US" sz="2500" dirty="0" smtClean="0">
                          <a:effectLst/>
                        </a:rPr>
                        <a:t>.</a:t>
                      </a:r>
                      <a:endParaRPr lang="ru-RU" sz="2500" dirty="0">
                        <a:effectLst/>
                      </a:endParaRPr>
                    </a:p>
                  </a:txBody>
                  <a:tcPr marL="68580" marR="68580" marT="0" marB="0"/>
                </a:tc>
                <a:extLst>
                  <a:ext uri="{0D108BD9-81ED-4DB2-BD59-A6C34878D82A}">
                    <a16:rowId xmlns:a16="http://schemas.microsoft.com/office/drawing/2014/main" val="1928005427"/>
                  </a:ext>
                </a:extLst>
              </a:tr>
            </a:tbl>
          </a:graphicData>
        </a:graphic>
      </p:graphicFrame>
    </p:spTree>
    <p:extLst>
      <p:ext uri="{BB962C8B-B14F-4D97-AF65-F5344CB8AC3E}">
        <p14:creationId xmlns:p14="http://schemas.microsoft.com/office/powerpoint/2010/main" val="2472269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Problems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Outline any obstacles to achieving your objectives here.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993546472"/>
              </p:ext>
            </p:extLst>
          </p:nvPr>
        </p:nvGraphicFramePr>
        <p:xfrm>
          <a:off x="1103311" y="1849628"/>
          <a:ext cx="10013179" cy="4097274"/>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1007018771"/>
                    </a:ext>
                  </a:extLst>
                </a:gridCol>
              </a:tblGrid>
              <a:tr h="4067846">
                <a:tc>
                  <a:txBody>
                    <a:bodyPr/>
                    <a:lstStyle/>
                    <a:p>
                      <a:pPr indent="450215" algn="just">
                        <a:lnSpc>
                          <a:spcPct val="144000"/>
                        </a:lnSpc>
                        <a:spcAft>
                          <a:spcPts val="600"/>
                        </a:spcAft>
                      </a:pPr>
                      <a:r>
                        <a:rPr lang="en-US" sz="3000" dirty="0" smtClean="0">
                          <a:effectLst/>
                        </a:rPr>
                        <a:t>Potential </a:t>
                      </a:r>
                      <a:r>
                        <a:rPr lang="en-US" sz="3000" dirty="0">
                          <a:effectLst/>
                        </a:rPr>
                        <a:t>obstacles and solutions:</a:t>
                      </a:r>
                      <a:endParaRPr lang="ru-RU" sz="3000" dirty="0">
                        <a:effectLst/>
                      </a:endParaRPr>
                    </a:p>
                    <a:p>
                      <a:pPr indent="450215" algn="just">
                        <a:lnSpc>
                          <a:spcPct val="144000"/>
                        </a:lnSpc>
                        <a:spcAft>
                          <a:spcPts val="600"/>
                        </a:spcAft>
                      </a:pPr>
                      <a:r>
                        <a:rPr lang="en-US" sz="3000" dirty="0">
                          <a:effectLst/>
                        </a:rPr>
                        <a:t> </a:t>
                      </a:r>
                      <a:endParaRPr lang="ru-RU" sz="3000" dirty="0">
                        <a:effectLst/>
                      </a:endParaRPr>
                    </a:p>
                    <a:p>
                      <a:pPr marL="342900" lvl="0" indent="-342900" algn="just">
                        <a:lnSpc>
                          <a:spcPct val="144000"/>
                        </a:lnSpc>
                        <a:spcAft>
                          <a:spcPts val="600"/>
                        </a:spcAft>
                        <a:buFont typeface="Symbol" panose="05050102010706020507" pitchFamily="18" charset="2"/>
                        <a:buChar char=""/>
                      </a:pPr>
                      <a:r>
                        <a:rPr lang="en-US" sz="3000" dirty="0">
                          <a:effectLst/>
                        </a:rPr>
                        <a:t>Billie </a:t>
                      </a:r>
                      <a:r>
                        <a:rPr lang="en-US" sz="3000" dirty="0" err="1">
                          <a:effectLst/>
                        </a:rPr>
                        <a:t>Eilish's</a:t>
                      </a:r>
                      <a:r>
                        <a:rPr lang="en-US" sz="3000" dirty="0">
                          <a:effectLst/>
                        </a:rPr>
                        <a:t> agent has not confirmed that she is available on the date that we have outlined.</a:t>
                      </a:r>
                      <a:endParaRPr lang="ru-RU" sz="3000" dirty="0">
                        <a:effectLst/>
                      </a:endParaRPr>
                    </a:p>
                    <a:p>
                      <a:pPr marL="342900" lvl="0" indent="-342900" algn="just">
                        <a:lnSpc>
                          <a:spcPct val="144000"/>
                        </a:lnSpc>
                        <a:spcAft>
                          <a:spcPts val="600"/>
                        </a:spcAft>
                        <a:buFont typeface="Symbol" panose="05050102010706020507" pitchFamily="18" charset="2"/>
                        <a:buChar char=""/>
                      </a:pPr>
                      <a:r>
                        <a:rPr lang="en-US" sz="3000" dirty="0">
                          <a:effectLst/>
                        </a:rPr>
                        <a:t>Solution: postpone this segment and request Adele to come in early</a:t>
                      </a:r>
                      <a:r>
                        <a:rPr lang="en-US" sz="3000" dirty="0" smtClean="0">
                          <a:effectLst/>
                        </a:rPr>
                        <a:t>.</a:t>
                      </a:r>
                      <a:endParaRPr lang="ru-RU" sz="3000" dirty="0">
                        <a:effectLst/>
                      </a:endParaRPr>
                    </a:p>
                  </a:txBody>
                  <a:tcPr marL="68580" marR="68580" marT="0" marB="0"/>
                </a:tc>
                <a:extLst>
                  <a:ext uri="{0D108BD9-81ED-4DB2-BD59-A6C34878D82A}">
                    <a16:rowId xmlns:a16="http://schemas.microsoft.com/office/drawing/2014/main" val="987883321"/>
                  </a:ext>
                </a:extLst>
              </a:tr>
            </a:tbl>
          </a:graphicData>
        </a:graphic>
      </p:graphicFrame>
    </p:spTree>
    <p:extLst>
      <p:ext uri="{BB962C8B-B14F-4D97-AF65-F5344CB8AC3E}">
        <p14:creationId xmlns:p14="http://schemas.microsoft.com/office/powerpoint/2010/main" val="20851289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fontScale="90000"/>
          </a:bodyPr>
          <a:lstStyle/>
          <a:p>
            <a:r>
              <a:rPr lang="en-US" b="1" dirty="0"/>
              <a:t>Chronological progress report structure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lgn="just">
              <a:buNone/>
            </a:pPr>
            <a:r>
              <a:rPr lang="en-US" sz="2300" dirty="0"/>
              <a:t>Another possible way to organize a progress report is simply chronological (Mohan; Sharma, 2016, p.215). The idea behind a chronological structure is to base the report on how close to completion the project is. Generally speaking, progress reports should contain the following information:</a:t>
            </a:r>
            <a:endParaRPr lang="ru-RU" sz="2300" dirty="0"/>
          </a:p>
          <a:p>
            <a:pPr lvl="0"/>
            <a:r>
              <a:rPr lang="en-US" sz="2300" dirty="0"/>
              <a:t>The title or name of the project</a:t>
            </a:r>
            <a:endParaRPr lang="ru-RU" sz="2300" dirty="0"/>
          </a:p>
          <a:p>
            <a:pPr lvl="0"/>
            <a:r>
              <a:rPr lang="en-US" sz="2300" dirty="0"/>
              <a:t>Current date</a:t>
            </a:r>
            <a:endParaRPr lang="ru-RU" sz="2300" dirty="0"/>
          </a:p>
          <a:p>
            <a:pPr lvl="0"/>
            <a:r>
              <a:rPr lang="en-US" sz="2300" dirty="0"/>
              <a:t>Details of the completed work</a:t>
            </a:r>
            <a:endParaRPr lang="ru-RU" sz="2300" dirty="0"/>
          </a:p>
          <a:p>
            <a:pPr lvl="0"/>
            <a:r>
              <a:rPr lang="en-US" sz="2300" dirty="0"/>
              <a:t>Details of the work yet to be completed</a:t>
            </a:r>
            <a:endParaRPr lang="ru-RU" sz="2300" dirty="0"/>
          </a:p>
          <a:p>
            <a:pPr lvl="0"/>
            <a:r>
              <a:rPr lang="en-US" sz="2300" dirty="0"/>
              <a:t>Target date of completion</a:t>
            </a:r>
            <a:endParaRPr lang="ru-RU" sz="2300" dirty="0"/>
          </a:p>
          <a:p>
            <a:r>
              <a:rPr lang="en-US" sz="2300" dirty="0"/>
              <a:t>Additional information (if relevant)</a:t>
            </a:r>
            <a:endParaRPr lang="ru-RU" sz="2300" dirty="0"/>
          </a:p>
        </p:txBody>
      </p:sp>
    </p:spTree>
    <p:extLst>
      <p:ext uri="{BB962C8B-B14F-4D97-AF65-F5344CB8AC3E}">
        <p14:creationId xmlns:p14="http://schemas.microsoft.com/office/powerpoint/2010/main" val="13941081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Useful language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Remember to use simplified language in your short report.</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791953734"/>
              </p:ext>
            </p:extLst>
          </p:nvPr>
        </p:nvGraphicFramePr>
        <p:xfrm>
          <a:off x="1103311" y="1788818"/>
          <a:ext cx="10013179" cy="4193972"/>
        </p:xfrm>
        <a:graphic>
          <a:graphicData uri="http://schemas.openxmlformats.org/drawingml/2006/table">
            <a:tbl>
              <a:tblPr firstRow="1" firstCol="1" bandRow="1">
                <a:tableStyleId>{9D7B26C5-4107-4FEC-AEDC-1716B250A1EF}</a:tableStyleId>
              </a:tblPr>
              <a:tblGrid>
                <a:gridCol w="5767437">
                  <a:extLst>
                    <a:ext uri="{9D8B030D-6E8A-4147-A177-3AD203B41FA5}">
                      <a16:colId xmlns:a16="http://schemas.microsoft.com/office/drawing/2014/main" val="525704000"/>
                    </a:ext>
                  </a:extLst>
                </a:gridCol>
                <a:gridCol w="4245742">
                  <a:extLst>
                    <a:ext uri="{9D8B030D-6E8A-4147-A177-3AD203B41FA5}">
                      <a16:colId xmlns:a16="http://schemas.microsoft.com/office/drawing/2014/main" val="2430392590"/>
                    </a:ext>
                  </a:extLst>
                </a:gridCol>
              </a:tblGrid>
              <a:tr h="837528">
                <a:tc>
                  <a:txBody>
                    <a:bodyPr/>
                    <a:lstStyle/>
                    <a:p>
                      <a:pPr>
                        <a:lnSpc>
                          <a:spcPct val="144000"/>
                        </a:lnSpc>
                        <a:spcAft>
                          <a:spcPts val="600"/>
                        </a:spcAft>
                      </a:pPr>
                      <a:r>
                        <a:rPr lang="en-US" sz="2500" dirty="0">
                          <a:effectLst/>
                        </a:rPr>
                        <a:t>In consequence of</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nSpc>
                          <a:spcPct val="144000"/>
                        </a:lnSpc>
                        <a:spcAft>
                          <a:spcPts val="600"/>
                        </a:spcAft>
                      </a:pPr>
                      <a:r>
                        <a:rPr lang="en-US" sz="2500">
                          <a:effectLst/>
                        </a:rPr>
                        <a:t>Due to</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674892603"/>
                  </a:ext>
                </a:extLst>
              </a:tr>
              <a:tr h="839111">
                <a:tc>
                  <a:txBody>
                    <a:bodyPr/>
                    <a:lstStyle/>
                    <a:p>
                      <a:pPr>
                        <a:lnSpc>
                          <a:spcPct val="144000"/>
                        </a:lnSpc>
                        <a:spcAft>
                          <a:spcPts val="600"/>
                        </a:spcAft>
                      </a:pPr>
                      <a:r>
                        <a:rPr lang="en-US" sz="2500">
                          <a:effectLst/>
                        </a:rPr>
                        <a:t>Generate a list</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nSpc>
                          <a:spcPct val="144000"/>
                        </a:lnSpc>
                        <a:spcAft>
                          <a:spcPts val="600"/>
                        </a:spcAft>
                      </a:pPr>
                      <a:r>
                        <a:rPr lang="en-US" sz="2500">
                          <a:effectLst/>
                        </a:rPr>
                        <a:t>Listed</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83449352"/>
                  </a:ext>
                </a:extLst>
              </a:tr>
              <a:tr h="839111">
                <a:tc>
                  <a:txBody>
                    <a:bodyPr/>
                    <a:lstStyle/>
                    <a:p>
                      <a:pPr>
                        <a:lnSpc>
                          <a:spcPct val="144000"/>
                        </a:lnSpc>
                        <a:spcAft>
                          <a:spcPts val="600"/>
                        </a:spcAft>
                      </a:pPr>
                      <a:r>
                        <a:rPr lang="en-US" sz="2500">
                          <a:effectLst/>
                        </a:rPr>
                        <a:t>Reach out to</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nSpc>
                          <a:spcPct val="144000"/>
                        </a:lnSpc>
                        <a:spcAft>
                          <a:spcPts val="600"/>
                        </a:spcAft>
                      </a:pPr>
                      <a:r>
                        <a:rPr lang="en-US" sz="2500">
                          <a:effectLst/>
                        </a:rPr>
                        <a:t>Email</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21124672"/>
                  </a:ext>
                </a:extLst>
              </a:tr>
              <a:tr h="839111">
                <a:tc>
                  <a:txBody>
                    <a:bodyPr/>
                    <a:lstStyle/>
                    <a:p>
                      <a:pPr>
                        <a:lnSpc>
                          <a:spcPct val="144000"/>
                        </a:lnSpc>
                        <a:spcAft>
                          <a:spcPts val="600"/>
                        </a:spcAft>
                      </a:pPr>
                      <a:r>
                        <a:rPr lang="en-US" sz="2500">
                          <a:effectLst/>
                        </a:rPr>
                        <a:t>Things we hope to achieve</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nSpc>
                          <a:spcPct val="144000"/>
                        </a:lnSpc>
                        <a:spcAft>
                          <a:spcPts val="600"/>
                        </a:spcAft>
                      </a:pPr>
                      <a:r>
                        <a:rPr lang="en-US" sz="2500">
                          <a:effectLst/>
                        </a:rPr>
                        <a:t>Goals</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29648613"/>
                  </a:ext>
                </a:extLst>
              </a:tr>
              <a:tr h="839111">
                <a:tc>
                  <a:txBody>
                    <a:bodyPr/>
                    <a:lstStyle/>
                    <a:p>
                      <a:pPr>
                        <a:lnSpc>
                          <a:spcPct val="144000"/>
                        </a:lnSpc>
                        <a:spcAft>
                          <a:spcPts val="600"/>
                        </a:spcAft>
                      </a:pPr>
                      <a:r>
                        <a:rPr lang="en-US" sz="2500">
                          <a:effectLst/>
                        </a:rPr>
                        <a:t>Ways that we can resolve things</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nSpc>
                          <a:spcPct val="144000"/>
                        </a:lnSpc>
                        <a:spcAft>
                          <a:spcPts val="600"/>
                        </a:spcAft>
                      </a:pPr>
                      <a:r>
                        <a:rPr lang="en-US" sz="2500" dirty="0">
                          <a:effectLst/>
                        </a:rPr>
                        <a:t>Solutions</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89653485"/>
                  </a:ext>
                </a:extLst>
              </a:tr>
            </a:tbl>
          </a:graphicData>
        </a:graphic>
      </p:graphicFrame>
    </p:spTree>
    <p:extLst>
      <p:ext uri="{BB962C8B-B14F-4D97-AF65-F5344CB8AC3E}">
        <p14:creationId xmlns:p14="http://schemas.microsoft.com/office/powerpoint/2010/main" val="1590949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Lab Reports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fontScale="92500" lnSpcReduction="20000"/>
          </a:bodyPr>
          <a:lstStyle/>
          <a:p>
            <a:pPr marL="0" indent="0" algn="just">
              <a:buNone/>
            </a:pPr>
            <a:r>
              <a:rPr lang="en-US" sz="2300" dirty="0"/>
              <a:t>Although most scientists love doing research, many hate writing lab reports. This is a real pity because a muddy lab report can soil even the best experiments. Imagine researching a topic for years, getting valuable results, and then being refused for publication just because editors and reviewers did not understand what you are trying to say. Surely, though, that won’t happen to you—not with your clear, concise, accurate writ­ing style.</a:t>
            </a:r>
            <a:endParaRPr lang="ru-RU" sz="2300" dirty="0"/>
          </a:p>
          <a:p>
            <a:pPr marL="0" indent="0">
              <a:buNone/>
            </a:pPr>
            <a:r>
              <a:rPr lang="en-US" sz="2300" dirty="0"/>
              <a:t>Lab reports typically consist of the following sections:</a:t>
            </a:r>
            <a:endParaRPr lang="ru-RU" sz="2300" dirty="0"/>
          </a:p>
          <a:p>
            <a:pPr lvl="0"/>
            <a:r>
              <a:rPr lang="en-US" sz="2300" dirty="0"/>
              <a:t>Abstract</a:t>
            </a:r>
            <a:endParaRPr lang="ru-RU" sz="2300" dirty="0"/>
          </a:p>
          <a:p>
            <a:pPr lvl="0"/>
            <a:r>
              <a:rPr lang="en-US" sz="2300" dirty="0"/>
              <a:t>Introduction</a:t>
            </a:r>
            <a:endParaRPr lang="ru-RU" sz="2300" dirty="0"/>
          </a:p>
          <a:p>
            <a:pPr lvl="0"/>
            <a:r>
              <a:rPr lang="en-US" sz="2300" dirty="0"/>
              <a:t>Materials</a:t>
            </a:r>
            <a:endParaRPr lang="ru-RU" sz="2300" dirty="0"/>
          </a:p>
          <a:p>
            <a:pPr lvl="0"/>
            <a:r>
              <a:rPr lang="en-US" sz="2300" dirty="0"/>
              <a:t>Procedure</a:t>
            </a:r>
            <a:endParaRPr lang="ru-RU" sz="2300" dirty="0"/>
          </a:p>
          <a:p>
            <a:pPr lvl="0"/>
            <a:r>
              <a:rPr lang="en-US" sz="2300" dirty="0"/>
              <a:t>Results</a:t>
            </a:r>
            <a:endParaRPr lang="ru-RU" sz="2300" dirty="0"/>
          </a:p>
          <a:p>
            <a:pPr lvl="0"/>
            <a:r>
              <a:rPr lang="en-US" sz="2300" dirty="0"/>
              <a:t>Discussion</a:t>
            </a:r>
            <a:endParaRPr lang="ru-RU" sz="2300" dirty="0"/>
          </a:p>
          <a:p>
            <a:pPr lvl="0"/>
            <a:r>
              <a:rPr lang="en-US" sz="2300" dirty="0"/>
              <a:t>Conclusion</a:t>
            </a:r>
            <a:endParaRPr lang="ru-RU" sz="2300" dirty="0"/>
          </a:p>
          <a:p>
            <a:pPr lvl="0"/>
            <a:r>
              <a:rPr lang="en-US" sz="2300" dirty="0" smtClean="0"/>
              <a:t>References</a:t>
            </a:r>
            <a:endParaRPr lang="ru-RU" sz="2300" dirty="0"/>
          </a:p>
        </p:txBody>
      </p:sp>
    </p:spTree>
    <p:extLst>
      <p:ext uri="{BB962C8B-B14F-4D97-AF65-F5344CB8AC3E}">
        <p14:creationId xmlns:p14="http://schemas.microsoft.com/office/powerpoint/2010/main" val="4202525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Lab Reports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sz="2200" dirty="0"/>
              <a:t>The exact list of section names varies somewhat between disciplines and journals. For example, the “Materials” section is sometimes called “Methods and Materials” or “Equip­ment.” Some journals require additional topics.</a:t>
            </a:r>
            <a:endParaRPr lang="ru-RU" sz="2200" dirty="0"/>
          </a:p>
          <a:p>
            <a:pPr algn="just"/>
            <a:r>
              <a:rPr lang="en-US" sz="2200" dirty="0"/>
              <a:t>The “Abstract” section presents the entire lab report in miniature. Abstracts must be quite short, running only a single paragraph. Journals impose different length and style require­ments, to which you must pay careful attention.</a:t>
            </a:r>
            <a:endParaRPr lang="ru-RU" sz="2200" dirty="0"/>
          </a:p>
          <a:p>
            <a:pPr algn="just"/>
            <a:r>
              <a:rPr lang="en-US" sz="2200" dirty="0"/>
              <a:t>Abstracts must be strong enough to stand on their own. Your abstract will probably be placed in a collection of abstracts. Readers browse these collections to determine which lab reports are worth reading. If you are trying to attract readers, you should expend a fair amount of energy on the abstract. Note that far more readers will read your abstract than will read the rest of your lab report.</a:t>
            </a:r>
            <a:endParaRPr lang="ru-RU" sz="2200" dirty="0"/>
          </a:p>
        </p:txBody>
      </p:sp>
    </p:spTree>
    <p:extLst>
      <p:ext uri="{BB962C8B-B14F-4D97-AF65-F5344CB8AC3E}">
        <p14:creationId xmlns:p14="http://schemas.microsoft.com/office/powerpoint/2010/main" val="3773081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Autofit/>
          </a:bodyPr>
          <a:lstStyle/>
          <a:p>
            <a:pPr algn="ctr"/>
            <a:r>
              <a:rPr lang="en-US" sz="3000" b="1" dirty="0"/>
              <a:t>The following list presents a possible template for creating an abstract:</a:t>
            </a:r>
            <a:endParaRPr lang="ru-RU" sz="3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501333" y="1419175"/>
            <a:ext cx="4527867" cy="5118018"/>
          </a:xfrm>
        </p:spPr>
        <p:txBody>
          <a:bodyPr>
            <a:normAutofit lnSpcReduction="10000"/>
          </a:bodyPr>
          <a:lstStyle/>
          <a:p>
            <a:pPr lvl="0"/>
            <a:r>
              <a:rPr lang="en-US" dirty="0"/>
              <a:t>Begin with a sentence or two that summarizes the hypothesis that your experiment addresses. You may optionally phrase this opening as a rhetorical question.</a:t>
            </a:r>
            <a:endParaRPr lang="ru-RU" dirty="0"/>
          </a:p>
          <a:p>
            <a:pPr lvl="0"/>
            <a:r>
              <a:rPr lang="en-US" dirty="0"/>
              <a:t>In a sentence or two, summarize relevant research on the hypothesis.</a:t>
            </a:r>
            <a:endParaRPr lang="ru-RU" dirty="0"/>
          </a:p>
          <a:p>
            <a:pPr lvl="0"/>
            <a:r>
              <a:rPr lang="en-US" dirty="0"/>
              <a:t>In two or three sentences, describe the experiment.</a:t>
            </a:r>
            <a:endParaRPr lang="ru-RU" dirty="0"/>
          </a:p>
          <a:p>
            <a:pPr lvl="0"/>
            <a:r>
              <a:rPr lang="en-US" dirty="0"/>
              <a:t>In one to three sentences, summarize the results.</a:t>
            </a:r>
            <a:endParaRPr lang="ru-RU" dirty="0"/>
          </a:p>
          <a:p>
            <a:r>
              <a:rPr lang="en-US" dirty="0"/>
              <a:t>Conclude with a sentence explaining why the results are important.</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06355213"/>
              </p:ext>
            </p:extLst>
          </p:nvPr>
        </p:nvGraphicFramePr>
        <p:xfrm>
          <a:off x="5029200" y="1208759"/>
          <a:ext cx="6779623" cy="5538850"/>
        </p:xfrm>
        <a:graphic>
          <a:graphicData uri="http://schemas.openxmlformats.org/drawingml/2006/table">
            <a:tbl>
              <a:tblPr firstRow="1" firstCol="1" bandRow="1">
                <a:tableStyleId>{5FD0F851-EC5A-4D38-B0AD-8093EC10F338}</a:tableStyleId>
              </a:tblPr>
              <a:tblGrid>
                <a:gridCol w="6779623">
                  <a:extLst>
                    <a:ext uri="{9D8B030D-6E8A-4147-A177-3AD203B41FA5}">
                      <a16:colId xmlns:a16="http://schemas.microsoft.com/office/drawing/2014/main" val="632077989"/>
                    </a:ext>
                  </a:extLst>
                </a:gridCol>
              </a:tblGrid>
              <a:tr h="362647">
                <a:tc>
                  <a:txBody>
                    <a:bodyPr/>
                    <a:lstStyle/>
                    <a:p>
                      <a:pPr algn="just">
                        <a:lnSpc>
                          <a:spcPct val="144000"/>
                        </a:lnSpc>
                        <a:spcAft>
                          <a:spcPts val="600"/>
                        </a:spcAft>
                      </a:pPr>
                      <a:r>
                        <a:rPr lang="en-US" sz="1700" dirty="0">
                          <a:effectLst/>
                        </a:rPr>
                        <a:t>Abstract</a:t>
                      </a:r>
                      <a:endParaRPr lang="ru-RU" sz="17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015869"/>
                  </a:ext>
                </a:extLst>
              </a:tr>
              <a:tr h="4920834">
                <a:tc>
                  <a:txBody>
                    <a:bodyPr/>
                    <a:lstStyle/>
                    <a:p>
                      <a:pPr algn="just">
                        <a:lnSpc>
                          <a:spcPct val="144000"/>
                        </a:lnSpc>
                        <a:spcAft>
                          <a:spcPts val="600"/>
                        </a:spcAft>
                      </a:pPr>
                      <a:r>
                        <a:rPr lang="en-US" sz="1700" dirty="0">
                          <a:effectLst/>
                        </a:rPr>
                        <a:t>Does a child’s focus correlate with barometric pressure? If so, does it correlate positively or negatively? Tucker (1999) hypothesized a negative correlation, but this assertion has never been tested. Our team used the MISHA OPT to measure the focus of a group of 150 third-grade students. We divided the students into three groups of 50 students. One group took the MISHA OPT when barometric pressure was low, another group took it when barometric pressure was neutral, and the final group took it when barometric pressure was high. The results found that children focused significantly better when barometric pressure was low than when barometric pressure was neutral or high. The results suggest that when diagnosing ADHD, practitioners should give the OPT when barometric pressure is neutral.</a:t>
                      </a:r>
                      <a:endParaRPr lang="ru-RU" sz="17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61481229"/>
                  </a:ext>
                </a:extLst>
              </a:tr>
            </a:tbl>
          </a:graphicData>
        </a:graphic>
      </p:graphicFrame>
    </p:spTree>
    <p:extLst>
      <p:ext uri="{BB962C8B-B14F-4D97-AF65-F5344CB8AC3E}">
        <p14:creationId xmlns:p14="http://schemas.microsoft.com/office/powerpoint/2010/main" val="9610019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Introduction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lnSpcReduction="10000"/>
          </a:bodyPr>
          <a:lstStyle/>
          <a:p>
            <a:pPr algn="just"/>
            <a:r>
              <a:rPr lang="en-US" dirty="0"/>
              <a:t>Begin the “Introduction” section by identifying the purpose of the experiment. In other words, identify the question you are trying to answer. Try to identify the purpose in a para­graph or two, although for “wide” studies, you may need to provide multiple paragraphs or even multiple pages.</a:t>
            </a:r>
            <a:endParaRPr lang="ru-RU" dirty="0"/>
          </a:p>
          <a:p>
            <a:pPr algn="just"/>
            <a:r>
              <a:rPr lang="en-US" dirty="0"/>
              <a:t>After stating the purpose, explain the theory (or theories) on which you have based the experiment. In your explanation, cite previous relevant research on this topic. (Don’t digress too far into tangential studies.) Identify not only what previous researchers have done but also what their research did not cover. Citing research helps bring readers up to speed on the current thinking about this topic. In addition, citing research helps you avoid potential plagiarism charges.</a:t>
            </a:r>
            <a:endParaRPr lang="ru-RU" dirty="0"/>
          </a:p>
          <a:p>
            <a:pPr algn="just"/>
            <a:r>
              <a:rPr lang="en-US" dirty="0"/>
              <a:t>As always, audience definition is essential—figure out what your target audience already knows and then supply the delta they must learn to understand your experiment. The audi­ence for lab reports typically consists of highly educated experts, many of whom are fellow researchers. However, highly educated experts are typically highly specialized and might not be familiar with current research in the broader field.</a:t>
            </a:r>
            <a:endParaRPr lang="ru-RU" sz="2500" dirty="0"/>
          </a:p>
        </p:txBody>
      </p:sp>
    </p:spTree>
    <p:extLst>
      <p:ext uri="{BB962C8B-B14F-4D97-AF65-F5344CB8AC3E}">
        <p14:creationId xmlns:p14="http://schemas.microsoft.com/office/powerpoint/2010/main" val="251492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Introduction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sz="2100" dirty="0"/>
              <a:t>The introduction should also explain any special equipment that might be unfamiliar to your audience. For example, consider a lab report based on an experiment in </a:t>
            </a:r>
            <a:r>
              <a:rPr lang="en-US" sz="2100" dirty="0" err="1"/>
              <a:t>transuranium</a:t>
            </a:r>
            <a:r>
              <a:rPr lang="en-US" sz="2100" dirty="0"/>
              <a:t> elements. If you are targeting the lab report at a journal that focuses on research into </a:t>
            </a:r>
            <a:r>
              <a:rPr lang="en-US" sz="2100" dirty="0" err="1"/>
              <a:t>trans­uranium</a:t>
            </a:r>
            <a:r>
              <a:rPr lang="en-US" sz="2100" dirty="0"/>
              <a:t> elements, your introduction should not waste the reader’s time explaining the usual lab equipment in that field. If, however, you are targeting the lab report at a journal that prints all types of physics research, then your introduction should explain the apparatus.</a:t>
            </a:r>
            <a:endParaRPr lang="ru-RU" sz="2100" dirty="0"/>
          </a:p>
          <a:p>
            <a:pPr algn="just"/>
            <a:r>
              <a:rPr lang="en-US" sz="2100" dirty="0"/>
              <a:t>The following sample introduction targets a periodical that publishes general psychological research for a broad range of psychologists. If the target periodical were devoted to the study of Attention Deficit Hyperactivity Disorder (ADHD), then the author would have omitted most of the background information about the Continuous Performance Test (CPT). Note that a real introduction might be considerably longer than the sample.</a:t>
            </a:r>
            <a:endParaRPr lang="ru-RU" sz="2100" dirty="0"/>
          </a:p>
        </p:txBody>
      </p:sp>
    </p:spTree>
    <p:extLst>
      <p:ext uri="{BB962C8B-B14F-4D97-AF65-F5344CB8AC3E}">
        <p14:creationId xmlns:p14="http://schemas.microsoft.com/office/powerpoint/2010/main" val="3168193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041387736"/>
              </p:ext>
            </p:extLst>
          </p:nvPr>
        </p:nvGraphicFramePr>
        <p:xfrm>
          <a:off x="481744" y="269543"/>
          <a:ext cx="11261765" cy="6435822"/>
        </p:xfrm>
        <a:graphic>
          <a:graphicData uri="http://schemas.openxmlformats.org/drawingml/2006/table">
            <a:tbl>
              <a:tblPr firstRow="1" firstCol="1" bandRow="1">
                <a:tableStyleId>{5FD0F851-EC5A-4D38-B0AD-8093EC10F338}</a:tableStyleId>
              </a:tblPr>
              <a:tblGrid>
                <a:gridCol w="11261765">
                  <a:extLst>
                    <a:ext uri="{9D8B030D-6E8A-4147-A177-3AD203B41FA5}">
                      <a16:colId xmlns:a16="http://schemas.microsoft.com/office/drawing/2014/main" val="292094965"/>
                    </a:ext>
                  </a:extLst>
                </a:gridCol>
              </a:tblGrid>
              <a:tr h="161343">
                <a:tc>
                  <a:txBody>
                    <a:bodyPr/>
                    <a:lstStyle/>
                    <a:p>
                      <a:pPr algn="just">
                        <a:lnSpc>
                          <a:spcPct val="100000"/>
                        </a:lnSpc>
                        <a:spcAft>
                          <a:spcPts val="0"/>
                        </a:spcAft>
                      </a:pPr>
                      <a:r>
                        <a:rPr lang="en-US" sz="1400" dirty="0" smtClean="0">
                          <a:effectLst/>
                        </a:rPr>
                        <a:t>Introduction</a:t>
                      </a:r>
                      <a:endParaRPr lang="ru-RU" sz="1400" dirty="0" smtClean="0">
                        <a:effectLst/>
                      </a:endParaRPr>
                    </a:p>
                    <a:p>
                      <a:pPr algn="just">
                        <a:lnSpc>
                          <a:spcPct val="100000"/>
                        </a:lnSpc>
                        <a:spcAft>
                          <a:spcPts val="0"/>
                        </a:spcAft>
                      </a:pPr>
                      <a:endParaRPr lang="ru-RU" sz="1400" dirty="0">
                        <a:effectLst/>
                        <a:latin typeface="Tahoma" panose="020B0604030504040204" pitchFamily="34" charset="0"/>
                        <a:ea typeface="Tahoma" panose="020B0604030504040204" pitchFamily="34" charset="0"/>
                        <a:cs typeface="Times New Roman" panose="02020603050405020304" pitchFamily="18" charset="0"/>
                      </a:endParaRPr>
                    </a:p>
                  </a:txBody>
                  <a:tcPr marL="24336" marR="24336" marT="0" marB="0"/>
                </a:tc>
                <a:extLst>
                  <a:ext uri="{0D108BD9-81ED-4DB2-BD59-A6C34878D82A}">
                    <a16:rowId xmlns:a16="http://schemas.microsoft.com/office/drawing/2014/main" val="1155843520"/>
                  </a:ext>
                </a:extLst>
              </a:tr>
              <a:tr h="6009102">
                <a:tc>
                  <a:txBody>
                    <a:bodyPr/>
                    <a:lstStyle/>
                    <a:p>
                      <a:pPr algn="just">
                        <a:lnSpc>
                          <a:spcPct val="100000"/>
                        </a:lnSpc>
                        <a:spcAft>
                          <a:spcPts val="0"/>
                        </a:spcAft>
                      </a:pPr>
                      <a:r>
                        <a:rPr lang="en-US" sz="1400" dirty="0" smtClean="0">
                          <a:effectLst/>
                        </a:rPr>
                        <a:t>This </a:t>
                      </a:r>
                      <a:r>
                        <a:rPr lang="en-US" sz="1400" dirty="0">
                          <a:effectLst/>
                        </a:rPr>
                        <a:t>experiment seeks to determine whether barometric pressure influences a child's focus. In other words, does a change in barometric pressure change a child’s ability to focus?</a:t>
                      </a:r>
                      <a:endParaRPr lang="ru-RU" sz="1400" dirty="0">
                        <a:effectLst/>
                      </a:endParaRPr>
                    </a:p>
                    <a:p>
                      <a:pPr algn="just">
                        <a:lnSpc>
                          <a:spcPct val="100000"/>
                        </a:lnSpc>
                        <a:spcAft>
                          <a:spcPts val="0"/>
                        </a:spcAft>
                      </a:pPr>
                      <a:endParaRPr lang="ru-RU" sz="1400" dirty="0" smtClean="0">
                        <a:effectLst/>
                      </a:endParaRPr>
                    </a:p>
                    <a:p>
                      <a:pPr algn="just">
                        <a:lnSpc>
                          <a:spcPct val="100000"/>
                        </a:lnSpc>
                        <a:spcAft>
                          <a:spcPts val="0"/>
                        </a:spcAft>
                      </a:pPr>
                      <a:r>
                        <a:rPr lang="en-US" sz="1400" dirty="0" smtClean="0">
                          <a:effectLst/>
                        </a:rPr>
                        <a:t>Tucker </a:t>
                      </a:r>
                      <a:r>
                        <a:rPr lang="en-US" sz="1400" dirty="0">
                          <a:effectLst/>
                        </a:rPr>
                        <a:t>(1999) hypothesized that changes in barometric pressure might be responsible for the large variances in focus that the same child exhibits on different days. She suspected a negative correlation between barometric pressure and focus, </a:t>
                      </a:r>
                      <a:r>
                        <a:rPr lang="en-US" sz="1400" dirty="0" err="1">
                          <a:effectLst/>
                        </a:rPr>
                        <a:t>Siska</a:t>
                      </a:r>
                      <a:r>
                        <a:rPr lang="en-US" sz="1400" dirty="0">
                          <a:effectLst/>
                        </a:rPr>
                        <a:t> (2003) determined that focus changes within a child were negatively correlated with blood-sugar levels. However, </a:t>
                      </a:r>
                      <a:r>
                        <a:rPr lang="en-US" sz="1400" dirty="0" err="1">
                          <a:effectLst/>
                        </a:rPr>
                        <a:t>Siska</a:t>
                      </a:r>
                      <a:r>
                        <a:rPr lang="en-US" sz="1400" dirty="0">
                          <a:effectLst/>
                        </a:rPr>
                        <a:t> noted that the correlation was somewhat less than predicted and suggested that other environmental factors (including weather) might be responsible for the delta. </a:t>
                      </a:r>
                      <a:r>
                        <a:rPr lang="en-US" sz="1400" dirty="0" err="1">
                          <a:effectLst/>
                        </a:rPr>
                        <a:t>Mackinson</a:t>
                      </a:r>
                      <a:r>
                        <a:rPr lang="en-US" sz="1400" dirty="0">
                          <a:effectLst/>
                        </a:rPr>
                        <a:t> and Goldberg (2004) found that slight changes in ambient temperature accounted for relatively sharp changes in focus within the same child.</a:t>
                      </a:r>
                      <a:endParaRPr lang="ru-RU" sz="1400" dirty="0">
                        <a:effectLst/>
                      </a:endParaRPr>
                    </a:p>
                    <a:p>
                      <a:pPr algn="just">
                        <a:lnSpc>
                          <a:spcPct val="100000"/>
                        </a:lnSpc>
                        <a:spcAft>
                          <a:spcPts val="0"/>
                        </a:spcAft>
                      </a:pPr>
                      <a:endParaRPr lang="ru-RU" sz="1400" dirty="0" smtClean="0">
                        <a:effectLst/>
                      </a:endParaRPr>
                    </a:p>
                    <a:p>
                      <a:pPr algn="just">
                        <a:lnSpc>
                          <a:spcPct val="100000"/>
                        </a:lnSpc>
                        <a:spcAft>
                          <a:spcPts val="0"/>
                        </a:spcAft>
                      </a:pPr>
                      <a:r>
                        <a:rPr lang="en-US" sz="1400" dirty="0" smtClean="0">
                          <a:effectLst/>
                        </a:rPr>
                        <a:t>The </a:t>
                      </a:r>
                      <a:r>
                        <a:rPr lang="en-US" sz="1400" dirty="0">
                          <a:effectLst/>
                        </a:rPr>
                        <a:t>literature does not provide any studies that correlate focus with barometric pressure.</a:t>
                      </a:r>
                      <a:endParaRPr lang="ru-RU" sz="1400" dirty="0">
                        <a:effectLst/>
                      </a:endParaRPr>
                    </a:p>
                    <a:p>
                      <a:pPr algn="just">
                        <a:lnSpc>
                          <a:spcPct val="100000"/>
                        </a:lnSpc>
                        <a:spcAft>
                          <a:spcPts val="0"/>
                        </a:spcAft>
                      </a:pPr>
                      <a:r>
                        <a:rPr lang="en-US" sz="1400" dirty="0">
                          <a:effectLst/>
                        </a:rPr>
                        <a:t>Our experiment attempts to prove Tucker’s hypothesis. We, too, suspect that children focus better on days when the barometric pressure is low than they do on days when the barometric pressure is high. Prior to beginning the study, we sent an informal e-mail survey to 50 elementary school teachers randomly selected in the Washington D.C. area. Of the 32 responses we received, 28 teachers indicated that students were “more manageable” on rainy days than on sunny days. (Barometric pressure is usually lower on rainy days than on sunny days.)</a:t>
                      </a:r>
                      <a:endParaRPr lang="ru-RU" sz="1400" dirty="0">
                        <a:effectLst/>
                      </a:endParaRPr>
                    </a:p>
                    <a:p>
                      <a:pPr algn="just">
                        <a:lnSpc>
                          <a:spcPct val="100000"/>
                        </a:lnSpc>
                        <a:spcAft>
                          <a:spcPts val="0"/>
                        </a:spcAft>
                      </a:pPr>
                      <a:endParaRPr lang="ru-RU" sz="1400" dirty="0" smtClean="0">
                        <a:effectLst/>
                      </a:endParaRPr>
                    </a:p>
                    <a:p>
                      <a:pPr algn="just">
                        <a:lnSpc>
                          <a:spcPct val="100000"/>
                        </a:lnSpc>
                        <a:spcAft>
                          <a:spcPts val="0"/>
                        </a:spcAft>
                      </a:pPr>
                      <a:r>
                        <a:rPr lang="en-US" sz="1400" dirty="0" smtClean="0">
                          <a:effectLst/>
                        </a:rPr>
                        <a:t>To </a:t>
                      </a:r>
                      <a:r>
                        <a:rPr lang="en-US" sz="1400" dirty="0">
                          <a:effectLst/>
                        </a:rPr>
                        <a:t>measure focus, our team relied on the Continuous Performance Test (OPT). The OPT is currently the most widely used instrument for studying focus and for diagnosing Attention Deficit Hyperactivity Disorder (ADHD). The OPT is a computer program that looks to most children like a sort of primitive video game. The CPT displays a series of letters on a computer monitor. Children respond by typing certain keys on the computer's keyboard. The version of the CPT we used—MISHA CPT— lasted approximately 14 minutes. Although most clinicians use a CPT when diagnosing ADHD, the MISHA CPT is also an accurate assessment tool for defining any child’s ability to focus.</a:t>
                      </a:r>
                      <a:endParaRPr lang="ru-RU" sz="1400" dirty="0">
                        <a:effectLst/>
                      </a:endParaRPr>
                    </a:p>
                    <a:p>
                      <a:pPr algn="just">
                        <a:lnSpc>
                          <a:spcPct val="100000"/>
                        </a:lnSpc>
                        <a:spcAft>
                          <a:spcPts val="0"/>
                        </a:spcAft>
                      </a:pPr>
                      <a:r>
                        <a:rPr lang="en-US" sz="1400" dirty="0">
                          <a:effectLst/>
                        </a:rPr>
                        <a:t>Unlike temperature and relative humidity, barometric pressure is typically the same indoors and outdoors. Therefore, testing children indoors offers as much validity as testing them outdoors.</a:t>
                      </a:r>
                      <a:endParaRPr lang="ru-RU" sz="1400" dirty="0">
                        <a:effectLst/>
                      </a:endParaRPr>
                    </a:p>
                    <a:p>
                      <a:pPr algn="just">
                        <a:lnSpc>
                          <a:spcPct val="100000"/>
                        </a:lnSpc>
                        <a:spcAft>
                          <a:spcPts val="0"/>
                        </a:spcAft>
                      </a:pPr>
                      <a:r>
                        <a:rPr lang="en-US" sz="1400" dirty="0">
                          <a:effectLst/>
                        </a:rPr>
                        <a:t>The MISHA CPT generates 12 separate parameters and a summation index. The summation index is an integer between 1 and 100, with 1 representing an almost infinite attention span and 100 representing severe ADHD.</a:t>
                      </a:r>
                      <a:endParaRPr lang="ru-RU" sz="1400" dirty="0">
                        <a:effectLst/>
                        <a:latin typeface="Tahoma" panose="020B0604030504040204" pitchFamily="34" charset="0"/>
                        <a:ea typeface="Tahoma" panose="020B0604030504040204" pitchFamily="34" charset="0"/>
                        <a:cs typeface="Times New Roman" panose="02020603050405020304" pitchFamily="18" charset="0"/>
                      </a:endParaRPr>
                    </a:p>
                  </a:txBody>
                  <a:tcPr marL="24336" marR="24336" marT="0" marB="0"/>
                </a:tc>
                <a:extLst>
                  <a:ext uri="{0D108BD9-81ED-4DB2-BD59-A6C34878D82A}">
                    <a16:rowId xmlns:a16="http://schemas.microsoft.com/office/drawing/2014/main" val="2396079373"/>
                  </a:ext>
                </a:extLst>
              </a:tr>
            </a:tbl>
          </a:graphicData>
        </a:graphic>
      </p:graphicFrame>
    </p:spTree>
    <p:extLst>
      <p:ext uri="{BB962C8B-B14F-4D97-AF65-F5344CB8AC3E}">
        <p14:creationId xmlns:p14="http://schemas.microsoft.com/office/powerpoint/2010/main" val="4350092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Materials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lnSpcReduction="10000"/>
          </a:bodyPr>
          <a:lstStyle/>
          <a:p>
            <a:pPr marL="0" indent="0" algn="just">
              <a:buNone/>
            </a:pPr>
            <a:r>
              <a:rPr lang="en-US" dirty="0"/>
              <a:t>The “Materials” section should state exactly what equipment you used, leaving practically nothing to the imagination. For example, the following list is not precise enough:</a:t>
            </a:r>
            <a:endParaRPr lang="ru-RU" dirty="0"/>
          </a:p>
          <a:p>
            <a:pPr lvl="0" algn="just"/>
            <a:r>
              <a:rPr lang="en-US" dirty="0"/>
              <a:t>light bulbs</a:t>
            </a:r>
            <a:endParaRPr lang="ru-RU" dirty="0"/>
          </a:p>
          <a:p>
            <a:pPr lvl="0" algn="just"/>
            <a:r>
              <a:rPr lang="en-US" dirty="0"/>
              <a:t>24 rats</a:t>
            </a:r>
            <a:endParaRPr lang="ru-RU" dirty="0"/>
          </a:p>
          <a:p>
            <a:pPr marL="0" indent="0" algn="just">
              <a:buNone/>
            </a:pPr>
            <a:r>
              <a:rPr lang="en-US" dirty="0"/>
              <a:t>If another lab team wants to reproduce the previous experiment, will they know what equipment to get? Probably not. Furthermore, if your lab report generates controversy or suspicion, it would be embarrassing to admit that your lab report omitted key materials. A list like the following is more reproducible:</a:t>
            </a:r>
            <a:endParaRPr lang="ru-RU" dirty="0"/>
          </a:p>
          <a:p>
            <a:pPr lvl="0" algn="just"/>
            <a:r>
              <a:rPr lang="en-US" dirty="0"/>
              <a:t>24 incandescent 60W light bulbs arranged in a 6 x 4 rectangular matrix</a:t>
            </a:r>
            <a:endParaRPr lang="ru-RU" dirty="0"/>
          </a:p>
          <a:p>
            <a:pPr lvl="0" algn="just"/>
            <a:r>
              <a:rPr lang="en-US" dirty="0"/>
              <a:t>24 </a:t>
            </a:r>
            <a:r>
              <a:rPr lang="en-US" dirty="0" err="1"/>
              <a:t>Wistar</a:t>
            </a:r>
            <a:r>
              <a:rPr lang="en-US" dirty="0"/>
              <a:t> male rats, all between 10 and 12 weeks old</a:t>
            </a:r>
            <a:endParaRPr lang="ru-RU" dirty="0"/>
          </a:p>
          <a:p>
            <a:pPr lvl="0" algn="just"/>
            <a:r>
              <a:rPr lang="en-US" dirty="0"/>
              <a:t>a Hyperion Rat Habitat, Model 260-R</a:t>
            </a:r>
            <a:endParaRPr lang="ru-RU" dirty="0"/>
          </a:p>
          <a:p>
            <a:pPr marL="0" indent="0" algn="just">
              <a:buNone/>
            </a:pPr>
            <a:r>
              <a:rPr lang="en-US" dirty="0"/>
              <a:t>If your equipment falls into several categories, it is usually clearer to create several subheads and several distinct lists.</a:t>
            </a:r>
            <a:endParaRPr lang="ru-RU" sz="2500" dirty="0"/>
          </a:p>
        </p:txBody>
      </p:sp>
    </p:spTree>
    <p:extLst>
      <p:ext uri="{BB962C8B-B14F-4D97-AF65-F5344CB8AC3E}">
        <p14:creationId xmlns:p14="http://schemas.microsoft.com/office/powerpoint/2010/main" val="19425856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Materials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lgn="just">
              <a:buNone/>
            </a:pPr>
            <a:r>
              <a:rPr lang="en-US" dirty="0"/>
              <a:t>If the test subjects are humans, create a subhead called “Subjects.” In this subsection, explain how you chose the subjects and any relevant information about their background.</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258281237"/>
              </p:ext>
            </p:extLst>
          </p:nvPr>
        </p:nvGraphicFramePr>
        <p:xfrm>
          <a:off x="1103312" y="2191970"/>
          <a:ext cx="10013179" cy="4147870"/>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1462588017"/>
                    </a:ext>
                  </a:extLst>
                </a:gridCol>
              </a:tblGrid>
              <a:tr h="405058">
                <a:tc>
                  <a:txBody>
                    <a:bodyPr/>
                    <a:lstStyle/>
                    <a:p>
                      <a:pPr algn="just">
                        <a:lnSpc>
                          <a:spcPct val="144000"/>
                        </a:lnSpc>
                        <a:spcAft>
                          <a:spcPts val="600"/>
                        </a:spcAft>
                      </a:pPr>
                      <a:r>
                        <a:rPr lang="en-US" sz="1600">
                          <a:effectLst/>
                        </a:rPr>
                        <a:t>Materials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0846535"/>
                  </a:ext>
                </a:extLst>
              </a:tr>
              <a:tr h="3742812">
                <a:tc>
                  <a:txBody>
                    <a:bodyPr/>
                    <a:lstStyle/>
                    <a:p>
                      <a:pPr algn="just">
                        <a:lnSpc>
                          <a:spcPct val="144000"/>
                        </a:lnSpc>
                        <a:spcAft>
                          <a:spcPts val="600"/>
                        </a:spcAft>
                      </a:pPr>
                      <a:r>
                        <a:rPr lang="en-US" sz="1600" dirty="0">
                          <a:effectLst/>
                        </a:rPr>
                        <a:t>Our team relied on the following hardware and software:</a:t>
                      </a:r>
                      <a:endParaRPr lang="ru-RU" sz="1600" dirty="0">
                        <a:effectLst/>
                      </a:endParaRPr>
                    </a:p>
                    <a:p>
                      <a:pPr marL="342900" lvl="0" indent="-342900" algn="just">
                        <a:lnSpc>
                          <a:spcPct val="144000"/>
                        </a:lnSpc>
                        <a:spcAft>
                          <a:spcPts val="600"/>
                        </a:spcAft>
                        <a:buFont typeface="Symbol" panose="05050102010706020507" pitchFamily="18" charset="2"/>
                        <a:buChar char=""/>
                      </a:pPr>
                      <a:r>
                        <a:rPr lang="en-US" sz="1600" dirty="0">
                          <a:effectLst/>
                        </a:rPr>
                        <a:t>25 identical Dell laptops, each running MISHA OPT v2.1 on Windows XP</a:t>
                      </a:r>
                      <a:endParaRPr lang="ru-RU" sz="1600" dirty="0">
                        <a:effectLst/>
                      </a:endParaRPr>
                    </a:p>
                    <a:p>
                      <a:pPr marL="342900" lvl="0" indent="-342900" algn="just">
                        <a:lnSpc>
                          <a:spcPct val="144000"/>
                        </a:lnSpc>
                        <a:spcAft>
                          <a:spcPts val="600"/>
                        </a:spcAft>
                        <a:buFont typeface="Symbol" panose="05050102010706020507" pitchFamily="18" charset="2"/>
                        <a:buChar char=""/>
                      </a:pPr>
                      <a:r>
                        <a:rPr lang="en-US" sz="1600" dirty="0">
                          <a:effectLst/>
                        </a:rPr>
                        <a:t>A detached "desktop-style" Dell keyboard (not the laptop keyboard)</a:t>
                      </a:r>
                      <a:endParaRPr lang="ru-RU" sz="1600" dirty="0">
                        <a:effectLst/>
                      </a:endParaRPr>
                    </a:p>
                    <a:p>
                      <a:pPr marL="342900" lvl="0" indent="-342900" algn="just">
                        <a:lnSpc>
                          <a:spcPct val="144000"/>
                        </a:lnSpc>
                        <a:spcAft>
                          <a:spcPts val="600"/>
                        </a:spcAft>
                        <a:buFont typeface="Symbol" panose="05050102010706020507" pitchFamily="18" charset="2"/>
                        <a:buChar char=""/>
                      </a:pPr>
                      <a:r>
                        <a:rPr lang="en-US" sz="1600" dirty="0">
                          <a:effectLst/>
                        </a:rPr>
                        <a:t>A digital barometer: the </a:t>
                      </a:r>
                      <a:r>
                        <a:rPr lang="en-US" sz="1600" dirty="0" err="1">
                          <a:effectLst/>
                        </a:rPr>
                        <a:t>Dexco</a:t>
                      </a:r>
                      <a:r>
                        <a:rPr lang="en-US" sz="1600" dirty="0">
                          <a:effectLst/>
                        </a:rPr>
                        <a:t> Unlimited model B-16</a:t>
                      </a:r>
                      <a:endParaRPr lang="ru-RU" sz="1600" dirty="0">
                        <a:effectLst/>
                      </a:endParaRPr>
                    </a:p>
                    <a:p>
                      <a:pPr algn="just">
                        <a:lnSpc>
                          <a:spcPct val="144000"/>
                        </a:lnSpc>
                        <a:spcAft>
                          <a:spcPts val="600"/>
                        </a:spcAft>
                      </a:pPr>
                      <a:r>
                        <a:rPr lang="en-US" sz="1600" dirty="0">
                          <a:effectLst/>
                        </a:rPr>
                        <a:t>Subjects</a:t>
                      </a:r>
                      <a:endParaRPr lang="ru-RU" sz="1600" dirty="0">
                        <a:effectLst/>
                      </a:endParaRPr>
                    </a:p>
                    <a:p>
                      <a:pPr algn="just">
                        <a:lnSpc>
                          <a:spcPct val="144000"/>
                        </a:lnSpc>
                        <a:spcAft>
                          <a:spcPts val="600"/>
                        </a:spcAft>
                      </a:pPr>
                      <a:r>
                        <a:rPr lang="en-US" sz="1600" dirty="0">
                          <a:effectLst/>
                        </a:rPr>
                        <a:t>We tested 150 third-grade students chosen at random from a pool of 346 applicants from eight Washington D.C.-area public and private elementary schools. The students represented a fairly wide range of economic backgrounds. All agreed to participate in our study in exchange for a $25 gift certificate from a local toy store.</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41922842"/>
                  </a:ext>
                </a:extLst>
              </a:tr>
            </a:tbl>
          </a:graphicData>
        </a:graphic>
      </p:graphicFrame>
    </p:spTree>
    <p:extLst>
      <p:ext uri="{BB962C8B-B14F-4D97-AF65-F5344CB8AC3E}">
        <p14:creationId xmlns:p14="http://schemas.microsoft.com/office/powerpoint/2010/main" val="14084855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Experimental Procedure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Autofit/>
          </a:bodyPr>
          <a:lstStyle/>
          <a:p>
            <a:pPr algn="just"/>
            <a:r>
              <a:rPr lang="en-US" sz="2400" dirty="0"/>
              <a:t>The experimental procedure section should detail the exact experiment that your team ran. Do not idealize, do not fabricate, and do not aggrandize—just tell the truth. Describe your experiment so that another lab team could faithfully recreate your experiment.</a:t>
            </a:r>
            <a:endParaRPr lang="ru-RU" sz="2400" dirty="0"/>
          </a:p>
          <a:p>
            <a:pPr algn="just"/>
            <a:r>
              <a:rPr lang="en-US" sz="2400" dirty="0"/>
              <a:t>If the experiment consisted of a series of steps that happened in a distinct order, present the procedure as a numbered list. Otherwise, present the procedure through standard paragraphs.</a:t>
            </a:r>
            <a:endParaRPr lang="ru-RU" sz="2400" dirty="0"/>
          </a:p>
          <a:p>
            <a:pPr algn="just"/>
            <a:r>
              <a:rPr lang="en-US" sz="2400" dirty="0"/>
              <a:t>If your experimental setup is complex, </a:t>
            </a:r>
            <a:r>
              <a:rPr lang="en-US" sz="2400" dirty="0" err="1"/>
              <a:t>nonintuitive</a:t>
            </a:r>
            <a:r>
              <a:rPr lang="en-US" sz="2400" dirty="0"/>
              <a:t>, or just plain hard to describe, consider providing illustrations. A few good illustrations clarify an experiment and reduce potential ambiguity.</a:t>
            </a:r>
            <a:endParaRPr lang="ru-RU" sz="2400" dirty="0"/>
          </a:p>
        </p:txBody>
      </p:sp>
    </p:spTree>
    <p:extLst>
      <p:ext uri="{BB962C8B-B14F-4D97-AF65-F5344CB8AC3E}">
        <p14:creationId xmlns:p14="http://schemas.microsoft.com/office/powerpoint/2010/main" val="35028500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509029944"/>
              </p:ext>
            </p:extLst>
          </p:nvPr>
        </p:nvGraphicFramePr>
        <p:xfrm>
          <a:off x="401146" y="395876"/>
          <a:ext cx="11329300" cy="6349874"/>
        </p:xfrm>
        <a:graphic>
          <a:graphicData uri="http://schemas.openxmlformats.org/drawingml/2006/table">
            <a:tbl>
              <a:tblPr firstRow="1" firstCol="1" bandRow="1">
                <a:tableStyleId>{5FD0F851-EC5A-4D38-B0AD-8093EC10F338}</a:tableStyleId>
              </a:tblPr>
              <a:tblGrid>
                <a:gridCol w="11329300">
                  <a:extLst>
                    <a:ext uri="{9D8B030D-6E8A-4147-A177-3AD203B41FA5}">
                      <a16:colId xmlns:a16="http://schemas.microsoft.com/office/drawing/2014/main" val="2390484977"/>
                    </a:ext>
                  </a:extLst>
                </a:gridCol>
              </a:tblGrid>
              <a:tr h="191549">
                <a:tc>
                  <a:txBody>
                    <a:bodyPr/>
                    <a:lstStyle/>
                    <a:p>
                      <a:pPr algn="just">
                        <a:lnSpc>
                          <a:spcPct val="144000"/>
                        </a:lnSpc>
                        <a:spcAft>
                          <a:spcPts val="200"/>
                        </a:spcAft>
                      </a:pPr>
                      <a:r>
                        <a:rPr lang="en-US" sz="1500">
                          <a:effectLst/>
                        </a:rPr>
                        <a:t>Experimental Procedure</a:t>
                      </a:r>
                      <a:endParaRPr lang="ru-RU" sz="1500">
                        <a:effectLst/>
                        <a:latin typeface="Tahoma" panose="020B0604030504040204" pitchFamily="34" charset="0"/>
                        <a:ea typeface="Tahoma" panose="020B0604030504040204" pitchFamily="34" charset="0"/>
                        <a:cs typeface="Times New Roman" panose="02020603050405020304" pitchFamily="18" charset="0"/>
                      </a:endParaRPr>
                    </a:p>
                  </a:txBody>
                  <a:tcPr marL="37865" marR="37865" marT="0" marB="0"/>
                </a:tc>
                <a:extLst>
                  <a:ext uri="{0D108BD9-81ED-4DB2-BD59-A6C34878D82A}">
                    <a16:rowId xmlns:a16="http://schemas.microsoft.com/office/drawing/2014/main" val="2121515187"/>
                  </a:ext>
                </a:extLst>
              </a:tr>
              <a:tr h="5930940">
                <a:tc>
                  <a:txBody>
                    <a:bodyPr/>
                    <a:lstStyle/>
                    <a:p>
                      <a:pPr algn="just">
                        <a:lnSpc>
                          <a:spcPct val="144000"/>
                        </a:lnSpc>
                        <a:spcAft>
                          <a:spcPts val="200"/>
                        </a:spcAft>
                      </a:pPr>
                      <a:r>
                        <a:rPr lang="en-US" sz="1500" dirty="0">
                          <a:effectLst/>
                        </a:rPr>
                        <a:t>We tested our subjects during the December school vacation week. To ensure a range of barometric pressure readings, we tested on three different days (Monday, Tuesday, and Thursday).</a:t>
                      </a:r>
                      <a:endParaRPr lang="ru-RU" sz="1500" dirty="0">
                        <a:effectLst/>
                      </a:endParaRPr>
                    </a:p>
                    <a:p>
                      <a:pPr algn="just">
                        <a:lnSpc>
                          <a:spcPct val="144000"/>
                        </a:lnSpc>
                        <a:spcAft>
                          <a:spcPts val="200"/>
                        </a:spcAft>
                      </a:pPr>
                      <a:r>
                        <a:rPr lang="en-US" sz="1500" dirty="0">
                          <a:effectLst/>
                        </a:rPr>
                        <a:t>We randomly divided the 150 subjects into three groups of 50. Because of hardware limitations, we randomly divided each group of 50 into two subgroups (labeled A and B) of 25 subjects each. We tested subjects in Group A at 4:00 and Group B at 5:00.</a:t>
                      </a:r>
                      <a:endParaRPr lang="ru-RU" sz="1500" dirty="0">
                        <a:effectLst/>
                      </a:endParaRPr>
                    </a:p>
                    <a:p>
                      <a:pPr algn="just">
                        <a:lnSpc>
                          <a:spcPct val="144000"/>
                        </a:lnSpc>
                        <a:spcAft>
                          <a:spcPts val="200"/>
                        </a:spcAft>
                      </a:pPr>
                      <a:r>
                        <a:rPr lang="en-US" sz="1500" dirty="0">
                          <a:effectLst/>
                        </a:rPr>
                        <a:t>Subjects took the test inside separate 4M2 cubicles. Subjects could neither see nor hear other subjects during the test. The test consisted of the following steps:</a:t>
                      </a:r>
                      <a:endParaRPr lang="ru-RU" sz="1500" dirty="0">
                        <a:effectLst/>
                      </a:endParaRPr>
                    </a:p>
                    <a:p>
                      <a:pPr marL="342900" lvl="0" indent="-342900" algn="just">
                        <a:lnSpc>
                          <a:spcPct val="144000"/>
                        </a:lnSpc>
                        <a:spcAft>
                          <a:spcPts val="200"/>
                        </a:spcAft>
                        <a:buFont typeface="+mj-lt"/>
                        <a:buAutoNum type="arabicPeriod"/>
                      </a:pPr>
                      <a:r>
                        <a:rPr lang="en-US" sz="1500" dirty="0">
                          <a:effectLst/>
                        </a:rPr>
                        <a:t>Approximately three minutes prior to the test, experimenters ushered each subject into a separate cubicle in a large lab area.</a:t>
                      </a:r>
                      <a:endParaRPr lang="ru-RU" sz="1500" dirty="0">
                        <a:effectLst/>
                      </a:endParaRPr>
                    </a:p>
                    <a:p>
                      <a:pPr marL="342900" lvl="0" indent="-342900" algn="just">
                        <a:lnSpc>
                          <a:spcPct val="144000"/>
                        </a:lnSpc>
                        <a:spcAft>
                          <a:spcPts val="200"/>
                        </a:spcAft>
                        <a:buFont typeface="+mj-lt"/>
                        <a:buAutoNum type="arabicPeriod"/>
                      </a:pPr>
                      <a:r>
                        <a:rPr lang="en-US" sz="1500" dirty="0">
                          <a:effectLst/>
                        </a:rPr>
                        <a:t>The experimenters told subjects that the computer would provide instructions and assured the subjects that the test would only take about 15 minutes.</a:t>
                      </a:r>
                      <a:endParaRPr lang="ru-RU" sz="1500" dirty="0">
                        <a:effectLst/>
                      </a:endParaRPr>
                    </a:p>
                    <a:p>
                      <a:pPr marL="342900" lvl="0" indent="-342900" algn="just">
                        <a:lnSpc>
                          <a:spcPct val="144000"/>
                        </a:lnSpc>
                        <a:spcAft>
                          <a:spcPts val="200"/>
                        </a:spcAft>
                        <a:buFont typeface="+mj-lt"/>
                        <a:buAutoNum type="arabicPeriod"/>
                      </a:pPr>
                      <a:r>
                        <a:rPr lang="en-US" sz="1500" dirty="0">
                          <a:effectLst/>
                        </a:rPr>
                        <a:t>After a brief pause, the computer monitor displayed instructions for using the CPT while a recorded voice read the instructions aloud. (The text and audio instructions are the standard MISHA CPT instructions for children; see Appendix A for a transcript.)</a:t>
                      </a:r>
                      <a:endParaRPr lang="ru-RU" sz="1500" dirty="0">
                        <a:effectLst/>
                      </a:endParaRPr>
                    </a:p>
                    <a:p>
                      <a:pPr marL="342900" lvl="0" indent="-342900" algn="just">
                        <a:lnSpc>
                          <a:spcPct val="144000"/>
                        </a:lnSpc>
                        <a:spcAft>
                          <a:spcPts val="200"/>
                        </a:spcAft>
                        <a:buFont typeface="+mj-lt"/>
                        <a:buAutoNum type="arabicPeriod"/>
                      </a:pPr>
                      <a:r>
                        <a:rPr lang="en-US" sz="1500" dirty="0">
                          <a:effectLst/>
                        </a:rPr>
                        <a:t>At the conclusion of the test, an experimenter ushered each subject back to a waiting room, where subjects were reunited with parents or guardians.</a:t>
                      </a:r>
                      <a:endParaRPr lang="ru-RU" sz="1500" dirty="0">
                        <a:effectLst/>
                      </a:endParaRPr>
                    </a:p>
                    <a:p>
                      <a:pPr algn="just">
                        <a:lnSpc>
                          <a:spcPct val="144000"/>
                        </a:lnSpc>
                        <a:spcAft>
                          <a:spcPts val="200"/>
                        </a:spcAft>
                      </a:pPr>
                      <a:r>
                        <a:rPr lang="en-US" sz="1500" dirty="0">
                          <a:effectLst/>
                        </a:rPr>
                        <a:t>The experimenters measured the barometric pressure at the midpoint of each test (approximately seven minutes after it began).</a:t>
                      </a:r>
                      <a:endParaRPr lang="ru-RU" sz="1500" dirty="0">
                        <a:effectLst/>
                        <a:latin typeface="Tahoma" panose="020B0604030504040204" pitchFamily="34" charset="0"/>
                        <a:ea typeface="Tahoma" panose="020B0604030504040204" pitchFamily="34" charset="0"/>
                        <a:cs typeface="Times New Roman" panose="02020603050405020304" pitchFamily="18" charset="0"/>
                      </a:endParaRPr>
                    </a:p>
                  </a:txBody>
                  <a:tcPr marL="37865" marR="37865" marT="0" marB="0"/>
                </a:tc>
                <a:extLst>
                  <a:ext uri="{0D108BD9-81ED-4DB2-BD59-A6C34878D82A}">
                    <a16:rowId xmlns:a16="http://schemas.microsoft.com/office/drawing/2014/main" val="1248180641"/>
                  </a:ext>
                </a:extLst>
              </a:tr>
            </a:tbl>
          </a:graphicData>
        </a:graphic>
      </p:graphicFrame>
    </p:spTree>
    <p:extLst>
      <p:ext uri="{BB962C8B-B14F-4D97-AF65-F5344CB8AC3E}">
        <p14:creationId xmlns:p14="http://schemas.microsoft.com/office/powerpoint/2010/main" val="21536035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Results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The “Results” section details the quantitative outcome of the experiment, typically blend­ing some combination of formulas, tables, and graphs. Keep the “Results” section objective and honest. (Later sections will give you a chance to be subjective.) Nevertheless, even while striving for truth and beauty, the statistics you choose to provide and those you choose to omit can easily bias your readers’ opinions of the experiment.</a:t>
            </a:r>
            <a:endParaRPr lang="ru-RU" dirty="0"/>
          </a:p>
          <a:p>
            <a:pPr algn="just"/>
            <a:r>
              <a:rPr lang="en-US" dirty="0"/>
              <a:t>Begin your “Results” section with a brief (one or two sentences) reminder of the overall purpose of the experiment. Follow that brief reminder with a brief description of the types of data your team collected. The prose within your “Results” section should introduce and summarize each graph or table. For example, the following paragraph helps focus the reader’s attention on an important result:</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891625121"/>
              </p:ext>
            </p:extLst>
          </p:nvPr>
        </p:nvGraphicFramePr>
        <p:xfrm>
          <a:off x="1103312" y="5048236"/>
          <a:ext cx="10013179" cy="1291604"/>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2791171584"/>
                    </a:ext>
                  </a:extLst>
                </a:gridCol>
              </a:tblGrid>
              <a:tr h="1291604">
                <a:tc>
                  <a:txBody>
                    <a:bodyPr/>
                    <a:lstStyle/>
                    <a:p>
                      <a:pPr algn="just">
                        <a:lnSpc>
                          <a:spcPct val="144000"/>
                        </a:lnSpc>
                        <a:spcAft>
                          <a:spcPts val="600"/>
                        </a:spcAft>
                      </a:pPr>
                      <a:r>
                        <a:rPr lang="en-US" sz="2000" dirty="0">
                          <a:effectLst/>
                        </a:rPr>
                        <a:t>Figure 2 shows the absorption of 1-131 as a function of the percentage of thyroid gland remaining. The graph is linear between 15% and 100%, but the slope changes markedly at around 10%.</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32574736"/>
                  </a:ext>
                </a:extLst>
              </a:tr>
            </a:tbl>
          </a:graphicData>
        </a:graphic>
      </p:graphicFrame>
    </p:spTree>
    <p:extLst>
      <p:ext uri="{BB962C8B-B14F-4D97-AF65-F5344CB8AC3E}">
        <p14:creationId xmlns:p14="http://schemas.microsoft.com/office/powerpoint/2010/main" val="38318839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Results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If you have a lot of results, subdivide the “Results” section into multiple subsections. Do not give a subsection a meaningless name, such as the following</a:t>
            </a:r>
            <a:r>
              <a:rPr lang="en-US" dirty="0" smtClean="0"/>
              <a:t>:</a:t>
            </a:r>
            <a:endParaRPr lang="ru-RU" dirty="0" smtClean="0"/>
          </a:p>
          <a:p>
            <a:pPr algn="just"/>
            <a:endParaRPr lang="ru-RU" dirty="0" smtClean="0"/>
          </a:p>
          <a:p>
            <a:pPr algn="just"/>
            <a:endParaRPr lang="ru-RU" dirty="0" smtClean="0"/>
          </a:p>
          <a:p>
            <a:pPr algn="just"/>
            <a:r>
              <a:rPr lang="en-US" dirty="0" smtClean="0"/>
              <a:t>Give each </a:t>
            </a:r>
            <a:r>
              <a:rPr lang="en-US" dirty="0"/>
              <a:t>subsection a precise subtitle, as in the following example</a:t>
            </a:r>
            <a:r>
              <a:rPr lang="en-US" dirty="0" smtClean="0"/>
              <a:t>:</a:t>
            </a:r>
            <a:endParaRPr lang="ru-RU" dirty="0" smtClean="0"/>
          </a:p>
          <a:p>
            <a:endParaRPr lang="ru-RU" dirty="0" smtClean="0"/>
          </a:p>
          <a:p>
            <a:endParaRPr lang="ru-RU" dirty="0" smtClean="0"/>
          </a:p>
          <a:p>
            <a:endParaRPr lang="ru-RU" dirty="0"/>
          </a:p>
          <a:p>
            <a:r>
              <a:rPr lang="en-US" dirty="0" smtClean="0"/>
              <a:t>Begin </a:t>
            </a:r>
            <a:r>
              <a:rPr lang="en-US" dirty="0"/>
              <a:t>each subsection by identifying (in a short paragraph) what kinds of data this sub­section covers.</a:t>
            </a:r>
            <a:endParaRPr lang="ru-RU" dirty="0"/>
          </a:p>
          <a:p>
            <a:r>
              <a:rPr lang="en-US" dirty="0"/>
              <a:t>Due to space limitations, the following page shows only a portion of a “Results” section</a:t>
            </a:r>
            <a:r>
              <a:rPr lang="en-US" dirty="0" smtClean="0"/>
              <a:t>.</a:t>
            </a:r>
            <a:endParaRPr lang="ru-RU" dirty="0"/>
          </a:p>
        </p:txBody>
      </p:sp>
      <p:graphicFrame>
        <p:nvGraphicFramePr>
          <p:cNvPr id="5" name="Таблица 4"/>
          <p:cNvGraphicFramePr>
            <a:graphicFrameLocks noGrp="1"/>
          </p:cNvGraphicFramePr>
          <p:nvPr>
            <p:extLst>
              <p:ext uri="{D42A27DB-BD31-4B8C-83A1-F6EECF244321}">
                <p14:modId xmlns:p14="http://schemas.microsoft.com/office/powerpoint/2010/main" val="1701920010"/>
              </p:ext>
            </p:extLst>
          </p:nvPr>
        </p:nvGraphicFramePr>
        <p:xfrm>
          <a:off x="1103312" y="2364054"/>
          <a:ext cx="10013179" cy="548640"/>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324022594"/>
                    </a:ext>
                  </a:extLst>
                </a:gridCol>
              </a:tblGrid>
              <a:tr h="444460">
                <a:tc>
                  <a:txBody>
                    <a:bodyPr/>
                    <a:lstStyle/>
                    <a:p>
                      <a:pPr algn="ctr">
                        <a:lnSpc>
                          <a:spcPct val="144000"/>
                        </a:lnSpc>
                        <a:spcAft>
                          <a:spcPts val="600"/>
                        </a:spcAft>
                      </a:pPr>
                      <a:r>
                        <a:rPr lang="en-US" sz="2500" b="1" dirty="0">
                          <a:effectLst/>
                        </a:rPr>
                        <a:t>Section A</a:t>
                      </a:r>
                      <a:endParaRPr lang="ru-RU" sz="2500" b="1"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48245054"/>
                  </a:ext>
                </a:extLst>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4060259444"/>
              </p:ext>
            </p:extLst>
          </p:nvPr>
        </p:nvGraphicFramePr>
        <p:xfrm>
          <a:off x="1103312" y="3689391"/>
          <a:ext cx="10013179" cy="673603"/>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283470633"/>
                    </a:ext>
                  </a:extLst>
                </a:gridCol>
              </a:tblGrid>
              <a:tr h="673603">
                <a:tc>
                  <a:txBody>
                    <a:bodyPr/>
                    <a:lstStyle/>
                    <a:p>
                      <a:pPr algn="ctr">
                        <a:lnSpc>
                          <a:spcPct val="144000"/>
                        </a:lnSpc>
                        <a:spcAft>
                          <a:spcPts val="600"/>
                        </a:spcAft>
                      </a:pPr>
                      <a:r>
                        <a:rPr lang="en-US" sz="2500" dirty="0">
                          <a:effectLst/>
                        </a:rPr>
                        <a:t>Absorption of 1-131 by Percentage of Thyroid Remaining</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23414830"/>
                  </a:ext>
                </a:extLst>
              </a:tr>
            </a:tbl>
          </a:graphicData>
        </a:graphic>
      </p:graphicFrame>
    </p:spTree>
    <p:extLst>
      <p:ext uri="{BB962C8B-B14F-4D97-AF65-F5344CB8AC3E}">
        <p14:creationId xmlns:p14="http://schemas.microsoft.com/office/powerpoint/2010/main" val="6212971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412366983"/>
              </p:ext>
            </p:extLst>
          </p:nvPr>
        </p:nvGraphicFramePr>
        <p:xfrm>
          <a:off x="384847" y="327353"/>
          <a:ext cx="11397849" cy="6249852"/>
        </p:xfrm>
        <a:graphic>
          <a:graphicData uri="http://schemas.openxmlformats.org/drawingml/2006/table">
            <a:tbl>
              <a:tblPr firstRow="1" firstCol="1" bandRow="1">
                <a:tableStyleId>{5FD0F851-EC5A-4D38-B0AD-8093EC10F338}</a:tableStyleId>
              </a:tblPr>
              <a:tblGrid>
                <a:gridCol w="11397849">
                  <a:extLst>
                    <a:ext uri="{9D8B030D-6E8A-4147-A177-3AD203B41FA5}">
                      <a16:colId xmlns:a16="http://schemas.microsoft.com/office/drawing/2014/main" val="4042512212"/>
                    </a:ext>
                  </a:extLst>
                </a:gridCol>
              </a:tblGrid>
              <a:tr h="237251">
                <a:tc>
                  <a:txBody>
                    <a:bodyPr/>
                    <a:lstStyle/>
                    <a:p>
                      <a:pPr algn="just">
                        <a:lnSpc>
                          <a:spcPct val="100000"/>
                        </a:lnSpc>
                        <a:spcAft>
                          <a:spcPts val="0"/>
                        </a:spcAft>
                      </a:pPr>
                      <a:endParaRPr lang="en-US" sz="1600" dirty="0">
                        <a:effectLst/>
                      </a:endParaRPr>
                    </a:p>
                  </a:txBody>
                  <a:tcPr marL="35593" marR="35593" marT="0" marB="0"/>
                </a:tc>
                <a:extLst>
                  <a:ext uri="{0D108BD9-81ED-4DB2-BD59-A6C34878D82A}">
                    <a16:rowId xmlns:a16="http://schemas.microsoft.com/office/drawing/2014/main" val="3852673556"/>
                  </a:ext>
                </a:extLst>
              </a:tr>
              <a:tr h="6006012">
                <a:tc>
                  <a:txBody>
                    <a:bodyPr/>
                    <a:lstStyle/>
                    <a:p>
                      <a:pPr algn="just">
                        <a:lnSpc>
                          <a:spcPct val="100000"/>
                        </a:lnSpc>
                        <a:spcAft>
                          <a:spcPts val="0"/>
                        </a:spcAft>
                      </a:pPr>
                      <a:r>
                        <a:rPr lang="en-US" sz="1600" dirty="0">
                          <a:effectLst/>
                        </a:rPr>
                        <a:t>The experiment aimed to determine whether a child’s focus correlated with barometric pressure. To that end, we examined the following types of data:</a:t>
                      </a:r>
                      <a:endParaRPr lang="ru-RU" sz="1600" dirty="0">
                        <a:effectLst/>
                      </a:endParaRPr>
                    </a:p>
                    <a:p>
                      <a:pPr marL="342900" lvl="0" indent="-342900" algn="just">
                        <a:lnSpc>
                          <a:spcPct val="100000"/>
                        </a:lnSpc>
                        <a:spcAft>
                          <a:spcPts val="0"/>
                        </a:spcAft>
                        <a:buFont typeface="Symbol" panose="05050102010706020507" pitchFamily="18" charset="2"/>
                        <a:buChar char=""/>
                      </a:pPr>
                      <a:r>
                        <a:rPr lang="en-US" sz="1600" dirty="0">
                          <a:effectLst/>
                        </a:rPr>
                        <a:t>barometric pressure</a:t>
                      </a:r>
                      <a:endParaRPr lang="ru-RU" sz="1600" dirty="0">
                        <a:effectLst/>
                      </a:endParaRPr>
                    </a:p>
                    <a:p>
                      <a:pPr marL="342900" lvl="0" indent="-342900" algn="just">
                        <a:lnSpc>
                          <a:spcPct val="100000"/>
                        </a:lnSpc>
                        <a:spcAft>
                          <a:spcPts val="0"/>
                        </a:spcAft>
                        <a:buFont typeface="Symbol" panose="05050102010706020507" pitchFamily="18" charset="2"/>
                        <a:buChar char=""/>
                      </a:pPr>
                      <a:r>
                        <a:rPr lang="en-US" sz="1600" dirty="0">
                          <a:effectLst/>
                        </a:rPr>
                        <a:t>changes in each child’s focus over the three tests</a:t>
                      </a:r>
                      <a:endParaRPr lang="ru-RU" sz="1600" dirty="0">
                        <a:effectLst/>
                      </a:endParaRPr>
                    </a:p>
                    <a:p>
                      <a:pPr marL="342900" lvl="0" indent="-342900" algn="just">
                        <a:lnSpc>
                          <a:spcPct val="100000"/>
                        </a:lnSpc>
                        <a:spcAft>
                          <a:spcPts val="0"/>
                        </a:spcAft>
                        <a:buFont typeface="Symbol" panose="05050102010706020507" pitchFamily="18" charset="2"/>
                        <a:buChar char=""/>
                      </a:pPr>
                      <a:r>
                        <a:rPr lang="en-US" sz="1600" dirty="0">
                          <a:effectLst/>
                        </a:rPr>
                        <a:t>changes in the entire group’s focus over the three tests</a:t>
                      </a:r>
                      <a:endParaRPr lang="ru-RU" sz="1600" dirty="0">
                        <a:effectLst/>
                      </a:endParaRPr>
                    </a:p>
                    <a:p>
                      <a:pPr algn="just">
                        <a:lnSpc>
                          <a:spcPct val="100000"/>
                        </a:lnSpc>
                        <a:spcAft>
                          <a:spcPts val="0"/>
                        </a:spcAft>
                      </a:pPr>
                      <a:r>
                        <a:rPr lang="en-US" sz="1600" dirty="0">
                          <a:effectLst/>
                        </a:rPr>
                        <a:t>Barometric Pressure</a:t>
                      </a:r>
                      <a:endParaRPr lang="ru-RU" sz="1600" dirty="0">
                        <a:effectLst/>
                      </a:endParaRPr>
                    </a:p>
                    <a:p>
                      <a:pPr algn="just">
                        <a:lnSpc>
                          <a:spcPct val="100000"/>
                        </a:lnSpc>
                        <a:spcAft>
                          <a:spcPts val="0"/>
                        </a:spcAft>
                      </a:pPr>
                      <a:r>
                        <a:rPr lang="en-US" sz="1600" dirty="0">
                          <a:effectLst/>
                        </a:rPr>
                        <a:t>Table 1 shows the barometric pressure during the tests. On Monday, barometric pressure was low. On Tuesday, barometric pressure was close to normal. On Thursday, barometric pressure was high. The barometric pressure varied very little between Group A and Group B within each day.</a:t>
                      </a:r>
                      <a:endParaRPr lang="ru-RU" sz="1600" dirty="0">
                        <a:effectLst/>
                      </a:endParaRPr>
                    </a:p>
                    <a:p>
                      <a:pPr algn="just">
                        <a:lnSpc>
                          <a:spcPct val="100000"/>
                        </a:lnSpc>
                        <a:spcAft>
                          <a:spcPts val="0"/>
                        </a:spcAft>
                      </a:pPr>
                      <a:r>
                        <a:rPr lang="en-US" sz="1600" dirty="0">
                          <a:effectLst/>
                        </a:rPr>
                        <a:t>TABLE 1: Barometric Pressure on Test </a:t>
                      </a:r>
                      <a:r>
                        <a:rPr lang="en-US" sz="1600" dirty="0" smtClean="0">
                          <a:effectLst/>
                        </a:rPr>
                        <a:t>Days</a:t>
                      </a:r>
                      <a:endParaRPr lang="ru-RU" sz="1600" dirty="0" smtClean="0">
                        <a:effectLst/>
                      </a:endParaRPr>
                    </a:p>
                    <a:p>
                      <a:pPr algn="just">
                        <a:lnSpc>
                          <a:spcPct val="100000"/>
                        </a:lnSpc>
                        <a:spcAft>
                          <a:spcPts val="0"/>
                        </a:spcAft>
                      </a:pPr>
                      <a:endParaRPr lang="ru-RU" sz="1600" dirty="0" smtClean="0">
                        <a:effectLst/>
                      </a:endParaRPr>
                    </a:p>
                    <a:p>
                      <a:pPr algn="just">
                        <a:lnSpc>
                          <a:spcPct val="100000"/>
                        </a:lnSpc>
                        <a:spcAft>
                          <a:spcPts val="0"/>
                        </a:spcAft>
                      </a:pPr>
                      <a:endParaRPr lang="ru-RU" sz="1600" dirty="0" smtClean="0">
                        <a:effectLst/>
                      </a:endParaRPr>
                    </a:p>
                    <a:p>
                      <a:pPr algn="just">
                        <a:lnSpc>
                          <a:spcPct val="100000"/>
                        </a:lnSpc>
                        <a:spcAft>
                          <a:spcPts val="0"/>
                        </a:spcAft>
                      </a:pPr>
                      <a:endParaRPr lang="ru-RU" sz="1600" dirty="0">
                        <a:effectLst/>
                      </a:endParaRPr>
                    </a:p>
                    <a:p>
                      <a:pPr algn="just">
                        <a:lnSpc>
                          <a:spcPct val="100000"/>
                        </a:lnSpc>
                        <a:spcAft>
                          <a:spcPts val="0"/>
                        </a:spcAft>
                      </a:pPr>
                      <a:endParaRPr lang="ru-RU" sz="1500" dirty="0" smtClean="0">
                        <a:effectLst/>
                      </a:endParaRPr>
                    </a:p>
                    <a:p>
                      <a:pPr algn="just">
                        <a:lnSpc>
                          <a:spcPct val="100000"/>
                        </a:lnSpc>
                        <a:spcAft>
                          <a:spcPts val="0"/>
                        </a:spcAft>
                      </a:pPr>
                      <a:r>
                        <a:rPr lang="en-US" sz="1500" dirty="0" smtClean="0">
                          <a:effectLst/>
                        </a:rPr>
                        <a:t>Changes </a:t>
                      </a:r>
                      <a:r>
                        <a:rPr lang="en-US" sz="1500" dirty="0">
                          <a:effectLst/>
                        </a:rPr>
                        <a:t>in Focus</a:t>
                      </a:r>
                      <a:endParaRPr lang="ru-RU" sz="1500" dirty="0">
                        <a:effectLst/>
                      </a:endParaRPr>
                    </a:p>
                    <a:p>
                      <a:pPr algn="just">
                        <a:lnSpc>
                          <a:spcPct val="100000"/>
                        </a:lnSpc>
                        <a:spcAft>
                          <a:spcPts val="0"/>
                        </a:spcAft>
                      </a:pPr>
                      <a:r>
                        <a:rPr lang="en-US" sz="1500" dirty="0">
                          <a:effectLst/>
                        </a:rPr>
                        <a:t>Figure 1 shows three graphs representing the distribution of MISHA OPT summary index on the three testing days. (A lower summary index represents greater focus.)</a:t>
                      </a:r>
                      <a:endParaRPr lang="ru-RU" sz="1500" dirty="0">
                        <a:effectLst/>
                      </a:endParaRPr>
                    </a:p>
                    <a:p>
                      <a:pPr algn="just">
                        <a:lnSpc>
                          <a:spcPct val="100000"/>
                        </a:lnSpc>
                        <a:spcAft>
                          <a:spcPts val="0"/>
                        </a:spcAft>
                      </a:pPr>
                      <a:r>
                        <a:rPr lang="en-US" sz="1500" dirty="0">
                          <a:effectLst/>
                        </a:rPr>
                        <a:t>[Figure 1 omitted for space reasons]</a:t>
                      </a:r>
                      <a:endParaRPr lang="ru-RU" sz="1500" dirty="0">
                        <a:effectLst/>
                      </a:endParaRPr>
                    </a:p>
                    <a:p>
                      <a:pPr algn="just">
                        <a:lnSpc>
                          <a:spcPct val="100000"/>
                        </a:lnSpc>
                        <a:spcAft>
                          <a:spcPts val="0"/>
                        </a:spcAft>
                      </a:pPr>
                      <a:r>
                        <a:rPr lang="en-US" sz="1500" dirty="0">
                          <a:effectLst/>
                        </a:rPr>
                        <a:t>FIGURE 1: Distribution of summary index by day.</a:t>
                      </a:r>
                      <a:endParaRPr lang="ru-RU" sz="1500" dirty="0">
                        <a:effectLst/>
                      </a:endParaRPr>
                    </a:p>
                    <a:p>
                      <a:pPr algn="just">
                        <a:lnSpc>
                          <a:spcPct val="100000"/>
                        </a:lnSpc>
                        <a:spcAft>
                          <a:spcPts val="0"/>
                        </a:spcAft>
                      </a:pPr>
                      <a:r>
                        <a:rPr lang="en-US" sz="1500" dirty="0">
                          <a:effectLst/>
                        </a:rPr>
                        <a:t>The subjects showed better focus on Monday (low barometric pressure) than on Tuesday or Thursday. The difference was statistically significant (p=0.01).</a:t>
                      </a:r>
                      <a:endParaRPr lang="ru-RU" sz="1500" dirty="0">
                        <a:effectLst/>
                      </a:endParaRPr>
                    </a:p>
                    <a:p>
                      <a:pPr algn="just">
                        <a:lnSpc>
                          <a:spcPct val="100000"/>
                        </a:lnSpc>
                        <a:spcAft>
                          <a:spcPts val="0"/>
                        </a:spcAft>
                      </a:pPr>
                      <a:r>
                        <a:rPr lang="en-US" sz="1500" dirty="0">
                          <a:effectLst/>
                        </a:rPr>
                        <a:t>The subjects showed somewhat poorer focus on Thursday (high barometric pressure) than on Tuesday. However, the difference was not statistically significant.</a:t>
                      </a:r>
                      <a:endParaRPr lang="ru-RU" sz="1500" dirty="0">
                        <a:effectLst/>
                      </a:endParaRPr>
                    </a:p>
                    <a:p>
                      <a:pPr algn="just">
                        <a:lnSpc>
                          <a:spcPct val="100000"/>
                        </a:lnSpc>
                        <a:spcAft>
                          <a:spcPts val="0"/>
                        </a:spcAft>
                      </a:pPr>
                      <a:r>
                        <a:rPr lang="en-US" sz="1500" dirty="0">
                          <a:effectLst/>
                        </a:rPr>
                        <a:t>The distribution for Thursday was much wider (std. dev. of 12) than for Monday or</a:t>
                      </a:r>
                      <a:endParaRPr lang="ru-RU" sz="1500" dirty="0">
                        <a:effectLst/>
                      </a:endParaRPr>
                    </a:p>
                    <a:p>
                      <a:pPr algn="just">
                        <a:lnSpc>
                          <a:spcPct val="100000"/>
                        </a:lnSpc>
                        <a:spcAft>
                          <a:spcPts val="0"/>
                        </a:spcAft>
                      </a:pPr>
                      <a:r>
                        <a:rPr lang="en-US" sz="1500" dirty="0">
                          <a:effectLst/>
                        </a:rPr>
                        <a:t>Tuesday (std. dev. of 6 and 8, respectively).</a:t>
                      </a:r>
                      <a:endParaRPr lang="ru-RU" sz="1500" dirty="0">
                        <a:effectLst/>
                        <a:latin typeface="Tahoma" panose="020B0604030504040204" pitchFamily="34" charset="0"/>
                        <a:ea typeface="Tahoma" panose="020B0604030504040204" pitchFamily="34" charset="0"/>
                        <a:cs typeface="Times New Roman" panose="02020603050405020304" pitchFamily="18" charset="0"/>
                      </a:endParaRPr>
                    </a:p>
                  </a:txBody>
                  <a:tcPr marL="35593" marR="35593" marT="0" marB="0"/>
                </a:tc>
                <a:extLst>
                  <a:ext uri="{0D108BD9-81ED-4DB2-BD59-A6C34878D82A}">
                    <a16:rowId xmlns:a16="http://schemas.microsoft.com/office/drawing/2014/main" val="1918300000"/>
                  </a:ext>
                </a:extLst>
              </a:tr>
            </a:tbl>
          </a:graphicData>
        </a:graphic>
      </p:graphicFrame>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847" y="3043646"/>
            <a:ext cx="11397849" cy="914400"/>
          </a:xfrm>
          <a:prstGeom prst="rect">
            <a:avLst/>
          </a:prstGeom>
        </p:spPr>
      </p:pic>
    </p:spTree>
    <p:extLst>
      <p:ext uri="{BB962C8B-B14F-4D97-AF65-F5344CB8AC3E}">
        <p14:creationId xmlns:p14="http://schemas.microsoft.com/office/powerpoint/2010/main" val="14646729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Discussion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Autofit/>
          </a:bodyPr>
          <a:lstStyle/>
          <a:p>
            <a:pPr marL="0" indent="0" algn="just">
              <a:buNone/>
            </a:pPr>
            <a:r>
              <a:rPr lang="en-US" sz="2500" dirty="0"/>
              <a:t>The “Reports” section contains hard numerical data. In the “Discussion” section, you interpret that data, identifying themes and helping the reader draw conclusions.</a:t>
            </a:r>
            <a:endParaRPr lang="ru-RU" sz="2500" dirty="0"/>
          </a:p>
          <a:p>
            <a:pPr algn="just"/>
            <a:r>
              <a:rPr lang="en-US" sz="2500" dirty="0"/>
              <a:t>Begin your “Discussion” section with a reminder of the hypothesis. Then, indicate one of the following opinions:</a:t>
            </a:r>
            <a:endParaRPr lang="ru-RU" sz="2500" dirty="0"/>
          </a:p>
          <a:p>
            <a:pPr lvl="0" algn="just"/>
            <a:r>
              <a:rPr lang="en-US" sz="2500" dirty="0"/>
              <a:t>The experiment’s results prove (or recommend) the hypothesis.</a:t>
            </a:r>
            <a:endParaRPr lang="ru-RU" sz="2500" dirty="0"/>
          </a:p>
          <a:p>
            <a:pPr lvl="0" algn="just"/>
            <a:r>
              <a:rPr lang="en-US" sz="2500" dirty="0"/>
              <a:t>The experiment’s results disprove the hypothesis.</a:t>
            </a:r>
            <a:endParaRPr lang="ru-RU" sz="2500" dirty="0"/>
          </a:p>
          <a:p>
            <a:pPr algn="just"/>
            <a:r>
              <a:rPr lang="en-US" sz="2500" dirty="0"/>
              <a:t>The experiment’s results were inconclusive.</a:t>
            </a:r>
            <a:endParaRPr lang="ru-RU" sz="2500" dirty="0"/>
          </a:p>
        </p:txBody>
      </p:sp>
    </p:spTree>
    <p:extLst>
      <p:ext uri="{BB962C8B-B14F-4D97-AF65-F5344CB8AC3E}">
        <p14:creationId xmlns:p14="http://schemas.microsoft.com/office/powerpoint/2010/main" val="29805245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Discussion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buNone/>
            </a:pPr>
            <a:r>
              <a:rPr lang="en-US" sz="2500" dirty="0"/>
              <a:t>Build a case for your opinion. For example, explain why you think the results recommend the hypothesis. In building a case, answer questions such as the following:</a:t>
            </a:r>
            <a:endParaRPr lang="ru-RU" sz="2500" dirty="0"/>
          </a:p>
          <a:p>
            <a:pPr lvl="0"/>
            <a:r>
              <a:rPr lang="en-US" sz="2500" dirty="0"/>
              <a:t>What results emphatically confirm your opinion?</a:t>
            </a:r>
            <a:endParaRPr lang="ru-RU" sz="2500" dirty="0"/>
          </a:p>
          <a:p>
            <a:pPr lvl="0"/>
            <a:r>
              <a:rPr lang="en-US" sz="2500" dirty="0"/>
              <a:t>Is there reasonable doubt for your opinion? You are permitted the luxury of pointing out possible flaws in the experimental design or holes in the results.</a:t>
            </a:r>
            <a:endParaRPr lang="ru-RU" sz="2500" dirty="0"/>
          </a:p>
          <a:p>
            <a:r>
              <a:rPr lang="en-US" sz="2500" dirty="0"/>
              <a:t>How do your results compare with similar experiments? Why might your results differ?</a:t>
            </a:r>
            <a:endParaRPr lang="ru-RU" sz="2500" dirty="0"/>
          </a:p>
        </p:txBody>
      </p:sp>
    </p:spTree>
    <p:extLst>
      <p:ext uri="{BB962C8B-B14F-4D97-AF65-F5344CB8AC3E}">
        <p14:creationId xmlns:p14="http://schemas.microsoft.com/office/powerpoint/2010/main" val="1792839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Discussion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buNone/>
            </a:pPr>
            <a:r>
              <a:rPr lang="en-US" dirty="0"/>
              <a:t>Your discussion can optionally provide alternate interpretations of the data or offer sug­gestions for further research.</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307546000"/>
              </p:ext>
            </p:extLst>
          </p:nvPr>
        </p:nvGraphicFramePr>
        <p:xfrm>
          <a:off x="1103311" y="1869758"/>
          <a:ext cx="10013179" cy="4630747"/>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3049590869"/>
                    </a:ext>
                  </a:extLst>
                </a:gridCol>
              </a:tblGrid>
              <a:tr h="308365">
                <a:tc>
                  <a:txBody>
                    <a:bodyPr/>
                    <a:lstStyle/>
                    <a:p>
                      <a:pPr algn="just">
                        <a:lnSpc>
                          <a:spcPct val="144000"/>
                        </a:lnSpc>
                        <a:spcAft>
                          <a:spcPts val="400"/>
                        </a:spcAft>
                      </a:pPr>
                      <a:r>
                        <a:rPr lang="en-US" sz="1600">
                          <a:effectLst/>
                        </a:rPr>
                        <a:t>Discussion</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4613" marR="64613" marT="0" marB="0"/>
                </a:tc>
                <a:extLst>
                  <a:ext uri="{0D108BD9-81ED-4DB2-BD59-A6C34878D82A}">
                    <a16:rowId xmlns:a16="http://schemas.microsoft.com/office/drawing/2014/main" val="3170199072"/>
                  </a:ext>
                </a:extLst>
              </a:tr>
              <a:tr h="4161717">
                <a:tc>
                  <a:txBody>
                    <a:bodyPr/>
                    <a:lstStyle/>
                    <a:p>
                      <a:pPr algn="just">
                        <a:lnSpc>
                          <a:spcPct val="144000"/>
                        </a:lnSpc>
                        <a:spcAft>
                          <a:spcPts val="400"/>
                        </a:spcAft>
                      </a:pPr>
                      <a:r>
                        <a:rPr lang="en-US" sz="1600" dirty="0">
                          <a:effectLst/>
                        </a:rPr>
                        <a:t>Our team attempted to determine whether barometric pressure influences children’s ability to focus. In particular, we tested Tucker’s (1999) hypothesis, which states that children's focus correlates negatively with barometric pressure.</a:t>
                      </a:r>
                      <a:endParaRPr lang="ru-RU" sz="1600" dirty="0">
                        <a:effectLst/>
                      </a:endParaRPr>
                    </a:p>
                    <a:p>
                      <a:pPr algn="just">
                        <a:lnSpc>
                          <a:spcPct val="144000"/>
                        </a:lnSpc>
                        <a:spcAft>
                          <a:spcPts val="400"/>
                        </a:spcAft>
                      </a:pPr>
                      <a:r>
                        <a:rPr lang="en-US" sz="1600" dirty="0">
                          <a:effectLst/>
                        </a:rPr>
                        <a:t>The results show partial support for Tucker’s hypothesis. In particular, children focus significantly better when the barometric pressure is low than they do when the barometric pressure is neutral or high. However, children focused only slightly worse during high pressure than normal pressure. The unusually high standard deviation on the high-pressure day (Thursday) suggests that high barometric pressure might affect some children greatly and others very little.</a:t>
                      </a:r>
                      <a:endParaRPr lang="ru-RU" sz="1600" dirty="0">
                        <a:effectLst/>
                      </a:endParaRPr>
                    </a:p>
                    <a:p>
                      <a:pPr algn="just">
                        <a:lnSpc>
                          <a:spcPct val="144000"/>
                        </a:lnSpc>
                        <a:spcAft>
                          <a:spcPts val="400"/>
                        </a:spcAft>
                      </a:pPr>
                      <a:r>
                        <a:rPr lang="en-US" sz="1600" dirty="0">
                          <a:effectLst/>
                        </a:rPr>
                        <a:t>The results suggest that, when diagnosing ADHD, practitioners should give the CPT when barometric pressure is neutral.</a:t>
                      </a:r>
                      <a:endParaRPr lang="ru-RU" sz="1600" dirty="0">
                        <a:effectLst/>
                      </a:endParaRPr>
                    </a:p>
                    <a:p>
                      <a:pPr algn="just">
                        <a:lnSpc>
                          <a:spcPct val="144000"/>
                        </a:lnSpc>
                        <a:spcAft>
                          <a:spcPts val="400"/>
                        </a:spcAft>
                      </a:pPr>
                      <a:r>
                        <a:rPr lang="en-US" sz="1600" dirty="0">
                          <a:effectLst/>
                        </a:rPr>
                        <a:t>The experiment covers only three different days. A more comprehensive experiment should sample at least 10 different days.</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4613" marR="64613" marT="0" marB="0"/>
                </a:tc>
                <a:extLst>
                  <a:ext uri="{0D108BD9-81ED-4DB2-BD59-A6C34878D82A}">
                    <a16:rowId xmlns:a16="http://schemas.microsoft.com/office/drawing/2014/main" val="1461154996"/>
                  </a:ext>
                </a:extLst>
              </a:tr>
            </a:tbl>
          </a:graphicData>
        </a:graphic>
      </p:graphicFrame>
    </p:spTree>
    <p:extLst>
      <p:ext uri="{BB962C8B-B14F-4D97-AF65-F5344CB8AC3E}">
        <p14:creationId xmlns:p14="http://schemas.microsoft.com/office/powerpoint/2010/main" val="7140756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Conclusion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buNone/>
            </a:pPr>
            <a:r>
              <a:rPr lang="en-US" dirty="0"/>
              <a:t>Many journals require a “Conclusion” section to summarize the results. At a minimum, the “Conclusion” section should provide reminders of the following information:</a:t>
            </a:r>
            <a:endParaRPr lang="ru-RU" dirty="0"/>
          </a:p>
          <a:p>
            <a:pPr lvl="0"/>
            <a:r>
              <a:rPr lang="en-US" dirty="0"/>
              <a:t>the hypothesis</a:t>
            </a:r>
            <a:endParaRPr lang="ru-RU" dirty="0"/>
          </a:p>
          <a:p>
            <a:pPr lvl="0"/>
            <a:r>
              <a:rPr lang="en-US" dirty="0"/>
              <a:t>the results</a:t>
            </a:r>
            <a:endParaRPr lang="ru-RU" dirty="0"/>
          </a:p>
          <a:p>
            <a:pPr marL="0" indent="0">
              <a:buNone/>
            </a:pPr>
            <a:r>
              <a:rPr lang="en-US" dirty="0"/>
              <a:t>Some scientists present ideas for future research in the “Conclusion” section, while others place these ideas in the “Research” section. Some journals require that the conclusion is simply the final paragraph(s) of the “Discussion” section.</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4271023313"/>
              </p:ext>
            </p:extLst>
          </p:nvPr>
        </p:nvGraphicFramePr>
        <p:xfrm>
          <a:off x="1103312" y="4133364"/>
          <a:ext cx="10013179" cy="2473803"/>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1710441183"/>
                    </a:ext>
                  </a:extLst>
                </a:gridCol>
              </a:tblGrid>
              <a:tr h="441295">
                <a:tc>
                  <a:txBody>
                    <a:bodyPr/>
                    <a:lstStyle/>
                    <a:p>
                      <a:pPr algn="just">
                        <a:lnSpc>
                          <a:spcPct val="144000"/>
                        </a:lnSpc>
                        <a:spcAft>
                          <a:spcPts val="600"/>
                        </a:spcAft>
                      </a:pPr>
                      <a:r>
                        <a:rPr lang="en-US" sz="1900">
                          <a:effectLst/>
                        </a:rPr>
                        <a:t>Conclusion</a:t>
                      </a:r>
                      <a:endParaRPr lang="ru-RU" sz="19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1940864"/>
                  </a:ext>
                </a:extLst>
              </a:tr>
              <a:tr h="1765181">
                <a:tc>
                  <a:txBody>
                    <a:bodyPr/>
                    <a:lstStyle/>
                    <a:p>
                      <a:pPr algn="just">
                        <a:lnSpc>
                          <a:spcPct val="144000"/>
                        </a:lnSpc>
                        <a:spcAft>
                          <a:spcPts val="600"/>
                        </a:spcAft>
                      </a:pPr>
                      <a:r>
                        <a:rPr lang="en-US" sz="1900" dirty="0">
                          <a:effectLst/>
                        </a:rPr>
                        <a:t>Our team tested Tucker's (1999) hypothesis, which states that children focus better when barometric pressure is relatively low than when barometric pressure is relatively high. Our results found strong evidence that children do focus better when barometric pressure is relatively low. However, our results did not find that children focus worse in high barometric pressure than they do in normal barometric pressure.</a:t>
                      </a:r>
                      <a:endParaRPr lang="ru-RU" sz="19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20426471"/>
                  </a:ext>
                </a:extLst>
              </a:tr>
            </a:tbl>
          </a:graphicData>
        </a:graphic>
      </p:graphicFrame>
    </p:spTree>
    <p:extLst>
      <p:ext uri="{BB962C8B-B14F-4D97-AF65-F5344CB8AC3E}">
        <p14:creationId xmlns:p14="http://schemas.microsoft.com/office/powerpoint/2010/main" val="15164645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References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dirty="0"/>
              <a:t>Lab reports must contain a “References” section that expands all the citations that have appeared in the report.</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792965472"/>
              </p:ext>
            </p:extLst>
          </p:nvPr>
        </p:nvGraphicFramePr>
        <p:xfrm>
          <a:off x="1103311" y="1979081"/>
          <a:ext cx="10013179" cy="4360759"/>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4165557189"/>
                    </a:ext>
                  </a:extLst>
                </a:gridCol>
              </a:tblGrid>
              <a:tr h="562517">
                <a:tc>
                  <a:txBody>
                    <a:bodyPr/>
                    <a:lstStyle/>
                    <a:p>
                      <a:pPr algn="just">
                        <a:lnSpc>
                          <a:spcPct val="144000"/>
                        </a:lnSpc>
                        <a:spcAft>
                          <a:spcPts val="600"/>
                        </a:spcAft>
                      </a:pPr>
                      <a:r>
                        <a:rPr lang="en-US" sz="2300">
                          <a:effectLst/>
                        </a:rPr>
                        <a:t>No Reference Format Is Truly Universal</a:t>
                      </a:r>
                      <a:endParaRPr lang="ru-RU" sz="23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00774386"/>
                  </a:ext>
                </a:extLst>
              </a:tr>
              <a:tr h="3798242">
                <a:tc>
                  <a:txBody>
                    <a:bodyPr/>
                    <a:lstStyle/>
                    <a:p>
                      <a:pPr algn="just">
                        <a:lnSpc>
                          <a:spcPct val="144000"/>
                        </a:lnSpc>
                        <a:spcAft>
                          <a:spcPts val="600"/>
                        </a:spcAft>
                      </a:pPr>
                      <a:r>
                        <a:rPr lang="en-US" sz="2300" dirty="0">
                          <a:effectLst/>
                        </a:rPr>
                        <a:t>Different disciplines impose different requirements for references. In addition, different journals within the same discipline sometimes impose different requirements.</a:t>
                      </a:r>
                      <a:endParaRPr lang="ru-RU" sz="2300" dirty="0">
                        <a:effectLst/>
                      </a:endParaRPr>
                    </a:p>
                    <a:p>
                      <a:pPr algn="just">
                        <a:lnSpc>
                          <a:spcPct val="144000"/>
                        </a:lnSpc>
                        <a:spcAft>
                          <a:spcPts val="600"/>
                        </a:spcAft>
                      </a:pPr>
                      <a:r>
                        <a:rPr lang="en-US" sz="2300" dirty="0">
                          <a:effectLst/>
                        </a:rPr>
                        <a:t>The information provided on this page is generic. To prevent antagonizing an editor, the best rule is simply to copy the reference style of previously published articles in the target journal.</a:t>
                      </a:r>
                      <a:endParaRPr lang="ru-RU" sz="2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694629"/>
                  </a:ext>
                </a:extLst>
              </a:tr>
            </a:tbl>
          </a:graphicData>
        </a:graphic>
      </p:graphicFrame>
    </p:spTree>
    <p:extLst>
      <p:ext uri="{BB962C8B-B14F-4D97-AF65-F5344CB8AC3E}">
        <p14:creationId xmlns:p14="http://schemas.microsoft.com/office/powerpoint/2010/main" val="34773190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References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marL="0" indent="0" algn="just">
              <a:buNone/>
            </a:pPr>
            <a:r>
              <a:rPr lang="en-US" dirty="0"/>
              <a:t>In many disciplines, a “References” section consists of a numbered list. The numbers in the numbered list typically represent the order in which the citation appeared in the report. For example, the first citation in the report was for Tucker; therefore, element [1] in the “Reference” section is for Tucker</a:t>
            </a:r>
            <a:r>
              <a:rPr lang="en-US" dirty="0" smtClean="0"/>
              <a:t>.</a:t>
            </a:r>
            <a:endParaRPr lang="ru-RU" dirty="0" smtClean="0"/>
          </a:p>
          <a:p>
            <a:pPr marL="0" indent="0" algn="just">
              <a:buNone/>
            </a:pPr>
            <a:endParaRPr lang="ru-RU" dirty="0" smtClean="0"/>
          </a:p>
          <a:p>
            <a:pPr marL="0" indent="0" algn="just">
              <a:buNone/>
            </a:pPr>
            <a:endParaRPr lang="ru-RU" dirty="0"/>
          </a:p>
          <a:p>
            <a:pPr marL="0" indent="0" algn="just">
              <a:buNone/>
            </a:pPr>
            <a:endParaRPr lang="ru-RU" dirty="0" smtClean="0"/>
          </a:p>
          <a:p>
            <a:pPr marL="0" indent="0" algn="just">
              <a:buNone/>
            </a:pPr>
            <a:endParaRPr lang="ru-RU" dirty="0"/>
          </a:p>
          <a:p>
            <a:pPr marL="0" indent="0" algn="just">
              <a:buNone/>
            </a:pPr>
            <a:endParaRPr lang="ru-RU" dirty="0" smtClean="0"/>
          </a:p>
          <a:p>
            <a:pPr marL="0" indent="0" algn="just">
              <a:buNone/>
            </a:pPr>
            <a:endParaRPr lang="ru-RU" dirty="0"/>
          </a:p>
          <a:p>
            <a:pPr marL="0" indent="0" algn="just">
              <a:buNone/>
            </a:pPr>
            <a:endParaRPr lang="ru-RU" dirty="0" smtClean="0"/>
          </a:p>
          <a:p>
            <a:pPr marL="0" indent="0" algn="just">
              <a:buNone/>
            </a:pPr>
            <a:r>
              <a:rPr lang="en-US" dirty="0" smtClean="0"/>
              <a:t>In </a:t>
            </a:r>
            <a:r>
              <a:rPr lang="en-US" dirty="0"/>
              <a:t>other disciplines, the “References” section also consists of a numbered list, but the author presents list elements in alphabetical order.</a:t>
            </a:r>
            <a:endParaRPr lang="ru-RU" sz="2500" dirty="0"/>
          </a:p>
        </p:txBody>
      </p:sp>
      <p:graphicFrame>
        <p:nvGraphicFramePr>
          <p:cNvPr id="5" name="Таблица 4"/>
          <p:cNvGraphicFramePr>
            <a:graphicFrameLocks noGrp="1"/>
          </p:cNvGraphicFramePr>
          <p:nvPr>
            <p:extLst>
              <p:ext uri="{D42A27DB-BD31-4B8C-83A1-F6EECF244321}">
                <p14:modId xmlns:p14="http://schemas.microsoft.com/office/powerpoint/2010/main" val="3160210411"/>
              </p:ext>
            </p:extLst>
          </p:nvPr>
        </p:nvGraphicFramePr>
        <p:xfrm>
          <a:off x="1103311" y="2512879"/>
          <a:ext cx="10013179" cy="2927776"/>
        </p:xfrm>
        <a:graphic>
          <a:graphicData uri="http://schemas.openxmlformats.org/drawingml/2006/table">
            <a:tbl>
              <a:tblPr firstRow="1" firstCol="1" bandRow="1">
                <a:tableStyleId>{5FD0F851-EC5A-4D38-B0AD-8093EC10F338}</a:tableStyleId>
              </a:tblPr>
              <a:tblGrid>
                <a:gridCol w="10013179">
                  <a:extLst>
                    <a:ext uri="{9D8B030D-6E8A-4147-A177-3AD203B41FA5}">
                      <a16:colId xmlns:a16="http://schemas.microsoft.com/office/drawing/2014/main" val="3084646439"/>
                    </a:ext>
                  </a:extLst>
                </a:gridCol>
              </a:tblGrid>
              <a:tr h="358237">
                <a:tc>
                  <a:txBody>
                    <a:bodyPr/>
                    <a:lstStyle/>
                    <a:p>
                      <a:pPr algn="just">
                        <a:lnSpc>
                          <a:spcPct val="144000"/>
                        </a:lnSpc>
                        <a:spcAft>
                          <a:spcPts val="400"/>
                        </a:spcAft>
                      </a:pPr>
                      <a:r>
                        <a:rPr lang="en-US" sz="1900">
                          <a:effectLst/>
                        </a:rPr>
                        <a:t>References</a:t>
                      </a:r>
                      <a:endParaRPr lang="ru-RU" sz="19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46042628"/>
                  </a:ext>
                </a:extLst>
              </a:tr>
              <a:tr h="2563032">
                <a:tc>
                  <a:txBody>
                    <a:bodyPr/>
                    <a:lstStyle/>
                    <a:p>
                      <a:pPr algn="just">
                        <a:lnSpc>
                          <a:spcPct val="144000"/>
                        </a:lnSpc>
                        <a:spcAft>
                          <a:spcPts val="400"/>
                        </a:spcAft>
                      </a:pPr>
                      <a:r>
                        <a:rPr lang="en-US" sz="1900" dirty="0">
                          <a:effectLst/>
                        </a:rPr>
                        <a:t>[1] Tucker, M. J. 1999. “Focus and Weather,” ADHD Papers and Proceedings, 42, 526- 530.</a:t>
                      </a:r>
                      <a:endParaRPr lang="ru-RU" sz="1900" dirty="0">
                        <a:effectLst/>
                      </a:endParaRPr>
                    </a:p>
                    <a:p>
                      <a:pPr algn="just">
                        <a:lnSpc>
                          <a:spcPct val="144000"/>
                        </a:lnSpc>
                        <a:spcAft>
                          <a:spcPts val="400"/>
                        </a:spcAft>
                      </a:pPr>
                      <a:r>
                        <a:rPr lang="en-US" sz="1900" dirty="0">
                          <a:effectLst/>
                        </a:rPr>
                        <a:t>[2] </a:t>
                      </a:r>
                      <a:r>
                        <a:rPr lang="en-US" sz="1900" dirty="0" err="1">
                          <a:effectLst/>
                        </a:rPr>
                        <a:t>Siska</a:t>
                      </a:r>
                      <a:r>
                        <a:rPr lang="en-US" sz="1900" dirty="0">
                          <a:effectLst/>
                        </a:rPr>
                        <a:t>, N. S. 2003. "Temporal Focus Affect and Soft Drinks,” Psychology and Nutrition, 77, 215-223.</a:t>
                      </a:r>
                      <a:endParaRPr lang="ru-RU" sz="1900" dirty="0">
                        <a:effectLst/>
                      </a:endParaRPr>
                    </a:p>
                    <a:p>
                      <a:pPr algn="just">
                        <a:lnSpc>
                          <a:spcPct val="144000"/>
                        </a:lnSpc>
                        <a:spcAft>
                          <a:spcPts val="400"/>
                        </a:spcAft>
                      </a:pPr>
                      <a:r>
                        <a:rPr lang="en-US" sz="1900" dirty="0">
                          <a:effectLst/>
                        </a:rPr>
                        <a:t>[3] </a:t>
                      </a:r>
                      <a:r>
                        <a:rPr lang="en-US" sz="1900" dirty="0" err="1">
                          <a:effectLst/>
                        </a:rPr>
                        <a:t>Mackinson</a:t>
                      </a:r>
                      <a:r>
                        <a:rPr lang="en-US" sz="1900" dirty="0">
                          <a:effectLst/>
                        </a:rPr>
                        <a:t>, J., and J. Goldberg. 2004. "Temperature and Focus," ADHD Metrics, 13, 482-491.</a:t>
                      </a:r>
                      <a:endParaRPr lang="ru-RU" sz="19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128473"/>
                  </a:ext>
                </a:extLst>
              </a:tr>
            </a:tbl>
          </a:graphicData>
        </a:graphic>
      </p:graphicFrame>
    </p:spTree>
    <p:extLst>
      <p:ext uri="{BB962C8B-B14F-4D97-AF65-F5344CB8AC3E}">
        <p14:creationId xmlns:p14="http://schemas.microsoft.com/office/powerpoint/2010/main" val="30320348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Summary of Lab Reports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fontScale="85000" lnSpcReduction="10000"/>
          </a:bodyPr>
          <a:lstStyle/>
          <a:p>
            <a:pPr marL="0" indent="0" algn="just">
              <a:buNone/>
            </a:pPr>
            <a:r>
              <a:rPr lang="en-US" dirty="0"/>
              <a:t>When reviewing your lab report, ask yourself the following questions:</a:t>
            </a:r>
            <a:endParaRPr lang="ru-RU" dirty="0"/>
          </a:p>
          <a:p>
            <a:pPr lvl="0" algn="just"/>
            <a:r>
              <a:rPr lang="en-US" dirty="0"/>
              <a:t>Who is the target audience for this lab report? Does your lab report hit the target audience?</a:t>
            </a:r>
            <a:endParaRPr lang="ru-RU" dirty="0"/>
          </a:p>
          <a:p>
            <a:pPr lvl="0" algn="just"/>
            <a:r>
              <a:rPr lang="en-US" dirty="0"/>
              <a:t>Would a person reading the abstract be tempted to read the remainder of the lab report? Would a person reading the abstract understand what your experiment was all about?</a:t>
            </a:r>
            <a:endParaRPr lang="ru-RU" dirty="0"/>
          </a:p>
          <a:p>
            <a:pPr lvl="0" algn="just"/>
            <a:r>
              <a:rPr lang="en-US" dirty="0"/>
              <a:t>Does your introduction provide sufficient background (or too much background) for your target audience? Does your introduction cover previous research relevant to this topic?</a:t>
            </a:r>
            <a:endParaRPr lang="ru-RU" dirty="0"/>
          </a:p>
          <a:p>
            <a:pPr lvl="0" algn="just"/>
            <a:r>
              <a:rPr lang="en-US" dirty="0"/>
              <a:t>Do your “Materials” and “Experimental Procedures” sections describe the experi­ment so precisely that other researchers could replicate the experiment exactly as you ran it?</a:t>
            </a:r>
            <a:endParaRPr lang="ru-RU" dirty="0"/>
          </a:p>
          <a:p>
            <a:pPr lvl="0" algn="just"/>
            <a:r>
              <a:rPr lang="en-US" dirty="0"/>
              <a:t>Does your “Results” section faithfully represent the data collected in the experiment? Have you checked the mathematical results carefully? Are the graphs and figures mis­leading?</a:t>
            </a:r>
            <a:endParaRPr lang="ru-RU" dirty="0"/>
          </a:p>
          <a:p>
            <a:pPr lvl="0" algn="just"/>
            <a:r>
              <a:rPr lang="en-US" dirty="0"/>
              <a:t>Does your “Discussion” section indicate whether the experiment verified or vilified the hypothesis?</a:t>
            </a:r>
            <a:endParaRPr lang="ru-RU" dirty="0"/>
          </a:p>
          <a:p>
            <a:pPr lvl="0" algn="just"/>
            <a:r>
              <a:rPr lang="en-US" dirty="0"/>
              <a:t>If someone only had time to read the “Conclusion” of your lab report, would he or she get some sense of what the experiment discovered?</a:t>
            </a:r>
            <a:endParaRPr lang="ru-RU" dirty="0"/>
          </a:p>
          <a:p>
            <a:pPr algn="just"/>
            <a:r>
              <a:rPr lang="en-US" dirty="0"/>
              <a:t>Does your “References” section cite all relevant research in the citation style that the target journal demands?</a:t>
            </a:r>
            <a:endParaRPr lang="ru-RU" sz="2500" dirty="0"/>
          </a:p>
        </p:txBody>
      </p:sp>
    </p:spTree>
    <p:extLst>
      <p:ext uri="{BB962C8B-B14F-4D97-AF65-F5344CB8AC3E}">
        <p14:creationId xmlns:p14="http://schemas.microsoft.com/office/powerpoint/2010/main" val="15547102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2" y="148256"/>
            <a:ext cx="9905998" cy="890686"/>
          </a:xfrm>
        </p:spPr>
        <p:txBody>
          <a:bodyPr>
            <a:normAutofit/>
          </a:bodyPr>
          <a:lstStyle/>
          <a:p>
            <a:r>
              <a:rPr lang="en-US" b="1" dirty="0"/>
              <a:t>Grammar</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0382"/>
            <a:ext cx="10013179" cy="5118018"/>
          </a:xfrm>
        </p:spPr>
        <p:txBody>
          <a:bodyPr>
            <a:normAutofit/>
          </a:bodyPr>
          <a:lstStyle/>
          <a:p>
            <a:pPr algn="just"/>
            <a:r>
              <a:rPr lang="en-US" sz="2300" dirty="0"/>
              <a:t>Many journals require scientists to write lab reports in passive voice. If the journal requires passive voice, you must abide by this style. However, if the journal does not require passive voice, then you should write the lab report in active voice.</a:t>
            </a:r>
            <a:endParaRPr lang="ru-RU" sz="2300" dirty="0"/>
          </a:p>
          <a:p>
            <a:pPr algn="just"/>
            <a:r>
              <a:rPr lang="en-US" sz="2300" dirty="0"/>
              <a:t>In nearly all types of writing, editors are sticklers about maintaining a consistent tense. For example, most technical manuals are written completely in present tense. Lab reports, however, are strange beasts. According to tradition, you mix tenses within a lab report. When describing the experiment (for example, in the “Experimental Procedures" section) or previous experiments, use the past tense. When describing theories (such as "Tucker’s hypothesis"), use the present tense.</a:t>
            </a:r>
            <a:endParaRPr lang="ru-RU" sz="2300" dirty="0"/>
          </a:p>
        </p:txBody>
      </p:sp>
    </p:spTree>
    <p:extLst>
      <p:ext uri="{BB962C8B-B14F-4D97-AF65-F5344CB8AC3E}">
        <p14:creationId xmlns:p14="http://schemas.microsoft.com/office/powerpoint/2010/main" val="39014102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References: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763487"/>
            <a:ext cx="9944099" cy="3931920"/>
          </a:xfrm>
        </p:spPr>
        <p:txBody>
          <a:bodyPr>
            <a:normAutofit/>
          </a:bodyPr>
          <a:lstStyle/>
          <a:p>
            <a:pPr lvl="0"/>
            <a:r>
              <a:rPr lang="en-US" sz="2500" dirty="0"/>
              <a:t>Technical Writing, Serena Henning, JP Publishing, LLC, 2020</a:t>
            </a:r>
            <a:endParaRPr lang="ru-RU" sz="2500" dirty="0"/>
          </a:p>
          <a:p>
            <a:pPr lvl="0"/>
            <a:r>
              <a:rPr lang="en-US" sz="2500" dirty="0"/>
              <a:t>Technical Writing Process, Kieran Morgan, Better on Publications, 2015</a:t>
            </a:r>
            <a:endParaRPr lang="ru-RU" sz="2500" dirty="0"/>
          </a:p>
          <a:p>
            <a:pPr lvl="0"/>
            <a:r>
              <a:rPr lang="en-US" sz="2500" dirty="0"/>
              <a:t>Spring into Technical Writing for Engineers and Scientists, Barry J. Rosenberg, Pearson Education, </a:t>
            </a:r>
            <a:r>
              <a:rPr lang="en-US" sz="2500" dirty="0" err="1"/>
              <a:t>Inc</a:t>
            </a:r>
            <a:r>
              <a:rPr lang="en-US" sz="2500" dirty="0"/>
              <a:t>, 2005</a:t>
            </a:r>
            <a:endParaRPr lang="ru-RU" sz="2500" dirty="0"/>
          </a:p>
          <a:p>
            <a:pPr lvl="0"/>
            <a:r>
              <a:rPr lang="en-US" sz="2500" dirty="0"/>
              <a:t>Technical Writing A-Z, Trever M. Young, </a:t>
            </a:r>
            <a:r>
              <a:rPr lang="en-US" sz="2500" dirty="0" err="1"/>
              <a:t>Asme</a:t>
            </a:r>
            <a:r>
              <a:rPr lang="en-US" sz="2500" dirty="0"/>
              <a:t> Press, </a:t>
            </a:r>
            <a:r>
              <a:rPr lang="en-US" sz="2500" dirty="0" smtClean="0"/>
              <a:t>2009</a:t>
            </a:r>
            <a:endParaRPr lang="ru-RU" sz="2500" dirty="0"/>
          </a:p>
        </p:txBody>
      </p:sp>
    </p:spTree>
    <p:extLst>
      <p:ext uri="{BB962C8B-B14F-4D97-AF65-F5344CB8AC3E}">
        <p14:creationId xmlns:p14="http://schemas.microsoft.com/office/powerpoint/2010/main" val="2443027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663650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374</TotalTime>
  <Words>6243</Words>
  <Application>Microsoft Office PowerPoint</Application>
  <PresentationFormat>Широкоэкранный</PresentationFormat>
  <Paragraphs>347</Paragraphs>
  <Slides>48</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48</vt:i4>
      </vt:variant>
    </vt:vector>
  </HeadingPairs>
  <TitlesOfParts>
    <vt:vector size="56" baseType="lpstr">
      <vt:lpstr>Arial</vt:lpstr>
      <vt:lpstr>Calibri</vt:lpstr>
      <vt:lpstr>Century Gothic</vt:lpstr>
      <vt:lpstr>Symbol</vt:lpstr>
      <vt:lpstr>Tahoma</vt:lpstr>
      <vt:lpstr>Times New Roman</vt:lpstr>
      <vt:lpstr>Wingdings 3</vt:lpstr>
      <vt:lpstr>Ион</vt:lpstr>
      <vt:lpstr>ASSEMBLING SHORT REPORTS. TEMPLATES.</vt:lpstr>
      <vt:lpstr>ASSEMBLING SHORT REPORTS</vt:lpstr>
      <vt:lpstr>Assembling short reports</vt:lpstr>
      <vt:lpstr>Assembling short reports</vt:lpstr>
      <vt:lpstr>What is a short report?</vt:lpstr>
      <vt:lpstr>What is a memo report?</vt:lpstr>
      <vt:lpstr>How to write a memo report</vt:lpstr>
      <vt:lpstr>The heading</vt:lpstr>
      <vt:lpstr>The body</vt:lpstr>
      <vt:lpstr>The body</vt:lpstr>
      <vt:lpstr>The body</vt:lpstr>
      <vt:lpstr>What are meeting minutes?</vt:lpstr>
      <vt:lpstr>What are meeting minutes?</vt:lpstr>
      <vt:lpstr>How to write meeting minutes</vt:lpstr>
      <vt:lpstr>What is an expense report?</vt:lpstr>
      <vt:lpstr>What should be on your report:</vt:lpstr>
      <vt:lpstr>What should be on your report:</vt:lpstr>
      <vt:lpstr>What is a progress report?</vt:lpstr>
      <vt:lpstr>How to write a progress report</vt:lpstr>
      <vt:lpstr>How to write a progress report</vt:lpstr>
      <vt:lpstr>How to write a progress report</vt:lpstr>
      <vt:lpstr>Plans</vt:lpstr>
      <vt:lpstr>Problems</vt:lpstr>
      <vt:lpstr>Chronological progress report structure</vt:lpstr>
      <vt:lpstr>Useful language</vt:lpstr>
      <vt:lpstr>Lab Reports</vt:lpstr>
      <vt:lpstr>Lab Reports</vt:lpstr>
      <vt:lpstr>The following list presents a possible template for creating an abstract:</vt:lpstr>
      <vt:lpstr>Introduction</vt:lpstr>
      <vt:lpstr>Introduction</vt:lpstr>
      <vt:lpstr>Презентация PowerPoint</vt:lpstr>
      <vt:lpstr>Materials</vt:lpstr>
      <vt:lpstr>Materials</vt:lpstr>
      <vt:lpstr>Experimental Procedure</vt:lpstr>
      <vt:lpstr>Презентация PowerPoint</vt:lpstr>
      <vt:lpstr>Results</vt:lpstr>
      <vt:lpstr>Results</vt:lpstr>
      <vt:lpstr>Презентация PowerPoint</vt:lpstr>
      <vt:lpstr>Discussion</vt:lpstr>
      <vt:lpstr>Discussion</vt:lpstr>
      <vt:lpstr>Discussion</vt:lpstr>
      <vt:lpstr>Conclusion</vt:lpstr>
      <vt:lpstr>References</vt:lpstr>
      <vt:lpstr>References</vt:lpstr>
      <vt:lpstr>Summary of Lab Reports</vt:lpstr>
      <vt:lpstr>Grammar</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User</cp:lastModifiedBy>
  <cp:revision>41</cp:revision>
  <dcterms:created xsi:type="dcterms:W3CDTF">2021-09-19T13:59:21Z</dcterms:created>
  <dcterms:modified xsi:type="dcterms:W3CDTF">2021-11-08T07:42:29Z</dcterms:modified>
</cp:coreProperties>
</file>