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4" r:id="rId3"/>
    <p:sldId id="257" r:id="rId4"/>
    <p:sldId id="308" r:id="rId5"/>
    <p:sldId id="309" r:id="rId6"/>
    <p:sldId id="310" r:id="rId7"/>
    <p:sldId id="311" r:id="rId8"/>
    <p:sldId id="347" r:id="rId9"/>
    <p:sldId id="348" r:id="rId10"/>
    <p:sldId id="312" r:id="rId11"/>
    <p:sldId id="313" r:id="rId12"/>
    <p:sldId id="314" r:id="rId13"/>
    <p:sldId id="315" r:id="rId14"/>
    <p:sldId id="316" r:id="rId15"/>
    <p:sldId id="317" r:id="rId16"/>
    <p:sldId id="318" r:id="rId17"/>
    <p:sldId id="319" r:id="rId18"/>
    <p:sldId id="320" r:id="rId19"/>
    <p:sldId id="321" r:id="rId20"/>
    <p:sldId id="349" r:id="rId21"/>
    <p:sldId id="322" r:id="rId22"/>
    <p:sldId id="323" r:id="rId23"/>
    <p:sldId id="324" r:id="rId24"/>
    <p:sldId id="350" r:id="rId25"/>
    <p:sldId id="325" r:id="rId26"/>
    <p:sldId id="351" r:id="rId27"/>
    <p:sldId id="326" r:id="rId28"/>
    <p:sldId id="352" r:id="rId29"/>
    <p:sldId id="353" r:id="rId30"/>
    <p:sldId id="327" r:id="rId31"/>
    <p:sldId id="328" r:id="rId32"/>
    <p:sldId id="329" r:id="rId33"/>
    <p:sldId id="354" r:id="rId34"/>
    <p:sldId id="330" r:id="rId35"/>
    <p:sldId id="355" r:id="rId36"/>
    <p:sldId id="331" r:id="rId37"/>
    <p:sldId id="356" r:id="rId38"/>
    <p:sldId id="357" r:id="rId39"/>
    <p:sldId id="358" r:id="rId40"/>
    <p:sldId id="359" r:id="rId41"/>
    <p:sldId id="332" r:id="rId42"/>
    <p:sldId id="333" r:id="rId43"/>
    <p:sldId id="307"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Средний стиль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08.11.2021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08.11.2021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4000" b="1" dirty="0"/>
              <a:t>ASSEMBLING LONG REPORTS. TEMPLATES</a:t>
            </a:r>
            <a:endParaRPr lang="ru-RU" sz="4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smtClean="0">
                <a:effectLst/>
                <a:latin typeface="Calibri" panose="020F0502020204030204" pitchFamily="34" charset="0"/>
                <a:ea typeface="Calibri" panose="020F0502020204030204" pitchFamily="34" charset="0"/>
                <a:cs typeface="Times New Roman" panose="02020603050405020304" pitchFamily="18" charset="0"/>
              </a:rPr>
              <a:t>9</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367" y="2362842"/>
            <a:ext cx="8173504"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https://shuyunluo.wordpress.com/</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4000" b="1" dirty="0"/>
              <a:t>ASSEMBLING LONG REPORTS</a:t>
            </a:r>
            <a:endParaRPr lang="ru-RU" sz="4000" dirty="0"/>
          </a:p>
        </p:txBody>
      </p:sp>
    </p:spTree>
    <p:extLst>
      <p:ext uri="{BB962C8B-B14F-4D97-AF65-F5344CB8AC3E}">
        <p14:creationId xmlns:p14="http://schemas.microsoft.com/office/powerpoint/2010/main" val="145333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Assembling long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3000" dirty="0"/>
              <a:t>This chapter deals with long reports, which will initially outline how to approach their general structure and then focus on more specific examples: feasibility and annual reports.</a:t>
            </a:r>
            <a:endParaRPr lang="ru-RU" sz="3000" dirty="0"/>
          </a:p>
          <a:p>
            <a:pPr algn="just"/>
            <a:r>
              <a:rPr lang="en-US" sz="3000" dirty="0"/>
              <a:t>Both annual and feasibility reports have a major common characteristic, aside from being longer pieces than memos or minutes. These reports are interpretive in nature: they analyze a situation and formulate recommendations or goals.</a:t>
            </a:r>
            <a:endParaRPr lang="ru-RU" sz="3000" dirty="0"/>
          </a:p>
        </p:txBody>
      </p:sp>
    </p:spTree>
    <p:extLst>
      <p:ext uri="{BB962C8B-B14F-4D97-AF65-F5344CB8AC3E}">
        <p14:creationId xmlns:p14="http://schemas.microsoft.com/office/powerpoint/2010/main" val="332534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Autofit/>
          </a:bodyPr>
          <a:lstStyle/>
          <a:p>
            <a:r>
              <a:rPr lang="en-US" sz="3200" b="1" dirty="0"/>
              <a:t>Starting out: defining a purpose and an audience</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lgn="just">
              <a:buNone/>
            </a:pPr>
            <a:r>
              <a:rPr lang="en-US" sz="2500" dirty="0"/>
              <a:t>The following section outlines the basic steps of long report writing. Whatever type of report that you are writing, the process should begin with the same general questions.</a:t>
            </a:r>
            <a:endParaRPr lang="ru-RU" sz="2500" dirty="0"/>
          </a:p>
          <a:p>
            <a:pPr lvl="0" algn="just"/>
            <a:r>
              <a:rPr lang="en-US" sz="2500" dirty="0"/>
              <a:t>What is this report about?</a:t>
            </a:r>
            <a:endParaRPr lang="ru-RU" sz="2500" dirty="0"/>
          </a:p>
          <a:p>
            <a:pPr lvl="0" algn="just"/>
            <a:r>
              <a:rPr lang="en-US" sz="2500" dirty="0"/>
              <a:t>Why is it needed?</a:t>
            </a:r>
            <a:endParaRPr lang="ru-RU" sz="2500" dirty="0"/>
          </a:p>
          <a:p>
            <a:pPr lvl="0" algn="just"/>
            <a:r>
              <a:rPr lang="en-US" sz="2500" dirty="0"/>
              <a:t>Who is it for?</a:t>
            </a:r>
            <a:endParaRPr lang="ru-RU" sz="2500" dirty="0"/>
          </a:p>
          <a:p>
            <a:pPr marL="0" indent="0" algn="just">
              <a:buNone/>
            </a:pPr>
            <a:r>
              <a:rPr lang="en-US" sz="2500" dirty="0"/>
              <a:t>This step helps you establish what you are trying to write about, for whom, and what is at stake. Good writing should always hold something at stake, or in other words, have something to say </a:t>
            </a:r>
            <a:r>
              <a:rPr lang="en-US" sz="2500" dirty="0" smtClean="0"/>
              <a:t>- </a:t>
            </a:r>
            <a:r>
              <a:rPr lang="en-US" sz="2500" dirty="0"/>
              <a:t>make sure that you are writing for a defined purpose!</a:t>
            </a:r>
            <a:endParaRPr lang="ru-RU" sz="2500" dirty="0"/>
          </a:p>
        </p:txBody>
      </p:sp>
    </p:spTree>
    <p:extLst>
      <p:ext uri="{BB962C8B-B14F-4D97-AF65-F5344CB8AC3E}">
        <p14:creationId xmlns:p14="http://schemas.microsoft.com/office/powerpoint/2010/main" val="830355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sz="3300" b="1" dirty="0"/>
              <a:t>What is the report about and why is it needed?</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lnSpcReduction="10000"/>
          </a:bodyPr>
          <a:lstStyle/>
          <a:p>
            <a:pPr marL="0" indent="0" algn="just">
              <a:buNone/>
            </a:pPr>
            <a:r>
              <a:rPr lang="en-US" dirty="0"/>
              <a:t>If you have been provided with terms of reference, you should certainly spend some time on these before rushing to collect your data. Terms of reference (</a:t>
            </a:r>
            <a:r>
              <a:rPr lang="en-US" dirty="0" err="1"/>
              <a:t>ToR</a:t>
            </a:r>
            <a:r>
              <a:rPr lang="en-US" dirty="0"/>
              <a:t>) are usually a document which outlines the purpose, scope, and structure of a project. These could look something like the following:</a:t>
            </a:r>
            <a:endParaRPr lang="ru-RU" dirty="0"/>
          </a:p>
          <a:p>
            <a:pPr algn="just"/>
            <a:r>
              <a:rPr lang="en-US" i="1" dirty="0"/>
              <a:t>University Education Committee (University of Bristol) appointed by the organization Senate, Terms of Reference (1 and 2)</a:t>
            </a:r>
            <a:endParaRPr lang="ru-RU" dirty="0"/>
          </a:p>
          <a:p>
            <a:pPr lvl="0" algn="just"/>
            <a:r>
              <a:rPr lang="en-US" i="1" dirty="0"/>
              <a:t>To develop and articulate the University's vision for education enhancement and innovation via the University's Education Strategy and maintain oversight of its delivery.</a:t>
            </a:r>
            <a:endParaRPr lang="ru-RU" dirty="0"/>
          </a:p>
          <a:p>
            <a:pPr lvl="0" algn="just"/>
            <a:r>
              <a:rPr lang="en-US" i="1" dirty="0"/>
              <a:t>To make decisions on educational priorities, with the aim of enhancing the academic experience for students and with regard to the Education Strategy and the University's education-related risks and Strategic Performance Indicators (SPIs).</a:t>
            </a:r>
            <a:endParaRPr lang="ru-RU" dirty="0"/>
          </a:p>
          <a:p>
            <a:pPr marL="0" indent="0" algn="just">
              <a:buNone/>
            </a:pPr>
            <a:r>
              <a:rPr lang="en-US" dirty="0"/>
              <a:t>Do not hesitate to spend time analyzing the terms of reference. They should guide how you define the purpose of your report, which is obviously a very important preliminary step. Getting the focus of the report wrong would certainly set you back, so consider each instruction carefully.</a:t>
            </a:r>
            <a:endParaRPr lang="ru-RU" sz="2500" dirty="0"/>
          </a:p>
        </p:txBody>
      </p:sp>
    </p:spTree>
    <p:extLst>
      <p:ext uri="{BB962C8B-B14F-4D97-AF65-F5344CB8AC3E}">
        <p14:creationId xmlns:p14="http://schemas.microsoft.com/office/powerpoint/2010/main" val="327018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Who is it for?</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lgn="just">
              <a:buNone/>
            </a:pPr>
            <a:r>
              <a:rPr lang="en-US" sz="2300" dirty="0"/>
              <a:t>The terms of reference should inform you on who the report is addressed to. But on top of the information provided, you should always think about which category your audience fits in.</a:t>
            </a:r>
            <a:endParaRPr lang="ru-RU" sz="2300" dirty="0"/>
          </a:p>
          <a:p>
            <a:pPr lvl="0" algn="just"/>
            <a:r>
              <a:rPr lang="en-US" sz="2300" dirty="0"/>
              <a:t>Is your audience external or internal?</a:t>
            </a:r>
            <a:endParaRPr lang="ru-RU" sz="2300" dirty="0"/>
          </a:p>
          <a:p>
            <a:pPr lvl="0" algn="just"/>
            <a:r>
              <a:rPr lang="en-US" sz="2300" dirty="0"/>
              <a:t>Is your audience vertically or laterally situated relatively to you in the company's hierarchy?</a:t>
            </a:r>
            <a:endParaRPr lang="ru-RU" sz="2300" dirty="0"/>
          </a:p>
          <a:p>
            <a:pPr lvl="0" algn="just"/>
            <a:r>
              <a:rPr lang="en-US" sz="2300" dirty="0"/>
              <a:t>Does your audience include shareholders?</a:t>
            </a:r>
            <a:endParaRPr lang="ru-RU" sz="2300" dirty="0"/>
          </a:p>
          <a:p>
            <a:pPr lvl="0" algn="just"/>
            <a:r>
              <a:rPr lang="en-US" sz="2300" dirty="0"/>
              <a:t>Does your audience include government officials?</a:t>
            </a:r>
            <a:endParaRPr lang="ru-RU" sz="2300" dirty="0"/>
          </a:p>
          <a:p>
            <a:pPr marL="0" indent="0" algn="just">
              <a:buNone/>
            </a:pPr>
            <a:r>
              <a:rPr lang="en-US" sz="2300" dirty="0"/>
              <a:t>Does your audience include members of the public? Determining who your audience is, their background, and what information they may already have will help you find the right tone, style, and degree of formality.</a:t>
            </a:r>
            <a:endParaRPr lang="ru-RU" sz="2300" dirty="0"/>
          </a:p>
        </p:txBody>
      </p:sp>
    </p:spTree>
    <p:extLst>
      <p:ext uri="{BB962C8B-B14F-4D97-AF65-F5344CB8AC3E}">
        <p14:creationId xmlns:p14="http://schemas.microsoft.com/office/powerpoint/2010/main" val="1888522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make your report analytical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2500" dirty="0"/>
              <a:t>If your report requires you to handle data, whether qualitative or quantitative, it may be referred to as an analytical report. Shorter reports are rarely analytical, as they prioritize conciseness over detail. However, many types of reports can be analytical, as this is a general term: a report is analytical when its purpose is more than simply informative.</a:t>
            </a:r>
            <a:endParaRPr lang="ru-RU" sz="2500" dirty="0"/>
          </a:p>
          <a:p>
            <a:pPr algn="just"/>
            <a:r>
              <a:rPr lang="en-US" sz="2500" dirty="0"/>
              <a:t>The findings and discussion section in a report is the heart of the analysis. This should detail the results you have found, which should then be discussed. This means that you should not only describe findings, but also analyze and interpret them. The hardest aspect of analytical writing is to avoid simply stating facts, and rather, to adopt a critical attitude towards your topic.</a:t>
            </a:r>
            <a:endParaRPr lang="ru-RU" sz="2500" dirty="0"/>
          </a:p>
        </p:txBody>
      </p:sp>
    </p:spTree>
    <p:extLst>
      <p:ext uri="{BB962C8B-B14F-4D97-AF65-F5344CB8AC3E}">
        <p14:creationId xmlns:p14="http://schemas.microsoft.com/office/powerpoint/2010/main" val="955594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make your report analytical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marL="0" indent="0" algn="just">
              <a:buNone/>
            </a:pPr>
            <a:r>
              <a:rPr lang="en-US" sz="2100" dirty="0"/>
              <a:t>In order to shift your writing from descriptive or factual to analytical or critical, remember to:</a:t>
            </a:r>
            <a:endParaRPr lang="ru-RU" sz="2100" dirty="0"/>
          </a:p>
          <a:p>
            <a:pPr lvl="0" algn="just"/>
            <a:r>
              <a:rPr lang="en-US" sz="2100" b="1" dirty="0"/>
              <a:t>Evaluate</a:t>
            </a:r>
            <a:r>
              <a:rPr lang="en-US" sz="2100" dirty="0"/>
              <a:t> significance. Instead of blandly stating "what happened", explain why it is important or relevant that it did.</a:t>
            </a:r>
            <a:endParaRPr lang="ru-RU" sz="2100" dirty="0"/>
          </a:p>
          <a:p>
            <a:pPr lvl="0" algn="just"/>
            <a:r>
              <a:rPr lang="en-US" sz="2100" b="1" dirty="0"/>
              <a:t>Judge </a:t>
            </a:r>
            <a:r>
              <a:rPr lang="en-US" sz="2100" dirty="0"/>
              <a:t>the strengths and weaknesses of the information you have gathered. Be critical of your data: don't simply give a picture of the information you have, gauge its relevance, and critique its shortcomings. What does your data fail to encompass? Are there any inconsistencies?</a:t>
            </a:r>
            <a:endParaRPr lang="ru-RU" sz="2100" dirty="0"/>
          </a:p>
          <a:p>
            <a:pPr lvl="0" algn="just"/>
            <a:r>
              <a:rPr lang="en-US" sz="2100" b="1" dirty="0"/>
              <a:t>Argue</a:t>
            </a:r>
            <a:r>
              <a:rPr lang="en-US" sz="2100" dirty="0"/>
              <a:t> in favor of a stance by weighing evidence. Compare and contrast data to try and discern the most satisfying solution</a:t>
            </a:r>
            <a:r>
              <a:rPr lang="en-US" sz="2100" dirty="0" smtClean="0"/>
              <a:t>.</a:t>
            </a:r>
            <a:endParaRPr lang="ru-RU" sz="2100" dirty="0"/>
          </a:p>
          <a:p>
            <a:pPr marL="0" indent="0" algn="just">
              <a:buNone/>
            </a:pPr>
            <a:r>
              <a:rPr lang="en-US" sz="2100" b="1" dirty="0"/>
              <a:t>Example:</a:t>
            </a:r>
            <a:r>
              <a:rPr lang="en-US" sz="2100" dirty="0"/>
              <a:t> You work for the human resources department of a company. You are asked to write a report about the company's past hiring policy, with the goal of uncovering the most effective hiring strategy.</a:t>
            </a:r>
            <a:endParaRPr lang="ru-RU" sz="2100" dirty="0"/>
          </a:p>
        </p:txBody>
      </p:sp>
    </p:spTree>
    <p:extLst>
      <p:ext uri="{BB962C8B-B14F-4D97-AF65-F5344CB8AC3E}">
        <p14:creationId xmlns:p14="http://schemas.microsoft.com/office/powerpoint/2010/main" val="981447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make your report analytical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4872447" cy="5066340"/>
          </a:xfrm>
        </p:spPr>
        <p:txBody>
          <a:bodyPr>
            <a:noAutofit/>
          </a:bodyPr>
          <a:lstStyle/>
          <a:p>
            <a:pPr marL="0" indent="0" algn="just">
              <a:buNone/>
            </a:pPr>
            <a:r>
              <a:rPr lang="en-US" sz="2200" b="1" dirty="0"/>
              <a:t>Descriptive writing:</a:t>
            </a:r>
            <a:endParaRPr lang="ru-RU" sz="2200" dirty="0"/>
          </a:p>
          <a:p>
            <a:pPr algn="just"/>
            <a:r>
              <a:rPr lang="en-US" sz="2200" dirty="0"/>
              <a:t>This study measures the effectiveness of various hiring policies at company X in the past 10 years. Results show that Linked In is no longer the preferred or most effective platform from which to hire new employees. The different hiring strategies examined in this study consist of Linked In, Indeed, Smart Recruiters, Facebook, as well as traditional recruitment agencies.</a:t>
            </a:r>
            <a:endParaRPr lang="ru-RU" sz="2200"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6139544" y="1177706"/>
            <a:ext cx="5390606" cy="506634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just">
              <a:buNone/>
            </a:pPr>
            <a:r>
              <a:rPr lang="en-US" sz="2100" b="1" dirty="0"/>
              <a:t>Improved analytical writing:</a:t>
            </a:r>
            <a:endParaRPr lang="ru-RU" sz="2100" dirty="0"/>
          </a:p>
          <a:p>
            <a:pPr algn="just"/>
            <a:r>
              <a:rPr lang="en-US" sz="2100" dirty="0"/>
              <a:t>This study calculates the effectiveness of several hiring policies based on the renewal of recent recruits' probation period (or lack thereof) over the past 10 years at Company X. This timeline was chosen because of the popularization of other hiring platforms (Facebook, Indeed, Smart Recruiters) in the last decade, and its influence on hiring policies. Results indicate a drop in the effectiveness of the previously dominant platform Linked In.</a:t>
            </a:r>
            <a:endParaRPr lang="ru-RU" sz="2100" dirty="0"/>
          </a:p>
        </p:txBody>
      </p:sp>
    </p:spTree>
    <p:extLst>
      <p:ext uri="{BB962C8B-B14F-4D97-AF65-F5344CB8AC3E}">
        <p14:creationId xmlns:p14="http://schemas.microsoft.com/office/powerpoint/2010/main" val="134124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Collecting data</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92500" lnSpcReduction="10000"/>
          </a:bodyPr>
          <a:lstStyle/>
          <a:p>
            <a:pPr marL="0" indent="0" algn="just">
              <a:buNone/>
            </a:pPr>
            <a:r>
              <a:rPr lang="en-US" dirty="0"/>
              <a:t>After defining the purpose and audience of your report, the next step you need to think about is gathering the necessary information, which will form the basis of your analysis. The questions you should ask yourself are:</a:t>
            </a:r>
            <a:endParaRPr lang="ru-RU" dirty="0"/>
          </a:p>
          <a:p>
            <a:pPr lvl="0" algn="just"/>
            <a:r>
              <a:rPr lang="en-US" dirty="0"/>
              <a:t>What information do I need?</a:t>
            </a:r>
            <a:endParaRPr lang="ru-RU" dirty="0"/>
          </a:p>
          <a:p>
            <a:pPr lvl="0" algn="just"/>
            <a:r>
              <a:rPr lang="en-US" dirty="0"/>
              <a:t>Where can I get it?</a:t>
            </a:r>
            <a:endParaRPr lang="ru-RU" dirty="0"/>
          </a:p>
          <a:p>
            <a:pPr marL="0" indent="0" algn="just">
              <a:buNone/>
            </a:pPr>
            <a:r>
              <a:rPr lang="en-US" dirty="0"/>
              <a:t>Method of collecting data will very much depend on its nature. Different types of methods may include:</a:t>
            </a:r>
            <a:endParaRPr lang="ru-RU" dirty="0"/>
          </a:p>
          <a:p>
            <a:pPr lvl="0" algn="just"/>
            <a:r>
              <a:rPr lang="en-US" dirty="0"/>
              <a:t>Interviews</a:t>
            </a:r>
            <a:endParaRPr lang="ru-RU" dirty="0"/>
          </a:p>
          <a:p>
            <a:pPr lvl="0" algn="just"/>
            <a:r>
              <a:rPr lang="en-US" dirty="0"/>
              <a:t>Surveys and questionnaires</a:t>
            </a:r>
            <a:endParaRPr lang="ru-RU" dirty="0"/>
          </a:p>
          <a:p>
            <a:pPr lvl="0" algn="just"/>
            <a:r>
              <a:rPr lang="en-US" dirty="0"/>
              <a:t>Statistics</a:t>
            </a:r>
            <a:endParaRPr lang="ru-RU" dirty="0"/>
          </a:p>
          <a:p>
            <a:pPr lvl="0" algn="just"/>
            <a:r>
              <a:rPr lang="en-US" dirty="0"/>
              <a:t>Observation</a:t>
            </a:r>
            <a:endParaRPr lang="ru-RU" dirty="0"/>
          </a:p>
          <a:p>
            <a:pPr marL="0" indent="0" algn="just">
              <a:buNone/>
            </a:pPr>
            <a:r>
              <a:rPr lang="en-US" dirty="0"/>
              <a:t>More theoretical sources such as academic literature may be used, as well as archives and records. Whichever way of collecting information you choose, make sure to take notes and document your sources precisely. This will be important when writing up your report.</a:t>
            </a:r>
            <a:endParaRPr lang="ru-RU" sz="2500" dirty="0"/>
          </a:p>
        </p:txBody>
      </p:sp>
    </p:spTree>
    <p:extLst>
      <p:ext uri="{BB962C8B-B14F-4D97-AF65-F5344CB8AC3E}">
        <p14:creationId xmlns:p14="http://schemas.microsoft.com/office/powerpoint/2010/main" val="1734308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Sorting through material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algn="just"/>
            <a:r>
              <a:rPr lang="en-US" sz="2400" dirty="0"/>
              <a:t>After gathering your information, sorting through the most relevant sources and facts is the next step. It's not always easy when information on a particular theme is abundant, but you won't be able to integrate every source you have read or fact you have gathered in your report.</a:t>
            </a:r>
            <a:endParaRPr lang="ru-RU" sz="2400" dirty="0"/>
          </a:p>
          <a:p>
            <a:pPr algn="just"/>
            <a:r>
              <a:rPr lang="en-US" sz="2400" dirty="0"/>
              <a:t>Try to bring together related facts or points. Make a list of information which seems to "go together"; these categories can help you come up with sections or chapters later in your report. If something doesn't fit into a category, it may have to be left out.</a:t>
            </a:r>
            <a:endParaRPr lang="ru-RU" sz="2400" dirty="0"/>
          </a:p>
          <a:p>
            <a:pPr algn="just"/>
            <a:r>
              <a:rPr lang="en-US" sz="2400" dirty="0"/>
              <a:t>To ensure that your selected information is relevant, try and relate each point to the theme of your report. You can do this by formulating a sentence tying each fact or source of information to the overarching topic.</a:t>
            </a:r>
            <a:endParaRPr lang="ru-RU" sz="2400" dirty="0"/>
          </a:p>
        </p:txBody>
      </p:sp>
    </p:spTree>
    <p:extLst>
      <p:ext uri="{BB962C8B-B14F-4D97-AF65-F5344CB8AC3E}">
        <p14:creationId xmlns:p14="http://schemas.microsoft.com/office/powerpoint/2010/main" val="4234961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Planning your findings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lnSpcReduction="10000"/>
          </a:bodyPr>
          <a:lstStyle/>
          <a:p>
            <a:pPr marL="0" indent="0" algn="just">
              <a:buNone/>
            </a:pPr>
            <a:r>
              <a:rPr lang="en-US" dirty="0"/>
              <a:t>So, it might seem strange to advise "planning" your findings, but you certainly need to have an idea of where you are headed before you start writing. Essentially, this is the way towards analyzing your data. Ask yourself:</a:t>
            </a:r>
            <a:endParaRPr lang="ru-RU" dirty="0"/>
          </a:p>
          <a:p>
            <a:pPr lvl="0" algn="just"/>
            <a:r>
              <a:rPr lang="en-US" dirty="0"/>
              <a:t>What story does the data seem to tell?</a:t>
            </a:r>
            <a:endParaRPr lang="ru-RU" dirty="0"/>
          </a:p>
          <a:p>
            <a:pPr lvl="0" algn="just"/>
            <a:r>
              <a:rPr lang="en-US" dirty="0"/>
              <a:t>How representative/reliable is your data?</a:t>
            </a:r>
            <a:endParaRPr lang="ru-RU" dirty="0"/>
          </a:p>
          <a:p>
            <a:pPr lvl="0" algn="just"/>
            <a:r>
              <a:rPr lang="en-US" dirty="0"/>
              <a:t>What are its potential limitations?</a:t>
            </a:r>
            <a:endParaRPr lang="ru-RU" dirty="0"/>
          </a:p>
          <a:p>
            <a:pPr lvl="0" algn="just"/>
            <a:r>
              <a:rPr lang="en-US" dirty="0"/>
              <a:t>Are there tensions/contradictions between some of the evidence?</a:t>
            </a:r>
            <a:endParaRPr lang="ru-RU" dirty="0"/>
          </a:p>
          <a:p>
            <a:pPr marL="0" indent="0" algn="just">
              <a:buNone/>
            </a:pPr>
            <a:r>
              <a:rPr lang="en-US" dirty="0"/>
              <a:t>Once you have simply described the data (1), you need to keep digging deeper. Acknowledging limitations (2 and 3) will always strengthen your report, and help you anticipate objections. On top of that, tensions in the data (4) are often the most interesting aspects: they allow you to develop a nuanced interpretation of the information you have collected.</a:t>
            </a:r>
            <a:endParaRPr lang="ru-RU" dirty="0"/>
          </a:p>
          <a:p>
            <a:pPr marL="0" indent="0" algn="just">
              <a:buNone/>
            </a:pPr>
            <a:r>
              <a:rPr lang="en-US" dirty="0"/>
              <a:t>Remember, all of these steps must always be connected to the aim and theme of the report. The findings section should be an answer to the question asked in your introduction.</a:t>
            </a:r>
            <a:endParaRPr lang="ru-RU" sz="2500" dirty="0"/>
          </a:p>
        </p:txBody>
      </p:sp>
    </p:spTree>
    <p:extLst>
      <p:ext uri="{BB962C8B-B14F-4D97-AF65-F5344CB8AC3E}">
        <p14:creationId xmlns:p14="http://schemas.microsoft.com/office/powerpoint/2010/main" val="1899709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Writing up!</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marL="0" indent="0" algn="just">
              <a:buNone/>
            </a:pPr>
            <a:r>
              <a:rPr lang="en-US" sz="2100" dirty="0"/>
              <a:t>By now, you should have a basic draft of your information and your analysis. It's time to start writing out the report properly. Remember the basic structure of the overall report and that of each section should be:</a:t>
            </a:r>
            <a:endParaRPr lang="ru-RU" sz="2100" dirty="0"/>
          </a:p>
          <a:p>
            <a:pPr lvl="0" algn="just"/>
            <a:r>
              <a:rPr lang="en-US" sz="2100" dirty="0"/>
              <a:t>Broadly introduce the matter</a:t>
            </a:r>
            <a:endParaRPr lang="ru-RU" sz="2100" dirty="0"/>
          </a:p>
          <a:p>
            <a:pPr lvl="0" algn="just"/>
            <a:r>
              <a:rPr lang="en-US" sz="2100" dirty="0"/>
              <a:t>Define the issues and key terms</a:t>
            </a:r>
            <a:endParaRPr lang="ru-RU" sz="2100" dirty="0"/>
          </a:p>
          <a:p>
            <a:pPr lvl="0" algn="just"/>
            <a:r>
              <a:rPr lang="en-US" sz="2100" dirty="0"/>
              <a:t>State your take/observation/interpretation</a:t>
            </a:r>
            <a:endParaRPr lang="ru-RU" sz="2100" dirty="0"/>
          </a:p>
          <a:p>
            <a:pPr lvl="0" algn="just"/>
            <a:r>
              <a:rPr lang="en-US" sz="2100" dirty="0"/>
              <a:t>Present supporting evidence</a:t>
            </a:r>
            <a:endParaRPr lang="ru-RU" sz="2100" dirty="0"/>
          </a:p>
          <a:p>
            <a:pPr lvl="0" algn="just"/>
            <a:r>
              <a:rPr lang="en-US" sz="2100" dirty="0"/>
              <a:t>Contrast with over evidence</a:t>
            </a:r>
            <a:endParaRPr lang="ru-RU" sz="2100" dirty="0"/>
          </a:p>
          <a:p>
            <a:pPr lvl="0" algn="just"/>
            <a:r>
              <a:rPr lang="en-US" sz="2100" dirty="0"/>
              <a:t>Conclude</a:t>
            </a:r>
            <a:endParaRPr lang="ru-RU" sz="2100" dirty="0"/>
          </a:p>
          <a:p>
            <a:pPr marL="0" indent="0" algn="just">
              <a:buNone/>
            </a:pPr>
            <a:r>
              <a:rPr lang="en-US" sz="2100" dirty="0"/>
              <a:t>By using this structure in each paragraph or section, you will be sure to write effectively, without losing sight of your topic. Concerning your writing style, use simple language and concise sentences, as is required by technical writing in general</a:t>
            </a:r>
            <a:r>
              <a:rPr lang="en-US" sz="2100" dirty="0" smtClean="0"/>
              <a:t>.</a:t>
            </a:r>
            <a:endParaRPr lang="ru-RU" sz="2100" dirty="0"/>
          </a:p>
        </p:txBody>
      </p:sp>
    </p:spTree>
    <p:extLst>
      <p:ext uri="{BB962C8B-B14F-4D97-AF65-F5344CB8AC3E}">
        <p14:creationId xmlns:p14="http://schemas.microsoft.com/office/powerpoint/2010/main" val="3721531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Reviewing and redrafting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dirty="0"/>
              <a:t>Your first draft might need some sprucing up – rewriting some sections is probably necessary to make sure the report forms a cohesive ensemble. While rereading the report, the questions you should ask yourself are "does this flow?" and "does this make sense?". Adding logical linking words can often help to ease transitions and clarify the argumentative structure.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300496115"/>
              </p:ext>
            </p:extLst>
          </p:nvPr>
        </p:nvGraphicFramePr>
        <p:xfrm>
          <a:off x="731520" y="2817336"/>
          <a:ext cx="10737667" cy="3586120"/>
        </p:xfrm>
        <a:graphic>
          <a:graphicData uri="http://schemas.openxmlformats.org/drawingml/2006/table">
            <a:tbl>
              <a:tblPr firstRow="1" firstCol="1" bandRow="1">
                <a:tableStyleId>{00A15C55-8517-42AA-B614-E9B94910E393}</a:tableStyleId>
              </a:tblPr>
              <a:tblGrid>
                <a:gridCol w="1413455">
                  <a:extLst>
                    <a:ext uri="{9D8B030D-6E8A-4147-A177-3AD203B41FA5}">
                      <a16:colId xmlns:a16="http://schemas.microsoft.com/office/drawing/2014/main" val="1652843760"/>
                    </a:ext>
                  </a:extLst>
                </a:gridCol>
                <a:gridCol w="1776588">
                  <a:extLst>
                    <a:ext uri="{9D8B030D-6E8A-4147-A177-3AD203B41FA5}">
                      <a16:colId xmlns:a16="http://schemas.microsoft.com/office/drawing/2014/main" val="1426314569"/>
                    </a:ext>
                  </a:extLst>
                </a:gridCol>
                <a:gridCol w="1516879">
                  <a:extLst>
                    <a:ext uri="{9D8B030D-6E8A-4147-A177-3AD203B41FA5}">
                      <a16:colId xmlns:a16="http://schemas.microsoft.com/office/drawing/2014/main" val="1642387080"/>
                    </a:ext>
                  </a:extLst>
                </a:gridCol>
                <a:gridCol w="1513432">
                  <a:extLst>
                    <a:ext uri="{9D8B030D-6E8A-4147-A177-3AD203B41FA5}">
                      <a16:colId xmlns:a16="http://schemas.microsoft.com/office/drawing/2014/main" val="2624552866"/>
                    </a:ext>
                  </a:extLst>
                </a:gridCol>
                <a:gridCol w="1532968">
                  <a:extLst>
                    <a:ext uri="{9D8B030D-6E8A-4147-A177-3AD203B41FA5}">
                      <a16:colId xmlns:a16="http://schemas.microsoft.com/office/drawing/2014/main" val="2807928744"/>
                    </a:ext>
                  </a:extLst>
                </a:gridCol>
                <a:gridCol w="1623750">
                  <a:extLst>
                    <a:ext uri="{9D8B030D-6E8A-4147-A177-3AD203B41FA5}">
                      <a16:colId xmlns:a16="http://schemas.microsoft.com/office/drawing/2014/main" val="987461320"/>
                    </a:ext>
                  </a:extLst>
                </a:gridCol>
                <a:gridCol w="1360595">
                  <a:extLst>
                    <a:ext uri="{9D8B030D-6E8A-4147-A177-3AD203B41FA5}">
                      <a16:colId xmlns:a16="http://schemas.microsoft.com/office/drawing/2014/main" val="2604899365"/>
                    </a:ext>
                  </a:extLst>
                </a:gridCol>
              </a:tblGrid>
              <a:tr h="375514">
                <a:tc>
                  <a:txBody>
                    <a:bodyPr/>
                    <a:lstStyle/>
                    <a:p>
                      <a:pPr algn="ctr">
                        <a:lnSpc>
                          <a:spcPct val="144000"/>
                        </a:lnSpc>
                        <a:spcAft>
                          <a:spcPts val="600"/>
                        </a:spcAft>
                      </a:pPr>
                      <a:r>
                        <a:rPr lang="en-US" sz="1300" dirty="0">
                          <a:effectLst/>
                        </a:rPr>
                        <a:t>Reason</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dirty="0">
                          <a:effectLst/>
                        </a:rPr>
                        <a:t>Consequence</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a:effectLst/>
                        </a:rPr>
                        <a:t>Contrast</a:t>
                      </a:r>
                      <a:endParaRPr lang="ru-RU" sz="13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a:effectLst/>
                        </a:rPr>
                        <a:t>Similarity/ addition</a:t>
                      </a:r>
                      <a:endParaRPr lang="ru-RU" sz="13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a:effectLst/>
                        </a:rPr>
                        <a:t>Concession</a:t>
                      </a:r>
                      <a:endParaRPr lang="ru-RU" sz="13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dirty="0">
                          <a:effectLst/>
                        </a:rPr>
                        <a:t>Comparison</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dirty="0">
                          <a:effectLst/>
                        </a:rPr>
                        <a:t>Time</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88401827"/>
                  </a:ext>
                </a:extLst>
              </a:tr>
              <a:tr h="3051196">
                <a:tc>
                  <a:txBody>
                    <a:bodyPr/>
                    <a:lstStyle/>
                    <a:p>
                      <a:pPr algn="ctr">
                        <a:lnSpc>
                          <a:spcPct val="122000"/>
                        </a:lnSpc>
                        <a:spcBef>
                          <a:spcPts val="600"/>
                        </a:spcBef>
                        <a:spcAft>
                          <a:spcPts val="600"/>
                        </a:spcAft>
                      </a:pPr>
                      <a:r>
                        <a:rPr lang="en-US" sz="1300" dirty="0">
                          <a:effectLst/>
                        </a:rPr>
                        <a:t>Because</a:t>
                      </a:r>
                      <a:endParaRPr lang="ru-RU" sz="1300" dirty="0">
                        <a:effectLst/>
                      </a:endParaRPr>
                    </a:p>
                    <a:p>
                      <a:pPr algn="ctr">
                        <a:lnSpc>
                          <a:spcPct val="122000"/>
                        </a:lnSpc>
                        <a:spcBef>
                          <a:spcPts val="600"/>
                        </a:spcBef>
                        <a:spcAft>
                          <a:spcPts val="600"/>
                        </a:spcAft>
                      </a:pPr>
                      <a:r>
                        <a:rPr lang="en-US" sz="1300" dirty="0">
                          <a:effectLst/>
                        </a:rPr>
                        <a:t>Seeing that</a:t>
                      </a:r>
                      <a:endParaRPr lang="ru-RU" sz="1300" dirty="0">
                        <a:effectLst/>
                      </a:endParaRPr>
                    </a:p>
                    <a:p>
                      <a:pPr algn="ctr">
                        <a:lnSpc>
                          <a:spcPct val="122000"/>
                        </a:lnSpc>
                        <a:spcBef>
                          <a:spcPts val="600"/>
                        </a:spcBef>
                        <a:spcAft>
                          <a:spcPts val="600"/>
                        </a:spcAft>
                      </a:pPr>
                      <a:r>
                        <a:rPr lang="en-US" sz="1300" dirty="0">
                          <a:effectLst/>
                        </a:rPr>
                        <a:t>Since </a:t>
                      </a:r>
                      <a:endParaRPr lang="ru-RU" sz="1300" dirty="0">
                        <a:effectLst/>
                      </a:endParaRPr>
                    </a:p>
                    <a:p>
                      <a:pPr algn="ctr">
                        <a:lnSpc>
                          <a:spcPct val="122000"/>
                        </a:lnSpc>
                        <a:spcBef>
                          <a:spcPts val="600"/>
                        </a:spcBef>
                        <a:spcAft>
                          <a:spcPts val="600"/>
                        </a:spcAft>
                      </a:pPr>
                      <a:r>
                        <a:rPr lang="en-US" sz="1300" dirty="0">
                          <a:effectLst/>
                        </a:rPr>
                        <a:t>Why</a:t>
                      </a:r>
                      <a:endParaRPr lang="ru-RU" sz="1300" dirty="0">
                        <a:effectLst/>
                      </a:endParaRPr>
                    </a:p>
                    <a:p>
                      <a:pPr algn="ctr">
                        <a:lnSpc>
                          <a:spcPct val="122000"/>
                        </a:lnSpc>
                        <a:spcBef>
                          <a:spcPts val="600"/>
                        </a:spcBef>
                        <a:spcAft>
                          <a:spcPts val="600"/>
                        </a:spcAft>
                      </a:pPr>
                      <a:r>
                        <a:rPr lang="en-US" sz="1300" dirty="0">
                          <a:effectLst/>
                        </a:rPr>
                        <a:t>In order (that)</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22000"/>
                        </a:lnSpc>
                        <a:spcBef>
                          <a:spcPts val="500"/>
                        </a:spcBef>
                        <a:spcAft>
                          <a:spcPts val="600"/>
                        </a:spcAft>
                      </a:pPr>
                      <a:r>
                        <a:rPr lang="en-US" sz="1300" dirty="0">
                          <a:effectLst/>
                        </a:rPr>
                        <a:t>Consequently</a:t>
                      </a:r>
                      <a:endParaRPr lang="ru-RU" sz="1300" dirty="0">
                        <a:effectLst/>
                      </a:endParaRPr>
                    </a:p>
                    <a:p>
                      <a:pPr algn="ctr">
                        <a:lnSpc>
                          <a:spcPct val="122000"/>
                        </a:lnSpc>
                        <a:spcBef>
                          <a:spcPts val="500"/>
                        </a:spcBef>
                        <a:spcAft>
                          <a:spcPts val="600"/>
                        </a:spcAft>
                      </a:pPr>
                      <a:r>
                        <a:rPr lang="en-US" sz="1300" dirty="0">
                          <a:effectLst/>
                        </a:rPr>
                        <a:t>As a result </a:t>
                      </a:r>
                      <a:endParaRPr lang="ru-RU" sz="1300" dirty="0">
                        <a:effectLst/>
                      </a:endParaRPr>
                    </a:p>
                    <a:p>
                      <a:pPr algn="ctr">
                        <a:lnSpc>
                          <a:spcPct val="122000"/>
                        </a:lnSpc>
                        <a:spcBef>
                          <a:spcPts val="500"/>
                        </a:spcBef>
                        <a:spcAft>
                          <a:spcPts val="600"/>
                        </a:spcAft>
                      </a:pPr>
                      <a:r>
                        <a:rPr lang="en-US" sz="1300" dirty="0">
                          <a:effectLst/>
                        </a:rPr>
                        <a:t>In light of</a:t>
                      </a:r>
                      <a:endParaRPr lang="ru-RU" sz="1300" dirty="0">
                        <a:effectLst/>
                      </a:endParaRPr>
                    </a:p>
                    <a:p>
                      <a:pPr algn="ctr">
                        <a:lnSpc>
                          <a:spcPct val="122000"/>
                        </a:lnSpc>
                        <a:spcBef>
                          <a:spcPts val="500"/>
                        </a:spcBef>
                        <a:spcAft>
                          <a:spcPts val="600"/>
                        </a:spcAft>
                      </a:pPr>
                      <a:r>
                        <a:rPr lang="en-US" sz="1300" dirty="0">
                          <a:effectLst/>
                        </a:rPr>
                        <a:t>So</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dirty="0">
                          <a:effectLst/>
                        </a:rPr>
                        <a:t>Nevertheless</a:t>
                      </a:r>
                      <a:endParaRPr lang="ru-RU" sz="1300" dirty="0">
                        <a:effectLst/>
                      </a:endParaRPr>
                    </a:p>
                    <a:p>
                      <a:pPr algn="ctr">
                        <a:lnSpc>
                          <a:spcPct val="144000"/>
                        </a:lnSpc>
                        <a:spcAft>
                          <a:spcPts val="600"/>
                        </a:spcAft>
                      </a:pPr>
                      <a:r>
                        <a:rPr lang="en-US" sz="1300" dirty="0">
                          <a:effectLst/>
                        </a:rPr>
                        <a:t>However</a:t>
                      </a:r>
                      <a:endParaRPr lang="ru-RU" sz="1300" dirty="0">
                        <a:effectLst/>
                      </a:endParaRPr>
                    </a:p>
                    <a:p>
                      <a:pPr algn="ctr">
                        <a:lnSpc>
                          <a:spcPct val="144000"/>
                        </a:lnSpc>
                        <a:spcAft>
                          <a:spcPts val="600"/>
                        </a:spcAft>
                      </a:pPr>
                      <a:r>
                        <a:rPr lang="en-US" sz="1300" dirty="0">
                          <a:effectLst/>
                        </a:rPr>
                        <a:t>Despite </a:t>
                      </a:r>
                      <a:endParaRPr lang="ru-RU" sz="1300" dirty="0">
                        <a:effectLst/>
                      </a:endParaRPr>
                    </a:p>
                    <a:p>
                      <a:pPr algn="ctr">
                        <a:lnSpc>
                          <a:spcPct val="144000"/>
                        </a:lnSpc>
                        <a:spcAft>
                          <a:spcPts val="600"/>
                        </a:spcAft>
                      </a:pPr>
                      <a:r>
                        <a:rPr lang="en-US" sz="1300" dirty="0">
                          <a:effectLst/>
                        </a:rPr>
                        <a:t>In spite of</a:t>
                      </a:r>
                      <a:endParaRPr lang="ru-RU" sz="1300" dirty="0">
                        <a:effectLst/>
                      </a:endParaRPr>
                    </a:p>
                    <a:p>
                      <a:pPr algn="ctr">
                        <a:lnSpc>
                          <a:spcPct val="144000"/>
                        </a:lnSpc>
                        <a:spcAft>
                          <a:spcPts val="600"/>
                        </a:spcAft>
                      </a:pPr>
                      <a:r>
                        <a:rPr lang="en-US" sz="1300" dirty="0">
                          <a:effectLst/>
                        </a:rPr>
                        <a:t>Nonetheless</a:t>
                      </a:r>
                      <a:endParaRPr lang="ru-RU" sz="1300" dirty="0">
                        <a:effectLst/>
                      </a:endParaRPr>
                    </a:p>
                    <a:p>
                      <a:pPr algn="ctr">
                        <a:lnSpc>
                          <a:spcPct val="144000"/>
                        </a:lnSpc>
                        <a:spcAft>
                          <a:spcPts val="600"/>
                        </a:spcAft>
                      </a:pPr>
                      <a:r>
                        <a:rPr lang="en-US" sz="1300" dirty="0">
                          <a:effectLst/>
                        </a:rPr>
                        <a:t>Unlike</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22000"/>
                        </a:lnSpc>
                        <a:spcBef>
                          <a:spcPts val="500"/>
                        </a:spcBef>
                        <a:spcAft>
                          <a:spcPts val="600"/>
                        </a:spcAft>
                      </a:pPr>
                      <a:r>
                        <a:rPr lang="en-US" sz="1300" dirty="0">
                          <a:effectLst/>
                        </a:rPr>
                        <a:t>In addition</a:t>
                      </a:r>
                      <a:endParaRPr lang="ru-RU" sz="1300" dirty="0">
                        <a:effectLst/>
                      </a:endParaRPr>
                    </a:p>
                    <a:p>
                      <a:pPr algn="ctr">
                        <a:lnSpc>
                          <a:spcPct val="122000"/>
                        </a:lnSpc>
                        <a:spcBef>
                          <a:spcPts val="500"/>
                        </a:spcBef>
                        <a:spcAft>
                          <a:spcPts val="600"/>
                        </a:spcAft>
                      </a:pPr>
                      <a:r>
                        <a:rPr lang="en-US" sz="1300" dirty="0">
                          <a:effectLst/>
                        </a:rPr>
                        <a:t>Similarly</a:t>
                      </a:r>
                      <a:endParaRPr lang="ru-RU" sz="1300" dirty="0">
                        <a:effectLst/>
                      </a:endParaRPr>
                    </a:p>
                    <a:p>
                      <a:pPr algn="ctr">
                        <a:lnSpc>
                          <a:spcPct val="122000"/>
                        </a:lnSpc>
                        <a:spcBef>
                          <a:spcPts val="500"/>
                        </a:spcBef>
                        <a:spcAft>
                          <a:spcPts val="600"/>
                        </a:spcAft>
                      </a:pPr>
                      <a:r>
                        <a:rPr lang="en-US" sz="1300" dirty="0">
                          <a:effectLst/>
                        </a:rPr>
                        <a:t>Moreover </a:t>
                      </a:r>
                      <a:endParaRPr lang="ru-RU" sz="1300" dirty="0">
                        <a:effectLst/>
                      </a:endParaRPr>
                    </a:p>
                    <a:p>
                      <a:pPr algn="ctr">
                        <a:lnSpc>
                          <a:spcPct val="122000"/>
                        </a:lnSpc>
                        <a:spcBef>
                          <a:spcPts val="500"/>
                        </a:spcBef>
                        <a:spcAft>
                          <a:spcPts val="600"/>
                        </a:spcAft>
                      </a:pPr>
                      <a:r>
                        <a:rPr lang="en-US" sz="1300" dirty="0">
                          <a:effectLst/>
                        </a:rPr>
                        <a:t>Likewise </a:t>
                      </a:r>
                      <a:endParaRPr lang="ru-RU" sz="1300" dirty="0">
                        <a:effectLst/>
                      </a:endParaRPr>
                    </a:p>
                    <a:p>
                      <a:pPr algn="ctr">
                        <a:lnSpc>
                          <a:spcPct val="122000"/>
                        </a:lnSpc>
                        <a:spcBef>
                          <a:spcPts val="500"/>
                        </a:spcBef>
                        <a:spcAft>
                          <a:spcPts val="600"/>
                        </a:spcAft>
                      </a:pPr>
                      <a:r>
                        <a:rPr lang="en-US" sz="1300" dirty="0">
                          <a:effectLst/>
                        </a:rPr>
                        <a:t>Equally </a:t>
                      </a:r>
                      <a:endParaRPr lang="ru-RU" sz="1300" dirty="0">
                        <a:effectLst/>
                      </a:endParaRPr>
                    </a:p>
                    <a:p>
                      <a:pPr algn="ctr">
                        <a:lnSpc>
                          <a:spcPct val="122000"/>
                        </a:lnSpc>
                        <a:spcBef>
                          <a:spcPts val="500"/>
                        </a:spcBef>
                        <a:spcAft>
                          <a:spcPts val="600"/>
                        </a:spcAft>
                      </a:pPr>
                      <a:r>
                        <a:rPr lang="en-US" sz="1300" dirty="0">
                          <a:effectLst/>
                        </a:rPr>
                        <a:t>Like</a:t>
                      </a:r>
                      <a:endParaRPr lang="ru-RU" sz="1300" dirty="0">
                        <a:effectLst/>
                      </a:endParaRPr>
                    </a:p>
                    <a:p>
                      <a:pPr algn="ctr">
                        <a:lnSpc>
                          <a:spcPct val="122000"/>
                        </a:lnSpc>
                        <a:spcBef>
                          <a:spcPts val="500"/>
                        </a:spcBef>
                        <a:spcAft>
                          <a:spcPts val="600"/>
                        </a:spcAft>
                      </a:pPr>
                      <a:r>
                        <a:rPr lang="en-US" sz="1300" dirty="0">
                          <a:effectLst/>
                        </a:rPr>
                        <a:t>As well as</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1300" dirty="0">
                          <a:effectLst/>
                        </a:rPr>
                        <a:t>Though </a:t>
                      </a:r>
                      <a:endParaRPr lang="ru-RU" sz="1300" dirty="0">
                        <a:effectLst/>
                      </a:endParaRPr>
                    </a:p>
                    <a:p>
                      <a:pPr algn="ctr">
                        <a:lnSpc>
                          <a:spcPct val="144000"/>
                        </a:lnSpc>
                        <a:spcAft>
                          <a:spcPts val="600"/>
                        </a:spcAft>
                      </a:pPr>
                      <a:r>
                        <a:rPr lang="en-US" sz="1300" dirty="0">
                          <a:effectLst/>
                        </a:rPr>
                        <a:t>Even though </a:t>
                      </a:r>
                      <a:endParaRPr lang="ru-RU" sz="1300" dirty="0">
                        <a:effectLst/>
                      </a:endParaRPr>
                    </a:p>
                    <a:p>
                      <a:pPr algn="ctr">
                        <a:lnSpc>
                          <a:spcPct val="144000"/>
                        </a:lnSpc>
                        <a:spcAft>
                          <a:spcPts val="600"/>
                        </a:spcAft>
                      </a:pPr>
                      <a:r>
                        <a:rPr lang="en-US" sz="1300" dirty="0">
                          <a:effectLst/>
                        </a:rPr>
                        <a:t>Although </a:t>
                      </a:r>
                      <a:endParaRPr lang="ru-RU" sz="1300" dirty="0">
                        <a:effectLst/>
                      </a:endParaRPr>
                    </a:p>
                    <a:p>
                      <a:pPr algn="ctr">
                        <a:lnSpc>
                          <a:spcPct val="144000"/>
                        </a:lnSpc>
                        <a:spcAft>
                          <a:spcPts val="600"/>
                        </a:spcAft>
                      </a:pPr>
                      <a:r>
                        <a:rPr lang="en-US" sz="1300" dirty="0">
                          <a:effectLst/>
                        </a:rPr>
                        <a:t>While</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22000"/>
                        </a:lnSpc>
                        <a:spcBef>
                          <a:spcPts val="500"/>
                        </a:spcBef>
                        <a:spcAft>
                          <a:spcPts val="600"/>
                        </a:spcAft>
                      </a:pPr>
                      <a:r>
                        <a:rPr lang="en-US" sz="1300" dirty="0">
                          <a:effectLst/>
                        </a:rPr>
                        <a:t>Rather </a:t>
                      </a:r>
                      <a:endParaRPr lang="ru-RU" sz="1300" dirty="0">
                        <a:effectLst/>
                      </a:endParaRPr>
                    </a:p>
                    <a:p>
                      <a:pPr algn="ctr">
                        <a:lnSpc>
                          <a:spcPct val="122000"/>
                        </a:lnSpc>
                        <a:spcBef>
                          <a:spcPts val="500"/>
                        </a:spcBef>
                        <a:spcAft>
                          <a:spcPts val="600"/>
                        </a:spcAft>
                      </a:pPr>
                      <a:r>
                        <a:rPr lang="en-US" sz="1300" dirty="0">
                          <a:effectLst/>
                        </a:rPr>
                        <a:t>than </a:t>
                      </a:r>
                      <a:endParaRPr lang="ru-RU" sz="1300" dirty="0">
                        <a:effectLst/>
                      </a:endParaRPr>
                    </a:p>
                    <a:p>
                      <a:pPr algn="ctr">
                        <a:lnSpc>
                          <a:spcPct val="122000"/>
                        </a:lnSpc>
                        <a:spcBef>
                          <a:spcPts val="500"/>
                        </a:spcBef>
                        <a:spcAft>
                          <a:spcPts val="600"/>
                        </a:spcAft>
                      </a:pPr>
                      <a:r>
                        <a:rPr lang="en-US" sz="1300" dirty="0">
                          <a:effectLst/>
                        </a:rPr>
                        <a:t>Then</a:t>
                      </a:r>
                      <a:endParaRPr lang="ru-RU" sz="1300" dirty="0">
                        <a:effectLst/>
                      </a:endParaRPr>
                    </a:p>
                    <a:p>
                      <a:pPr algn="ctr">
                        <a:lnSpc>
                          <a:spcPct val="122000"/>
                        </a:lnSpc>
                        <a:spcBef>
                          <a:spcPts val="500"/>
                        </a:spcBef>
                        <a:spcAft>
                          <a:spcPts val="600"/>
                        </a:spcAft>
                      </a:pPr>
                      <a:r>
                        <a:rPr lang="en-US" sz="1300" dirty="0">
                          <a:effectLst/>
                        </a:rPr>
                        <a:t>Whereas</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22000"/>
                        </a:lnSpc>
                        <a:spcBef>
                          <a:spcPts val="500"/>
                        </a:spcBef>
                        <a:spcAft>
                          <a:spcPts val="600"/>
                        </a:spcAft>
                      </a:pPr>
                      <a:r>
                        <a:rPr lang="en-US" sz="1300" dirty="0">
                          <a:effectLst/>
                        </a:rPr>
                        <a:t>By the time</a:t>
                      </a:r>
                      <a:endParaRPr lang="ru-RU" sz="1300" dirty="0">
                        <a:effectLst/>
                      </a:endParaRPr>
                    </a:p>
                    <a:p>
                      <a:pPr algn="ctr">
                        <a:lnSpc>
                          <a:spcPct val="122000"/>
                        </a:lnSpc>
                        <a:spcBef>
                          <a:spcPts val="500"/>
                        </a:spcBef>
                        <a:spcAft>
                          <a:spcPts val="600"/>
                        </a:spcAft>
                      </a:pPr>
                      <a:r>
                        <a:rPr lang="en-US" sz="1300" dirty="0">
                          <a:effectLst/>
                        </a:rPr>
                        <a:t>As long as</a:t>
                      </a:r>
                      <a:endParaRPr lang="ru-RU" sz="1300" dirty="0">
                        <a:effectLst/>
                      </a:endParaRPr>
                    </a:p>
                    <a:p>
                      <a:pPr algn="ctr">
                        <a:lnSpc>
                          <a:spcPct val="122000"/>
                        </a:lnSpc>
                        <a:spcBef>
                          <a:spcPts val="500"/>
                        </a:spcBef>
                        <a:spcAft>
                          <a:spcPts val="600"/>
                        </a:spcAft>
                      </a:pPr>
                      <a:r>
                        <a:rPr lang="en-US" sz="1300" dirty="0">
                          <a:effectLst/>
                        </a:rPr>
                        <a:t>Before </a:t>
                      </a:r>
                      <a:endParaRPr lang="ru-RU" sz="1300" dirty="0">
                        <a:effectLst/>
                      </a:endParaRPr>
                    </a:p>
                    <a:p>
                      <a:pPr algn="ctr">
                        <a:lnSpc>
                          <a:spcPct val="122000"/>
                        </a:lnSpc>
                        <a:spcBef>
                          <a:spcPts val="500"/>
                        </a:spcBef>
                        <a:spcAft>
                          <a:spcPts val="600"/>
                        </a:spcAft>
                      </a:pPr>
                      <a:r>
                        <a:rPr lang="en-US" sz="1300" dirty="0">
                          <a:effectLst/>
                        </a:rPr>
                        <a:t>Once</a:t>
                      </a:r>
                      <a:endParaRPr lang="ru-RU" sz="1300" dirty="0">
                        <a:effectLst/>
                      </a:endParaRPr>
                    </a:p>
                    <a:p>
                      <a:pPr algn="ctr">
                        <a:lnSpc>
                          <a:spcPct val="144000"/>
                        </a:lnSpc>
                        <a:spcBef>
                          <a:spcPts val="500"/>
                        </a:spcBef>
                        <a:spcAft>
                          <a:spcPts val="600"/>
                        </a:spcAft>
                      </a:pPr>
                      <a:r>
                        <a:rPr lang="en-US" sz="1300" dirty="0">
                          <a:effectLst/>
                        </a:rPr>
                        <a:t>Still</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11951010"/>
                  </a:ext>
                </a:extLst>
              </a:tr>
            </a:tbl>
          </a:graphicData>
        </a:graphic>
      </p:graphicFrame>
    </p:spTree>
    <p:extLst>
      <p:ext uri="{BB962C8B-B14F-4D97-AF65-F5344CB8AC3E}">
        <p14:creationId xmlns:p14="http://schemas.microsoft.com/office/powerpoint/2010/main" val="2059892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Presentation and formatting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2300" dirty="0"/>
              <a:t>Once you are satisfied with the substance of your report, presentation should be your next concern. Consistency between headings should be checked, as well as page numbers. Also, remember to make sure your report complies with the formatting guidelines. Proofread the report, keeping an eye out for grammar, spelling, or punctuation mistakes.</a:t>
            </a:r>
            <a:endParaRPr lang="ru-RU" sz="2300" dirty="0"/>
          </a:p>
          <a:p>
            <a:pPr algn="just"/>
            <a:r>
              <a:rPr lang="en-US" sz="2300" dirty="0"/>
              <a:t>Last but certainly not least, check and double-check your referencing! Citations should be accurate and include page numbers when direct quotes have been used. Refer to Chapter 1 for more detailed instructions on referencing.</a:t>
            </a:r>
            <a:endParaRPr lang="ru-RU" sz="2300" dirty="0"/>
          </a:p>
          <a:p>
            <a:pPr algn="just"/>
            <a:r>
              <a:rPr lang="en-US" sz="2300" dirty="0"/>
              <a:t>These general steps apply to a variety of different long reports, but applications, purpose and process vary widely between different kinds of reports. So now, let's look at some more specific types of long reports.</a:t>
            </a:r>
            <a:endParaRPr lang="ru-RU" sz="2300" dirty="0"/>
          </a:p>
        </p:txBody>
      </p:sp>
    </p:spTree>
    <p:extLst>
      <p:ext uri="{BB962C8B-B14F-4D97-AF65-F5344CB8AC3E}">
        <p14:creationId xmlns:p14="http://schemas.microsoft.com/office/powerpoint/2010/main" val="3809578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What is a feasibility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algn="just"/>
            <a:r>
              <a:rPr lang="en-US" sz="2200" dirty="0"/>
              <a:t>This is where things get a bit more specific. A feasibility report or a feasibility study report (FSR) is a statement that tries to create a type of action. These are generated to help decision makers weigh up and choose between options by evaluating how desirable and practical a project is (Lumen, 2020). The usefulness of a feasibility report can span from planning a wedding to policies aimed at rehousing vulnerable persons.</a:t>
            </a:r>
            <a:endParaRPr lang="ru-RU" sz="2200" dirty="0"/>
          </a:p>
          <a:p>
            <a:pPr algn="just"/>
            <a:r>
              <a:rPr lang="en-US" sz="2200" dirty="0"/>
              <a:t> </a:t>
            </a:r>
            <a:r>
              <a:rPr lang="en-US" sz="2200" dirty="0" smtClean="0"/>
              <a:t>A </a:t>
            </a:r>
            <a:r>
              <a:rPr lang="en-US" sz="2200" dirty="0"/>
              <a:t>city council, for example, may want to know how the costs compare for different rehousing strategies. Furthermore, they may also want to know how the general public will react to different options. Providing a report analyzing these factors will go a long way in helping them to choose which action to pursue. It is also useful to understand how to compose a feasibility report as many of its parts are relevant in other areas. For example, analyzing the feasibility of something is key to creating project proposals.</a:t>
            </a:r>
            <a:endParaRPr lang="ru-RU" sz="2200" dirty="0"/>
          </a:p>
        </p:txBody>
      </p:sp>
    </p:spTree>
    <p:extLst>
      <p:ext uri="{BB962C8B-B14F-4D97-AF65-F5344CB8AC3E}">
        <p14:creationId xmlns:p14="http://schemas.microsoft.com/office/powerpoint/2010/main" val="2011947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write a feasibility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92500" lnSpcReduction="20000"/>
          </a:bodyPr>
          <a:lstStyle/>
          <a:p>
            <a:pPr marL="0" indent="0" algn="just">
              <a:buNone/>
            </a:pPr>
            <a:r>
              <a:rPr lang="en-US" dirty="0"/>
              <a:t>As a feasibility report is essentially an analysis of how good an option is, it is important that the writer includes the following considerations.</a:t>
            </a:r>
            <a:endParaRPr lang="ru-RU" dirty="0"/>
          </a:p>
          <a:p>
            <a:pPr lvl="0" algn="just"/>
            <a:r>
              <a:rPr lang="en-US" b="1" dirty="0"/>
              <a:t>Consider alternatives</a:t>
            </a:r>
            <a:endParaRPr lang="ru-RU" dirty="0"/>
          </a:p>
          <a:p>
            <a:pPr marL="0" indent="0" algn="just">
              <a:buNone/>
            </a:pPr>
            <a:r>
              <a:rPr lang="en-US" dirty="0"/>
              <a:t>A feasibility should be an unbiased analysis of an option. It is important, therefore, that alternatives are fully evaluated and considered rather than bulldozing one item through.</a:t>
            </a:r>
            <a:endParaRPr lang="ru-RU" dirty="0"/>
          </a:p>
          <a:p>
            <a:pPr lvl="0" algn="just"/>
            <a:r>
              <a:rPr lang="en-US" b="1" dirty="0"/>
              <a:t>Think about your audience!</a:t>
            </a:r>
            <a:endParaRPr lang="ru-RU" dirty="0"/>
          </a:p>
          <a:p>
            <a:pPr marL="0" indent="0" algn="just">
              <a:buNone/>
            </a:pPr>
            <a:r>
              <a:rPr lang="en-US" dirty="0"/>
              <a:t>Is your argument appropriate (Lumen, 2020)? How relevant is your analysis to the decision makers? In other words, think about the feasibility of your feasibility report. There would be no point, for example, in considering the feasibility of demolishing nationally protected homes and replacing them with apartment complexes in a democratic society.</a:t>
            </a:r>
            <a:endParaRPr lang="ru-RU" dirty="0"/>
          </a:p>
          <a:p>
            <a:pPr lvl="0" algn="just"/>
            <a:r>
              <a:rPr lang="en-US" b="1" dirty="0"/>
              <a:t>Research your sources</a:t>
            </a:r>
            <a:endParaRPr lang="ru-RU" dirty="0"/>
          </a:p>
          <a:p>
            <a:pPr marL="0" indent="0" algn="just">
              <a:buNone/>
            </a:pPr>
            <a:r>
              <a:rPr lang="en-US" dirty="0"/>
              <a:t>Decision makers will likely want assurance that the sources that you draw from to support your argument are credible (Lumen, 2020). One dodgy source can ruin the validity of your entire argument.</a:t>
            </a:r>
            <a:endParaRPr lang="ru-RU" dirty="0"/>
          </a:p>
          <a:p>
            <a:pPr marL="0" indent="0" algn="just">
              <a:buNone/>
            </a:pPr>
            <a:r>
              <a:rPr lang="en-US" dirty="0"/>
              <a:t>A feasibility report may be structured as follows. Remember, you may need to adjust depending on what is most relevant to your piece and that the actual layout of a feasibility report will vary from project to project.</a:t>
            </a:r>
            <a:endParaRPr lang="ru-RU" sz="2500" dirty="0"/>
          </a:p>
        </p:txBody>
      </p:sp>
    </p:spTree>
    <p:extLst>
      <p:ext uri="{BB962C8B-B14F-4D97-AF65-F5344CB8AC3E}">
        <p14:creationId xmlns:p14="http://schemas.microsoft.com/office/powerpoint/2010/main" val="199493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70705" y="1480667"/>
            <a:ext cx="2019798" cy="3862042"/>
          </a:xfrm>
        </p:spPr>
        <p:txBody>
          <a:bodyPr>
            <a:normAutofit/>
          </a:bodyPr>
          <a:lstStyle/>
          <a:p>
            <a:r>
              <a:rPr lang="en-US" b="1" dirty="0"/>
              <a:t>Front matter</a:t>
            </a:r>
            <a:endParaRPr lang="ru-RU" sz="5000" dirty="0"/>
          </a:p>
        </p:txBody>
      </p:sp>
      <p:graphicFrame>
        <p:nvGraphicFramePr>
          <p:cNvPr id="4" name="Таблица 3"/>
          <p:cNvGraphicFramePr>
            <a:graphicFrameLocks noGrp="1"/>
          </p:cNvGraphicFramePr>
          <p:nvPr>
            <p:extLst>
              <p:ext uri="{D42A27DB-BD31-4B8C-83A1-F6EECF244321}">
                <p14:modId xmlns:p14="http://schemas.microsoft.com/office/powerpoint/2010/main" val="2573521266"/>
              </p:ext>
            </p:extLst>
          </p:nvPr>
        </p:nvGraphicFramePr>
        <p:xfrm>
          <a:off x="2390504" y="300447"/>
          <a:ext cx="8961120" cy="6384008"/>
        </p:xfrm>
        <a:graphic>
          <a:graphicData uri="http://schemas.openxmlformats.org/drawingml/2006/table">
            <a:tbl>
              <a:tblPr>
                <a:tableStyleId>{793D81CF-94F2-401A-BA57-92F5A7B2D0C5}</a:tableStyleId>
              </a:tblPr>
              <a:tblGrid>
                <a:gridCol w="4300055">
                  <a:extLst>
                    <a:ext uri="{9D8B030D-6E8A-4147-A177-3AD203B41FA5}">
                      <a16:colId xmlns:a16="http://schemas.microsoft.com/office/drawing/2014/main" val="2214141107"/>
                    </a:ext>
                  </a:extLst>
                </a:gridCol>
                <a:gridCol w="4661065">
                  <a:extLst>
                    <a:ext uri="{9D8B030D-6E8A-4147-A177-3AD203B41FA5}">
                      <a16:colId xmlns:a16="http://schemas.microsoft.com/office/drawing/2014/main" val="1225189251"/>
                    </a:ext>
                  </a:extLst>
                </a:gridCol>
              </a:tblGrid>
              <a:tr h="271980">
                <a:tc>
                  <a:txBody>
                    <a:bodyPr/>
                    <a:lstStyle/>
                    <a:p>
                      <a:pPr marL="83185" marR="104775" algn="ctr">
                        <a:lnSpc>
                          <a:spcPct val="144000"/>
                        </a:lnSpc>
                        <a:spcAft>
                          <a:spcPts val="400"/>
                        </a:spcAft>
                      </a:pPr>
                      <a:r>
                        <a:rPr lang="en-US" sz="1200" dirty="0">
                          <a:effectLst/>
                        </a:rPr>
                        <a:t>A title page:</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2284" marR="2284" marT="0" marB="0" anchor="ctr"/>
                </a:tc>
                <a:tc>
                  <a:txBody>
                    <a:bodyPr/>
                    <a:lstStyle/>
                    <a:p>
                      <a:pPr marL="68580" marR="86360" algn="ctr">
                        <a:lnSpc>
                          <a:spcPct val="144000"/>
                        </a:lnSpc>
                        <a:spcAft>
                          <a:spcPts val="400"/>
                        </a:spcAft>
                      </a:pPr>
                      <a:r>
                        <a:rPr lang="en-US" sz="1200">
                          <a:effectLst/>
                        </a:rPr>
                        <a:t>A contents page:</a:t>
                      </a:r>
                      <a:endParaRPr lang="ru-RU" sz="1200">
                        <a:effectLst/>
                        <a:latin typeface="Tahoma" panose="020B0604030504040204" pitchFamily="34" charset="0"/>
                        <a:ea typeface="Tahoma" panose="020B0604030504040204" pitchFamily="34" charset="0"/>
                        <a:cs typeface="Times New Roman" panose="02020603050405020304" pitchFamily="18" charset="0"/>
                      </a:endParaRPr>
                    </a:p>
                  </a:txBody>
                  <a:tcPr marL="2284" marR="2284" marT="0" marB="0" anchor="ctr"/>
                </a:tc>
                <a:extLst>
                  <a:ext uri="{0D108BD9-81ED-4DB2-BD59-A6C34878D82A}">
                    <a16:rowId xmlns:a16="http://schemas.microsoft.com/office/drawing/2014/main" val="1350818208"/>
                  </a:ext>
                </a:extLst>
              </a:tr>
              <a:tr h="6112028">
                <a:tc>
                  <a:txBody>
                    <a:bodyPr/>
                    <a:lstStyle/>
                    <a:p>
                      <a:pPr marL="83185" marR="104775" algn="ctr">
                        <a:lnSpc>
                          <a:spcPct val="144000"/>
                        </a:lnSpc>
                        <a:spcAft>
                          <a:spcPts val="400"/>
                        </a:spcAft>
                      </a:pPr>
                      <a:r>
                        <a:rPr lang="en-US" sz="1200" dirty="0">
                          <a:effectLst/>
                        </a:rPr>
                        <a:t>FEASABILITY STUDY</a:t>
                      </a:r>
                      <a:endParaRPr lang="ru-RU" sz="1200" dirty="0">
                        <a:effectLst/>
                      </a:endParaRPr>
                    </a:p>
                    <a:p>
                      <a:pPr marL="83185" marR="104775" algn="ctr">
                        <a:lnSpc>
                          <a:spcPct val="144000"/>
                        </a:lnSpc>
                        <a:spcAft>
                          <a:spcPts val="400"/>
                        </a:spcAft>
                      </a:pPr>
                      <a:r>
                        <a:rPr lang="en-US" sz="1200" dirty="0">
                          <a:effectLst/>
                        </a:rPr>
                        <a:t>Project Name</a:t>
                      </a:r>
                      <a:endParaRPr lang="ru-RU" sz="1200" dirty="0">
                        <a:effectLst/>
                      </a:endParaRPr>
                    </a:p>
                    <a:p>
                      <a:pPr marL="83185" marR="104775" algn="ctr">
                        <a:lnSpc>
                          <a:spcPct val="144000"/>
                        </a:lnSpc>
                        <a:spcAft>
                          <a:spcPts val="400"/>
                        </a:spcAft>
                      </a:pPr>
                      <a:r>
                        <a:rPr lang="en-US" sz="1200" dirty="0">
                          <a:effectLst/>
                        </a:rPr>
                        <a:t> </a:t>
                      </a:r>
                      <a:endParaRPr lang="ru-RU" sz="1200" dirty="0">
                        <a:effectLst/>
                      </a:endParaRPr>
                    </a:p>
                    <a:p>
                      <a:pPr marL="83185" marR="104775" algn="ctr">
                        <a:lnSpc>
                          <a:spcPct val="144000"/>
                        </a:lnSpc>
                        <a:spcAft>
                          <a:spcPts val="400"/>
                        </a:spcAft>
                      </a:pPr>
                      <a:r>
                        <a:rPr lang="en-US" sz="1200" dirty="0">
                          <a:effectLst/>
                        </a:rPr>
                        <a:t> </a:t>
                      </a:r>
                      <a:endParaRPr lang="ru-RU" sz="1200" dirty="0">
                        <a:effectLst/>
                      </a:endParaRPr>
                    </a:p>
                    <a:p>
                      <a:pPr marL="83185" marR="104775" algn="ctr">
                        <a:lnSpc>
                          <a:spcPct val="144000"/>
                        </a:lnSpc>
                        <a:spcAft>
                          <a:spcPts val="400"/>
                        </a:spcAft>
                      </a:pPr>
                      <a:r>
                        <a:rPr lang="en-US" sz="1200" dirty="0">
                          <a:effectLst/>
                        </a:rPr>
                        <a:t>Presented To:</a:t>
                      </a:r>
                      <a:endParaRPr lang="ru-RU" sz="1200" dirty="0">
                        <a:effectLst/>
                      </a:endParaRPr>
                    </a:p>
                    <a:p>
                      <a:pPr marL="83185" marR="104775" algn="ctr">
                        <a:lnSpc>
                          <a:spcPct val="144000"/>
                        </a:lnSpc>
                        <a:spcAft>
                          <a:spcPts val="400"/>
                        </a:spcAft>
                      </a:pPr>
                      <a:r>
                        <a:rPr lang="en-US" sz="1200" dirty="0">
                          <a:effectLst/>
                        </a:rPr>
                        <a:t>Company Name</a:t>
                      </a:r>
                      <a:endParaRPr lang="ru-RU" sz="1200" dirty="0">
                        <a:effectLst/>
                      </a:endParaRPr>
                    </a:p>
                    <a:p>
                      <a:pPr marL="83185" marR="104775" algn="ctr">
                        <a:lnSpc>
                          <a:spcPct val="144000"/>
                        </a:lnSpc>
                        <a:spcAft>
                          <a:spcPts val="400"/>
                        </a:spcAft>
                      </a:pPr>
                      <a:r>
                        <a:rPr lang="en-US" sz="1200" dirty="0">
                          <a:effectLst/>
                        </a:rPr>
                        <a:t>Address</a:t>
                      </a:r>
                      <a:endParaRPr lang="ru-RU" sz="1200" dirty="0">
                        <a:effectLst/>
                      </a:endParaRPr>
                    </a:p>
                    <a:p>
                      <a:pPr marL="83185" marR="104775" algn="ctr">
                        <a:lnSpc>
                          <a:spcPct val="144000"/>
                        </a:lnSpc>
                        <a:spcAft>
                          <a:spcPts val="400"/>
                        </a:spcAft>
                      </a:pPr>
                      <a:r>
                        <a:rPr lang="en-US" sz="1200" dirty="0">
                          <a:effectLst/>
                        </a:rPr>
                        <a:t>Date</a:t>
                      </a:r>
                      <a:endParaRPr lang="ru-RU" sz="1200" dirty="0">
                        <a:effectLst/>
                      </a:endParaRPr>
                    </a:p>
                    <a:p>
                      <a:pPr marL="83185" marR="104775" algn="ctr">
                        <a:lnSpc>
                          <a:spcPct val="144000"/>
                        </a:lnSpc>
                        <a:spcAft>
                          <a:spcPts val="400"/>
                        </a:spcAft>
                      </a:pPr>
                      <a:r>
                        <a:rPr lang="en-US" sz="1200" dirty="0">
                          <a:effectLst/>
                        </a:rPr>
                        <a:t> </a:t>
                      </a:r>
                      <a:endParaRPr lang="ru-RU" sz="1200" dirty="0">
                        <a:effectLst/>
                      </a:endParaRPr>
                    </a:p>
                    <a:p>
                      <a:pPr marL="83185" marR="104775" algn="ctr">
                        <a:lnSpc>
                          <a:spcPct val="144000"/>
                        </a:lnSpc>
                        <a:spcAft>
                          <a:spcPts val="400"/>
                        </a:spcAft>
                      </a:pPr>
                      <a:r>
                        <a:rPr lang="en-US" sz="1200" dirty="0">
                          <a:effectLst/>
                        </a:rPr>
                        <a:t> </a:t>
                      </a:r>
                      <a:endParaRPr lang="ru-RU" sz="1200" dirty="0">
                        <a:effectLst/>
                      </a:endParaRPr>
                    </a:p>
                    <a:p>
                      <a:pPr marL="83185" marR="104775" algn="ctr">
                        <a:lnSpc>
                          <a:spcPct val="144000"/>
                        </a:lnSpc>
                        <a:spcAft>
                          <a:spcPts val="400"/>
                        </a:spcAft>
                      </a:pPr>
                      <a:r>
                        <a:rPr lang="en-US" sz="1200" dirty="0">
                          <a:effectLst/>
                        </a:rPr>
                        <a:t>Presented By:</a:t>
                      </a:r>
                      <a:endParaRPr lang="ru-RU" sz="1200" dirty="0">
                        <a:effectLst/>
                      </a:endParaRPr>
                    </a:p>
                    <a:p>
                      <a:pPr marL="83185" marR="104775" algn="ctr">
                        <a:lnSpc>
                          <a:spcPct val="144000"/>
                        </a:lnSpc>
                        <a:spcAft>
                          <a:spcPts val="400"/>
                        </a:spcAft>
                      </a:pPr>
                      <a:r>
                        <a:rPr lang="en-US" sz="1200" dirty="0">
                          <a:effectLst/>
                        </a:rPr>
                        <a:t>Author's Name</a:t>
                      </a:r>
                      <a:endParaRPr lang="ru-RU" sz="1200" dirty="0">
                        <a:effectLst/>
                      </a:endParaRPr>
                    </a:p>
                    <a:p>
                      <a:pPr marL="83185" marR="104775" algn="ctr">
                        <a:lnSpc>
                          <a:spcPct val="144000"/>
                        </a:lnSpc>
                        <a:spcAft>
                          <a:spcPts val="400"/>
                        </a:spcAft>
                      </a:pPr>
                      <a:r>
                        <a:rPr lang="en-US" sz="1200" dirty="0">
                          <a:effectLst/>
                        </a:rPr>
                        <a:t>Job Position</a:t>
                      </a:r>
                      <a:endParaRPr lang="ru-RU" sz="1200" dirty="0">
                        <a:effectLst/>
                      </a:endParaRPr>
                    </a:p>
                    <a:p>
                      <a:pPr marL="83185" marR="104775" algn="ctr">
                        <a:lnSpc>
                          <a:spcPct val="144000"/>
                        </a:lnSpc>
                        <a:spcAft>
                          <a:spcPts val="400"/>
                        </a:spcAft>
                      </a:pPr>
                      <a:r>
                        <a:rPr lang="en-US" sz="1200" dirty="0">
                          <a:effectLst/>
                        </a:rPr>
                        <a:t>Email</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2284" marR="2284" marT="0" marB="0" anchor="ctr"/>
                </a:tc>
                <a:tc>
                  <a:txBody>
                    <a:bodyPr/>
                    <a:lstStyle/>
                    <a:p>
                      <a:pPr marL="68580" marR="86360" algn="ctr">
                        <a:lnSpc>
                          <a:spcPct val="144000"/>
                        </a:lnSpc>
                        <a:spcAft>
                          <a:spcPts val="400"/>
                        </a:spcAft>
                      </a:pPr>
                      <a:r>
                        <a:rPr lang="en-US" sz="1200" dirty="0">
                          <a:effectLst/>
                        </a:rPr>
                        <a:t>FEASABILITY STUDY</a:t>
                      </a:r>
                      <a:endParaRPr lang="ru-RU" sz="1200" dirty="0">
                        <a:effectLst/>
                      </a:endParaRPr>
                    </a:p>
                    <a:p>
                      <a:pPr marL="68580" marR="86360" algn="ctr">
                        <a:lnSpc>
                          <a:spcPct val="144000"/>
                        </a:lnSpc>
                        <a:spcAft>
                          <a:spcPts val="400"/>
                        </a:spcAft>
                      </a:pPr>
                      <a:r>
                        <a:rPr lang="en-US" sz="1200" dirty="0">
                          <a:effectLst/>
                        </a:rPr>
                        <a:t>TABLE OF CONTENTS</a:t>
                      </a:r>
                      <a:endParaRPr lang="ru-RU" sz="1200" dirty="0">
                        <a:effectLst/>
                      </a:endParaRPr>
                    </a:p>
                    <a:p>
                      <a:pPr marL="68580" marR="86360" algn="just">
                        <a:lnSpc>
                          <a:spcPct val="144000"/>
                        </a:lnSpc>
                        <a:spcAft>
                          <a:spcPts val="400"/>
                        </a:spcAft>
                      </a:pPr>
                      <a:r>
                        <a:rPr lang="en-US" sz="1200" dirty="0">
                          <a:effectLst/>
                        </a:rPr>
                        <a:t>      Introduction …………………………….…. 3</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Background ………………………………... 4</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4</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Criteria ……………………………………….. 5</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5</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6</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Method ………………………………………. 7</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7</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Overview of Alternative Options …. 8</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8</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Evaluation …………………………………... 9</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9</a:t>
                      </a:r>
                      <a:endParaRPr lang="ru-RU" sz="1200" dirty="0">
                        <a:effectLst/>
                      </a:endParaRPr>
                    </a:p>
                    <a:p>
                      <a:pPr marL="1143000" marR="86360" lvl="2" indent="-228600" algn="just">
                        <a:lnSpc>
                          <a:spcPct val="144000"/>
                        </a:lnSpc>
                        <a:spcAft>
                          <a:spcPts val="400"/>
                        </a:spcAft>
                        <a:buFont typeface="+mj-lt"/>
                        <a:buAutoNum type="arabicPeriod"/>
                      </a:pPr>
                      <a:r>
                        <a:rPr lang="en-US" sz="1200" dirty="0">
                          <a:effectLst/>
                        </a:rPr>
                        <a:t>Subheading ………………………….. 10</a:t>
                      </a:r>
                      <a:endParaRPr lang="ru-RU" sz="1200" dirty="0">
                        <a:effectLst/>
                      </a:endParaRPr>
                    </a:p>
                    <a:p>
                      <a:pPr marL="742950" marR="86360" lvl="1" indent="-285750" algn="just">
                        <a:lnSpc>
                          <a:spcPct val="144000"/>
                        </a:lnSpc>
                        <a:spcAft>
                          <a:spcPts val="400"/>
                        </a:spcAft>
                        <a:buFont typeface="+mj-lt"/>
                        <a:buAutoNum type="arabicPeriod"/>
                      </a:pPr>
                      <a:r>
                        <a:rPr lang="en-US" sz="1200" dirty="0">
                          <a:effectLst/>
                        </a:rPr>
                        <a:t>Subheading ………………….………. 11</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Conclusions ………………………………. 12</a:t>
                      </a:r>
                      <a:endParaRPr lang="ru-RU" sz="1200" dirty="0">
                        <a:effectLst/>
                      </a:endParaRPr>
                    </a:p>
                    <a:p>
                      <a:pPr marL="342900" marR="86360" lvl="0" indent="-342900" algn="just">
                        <a:lnSpc>
                          <a:spcPct val="144000"/>
                        </a:lnSpc>
                        <a:spcAft>
                          <a:spcPts val="400"/>
                        </a:spcAft>
                        <a:buFont typeface="+mj-lt"/>
                        <a:buAutoNum type="arabicPeriod"/>
                      </a:pPr>
                      <a:r>
                        <a:rPr lang="en-US" sz="1200" dirty="0">
                          <a:effectLst/>
                        </a:rPr>
                        <a:t>Recommendations ……………………. 13</a:t>
                      </a:r>
                      <a:endParaRPr lang="ru-RU" sz="1200" dirty="0">
                        <a:effectLst/>
                      </a:endParaRPr>
                    </a:p>
                    <a:p>
                      <a:pPr marL="68580" marR="86360" algn="just">
                        <a:lnSpc>
                          <a:spcPct val="144000"/>
                        </a:lnSpc>
                        <a:spcAft>
                          <a:spcPts val="400"/>
                        </a:spcAft>
                      </a:pPr>
                      <a:r>
                        <a:rPr lang="en-US" sz="1200" dirty="0">
                          <a:effectLst/>
                        </a:rPr>
                        <a:t>      Appendix ………………………………….. 14</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2284" marR="2284" marT="0" marB="0" anchor="b"/>
                </a:tc>
                <a:extLst>
                  <a:ext uri="{0D108BD9-81ED-4DB2-BD59-A6C34878D82A}">
                    <a16:rowId xmlns:a16="http://schemas.microsoft.com/office/drawing/2014/main" val="2341687529"/>
                  </a:ext>
                </a:extLst>
              </a:tr>
            </a:tbl>
          </a:graphicData>
        </a:graphic>
      </p:graphicFrame>
    </p:spTree>
    <p:extLst>
      <p:ext uri="{BB962C8B-B14F-4D97-AF65-F5344CB8AC3E}">
        <p14:creationId xmlns:p14="http://schemas.microsoft.com/office/powerpoint/2010/main" val="2792765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3391398" cy="890686"/>
          </a:xfrm>
        </p:spPr>
        <p:txBody>
          <a:bodyPr>
            <a:normAutofit/>
          </a:bodyPr>
          <a:lstStyle/>
          <a:p>
            <a:r>
              <a:rPr lang="en-US" b="1" dirty="0"/>
              <a:t>Report </a:t>
            </a:r>
            <a:r>
              <a:rPr lang="en-US" b="1" dirty="0" smtClean="0"/>
              <a:t>Body</a:t>
            </a:r>
            <a:endParaRPr lang="ru-RU" sz="5000" dirty="0"/>
          </a:p>
        </p:txBody>
      </p:sp>
      <p:graphicFrame>
        <p:nvGraphicFramePr>
          <p:cNvPr id="4" name="Таблица 3"/>
          <p:cNvGraphicFramePr>
            <a:graphicFrameLocks noGrp="1"/>
          </p:cNvGraphicFramePr>
          <p:nvPr>
            <p:extLst>
              <p:ext uri="{D42A27DB-BD31-4B8C-83A1-F6EECF244321}">
                <p14:modId xmlns:p14="http://schemas.microsoft.com/office/powerpoint/2010/main" val="2503675231"/>
              </p:ext>
            </p:extLst>
          </p:nvPr>
        </p:nvGraphicFramePr>
        <p:xfrm>
          <a:off x="3892731" y="174381"/>
          <a:ext cx="6492240" cy="6508623"/>
        </p:xfrm>
        <a:graphic>
          <a:graphicData uri="http://schemas.openxmlformats.org/drawingml/2006/table">
            <a:tbl>
              <a:tblPr firstRow="1" firstCol="1" bandRow="1">
                <a:tableStyleId>{7E9639D4-E3E2-4D34-9284-5A2195B3D0D7}</a:tableStyleId>
              </a:tblPr>
              <a:tblGrid>
                <a:gridCol w="6492240">
                  <a:extLst>
                    <a:ext uri="{9D8B030D-6E8A-4147-A177-3AD203B41FA5}">
                      <a16:colId xmlns:a16="http://schemas.microsoft.com/office/drawing/2014/main" val="3661442218"/>
                    </a:ext>
                  </a:extLst>
                </a:gridCol>
              </a:tblGrid>
              <a:tr h="6474613">
                <a:tc>
                  <a:txBody>
                    <a:bodyPr/>
                    <a:lstStyle/>
                    <a:p>
                      <a:pPr marL="342900" lvl="0" indent="-342900" algn="just">
                        <a:lnSpc>
                          <a:spcPct val="144000"/>
                        </a:lnSpc>
                        <a:spcAft>
                          <a:spcPts val="600"/>
                        </a:spcAft>
                        <a:buFont typeface="+mj-lt"/>
                        <a:buAutoNum type="arabicPeriod"/>
                      </a:pPr>
                      <a:r>
                        <a:rPr lang="en-US" sz="1300" dirty="0">
                          <a:effectLst/>
                        </a:rPr>
                        <a:t>Introduction</a:t>
                      </a:r>
                      <a:endParaRPr lang="ru-RU" sz="1300" dirty="0">
                        <a:effectLst/>
                      </a:endParaRPr>
                    </a:p>
                    <a:p>
                      <a:pPr indent="450215" algn="just">
                        <a:lnSpc>
                          <a:spcPct val="144000"/>
                        </a:lnSpc>
                        <a:spcAft>
                          <a:spcPts val="600"/>
                        </a:spcAft>
                      </a:pPr>
                      <a:r>
                        <a:rPr lang="en-US" sz="1300" dirty="0">
                          <a:effectLst/>
                        </a:rPr>
                        <a:t>Introduce the problem and the proposed solution (Boyd, 2020).</a:t>
                      </a:r>
                      <a:endParaRPr lang="ru-RU" sz="1300" dirty="0">
                        <a:effectLst/>
                      </a:endParaRPr>
                    </a:p>
                    <a:p>
                      <a:pPr indent="450215" algn="just">
                        <a:lnSpc>
                          <a:spcPct val="144000"/>
                        </a:lnSpc>
                        <a:spcAft>
                          <a:spcPts val="600"/>
                        </a:spcAft>
                      </a:pPr>
                      <a:r>
                        <a:rPr lang="en-US" sz="1300" dirty="0">
                          <a:effectLst/>
                        </a:rPr>
                        <a:t>Example: this might cover the housing shortage for vulnerable persons in a city and the proposal to build new homes on brown belt land.</a:t>
                      </a:r>
                      <a:endParaRPr lang="ru-RU" sz="1300" dirty="0">
                        <a:effectLst/>
                      </a:endParaRPr>
                    </a:p>
                    <a:p>
                      <a:pPr marL="342900" lvl="0" indent="-342900" algn="just">
                        <a:lnSpc>
                          <a:spcPct val="144000"/>
                        </a:lnSpc>
                        <a:spcAft>
                          <a:spcPts val="600"/>
                        </a:spcAft>
                        <a:buFont typeface="+mj-lt"/>
                        <a:buAutoNum type="arabicPeriod"/>
                      </a:pPr>
                      <a:r>
                        <a:rPr lang="en-US" sz="1300" dirty="0">
                          <a:effectLst/>
                        </a:rPr>
                        <a:t>Background</a:t>
                      </a:r>
                      <a:endParaRPr lang="ru-RU" sz="1300" dirty="0">
                        <a:effectLst/>
                      </a:endParaRPr>
                    </a:p>
                    <a:p>
                      <a:pPr indent="450215" algn="just">
                        <a:lnSpc>
                          <a:spcPct val="144000"/>
                        </a:lnSpc>
                        <a:spcAft>
                          <a:spcPts val="600"/>
                        </a:spcAft>
                      </a:pPr>
                      <a:r>
                        <a:rPr lang="en-US" sz="1300" dirty="0">
                          <a:effectLst/>
                        </a:rPr>
                        <a:t>This section will provide important contextual information (Boyd, 2020).</a:t>
                      </a:r>
                      <a:endParaRPr lang="ru-RU" sz="1300" dirty="0">
                        <a:effectLst/>
                      </a:endParaRPr>
                    </a:p>
                    <a:p>
                      <a:pPr indent="450215" algn="just">
                        <a:lnSpc>
                          <a:spcPct val="144000"/>
                        </a:lnSpc>
                        <a:spcAft>
                          <a:spcPts val="600"/>
                        </a:spcAft>
                      </a:pPr>
                      <a:r>
                        <a:rPr lang="en-US" sz="1300" dirty="0">
                          <a:effectLst/>
                        </a:rPr>
                        <a:t>Example: this may outline the city councils housing policy, the government's housing policy, the history of the problem of housing vulnerable persons, and any other relevant information.</a:t>
                      </a:r>
                      <a:endParaRPr lang="ru-RU" sz="1300" dirty="0">
                        <a:effectLst/>
                      </a:endParaRPr>
                    </a:p>
                    <a:p>
                      <a:pPr marL="342900" lvl="0" indent="-342900" algn="just">
                        <a:lnSpc>
                          <a:spcPct val="144000"/>
                        </a:lnSpc>
                        <a:spcAft>
                          <a:spcPts val="600"/>
                        </a:spcAft>
                        <a:buFont typeface="+mj-lt"/>
                        <a:buAutoNum type="arabicPeriod"/>
                      </a:pPr>
                      <a:r>
                        <a:rPr lang="en-US" sz="1300" dirty="0">
                          <a:effectLst/>
                        </a:rPr>
                        <a:t>Criteria</a:t>
                      </a:r>
                      <a:endParaRPr lang="ru-RU" sz="1300" dirty="0">
                        <a:effectLst/>
                      </a:endParaRPr>
                    </a:p>
                    <a:p>
                      <a:pPr indent="450215" algn="just">
                        <a:lnSpc>
                          <a:spcPct val="144000"/>
                        </a:lnSpc>
                        <a:spcAft>
                          <a:spcPts val="600"/>
                        </a:spcAft>
                      </a:pPr>
                      <a:r>
                        <a:rPr lang="en-US" sz="1300" dirty="0">
                          <a:effectLst/>
                        </a:rPr>
                        <a:t>Next, you may want to outline the criteria for your ideal outcomes in a separate section (Lumen, 2020). The criteria are descriptions of how you are evaluating the feasibility of a potential solution (Boyd, 2020).</a:t>
                      </a:r>
                      <a:endParaRPr lang="ru-RU" sz="1300" dirty="0">
                        <a:effectLst/>
                      </a:endParaRPr>
                    </a:p>
                    <a:p>
                      <a:pPr indent="450215" algn="just">
                        <a:lnSpc>
                          <a:spcPct val="144000"/>
                        </a:lnSpc>
                        <a:spcAft>
                          <a:spcPts val="600"/>
                        </a:spcAft>
                      </a:pPr>
                      <a:r>
                        <a:rPr lang="en-US" sz="1300" dirty="0">
                          <a:effectLst/>
                        </a:rPr>
                        <a:t>Example: you may be evaluating a potential housing policy based on economic, political, and environmental criteria.</a:t>
                      </a:r>
                      <a:endParaRPr lang="ru-RU" sz="1300" dirty="0">
                        <a:effectLst/>
                      </a:endParaRPr>
                    </a:p>
                    <a:p>
                      <a:pPr marL="342900" lvl="0" indent="-342900" algn="just">
                        <a:lnSpc>
                          <a:spcPct val="144000"/>
                        </a:lnSpc>
                        <a:spcAft>
                          <a:spcPts val="600"/>
                        </a:spcAft>
                        <a:buFont typeface="+mj-lt"/>
                        <a:buAutoNum type="arabicPeriod"/>
                      </a:pPr>
                      <a:r>
                        <a:rPr lang="en-US" sz="1300" dirty="0">
                          <a:effectLst/>
                        </a:rPr>
                        <a:t>Method</a:t>
                      </a:r>
                      <a:endParaRPr lang="ru-RU" sz="1300" dirty="0">
                        <a:effectLst/>
                      </a:endParaRPr>
                    </a:p>
                    <a:p>
                      <a:pPr indent="450215" algn="just">
                        <a:lnSpc>
                          <a:spcPct val="144000"/>
                        </a:lnSpc>
                        <a:spcAft>
                          <a:spcPts val="600"/>
                        </a:spcAft>
                      </a:pPr>
                      <a:r>
                        <a:rPr lang="en-US" sz="1300" dirty="0">
                          <a:effectLst/>
                        </a:rPr>
                        <a:t>Including a methods section will up your credibility as an author; state the sources that you drew from here and why (Lumen, 2020).</a:t>
                      </a:r>
                      <a:endParaRPr lang="ru-RU" sz="1300" dirty="0">
                        <a:effectLst/>
                      </a:endParaRPr>
                    </a:p>
                    <a:p>
                      <a:pPr indent="450215" algn="just">
                        <a:lnSpc>
                          <a:spcPct val="144000"/>
                        </a:lnSpc>
                        <a:spcAft>
                          <a:spcPts val="600"/>
                        </a:spcAft>
                      </a:pPr>
                      <a:r>
                        <a:rPr lang="en-US" sz="1300" dirty="0">
                          <a:effectLst/>
                        </a:rPr>
                        <a:t>Example: you may have drawn from governmental datasets which are a well-respected resource.</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41210" marR="41210" marT="0" marB="0"/>
                </a:tc>
                <a:extLst>
                  <a:ext uri="{0D108BD9-81ED-4DB2-BD59-A6C34878D82A}">
                    <a16:rowId xmlns:a16="http://schemas.microsoft.com/office/drawing/2014/main" val="230227094"/>
                  </a:ext>
                </a:extLst>
              </a:tr>
            </a:tbl>
          </a:graphicData>
        </a:graphic>
      </p:graphicFrame>
    </p:spTree>
    <p:extLst>
      <p:ext uri="{BB962C8B-B14F-4D97-AF65-F5344CB8AC3E}">
        <p14:creationId xmlns:p14="http://schemas.microsoft.com/office/powerpoint/2010/main" val="2859954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3391398" cy="890686"/>
          </a:xfrm>
        </p:spPr>
        <p:txBody>
          <a:bodyPr>
            <a:normAutofit/>
          </a:bodyPr>
          <a:lstStyle/>
          <a:p>
            <a:r>
              <a:rPr lang="en-US" b="1" dirty="0"/>
              <a:t>Report </a:t>
            </a:r>
            <a:r>
              <a:rPr lang="en-US" b="1" dirty="0" smtClean="0"/>
              <a:t>Body</a:t>
            </a:r>
            <a:endParaRPr lang="ru-RU" sz="5000" dirty="0"/>
          </a:p>
        </p:txBody>
      </p:sp>
      <p:graphicFrame>
        <p:nvGraphicFramePr>
          <p:cNvPr id="3" name="Таблица 2"/>
          <p:cNvGraphicFramePr>
            <a:graphicFrameLocks noGrp="1"/>
          </p:cNvGraphicFramePr>
          <p:nvPr>
            <p:extLst>
              <p:ext uri="{D42A27DB-BD31-4B8C-83A1-F6EECF244321}">
                <p14:modId xmlns:p14="http://schemas.microsoft.com/office/powerpoint/2010/main" val="1844594739"/>
              </p:ext>
            </p:extLst>
          </p:nvPr>
        </p:nvGraphicFramePr>
        <p:xfrm>
          <a:off x="3892730" y="174381"/>
          <a:ext cx="6531429" cy="6598666"/>
        </p:xfrm>
        <a:graphic>
          <a:graphicData uri="http://schemas.openxmlformats.org/drawingml/2006/table">
            <a:tbl>
              <a:tblPr firstRow="1" firstCol="1" bandRow="1">
                <a:tableStyleId>{7E9639D4-E3E2-4D34-9284-5A2195B3D0D7}</a:tableStyleId>
              </a:tblPr>
              <a:tblGrid>
                <a:gridCol w="6531429">
                  <a:extLst>
                    <a:ext uri="{9D8B030D-6E8A-4147-A177-3AD203B41FA5}">
                      <a16:colId xmlns:a16="http://schemas.microsoft.com/office/drawing/2014/main" val="2898239657"/>
                    </a:ext>
                  </a:extLst>
                </a:gridCol>
              </a:tblGrid>
              <a:tr h="6461550">
                <a:tc>
                  <a:txBody>
                    <a:bodyPr/>
                    <a:lstStyle/>
                    <a:p>
                      <a:pPr marL="342900" lvl="0" indent="-342900" algn="just">
                        <a:lnSpc>
                          <a:spcPct val="144000"/>
                        </a:lnSpc>
                        <a:spcAft>
                          <a:spcPts val="600"/>
                        </a:spcAft>
                        <a:buFont typeface="+mj-lt"/>
                        <a:buAutoNum type="arabicPeriod"/>
                      </a:pPr>
                      <a:r>
                        <a:rPr lang="en-US" sz="1200" dirty="0">
                          <a:effectLst/>
                        </a:rPr>
                        <a:t>Overview of Alternative Options</a:t>
                      </a:r>
                      <a:endParaRPr lang="ru-RU" sz="1200" dirty="0">
                        <a:effectLst/>
                      </a:endParaRPr>
                    </a:p>
                    <a:p>
                      <a:pPr indent="450215" algn="just">
                        <a:lnSpc>
                          <a:spcPct val="144000"/>
                        </a:lnSpc>
                        <a:spcAft>
                          <a:spcPts val="600"/>
                        </a:spcAft>
                      </a:pPr>
                      <a:r>
                        <a:rPr lang="en-US" sz="1200" dirty="0">
                          <a:effectLst/>
                        </a:rPr>
                        <a:t>Summarize the main points of alternative options (Lumen, 2020). Organize this in a clear and understandable format.</a:t>
                      </a:r>
                      <a:endParaRPr lang="ru-RU" sz="1200" dirty="0">
                        <a:effectLst/>
                      </a:endParaRPr>
                    </a:p>
                    <a:p>
                      <a:pPr indent="450215" algn="just">
                        <a:lnSpc>
                          <a:spcPct val="144000"/>
                        </a:lnSpc>
                        <a:spcAft>
                          <a:spcPts val="600"/>
                        </a:spcAft>
                      </a:pPr>
                      <a:r>
                        <a:rPr lang="en-US" sz="1200" dirty="0">
                          <a:effectLst/>
                        </a:rPr>
                        <a:t>Example: this may include building homes on brown belt land or creating a scheme for individuals to offer a bedroom to vulnerable persons.</a:t>
                      </a:r>
                      <a:endParaRPr lang="ru-RU" sz="1200" dirty="0">
                        <a:effectLst/>
                      </a:endParaRPr>
                    </a:p>
                    <a:p>
                      <a:pPr marL="342900" lvl="0" indent="-342900" algn="just">
                        <a:lnSpc>
                          <a:spcPct val="144000"/>
                        </a:lnSpc>
                        <a:spcAft>
                          <a:spcPts val="600"/>
                        </a:spcAft>
                        <a:buFont typeface="+mj-lt"/>
                        <a:buAutoNum type="arabicPeriod"/>
                      </a:pPr>
                      <a:r>
                        <a:rPr lang="en-US" sz="1200" dirty="0">
                          <a:effectLst/>
                        </a:rPr>
                        <a:t>Evaluation</a:t>
                      </a:r>
                      <a:endParaRPr lang="ru-RU" sz="1200" dirty="0">
                        <a:effectLst/>
                      </a:endParaRPr>
                    </a:p>
                    <a:p>
                      <a:pPr indent="450215" algn="just">
                        <a:lnSpc>
                          <a:spcPct val="144000"/>
                        </a:lnSpc>
                        <a:spcAft>
                          <a:spcPts val="600"/>
                        </a:spcAft>
                      </a:pPr>
                      <a:r>
                        <a:rPr lang="en-US" sz="1200" dirty="0">
                          <a:effectLst/>
                        </a:rPr>
                        <a:t>This will be the main chunk of your report. Here, you will evaluate the options that are being considered with the criteria that you have specified (Lumen, 2020). It is also useful to compare the recommended option to the current situation (Boyd, 2020).</a:t>
                      </a:r>
                      <a:endParaRPr lang="ru-RU" sz="1200" dirty="0">
                        <a:effectLst/>
                      </a:endParaRPr>
                    </a:p>
                    <a:p>
                      <a:pPr indent="450215" algn="just">
                        <a:lnSpc>
                          <a:spcPct val="144000"/>
                        </a:lnSpc>
                        <a:spcAft>
                          <a:spcPts val="600"/>
                        </a:spcAft>
                      </a:pPr>
                      <a:r>
                        <a:rPr lang="en-US" sz="1200" dirty="0">
                          <a:effectLst/>
                        </a:rPr>
                        <a:t>Example: you may wish to compare building homes on brown belt sites with the costs of renting temporary accommodation.</a:t>
                      </a:r>
                      <a:endParaRPr lang="ru-RU" sz="1200" dirty="0">
                        <a:effectLst/>
                      </a:endParaRPr>
                    </a:p>
                    <a:p>
                      <a:pPr indent="450215" algn="just">
                        <a:lnSpc>
                          <a:spcPct val="144000"/>
                        </a:lnSpc>
                        <a:spcAft>
                          <a:spcPts val="600"/>
                        </a:spcAft>
                      </a:pPr>
                      <a:r>
                        <a:rPr lang="en-US" sz="1200" dirty="0">
                          <a:effectLst/>
                        </a:rPr>
                        <a:t>Remember to support this option with thorough evidence.</a:t>
                      </a:r>
                      <a:endParaRPr lang="ru-RU" sz="1200" dirty="0">
                        <a:effectLst/>
                      </a:endParaRPr>
                    </a:p>
                    <a:p>
                      <a:pPr marL="342900" lvl="0" indent="-342900" algn="just">
                        <a:lnSpc>
                          <a:spcPct val="144000"/>
                        </a:lnSpc>
                        <a:spcAft>
                          <a:spcPts val="600"/>
                        </a:spcAft>
                        <a:buFont typeface="+mj-lt"/>
                        <a:buAutoNum type="arabicPeriod"/>
                      </a:pPr>
                      <a:r>
                        <a:rPr lang="en-US" sz="1200" dirty="0">
                          <a:effectLst/>
                        </a:rPr>
                        <a:t>Conclusions</a:t>
                      </a:r>
                      <a:endParaRPr lang="ru-RU" sz="1200" dirty="0">
                        <a:effectLst/>
                      </a:endParaRPr>
                    </a:p>
                    <a:p>
                      <a:pPr indent="450215" algn="just">
                        <a:lnSpc>
                          <a:spcPct val="144000"/>
                        </a:lnSpc>
                        <a:spcAft>
                          <a:spcPts val="600"/>
                        </a:spcAft>
                      </a:pPr>
                      <a:r>
                        <a:rPr lang="en-US" sz="1200" dirty="0">
                          <a:effectLst/>
                        </a:rPr>
                        <a:t>Outline the conclusion that you have drawn. How were the alternatives evaluated (Lumen, 2020)? Which option comes out on top?</a:t>
                      </a:r>
                      <a:endParaRPr lang="ru-RU" sz="1200" dirty="0">
                        <a:effectLst/>
                      </a:endParaRPr>
                    </a:p>
                    <a:p>
                      <a:pPr marL="342900" lvl="0" indent="-342900" algn="just">
                        <a:lnSpc>
                          <a:spcPct val="144000"/>
                        </a:lnSpc>
                        <a:spcAft>
                          <a:spcPts val="600"/>
                        </a:spcAft>
                        <a:buFont typeface="+mj-lt"/>
                        <a:buAutoNum type="arabicPeriod"/>
                      </a:pPr>
                      <a:r>
                        <a:rPr lang="en-US" sz="1200" dirty="0">
                          <a:effectLst/>
                        </a:rPr>
                        <a:t>Recommendations</a:t>
                      </a:r>
                      <a:endParaRPr lang="ru-RU" sz="1200" dirty="0">
                        <a:effectLst/>
                      </a:endParaRPr>
                    </a:p>
                    <a:p>
                      <a:pPr indent="450215" algn="just">
                        <a:lnSpc>
                          <a:spcPct val="144000"/>
                        </a:lnSpc>
                        <a:spcAft>
                          <a:spcPts val="600"/>
                        </a:spcAft>
                      </a:pPr>
                      <a:r>
                        <a:rPr lang="en-US" sz="1200" dirty="0">
                          <a:effectLst/>
                        </a:rPr>
                        <a:t>Finish up with your recommendation. Drawing from your own experience, knowledge, and evaluation of the options, which should be adopted by the decision makers?</a:t>
                      </a:r>
                      <a:endParaRPr lang="ru-RU" sz="1200" dirty="0">
                        <a:effectLst/>
                      </a:endParaRPr>
                    </a:p>
                    <a:p>
                      <a:pPr algn="just">
                        <a:lnSpc>
                          <a:spcPct val="144000"/>
                        </a:lnSpc>
                        <a:spcAft>
                          <a:spcPts val="600"/>
                        </a:spcAft>
                      </a:pPr>
                      <a:r>
                        <a:rPr lang="en-US" sz="1200" dirty="0">
                          <a:effectLst/>
                        </a:rPr>
                        <a:t>Example: having observed the adoption of this policy in other cities and given that it is the most economically and politically feasible, you have concluded that homes should be built on brown belt land.</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36405" marR="36405" marT="0" marB="0"/>
                </a:tc>
                <a:extLst>
                  <a:ext uri="{0D108BD9-81ED-4DB2-BD59-A6C34878D82A}">
                    <a16:rowId xmlns:a16="http://schemas.microsoft.com/office/drawing/2014/main" val="1007418324"/>
                  </a:ext>
                </a:extLst>
              </a:tr>
            </a:tbl>
          </a:graphicData>
        </a:graphic>
      </p:graphicFrame>
    </p:spTree>
    <p:extLst>
      <p:ext uri="{BB962C8B-B14F-4D97-AF65-F5344CB8AC3E}">
        <p14:creationId xmlns:p14="http://schemas.microsoft.com/office/powerpoint/2010/main" val="1339467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Back Matter</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buNone/>
            </a:pPr>
            <a:r>
              <a:rPr lang="en-US" dirty="0"/>
              <a:t>Reference Page:</a:t>
            </a:r>
            <a:endParaRPr lang="ru-RU" dirty="0"/>
          </a:p>
          <a:p>
            <a:pPr algn="just"/>
            <a:r>
              <a:rPr lang="en-US" dirty="0"/>
              <a:t>Appendix: Provide more detailed discussions on the criteria used in feasibility analysis, as well as examples of the criteria (</a:t>
            </a:r>
            <a:r>
              <a:rPr lang="en-US" dirty="0" err="1"/>
              <a:t>Lewinson</a:t>
            </a:r>
            <a:r>
              <a:rPr lang="en-US" dirty="0"/>
              <a:t>, 2012).</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1357358830"/>
              </p:ext>
            </p:extLst>
          </p:nvPr>
        </p:nvGraphicFramePr>
        <p:xfrm>
          <a:off x="1830070" y="2384805"/>
          <a:ext cx="8577261" cy="3859241"/>
        </p:xfrm>
        <a:graphic>
          <a:graphicData uri="http://schemas.openxmlformats.org/drawingml/2006/table">
            <a:tbl>
              <a:tblPr>
                <a:tableStyleId>{5FD0F851-EC5A-4D38-B0AD-8093EC10F338}</a:tableStyleId>
              </a:tblPr>
              <a:tblGrid>
                <a:gridCol w="4033893">
                  <a:extLst>
                    <a:ext uri="{9D8B030D-6E8A-4147-A177-3AD203B41FA5}">
                      <a16:colId xmlns:a16="http://schemas.microsoft.com/office/drawing/2014/main" val="2431118184"/>
                    </a:ext>
                  </a:extLst>
                </a:gridCol>
                <a:gridCol w="4543368">
                  <a:extLst>
                    <a:ext uri="{9D8B030D-6E8A-4147-A177-3AD203B41FA5}">
                      <a16:colId xmlns:a16="http://schemas.microsoft.com/office/drawing/2014/main" val="1067377030"/>
                    </a:ext>
                  </a:extLst>
                </a:gridCol>
              </a:tblGrid>
              <a:tr h="3859241">
                <a:tc>
                  <a:txBody>
                    <a:bodyPr/>
                    <a:lstStyle/>
                    <a:p>
                      <a:pPr marL="83185" marR="139700" algn="just">
                        <a:lnSpc>
                          <a:spcPct val="144000"/>
                        </a:lnSpc>
                        <a:spcAft>
                          <a:spcPts val="600"/>
                        </a:spcAft>
                      </a:pPr>
                      <a:r>
                        <a:rPr lang="en-US" sz="2000" dirty="0">
                          <a:effectLst/>
                        </a:rPr>
                        <a:t>For more information on how to reference, see Chapter 1</a:t>
                      </a:r>
                      <a:r>
                        <a:rPr lang="en-US" sz="2000" dirty="0" smtClean="0">
                          <a:effectLst/>
                        </a:rPr>
                        <a:t>.</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tc>
                <a:tc>
                  <a:txBody>
                    <a:bodyPr/>
                    <a:lstStyle/>
                    <a:p>
                      <a:pPr marL="32385" marR="86360" algn="ctr">
                        <a:lnSpc>
                          <a:spcPct val="107000"/>
                        </a:lnSpc>
                        <a:spcAft>
                          <a:spcPts val="600"/>
                        </a:spcAft>
                      </a:pPr>
                      <a:r>
                        <a:rPr lang="en-US" sz="2000" dirty="0">
                          <a:effectLst/>
                        </a:rPr>
                        <a:t>FEASIBILITY STUDY</a:t>
                      </a:r>
                      <a:endParaRPr lang="ru-RU" sz="2000" dirty="0">
                        <a:effectLst/>
                      </a:endParaRPr>
                    </a:p>
                    <a:p>
                      <a:pPr marL="32385" marR="86360" algn="ctr">
                        <a:lnSpc>
                          <a:spcPct val="107000"/>
                        </a:lnSpc>
                        <a:spcAft>
                          <a:spcPts val="600"/>
                        </a:spcAft>
                      </a:pPr>
                      <a:r>
                        <a:rPr lang="en-US" sz="2000" dirty="0">
                          <a:effectLst/>
                        </a:rPr>
                        <a:t>APPENDIX</a:t>
                      </a:r>
                      <a:endParaRPr lang="ru-RU" sz="2000" dirty="0">
                        <a:effectLst/>
                      </a:endParaRPr>
                    </a:p>
                    <a:p>
                      <a:pPr marL="32385" marR="86360">
                        <a:lnSpc>
                          <a:spcPct val="107000"/>
                        </a:lnSpc>
                        <a:spcAft>
                          <a:spcPts val="600"/>
                        </a:spcAft>
                      </a:pPr>
                      <a:r>
                        <a:rPr lang="en-US" sz="2000" dirty="0">
                          <a:effectLst/>
                        </a:rPr>
                        <a:t>Appendix A: Survey Questions </a:t>
                      </a:r>
                      <a:endParaRPr lang="ru-RU" sz="2000" dirty="0">
                        <a:effectLst/>
                      </a:endParaRPr>
                    </a:p>
                    <a:p>
                      <a:pPr marL="32385" marR="86360">
                        <a:lnSpc>
                          <a:spcPct val="107000"/>
                        </a:lnSpc>
                        <a:spcAft>
                          <a:spcPts val="600"/>
                        </a:spcAft>
                      </a:pPr>
                      <a:r>
                        <a:rPr lang="en-US" sz="2000" dirty="0">
                          <a:effectLst/>
                        </a:rPr>
                        <a:t>Appendix B: Links to News Articles </a:t>
                      </a:r>
                      <a:endParaRPr lang="ru-RU" sz="2000" dirty="0">
                        <a:effectLst/>
                      </a:endParaRPr>
                    </a:p>
                    <a:p>
                      <a:pPr marL="32385" marR="86360">
                        <a:lnSpc>
                          <a:spcPct val="107000"/>
                        </a:lnSpc>
                        <a:spcAft>
                          <a:spcPts val="600"/>
                        </a:spcAft>
                      </a:pPr>
                      <a:r>
                        <a:rPr lang="en-US" sz="2000" dirty="0">
                          <a:effectLst/>
                        </a:rPr>
                        <a:t>Appendix C: Differences Between The Environmental Impacts of Brown Belt Building and Green Belt Building Database</a:t>
                      </a:r>
                      <a:endParaRPr lang="ru-RU" sz="2000" dirty="0">
                        <a:effectLst/>
                      </a:endParaRPr>
                    </a:p>
                    <a:p>
                      <a:pPr marL="32385" marR="86360">
                        <a:lnSpc>
                          <a:spcPct val="107000"/>
                        </a:lnSpc>
                        <a:spcAft>
                          <a:spcPts val="600"/>
                        </a:spcAft>
                      </a:pPr>
                      <a:r>
                        <a:rPr lang="en-US" sz="2000" dirty="0">
                          <a:effectLst/>
                        </a:rPr>
                        <a:t>Appendix D: An Example of Brown Belt Building</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tc>
                <a:extLst>
                  <a:ext uri="{0D108BD9-81ED-4DB2-BD59-A6C34878D82A}">
                    <a16:rowId xmlns:a16="http://schemas.microsoft.com/office/drawing/2014/main" val="3790587071"/>
                  </a:ext>
                </a:extLst>
              </a:tr>
            </a:tbl>
          </a:graphicData>
        </a:graphic>
      </p:graphicFrame>
    </p:spTree>
    <p:extLst>
      <p:ext uri="{BB962C8B-B14F-4D97-AF65-F5344CB8AC3E}">
        <p14:creationId xmlns:p14="http://schemas.microsoft.com/office/powerpoint/2010/main" val="2989241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Useful language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dirty="0"/>
              <a:t>There are a number of technical terms that are frequently used in feasibility reports.</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406489005"/>
              </p:ext>
            </p:extLst>
          </p:nvPr>
        </p:nvGraphicFramePr>
        <p:xfrm>
          <a:off x="1776549" y="1932272"/>
          <a:ext cx="8630782" cy="4311773"/>
        </p:xfrm>
        <a:graphic>
          <a:graphicData uri="http://schemas.openxmlformats.org/drawingml/2006/table">
            <a:tbl>
              <a:tblPr>
                <a:tableStyleId>{5FD0F851-EC5A-4D38-B0AD-8093EC10F338}</a:tableStyleId>
              </a:tblPr>
              <a:tblGrid>
                <a:gridCol w="4558937">
                  <a:extLst>
                    <a:ext uri="{9D8B030D-6E8A-4147-A177-3AD203B41FA5}">
                      <a16:colId xmlns:a16="http://schemas.microsoft.com/office/drawing/2014/main" val="3365094937"/>
                    </a:ext>
                  </a:extLst>
                </a:gridCol>
                <a:gridCol w="4071845">
                  <a:extLst>
                    <a:ext uri="{9D8B030D-6E8A-4147-A177-3AD203B41FA5}">
                      <a16:colId xmlns:a16="http://schemas.microsoft.com/office/drawing/2014/main" val="3559875763"/>
                    </a:ext>
                  </a:extLst>
                </a:gridCol>
              </a:tblGrid>
              <a:tr h="4311773">
                <a:tc>
                  <a:txBody>
                    <a:bodyPr/>
                    <a:lstStyle/>
                    <a:p>
                      <a:pPr marL="83185" marR="91440" indent="450215" algn="just">
                        <a:lnSpc>
                          <a:spcPct val="144000"/>
                        </a:lnSpc>
                        <a:spcAft>
                          <a:spcPts val="600"/>
                        </a:spcAft>
                      </a:pPr>
                      <a:r>
                        <a:rPr lang="en-US" sz="2200" dirty="0">
                          <a:effectLst/>
                        </a:rPr>
                        <a:t>Economic feasibility</a:t>
                      </a:r>
                      <a:endParaRPr lang="ru-RU" sz="2200" dirty="0">
                        <a:effectLst/>
                      </a:endParaRPr>
                    </a:p>
                    <a:p>
                      <a:pPr marL="83185" marR="91440" indent="450215" algn="just">
                        <a:lnSpc>
                          <a:spcPct val="144000"/>
                        </a:lnSpc>
                        <a:spcAft>
                          <a:spcPts val="600"/>
                        </a:spcAft>
                      </a:pPr>
                      <a:r>
                        <a:rPr lang="en-US" sz="2200" dirty="0">
                          <a:effectLst/>
                        </a:rPr>
                        <a:t> Political feasibility </a:t>
                      </a:r>
                      <a:endParaRPr lang="ru-RU" sz="2200" dirty="0">
                        <a:effectLst/>
                      </a:endParaRPr>
                    </a:p>
                    <a:p>
                      <a:pPr marL="83185" marR="91440" indent="450215" algn="just">
                        <a:lnSpc>
                          <a:spcPct val="144000"/>
                        </a:lnSpc>
                        <a:spcAft>
                          <a:spcPts val="600"/>
                        </a:spcAft>
                      </a:pPr>
                      <a:r>
                        <a:rPr lang="en-US" sz="2200" dirty="0">
                          <a:effectLst/>
                        </a:rPr>
                        <a:t>Environmental feasibility </a:t>
                      </a:r>
                      <a:endParaRPr lang="ru-RU" sz="2200" dirty="0">
                        <a:effectLst/>
                      </a:endParaRPr>
                    </a:p>
                    <a:p>
                      <a:pPr marL="83185" marR="91440" indent="450215" algn="just">
                        <a:lnSpc>
                          <a:spcPct val="144000"/>
                        </a:lnSpc>
                        <a:spcAft>
                          <a:spcPts val="600"/>
                        </a:spcAft>
                      </a:pPr>
                      <a:r>
                        <a:rPr lang="en-US" sz="2200" dirty="0">
                          <a:effectLst/>
                        </a:rPr>
                        <a:t>Recommendations </a:t>
                      </a:r>
                      <a:endParaRPr lang="ru-RU" sz="2200" dirty="0">
                        <a:effectLst/>
                      </a:endParaRPr>
                    </a:p>
                    <a:p>
                      <a:pPr marL="83185" marR="91440" indent="450215" algn="just">
                        <a:lnSpc>
                          <a:spcPct val="144000"/>
                        </a:lnSpc>
                        <a:spcAft>
                          <a:spcPts val="600"/>
                        </a:spcAft>
                      </a:pPr>
                      <a:r>
                        <a:rPr lang="en-US" sz="2200" dirty="0">
                          <a:effectLst/>
                        </a:rPr>
                        <a:t>Evaluations </a:t>
                      </a:r>
                      <a:endParaRPr lang="ru-RU" sz="2200" dirty="0">
                        <a:effectLst/>
                      </a:endParaRPr>
                    </a:p>
                    <a:p>
                      <a:pPr marL="83185" marR="91440" indent="450215" algn="just">
                        <a:lnSpc>
                          <a:spcPct val="144000"/>
                        </a:lnSpc>
                        <a:spcAft>
                          <a:spcPts val="600"/>
                        </a:spcAft>
                      </a:pPr>
                      <a:r>
                        <a:rPr lang="en-US" sz="2200" dirty="0">
                          <a:effectLst/>
                        </a:rPr>
                        <a:t>Methodology</a:t>
                      </a:r>
                      <a:endParaRPr lang="ru-RU" sz="2200" dirty="0">
                        <a:effectLst/>
                      </a:endParaRPr>
                    </a:p>
                    <a:p>
                      <a:pPr marL="83185" marR="91440" indent="450215" algn="just">
                        <a:lnSpc>
                          <a:spcPct val="144000"/>
                        </a:lnSpc>
                        <a:spcAft>
                          <a:spcPts val="600"/>
                        </a:spcAft>
                      </a:pPr>
                      <a:r>
                        <a:rPr lang="en-US" sz="2200" dirty="0">
                          <a:effectLst/>
                        </a:rPr>
                        <a:t>Approach</a:t>
                      </a:r>
                      <a:endParaRPr lang="ru-RU" sz="22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tc>
                <a:tc>
                  <a:txBody>
                    <a:bodyPr/>
                    <a:lstStyle/>
                    <a:p>
                      <a:pPr marL="75565" marR="85725" algn="just">
                        <a:lnSpc>
                          <a:spcPct val="144000"/>
                        </a:lnSpc>
                        <a:spcAft>
                          <a:spcPts val="600"/>
                        </a:spcAft>
                      </a:pPr>
                      <a:r>
                        <a:rPr lang="en-US" sz="2200" dirty="0">
                          <a:effectLst/>
                        </a:rPr>
                        <a:t>Identified </a:t>
                      </a:r>
                      <a:endParaRPr lang="ru-RU" sz="2200" dirty="0">
                        <a:effectLst/>
                      </a:endParaRPr>
                    </a:p>
                    <a:p>
                      <a:pPr marL="75565" marR="85725" algn="just">
                        <a:lnSpc>
                          <a:spcPct val="144000"/>
                        </a:lnSpc>
                        <a:spcAft>
                          <a:spcPts val="600"/>
                        </a:spcAft>
                      </a:pPr>
                      <a:r>
                        <a:rPr lang="en-US" sz="2200" dirty="0">
                          <a:effectLst/>
                        </a:rPr>
                        <a:t>solution</a:t>
                      </a:r>
                      <a:endParaRPr lang="ru-RU" sz="2200" dirty="0">
                        <a:effectLst/>
                      </a:endParaRPr>
                    </a:p>
                    <a:p>
                      <a:pPr marL="75565" marR="85725" algn="just">
                        <a:lnSpc>
                          <a:spcPct val="144000"/>
                        </a:lnSpc>
                        <a:spcAft>
                          <a:spcPts val="600"/>
                        </a:spcAft>
                      </a:pPr>
                      <a:r>
                        <a:rPr lang="en-US" sz="2200" dirty="0">
                          <a:effectLst/>
                        </a:rPr>
                        <a:t> </a:t>
                      </a:r>
                      <a:endParaRPr lang="ru-RU" sz="2200" dirty="0">
                        <a:effectLst/>
                      </a:endParaRPr>
                    </a:p>
                    <a:p>
                      <a:pPr marL="75565" marR="85725" algn="just">
                        <a:lnSpc>
                          <a:spcPct val="144000"/>
                        </a:lnSpc>
                        <a:spcAft>
                          <a:spcPts val="600"/>
                        </a:spcAft>
                      </a:pPr>
                      <a:r>
                        <a:rPr lang="en-US" sz="2200" dirty="0">
                          <a:effectLst/>
                        </a:rPr>
                        <a:t>Cost-</a:t>
                      </a:r>
                      <a:endParaRPr lang="ru-RU" sz="2200" dirty="0">
                        <a:effectLst/>
                      </a:endParaRPr>
                    </a:p>
                    <a:p>
                      <a:pPr marL="75565" marR="85725" algn="just">
                        <a:lnSpc>
                          <a:spcPct val="144000"/>
                        </a:lnSpc>
                        <a:spcAft>
                          <a:spcPts val="600"/>
                        </a:spcAft>
                      </a:pPr>
                      <a:r>
                        <a:rPr lang="en-US" sz="2200" dirty="0">
                          <a:effectLst/>
                        </a:rPr>
                        <a:t>­effectiveness</a:t>
                      </a:r>
                      <a:endParaRPr lang="ru-RU" sz="2200" dirty="0">
                        <a:effectLst/>
                      </a:endParaRPr>
                    </a:p>
                    <a:p>
                      <a:pPr marL="75565" marR="85725" indent="450215" algn="just">
                        <a:lnSpc>
                          <a:spcPct val="144000"/>
                        </a:lnSpc>
                        <a:spcAft>
                          <a:spcPts val="600"/>
                        </a:spcAft>
                      </a:pPr>
                      <a:r>
                        <a:rPr lang="en-US" sz="2200" dirty="0">
                          <a:effectLst/>
                        </a:rPr>
                        <a:t> </a:t>
                      </a:r>
                      <a:endParaRPr lang="ru-RU" sz="2200" dirty="0">
                        <a:effectLst/>
                      </a:endParaRPr>
                    </a:p>
                    <a:p>
                      <a:pPr marL="75565" marR="85725" algn="just">
                        <a:lnSpc>
                          <a:spcPct val="144000"/>
                        </a:lnSpc>
                        <a:spcAft>
                          <a:spcPts val="600"/>
                        </a:spcAft>
                      </a:pPr>
                      <a:r>
                        <a:rPr lang="en-US" sz="2200" dirty="0">
                          <a:effectLst/>
                        </a:rPr>
                        <a:t>Practicality</a:t>
                      </a:r>
                      <a:endParaRPr lang="ru-RU" sz="22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tc>
                <a:extLst>
                  <a:ext uri="{0D108BD9-81ED-4DB2-BD59-A6C34878D82A}">
                    <a16:rowId xmlns:a16="http://schemas.microsoft.com/office/drawing/2014/main" val="3689579688"/>
                  </a:ext>
                </a:extLst>
              </a:tr>
            </a:tbl>
          </a:graphicData>
        </a:graphic>
      </p:graphicFrame>
    </p:spTree>
    <p:extLst>
      <p:ext uri="{BB962C8B-B14F-4D97-AF65-F5344CB8AC3E}">
        <p14:creationId xmlns:p14="http://schemas.microsoft.com/office/powerpoint/2010/main" val="211183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What is an annual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algn="just"/>
            <a:r>
              <a:rPr lang="en-US" sz="2200" dirty="0"/>
              <a:t>Annual reports are essentially a summary of an organization's mission and history, which outline their achievements over the past year (</a:t>
            </a:r>
            <a:r>
              <a:rPr lang="en-US" sz="2200" dirty="0" err="1"/>
              <a:t>McGurgan</a:t>
            </a:r>
            <a:r>
              <a:rPr lang="en-US" sz="2200" dirty="0"/>
              <a:t>, 2020). They are basically a report on the "health" of an organization, written for the benefit of the media, analysts, the community, stakeholders, and shareholders (</a:t>
            </a:r>
            <a:r>
              <a:rPr lang="en-US" sz="2200" dirty="0" err="1"/>
              <a:t>McGurgan</a:t>
            </a:r>
            <a:r>
              <a:rPr lang="en-US" sz="2200" dirty="0"/>
              <a:t>, 2020).</a:t>
            </a:r>
            <a:endParaRPr lang="ru-RU" sz="2200" dirty="0"/>
          </a:p>
          <a:p>
            <a:pPr algn="just"/>
            <a:r>
              <a:rPr lang="en-US" sz="2200" dirty="0"/>
              <a:t>Knowing how to write an annual report can also be useful when constructing other similar pieces. The evaluative nature of an annual report can, for example, help when writing up summaries. Furthermore, public companies in the US are legally required to produce comprehensive annual reports, under the Securities and Exchange Commission (</a:t>
            </a:r>
            <a:r>
              <a:rPr lang="en-US" sz="2200" dirty="0" err="1"/>
              <a:t>FreshBooks</a:t>
            </a:r>
            <a:r>
              <a:rPr lang="en-US" sz="2200" dirty="0"/>
              <a:t>, 2020). Though smaller companies and non-profit organizations are not legally required to, it has become standard practice amongst most sectors. They come in an array of formats, which can range from simple documents to highly produced booklets. The main purposes of an annual report are to:</a:t>
            </a:r>
            <a:endParaRPr lang="ru-RU" sz="2200" dirty="0"/>
          </a:p>
        </p:txBody>
      </p:sp>
    </p:spTree>
    <p:extLst>
      <p:ext uri="{BB962C8B-B14F-4D97-AF65-F5344CB8AC3E}">
        <p14:creationId xmlns:p14="http://schemas.microsoft.com/office/powerpoint/2010/main" val="756728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What is an annual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lvl="0" algn="just"/>
            <a:r>
              <a:rPr lang="en-US" sz="1500" b="1" dirty="0"/>
              <a:t>Summarize financial information</a:t>
            </a:r>
            <a:endParaRPr lang="ru-RU" sz="1500" dirty="0"/>
          </a:p>
          <a:p>
            <a:pPr marL="0" indent="0" algn="just">
              <a:buNone/>
            </a:pPr>
            <a:r>
              <a:rPr lang="en-US" sz="1500" dirty="0"/>
              <a:t>This is an outline of an organization's financial year, which helps the audience to know how much the organization owns and how much it owes, its capacity to make money and how it funds its operations (</a:t>
            </a:r>
            <a:r>
              <a:rPr lang="en-US" sz="1500" dirty="0" err="1"/>
              <a:t>McGurgan</a:t>
            </a:r>
            <a:r>
              <a:rPr lang="en-US" sz="1500" dirty="0"/>
              <a:t>, 2020).</a:t>
            </a:r>
            <a:endParaRPr lang="ru-RU" sz="1500" dirty="0"/>
          </a:p>
          <a:p>
            <a:pPr lvl="0" algn="just"/>
            <a:r>
              <a:rPr lang="en-US" sz="1500" b="1" dirty="0"/>
              <a:t>Showcase achievements</a:t>
            </a:r>
            <a:endParaRPr lang="ru-RU" sz="1500" dirty="0"/>
          </a:p>
          <a:p>
            <a:pPr marL="0" indent="0" algn="just">
              <a:buNone/>
            </a:pPr>
            <a:r>
              <a:rPr lang="en-US" sz="1500" dirty="0"/>
              <a:t>Aside from financial achievements, other achievements are showcased in an annual report. This may include advances made in research or awards the organization has received (</a:t>
            </a:r>
            <a:r>
              <a:rPr lang="en-US" sz="1500" dirty="0" err="1"/>
              <a:t>McGurgan</a:t>
            </a:r>
            <a:r>
              <a:rPr lang="en-US" sz="1500" dirty="0"/>
              <a:t>, 2020). This section will help any investors or participants in your organization feel reassured about their involvement.</a:t>
            </a:r>
            <a:endParaRPr lang="ru-RU" sz="1500" dirty="0"/>
          </a:p>
          <a:p>
            <a:pPr lvl="0" algn="just"/>
            <a:r>
              <a:rPr lang="en-US" sz="1500" b="1" dirty="0"/>
              <a:t>Promote the organization</a:t>
            </a:r>
            <a:endParaRPr lang="ru-RU" sz="1500" dirty="0"/>
          </a:p>
          <a:p>
            <a:pPr marL="0" indent="0" algn="just">
              <a:buNone/>
            </a:pPr>
            <a:r>
              <a:rPr lang="en-US" sz="1500" dirty="0"/>
              <a:t>Annual reports are also used to promote an organization. Emphasis on a specific achievement, such as distributing x resources to vulnerable people, is placed to market the organization. Within this, you may want to include the testimonies of clients, employees or other individuals and groups who have been impacted by your mission. This section will add a necessary human touch to the financial talk.</a:t>
            </a:r>
            <a:endParaRPr lang="ru-RU" sz="1500" dirty="0"/>
          </a:p>
          <a:p>
            <a:pPr lvl="0" algn="just"/>
            <a:r>
              <a:rPr lang="en-US" sz="1500" b="1" dirty="0"/>
              <a:t>Provide additional information</a:t>
            </a:r>
            <a:endParaRPr lang="ru-RU" sz="1500" dirty="0"/>
          </a:p>
          <a:p>
            <a:pPr marL="0" indent="0" algn="just">
              <a:buNone/>
            </a:pPr>
            <a:r>
              <a:rPr lang="en-US" sz="1500" dirty="0"/>
              <a:t>You may wish to include key figures in your organization, such as the board of directors, a brief bit of information and their photographs. Additionally, a letter to an organization's shareholders should be included at the start of an annual report (</a:t>
            </a:r>
            <a:r>
              <a:rPr lang="en-US" sz="1500" dirty="0" err="1"/>
              <a:t>McGurgan</a:t>
            </a:r>
            <a:r>
              <a:rPr lang="en-US" sz="1500" dirty="0"/>
              <a:t>, 2020). This letter should be written by the highest position in your organization, such as the Chief Exec, and will outline key points, including an overview of profits, and information about any upcoming plans.</a:t>
            </a:r>
            <a:endParaRPr lang="ru-RU" sz="1500" dirty="0"/>
          </a:p>
        </p:txBody>
      </p:sp>
    </p:spTree>
    <p:extLst>
      <p:ext uri="{BB962C8B-B14F-4D97-AF65-F5344CB8AC3E}">
        <p14:creationId xmlns:p14="http://schemas.microsoft.com/office/powerpoint/2010/main" val="37621091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write an annual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marL="0" indent="0" algn="just">
              <a:buNone/>
            </a:pPr>
            <a:r>
              <a:rPr lang="en-US" sz="1400" dirty="0"/>
              <a:t>When writing an annual report, it is important to keep a few things in mind.</a:t>
            </a:r>
            <a:endParaRPr lang="ru-RU" sz="1400" dirty="0"/>
          </a:p>
          <a:p>
            <a:pPr lvl="0" algn="just"/>
            <a:r>
              <a:rPr lang="en-US" sz="1400" b="1" dirty="0"/>
              <a:t>Outline and emphasize your key message</a:t>
            </a:r>
            <a:endParaRPr lang="ru-RU" sz="1400" dirty="0"/>
          </a:p>
          <a:p>
            <a:pPr marL="0" indent="0" algn="just">
              <a:buNone/>
            </a:pPr>
            <a:r>
              <a:rPr lang="en-US" sz="1400" dirty="0"/>
              <a:t>Your annual report is not merely a bland outline of your organization's financial progress. It is also an opportunity to sell yourself. Make sure to tie your main accomplishments to descriptions of your activities, goals, and plans.</a:t>
            </a:r>
            <a:endParaRPr lang="ru-RU" sz="1400" dirty="0"/>
          </a:p>
          <a:p>
            <a:pPr lvl="0" algn="just"/>
            <a:r>
              <a:rPr lang="en-US" sz="1400" b="1" dirty="0"/>
              <a:t>Be organized</a:t>
            </a:r>
            <a:endParaRPr lang="ru-RU" sz="1400" dirty="0"/>
          </a:p>
          <a:p>
            <a:pPr marL="0" indent="0" algn="just">
              <a:buNone/>
            </a:pPr>
            <a:r>
              <a:rPr lang="en-US" sz="1400" dirty="0"/>
              <a:t>You cannot include everything in your annual report - doing so would be overwhelming and off-putting to your reader. Before your write up, make sure to plan what you are including. Apart from the basics, your annual report should have a key thread - a storyline tying it together (</a:t>
            </a:r>
            <a:r>
              <a:rPr lang="en-US" sz="1400" dirty="0" err="1"/>
              <a:t>FreshBooks</a:t>
            </a:r>
            <a:r>
              <a:rPr lang="en-US" sz="1400" dirty="0"/>
              <a:t>, 2020).</a:t>
            </a:r>
            <a:endParaRPr lang="ru-RU" sz="1400" dirty="0"/>
          </a:p>
          <a:p>
            <a:pPr lvl="0" algn="just"/>
            <a:r>
              <a:rPr lang="en-US" sz="1400" b="1" dirty="0"/>
              <a:t>Be honest</a:t>
            </a:r>
            <a:endParaRPr lang="ru-RU" sz="1400" dirty="0"/>
          </a:p>
          <a:p>
            <a:pPr marL="0" indent="0" algn="just">
              <a:buNone/>
            </a:pPr>
            <a:r>
              <a:rPr lang="en-US" sz="1400" dirty="0"/>
              <a:t>Transparency is key to gaining the trust of your reader. If you skew your report to include only the positives, you could find yourself in a troublesome situation when word gets out about some of your issues. Remember to approach your report in a professional and unbiased manner. Don't oversell your accomplishments and don't omit any issues that you've faced (</a:t>
            </a:r>
            <a:r>
              <a:rPr lang="en-US" sz="1400" dirty="0" err="1"/>
              <a:t>FreshBooks</a:t>
            </a:r>
            <a:r>
              <a:rPr lang="en-US" sz="1400" dirty="0"/>
              <a:t>, 2020</a:t>
            </a:r>
            <a:r>
              <a:rPr lang="en-US" sz="1400" dirty="0" smtClean="0"/>
              <a:t>).</a:t>
            </a:r>
            <a:endParaRPr lang="ru-RU" sz="1400" dirty="0" smtClean="0"/>
          </a:p>
          <a:p>
            <a:pPr lvl="0" algn="just"/>
            <a:r>
              <a:rPr lang="en-US" sz="1400" b="1" dirty="0"/>
              <a:t>Use an engaging design</a:t>
            </a:r>
            <a:endParaRPr lang="ru-RU" sz="1400" dirty="0"/>
          </a:p>
          <a:p>
            <a:pPr marL="0" indent="0" algn="just">
              <a:buNone/>
            </a:pPr>
            <a:r>
              <a:rPr lang="en-US" sz="1400" dirty="0"/>
              <a:t>Your report should not be one giant block of text. Aside from including too much information, the next no-no is to put off your reader before they've even started reading. Report styles will vary from organization to organization, but it good to break up and elaborate on your message by using headings and subheadings, infographics, and colored text boxes and quotes. The following outlines the general structure of an annual report. Some components will be more applicable to for-profit businesses - the next section will outline how to make necessary adjustments for non-profits. </a:t>
            </a:r>
            <a:endParaRPr lang="ru-RU" sz="1400" dirty="0"/>
          </a:p>
        </p:txBody>
      </p:sp>
    </p:spTree>
    <p:extLst>
      <p:ext uri="{BB962C8B-B14F-4D97-AF65-F5344CB8AC3E}">
        <p14:creationId xmlns:p14="http://schemas.microsoft.com/office/powerpoint/2010/main" val="2278351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How to write an annual report</a:t>
            </a:r>
            <a:endParaRPr lang="ru-RU" sz="5000" dirty="0"/>
          </a:p>
        </p:txBody>
      </p:sp>
      <p:graphicFrame>
        <p:nvGraphicFramePr>
          <p:cNvPr id="5" name="Таблица 4"/>
          <p:cNvGraphicFramePr>
            <a:graphicFrameLocks noGrp="1"/>
          </p:cNvGraphicFramePr>
          <p:nvPr>
            <p:extLst>
              <p:ext uri="{D42A27DB-BD31-4B8C-83A1-F6EECF244321}">
                <p14:modId xmlns:p14="http://schemas.microsoft.com/office/powerpoint/2010/main" val="339973171"/>
              </p:ext>
            </p:extLst>
          </p:nvPr>
        </p:nvGraphicFramePr>
        <p:xfrm>
          <a:off x="653143" y="1065068"/>
          <a:ext cx="11064240" cy="5679440"/>
        </p:xfrm>
        <a:graphic>
          <a:graphicData uri="http://schemas.openxmlformats.org/drawingml/2006/table">
            <a:tbl>
              <a:tblPr firstRow="1" firstCol="1" bandRow="1">
                <a:tableStyleId>{7E9639D4-E3E2-4D34-9284-5A2195B3D0D7}</a:tableStyleId>
              </a:tblPr>
              <a:tblGrid>
                <a:gridCol w="11064240">
                  <a:extLst>
                    <a:ext uri="{9D8B030D-6E8A-4147-A177-3AD203B41FA5}">
                      <a16:colId xmlns:a16="http://schemas.microsoft.com/office/drawing/2014/main" val="1288684246"/>
                    </a:ext>
                  </a:extLst>
                </a:gridCol>
              </a:tblGrid>
              <a:tr h="5518612">
                <a:tc>
                  <a:txBody>
                    <a:bodyPr/>
                    <a:lstStyle/>
                    <a:p>
                      <a:pPr marL="342900" lvl="0" indent="-342900" algn="just">
                        <a:lnSpc>
                          <a:spcPct val="100000"/>
                        </a:lnSpc>
                        <a:spcAft>
                          <a:spcPts val="600"/>
                        </a:spcAft>
                        <a:buFont typeface="+mj-lt"/>
                        <a:buAutoNum type="arabicPeriod"/>
                      </a:pPr>
                      <a:r>
                        <a:rPr lang="en-US" sz="1100" dirty="0">
                          <a:effectLst/>
                        </a:rPr>
                        <a:t>The Chairperson's Letter</a:t>
                      </a:r>
                      <a:endParaRPr lang="ru-RU" sz="1100" dirty="0">
                        <a:effectLst/>
                      </a:endParaRPr>
                    </a:p>
                    <a:p>
                      <a:pPr indent="450215" algn="just">
                        <a:lnSpc>
                          <a:spcPct val="100000"/>
                        </a:lnSpc>
                        <a:spcAft>
                          <a:spcPts val="600"/>
                        </a:spcAft>
                      </a:pPr>
                      <a:r>
                        <a:rPr lang="en-US" sz="1100" dirty="0">
                          <a:effectLst/>
                        </a:rPr>
                        <a:t>This is the first thing that your reader will see and will set the tone of your entire piece. A brief overview of key developments, financials and objectives should be provided. Outline the main challenges and successes of an organization.</a:t>
                      </a:r>
                      <a:endParaRPr lang="ru-RU" sz="1100" dirty="0">
                        <a:effectLst/>
                      </a:endParaRPr>
                    </a:p>
                    <a:p>
                      <a:pPr marL="342900" lvl="0" indent="-342900" algn="just">
                        <a:lnSpc>
                          <a:spcPct val="100000"/>
                        </a:lnSpc>
                        <a:spcAft>
                          <a:spcPts val="600"/>
                        </a:spcAft>
                        <a:buFont typeface="+mj-lt"/>
                        <a:buAutoNum type="arabicPeriod"/>
                      </a:pPr>
                      <a:r>
                        <a:rPr lang="en-US" sz="1100" dirty="0">
                          <a:effectLst/>
                        </a:rPr>
                        <a:t>Table of Contents</a:t>
                      </a:r>
                      <a:endParaRPr lang="ru-RU" sz="1100" dirty="0">
                        <a:effectLst/>
                      </a:endParaRPr>
                    </a:p>
                    <a:p>
                      <a:pPr indent="450215" algn="just">
                        <a:lnSpc>
                          <a:spcPct val="100000"/>
                        </a:lnSpc>
                        <a:spcAft>
                          <a:spcPts val="600"/>
                        </a:spcAft>
                      </a:pPr>
                      <a:r>
                        <a:rPr lang="en-US" sz="1100" dirty="0">
                          <a:effectLst/>
                        </a:rPr>
                        <a:t>See "Feasibility Reports" for an example.</a:t>
                      </a:r>
                      <a:endParaRPr lang="ru-RU" sz="1100" dirty="0">
                        <a:effectLst/>
                      </a:endParaRPr>
                    </a:p>
                    <a:p>
                      <a:pPr marL="342900" lvl="0" indent="-342900" algn="just">
                        <a:lnSpc>
                          <a:spcPct val="100000"/>
                        </a:lnSpc>
                        <a:spcAft>
                          <a:spcPts val="600"/>
                        </a:spcAft>
                        <a:buFont typeface="+mj-lt"/>
                        <a:buAutoNum type="arabicPeriod"/>
                      </a:pPr>
                      <a:r>
                        <a:rPr lang="en-US" sz="1100" dirty="0">
                          <a:effectLst/>
                        </a:rPr>
                        <a:t>Profile</a:t>
                      </a:r>
                      <a:endParaRPr lang="ru-RU" sz="1100" dirty="0">
                        <a:effectLst/>
                      </a:endParaRPr>
                    </a:p>
                    <a:p>
                      <a:pPr indent="450215" algn="just">
                        <a:lnSpc>
                          <a:spcPct val="100000"/>
                        </a:lnSpc>
                        <a:spcAft>
                          <a:spcPts val="600"/>
                        </a:spcAft>
                      </a:pPr>
                      <a:r>
                        <a:rPr lang="en-US" sz="1100" dirty="0">
                          <a:effectLst/>
                        </a:rPr>
                        <a:t>This section provides the bigger picture of your organization, including your vision and central objectives. The face of the organization should also be included, such as details of directors, the registered office, investor profiles, products/ services which are a major revenue source, profile of competitors and any risk factors (</a:t>
                      </a:r>
                      <a:r>
                        <a:rPr lang="en-US" sz="1100" dirty="0" err="1">
                          <a:effectLst/>
                        </a:rPr>
                        <a:t>FreshBooks</a:t>
                      </a:r>
                      <a:r>
                        <a:rPr lang="en-US" sz="1100" dirty="0">
                          <a:effectLst/>
                        </a:rPr>
                        <a:t>, 2020).</a:t>
                      </a:r>
                      <a:endParaRPr lang="ru-RU" sz="1100" dirty="0">
                        <a:effectLst/>
                      </a:endParaRPr>
                    </a:p>
                    <a:p>
                      <a:pPr marL="342900" lvl="0" indent="-342900" algn="just">
                        <a:lnSpc>
                          <a:spcPct val="100000"/>
                        </a:lnSpc>
                        <a:spcAft>
                          <a:spcPts val="600"/>
                        </a:spcAft>
                        <a:buFont typeface="+mj-lt"/>
                        <a:buAutoNum type="arabicPeriod"/>
                      </a:pPr>
                      <a:r>
                        <a:rPr lang="en-US" sz="1100" dirty="0">
                          <a:effectLst/>
                        </a:rPr>
                        <a:t>Management Discussion and Analysis</a:t>
                      </a:r>
                      <a:endParaRPr lang="ru-RU" sz="1100" dirty="0">
                        <a:effectLst/>
                      </a:endParaRPr>
                    </a:p>
                    <a:p>
                      <a:pPr indent="450215" algn="just">
                        <a:lnSpc>
                          <a:spcPct val="100000"/>
                        </a:lnSpc>
                        <a:spcAft>
                          <a:spcPts val="600"/>
                        </a:spcAft>
                      </a:pPr>
                      <a:r>
                        <a:rPr lang="en-US" sz="1100" dirty="0">
                          <a:effectLst/>
                        </a:rPr>
                        <a:t>This will move onto the business side, providing an overview of performance over the past three years which may include a discussion of sales, income, and profits.</a:t>
                      </a:r>
                      <a:endParaRPr lang="ru-RU" sz="1100" dirty="0">
                        <a:effectLst/>
                      </a:endParaRPr>
                    </a:p>
                    <a:p>
                      <a:pPr indent="450215" algn="just">
                        <a:lnSpc>
                          <a:spcPct val="100000"/>
                        </a:lnSpc>
                        <a:spcAft>
                          <a:spcPts val="600"/>
                        </a:spcAft>
                      </a:pPr>
                      <a:r>
                        <a:rPr lang="en-US" sz="1100" dirty="0">
                          <a:effectLst/>
                        </a:rPr>
                        <a:t>Additional information which may be important should be included here. This may include any new products or services that have been developed, business acquisitions or shifts in marketing strategies (</a:t>
                      </a:r>
                      <a:r>
                        <a:rPr lang="en-US" sz="1100" dirty="0" err="1">
                          <a:effectLst/>
                        </a:rPr>
                        <a:t>FreshBooks</a:t>
                      </a:r>
                      <a:r>
                        <a:rPr lang="en-US" sz="1100" dirty="0">
                          <a:effectLst/>
                        </a:rPr>
                        <a:t>, 2020).</a:t>
                      </a:r>
                      <a:endParaRPr lang="ru-RU" sz="1100" dirty="0">
                        <a:effectLst/>
                      </a:endParaRPr>
                    </a:p>
                    <a:p>
                      <a:pPr marL="342900" lvl="0" indent="-342900" algn="just">
                        <a:lnSpc>
                          <a:spcPct val="100000"/>
                        </a:lnSpc>
                        <a:spcAft>
                          <a:spcPts val="600"/>
                        </a:spcAft>
                        <a:buFont typeface="+mj-lt"/>
                        <a:buAutoNum type="arabicPeriod"/>
                      </a:pPr>
                      <a:r>
                        <a:rPr lang="en-US" sz="1100" dirty="0">
                          <a:effectLst/>
                        </a:rPr>
                        <a:t>Achievements</a:t>
                      </a:r>
                      <a:endParaRPr lang="ru-RU" sz="1100" dirty="0">
                        <a:effectLst/>
                      </a:endParaRPr>
                    </a:p>
                    <a:p>
                      <a:pPr indent="450215" algn="just">
                        <a:lnSpc>
                          <a:spcPct val="100000"/>
                        </a:lnSpc>
                        <a:spcAft>
                          <a:spcPts val="600"/>
                        </a:spcAft>
                      </a:pPr>
                      <a:r>
                        <a:rPr lang="en-US" sz="1100" dirty="0">
                          <a:effectLst/>
                        </a:rPr>
                        <a:t>You may wish to include an additional section outlining your organization's achievements over the past year. Include stories, photographs, or small case studies if appropriate.</a:t>
                      </a:r>
                      <a:endParaRPr lang="ru-RU" sz="1100" dirty="0">
                        <a:effectLst/>
                      </a:endParaRPr>
                    </a:p>
                    <a:p>
                      <a:pPr marL="342900" lvl="0" indent="-342900" algn="just">
                        <a:lnSpc>
                          <a:spcPct val="100000"/>
                        </a:lnSpc>
                        <a:spcAft>
                          <a:spcPts val="600"/>
                        </a:spcAft>
                        <a:buFont typeface="+mj-lt"/>
                        <a:buAutoNum type="arabicPeriod"/>
                      </a:pPr>
                      <a:r>
                        <a:rPr lang="en-US" sz="1100" dirty="0">
                          <a:effectLst/>
                        </a:rPr>
                        <a:t>Financial Statements</a:t>
                      </a:r>
                      <a:endParaRPr lang="ru-RU" sz="1100" dirty="0">
                        <a:effectLst/>
                      </a:endParaRPr>
                    </a:p>
                    <a:p>
                      <a:pPr indent="450215" algn="just">
                        <a:lnSpc>
                          <a:spcPct val="100000"/>
                        </a:lnSpc>
                        <a:spcAft>
                          <a:spcPts val="600"/>
                        </a:spcAft>
                      </a:pPr>
                      <a:r>
                        <a:rPr lang="en-US" sz="1100" dirty="0">
                          <a:effectLst/>
                        </a:rPr>
                        <a:t>The finances are usually the most important part of an annual report, which provide an analysis of financial performance to your reader.</a:t>
                      </a:r>
                      <a:endParaRPr lang="ru-RU" sz="1100" dirty="0">
                        <a:effectLst/>
                      </a:endParaRPr>
                    </a:p>
                    <a:p>
                      <a:pPr indent="450215" algn="just">
                        <a:lnSpc>
                          <a:spcPct val="100000"/>
                        </a:lnSpc>
                        <a:spcAft>
                          <a:spcPts val="600"/>
                        </a:spcAft>
                      </a:pPr>
                      <a:r>
                        <a:rPr lang="en-US" sz="1100" dirty="0">
                          <a:effectLst/>
                        </a:rPr>
                        <a:t>Financial statements will usually include a</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Balance sheet</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Financial statement</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Cash flow statement</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Income statement</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Financial notes outlining the organizations accounting methods</a:t>
                      </a:r>
                      <a:endParaRPr lang="ru-RU" sz="1100" dirty="0">
                        <a:effectLst/>
                      </a:endParaRPr>
                    </a:p>
                    <a:p>
                      <a:pPr marL="342900" lvl="0" indent="-342900" algn="just">
                        <a:lnSpc>
                          <a:spcPct val="100000"/>
                        </a:lnSpc>
                        <a:spcAft>
                          <a:spcPts val="400"/>
                        </a:spcAft>
                        <a:buFont typeface="Symbol" panose="05050102010706020507" pitchFamily="18" charset="2"/>
                        <a:buChar char=""/>
                      </a:pPr>
                      <a:r>
                        <a:rPr lang="en-US" sz="1100" dirty="0">
                          <a:effectLst/>
                        </a:rPr>
                        <a:t>Additional information such as pension plan contributions (</a:t>
                      </a:r>
                      <a:r>
                        <a:rPr lang="en-US" sz="1100" dirty="0" err="1">
                          <a:effectLst/>
                        </a:rPr>
                        <a:t>McGurgan</a:t>
                      </a:r>
                      <a:r>
                        <a:rPr lang="en-US" sz="1100" dirty="0">
                          <a:effectLst/>
                        </a:rPr>
                        <a:t>, 2020), or comments by auditors.</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23833" marR="23833" marT="0" marB="0"/>
                </a:tc>
                <a:extLst>
                  <a:ext uri="{0D108BD9-81ED-4DB2-BD59-A6C34878D82A}">
                    <a16:rowId xmlns:a16="http://schemas.microsoft.com/office/drawing/2014/main" val="1070961757"/>
                  </a:ext>
                </a:extLst>
              </a:tr>
            </a:tbl>
          </a:graphicData>
        </a:graphic>
      </p:graphicFrame>
    </p:spTree>
    <p:extLst>
      <p:ext uri="{BB962C8B-B14F-4D97-AF65-F5344CB8AC3E}">
        <p14:creationId xmlns:p14="http://schemas.microsoft.com/office/powerpoint/2010/main" val="1285811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The dilemma for non-profits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2500" dirty="0"/>
              <a:t>Though it is not legally required for non-profits to produce annual reports in the US, it is highly recommended. These documents are often important to building trust with your donors and supporters.</a:t>
            </a:r>
            <a:endParaRPr lang="ru-RU" sz="2500" dirty="0"/>
          </a:p>
          <a:p>
            <a:pPr algn="just"/>
            <a:r>
              <a:rPr lang="en-US" sz="2500" dirty="0"/>
              <a:t>The main dilemma that non-profits face when writing annual reports, however, is what should be included? When so many guides are geared towards responding to investors and shareholders, it can be difficult to determine what should and should not be prioritized in your report</a:t>
            </a:r>
            <a:r>
              <a:rPr lang="en-US" sz="2500" dirty="0" smtClean="0"/>
              <a:t>.</a:t>
            </a:r>
            <a:endParaRPr lang="ru-RU" sz="2500" dirty="0" smtClean="0"/>
          </a:p>
          <a:p>
            <a:pPr algn="just"/>
            <a:r>
              <a:rPr lang="en-US" sz="2500" dirty="0"/>
              <a:t>Here are some key tips for non-profits:</a:t>
            </a:r>
            <a:endParaRPr lang="ru-RU" sz="2500" dirty="0"/>
          </a:p>
        </p:txBody>
      </p:sp>
    </p:spTree>
    <p:extLst>
      <p:ext uri="{BB962C8B-B14F-4D97-AF65-F5344CB8AC3E}">
        <p14:creationId xmlns:p14="http://schemas.microsoft.com/office/powerpoint/2010/main" val="38484068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The dilemma for non-profits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5499463" cy="5066340"/>
          </a:xfrm>
        </p:spPr>
        <p:txBody>
          <a:bodyPr>
            <a:normAutofit/>
          </a:bodyPr>
          <a:lstStyle/>
          <a:p>
            <a:pPr marL="0" lvl="0" indent="0">
              <a:buNone/>
            </a:pPr>
            <a:r>
              <a:rPr lang="en-US" b="1" dirty="0"/>
              <a:t>Do explain your financials</a:t>
            </a:r>
            <a:endParaRPr lang="ru-RU" dirty="0"/>
          </a:p>
          <a:p>
            <a:pPr algn="just"/>
            <a:r>
              <a:rPr lang="en-US" dirty="0"/>
              <a:t>You may not be working for profit, but that doesn't mean that you shouldn't include the details of your finances. Differently to an annual report that is geared towards investors, however, it is likely that your donors will have less of a grasp on the financial mumbo jumbo. You should include a paragraph or two in plain language which simply explains the content of your graphs, tables, or charts (Miller, 2020). It may also be useful to include some infographics to engage your audience - more on this later!</a:t>
            </a:r>
            <a:endParaRPr lang="ru-RU" sz="2500"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7249886" y="1177706"/>
            <a:ext cx="4297680" cy="50663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lvl="0" indent="0" algn="just">
              <a:buNone/>
            </a:pPr>
            <a:r>
              <a:rPr lang="en-US" b="1" dirty="0"/>
              <a:t>Include donor lists</a:t>
            </a:r>
            <a:endParaRPr lang="ru-RU" dirty="0"/>
          </a:p>
          <a:p>
            <a:pPr algn="just"/>
            <a:r>
              <a:rPr lang="en-US" dirty="0"/>
              <a:t>Swap out the investor profiles for those of your donors. Recognizing those who give to your organization is one of the most important purposes of an annual report for non-profits. However, it is important to strike a balance between listing donors and the rest of your report's content. If your list is too long, consider reorganizing your layout or scaling back a bit (Miller, 2020).</a:t>
            </a:r>
            <a:endParaRPr lang="ru-RU" sz="2500" dirty="0"/>
          </a:p>
        </p:txBody>
      </p:sp>
    </p:spTree>
    <p:extLst>
      <p:ext uri="{BB962C8B-B14F-4D97-AF65-F5344CB8AC3E}">
        <p14:creationId xmlns:p14="http://schemas.microsoft.com/office/powerpoint/2010/main" val="3780531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The dilemma for non-profits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4728755" cy="5066340"/>
          </a:xfrm>
        </p:spPr>
        <p:txBody>
          <a:bodyPr>
            <a:noAutofit/>
          </a:bodyPr>
          <a:lstStyle/>
          <a:p>
            <a:pPr marL="0" lvl="0" indent="0" algn="just">
              <a:buNone/>
            </a:pPr>
            <a:r>
              <a:rPr lang="en-US" sz="2200" b="1" dirty="0"/>
              <a:t>Emphasize and personalize your achievements</a:t>
            </a:r>
            <a:endParaRPr lang="ru-RU" sz="2200" dirty="0"/>
          </a:p>
          <a:p>
            <a:pPr algn="just"/>
            <a:r>
              <a:rPr lang="en-US" sz="2200" dirty="0"/>
              <a:t>Your achievements section should occupy more space than in a company's annual report. Include more personal stories and examples which will relate to your donors. Additionally, this section should outweigh your financial achievements. Donors want to know what is being done with your money, not how you raised it (Miller, 2020).</a:t>
            </a:r>
            <a:endParaRPr lang="ru-RU" sz="2200"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6439990" y="1177706"/>
            <a:ext cx="5029200" cy="50663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lvl="0" indent="0" algn="just">
              <a:buNone/>
            </a:pPr>
            <a:r>
              <a:rPr lang="en-US" sz="2200" b="1" dirty="0"/>
              <a:t>Include photos</a:t>
            </a:r>
            <a:endParaRPr lang="ru-RU" sz="2200" dirty="0"/>
          </a:p>
          <a:p>
            <a:pPr algn="just"/>
            <a:r>
              <a:rPr lang="en-US" sz="2200" dirty="0"/>
              <a:t>Many of your readers will simply flick through your report -- it is most effective to catch their attention with the use of photos. These can help to accessibly demonstrate the story that your organization is telling. Remember to include captions which connect your photographs to an achievement or goal (Miller, 2020).</a:t>
            </a:r>
            <a:endParaRPr lang="ru-RU" sz="2200" dirty="0"/>
          </a:p>
        </p:txBody>
      </p:sp>
    </p:spTree>
    <p:extLst>
      <p:ext uri="{BB962C8B-B14F-4D97-AF65-F5344CB8AC3E}">
        <p14:creationId xmlns:p14="http://schemas.microsoft.com/office/powerpoint/2010/main" val="2868185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Useful language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marL="0" indent="0" algn="just">
              <a:spcBef>
                <a:spcPts val="0"/>
              </a:spcBef>
              <a:buNone/>
            </a:pPr>
            <a:r>
              <a:rPr lang="en-US" sz="1800" dirty="0"/>
              <a:t>Here is a more detailed breakdown of the standard sections in a long technical report, and the language that is conventionally used.</a:t>
            </a:r>
            <a:endParaRPr lang="ru-RU" sz="1800" dirty="0"/>
          </a:p>
          <a:p>
            <a:pPr lvl="0" algn="just">
              <a:spcBef>
                <a:spcPts val="0"/>
              </a:spcBef>
            </a:pPr>
            <a:r>
              <a:rPr lang="en-US" sz="1800" b="1" dirty="0"/>
              <a:t>Title page:</a:t>
            </a:r>
            <a:r>
              <a:rPr lang="en-US" sz="1800" dirty="0"/>
              <a:t> The title of your report should be as short and to the point as it can be.</a:t>
            </a:r>
            <a:endParaRPr lang="ru-RU" sz="1800" dirty="0"/>
          </a:p>
          <a:p>
            <a:pPr lvl="0" algn="just">
              <a:spcBef>
                <a:spcPts val="0"/>
              </a:spcBef>
            </a:pPr>
            <a:r>
              <a:rPr lang="en-US" sz="1800" b="1" dirty="0"/>
              <a:t>Terms of reference:</a:t>
            </a:r>
            <a:r>
              <a:rPr lang="en-US" sz="1800" dirty="0"/>
              <a:t> if writing a report in response to a request, you may be provided with terms of reference. These should specify what you should write the report about and how you should write it. The terms of reference are there to help you define the scope and the purpose of your report.</a:t>
            </a:r>
            <a:endParaRPr lang="ru-RU" sz="1800" dirty="0"/>
          </a:p>
          <a:p>
            <a:pPr lvl="0" algn="just">
              <a:spcBef>
                <a:spcPts val="0"/>
              </a:spcBef>
            </a:pPr>
            <a:r>
              <a:rPr lang="en-US" sz="1800" b="1" dirty="0"/>
              <a:t>Summary:</a:t>
            </a:r>
            <a:r>
              <a:rPr lang="en-US" sz="1800" dirty="0"/>
              <a:t> a synthesis of the contents of the report.</a:t>
            </a:r>
            <a:endParaRPr lang="ru-RU" sz="1800" dirty="0"/>
          </a:p>
          <a:p>
            <a:pPr lvl="0" algn="just">
              <a:spcBef>
                <a:spcPts val="0"/>
              </a:spcBef>
            </a:pPr>
            <a:r>
              <a:rPr lang="en-US" sz="1800" b="1" dirty="0"/>
              <a:t>Table of contents:</a:t>
            </a:r>
            <a:r>
              <a:rPr lang="en-US" sz="1800" dirty="0"/>
              <a:t> at the beginning of the report, a list of the sections covered.</a:t>
            </a:r>
            <a:endParaRPr lang="ru-RU" sz="1800" dirty="0"/>
          </a:p>
          <a:p>
            <a:pPr lvl="0" algn="just">
              <a:spcBef>
                <a:spcPts val="0"/>
              </a:spcBef>
            </a:pPr>
            <a:r>
              <a:rPr lang="en-US" sz="1800" b="1" dirty="0"/>
              <a:t>Introduction:</a:t>
            </a:r>
            <a:r>
              <a:rPr lang="en-US" sz="1800" dirty="0"/>
              <a:t> preliminary section broadly presenting the topic at hand.</a:t>
            </a:r>
            <a:endParaRPr lang="ru-RU" sz="1800" dirty="0"/>
          </a:p>
          <a:p>
            <a:pPr lvl="0" algn="just">
              <a:spcBef>
                <a:spcPts val="0"/>
              </a:spcBef>
            </a:pPr>
            <a:r>
              <a:rPr lang="en-US" sz="1800" b="1" dirty="0"/>
              <a:t>Methods/Procedure:</a:t>
            </a:r>
            <a:r>
              <a:rPr lang="en-US" sz="1800" dirty="0"/>
              <a:t> section detailing the process of data collection.</a:t>
            </a:r>
            <a:endParaRPr lang="ru-RU" sz="1800" dirty="0"/>
          </a:p>
          <a:p>
            <a:pPr lvl="0" algn="just">
              <a:spcBef>
                <a:spcPts val="0"/>
              </a:spcBef>
            </a:pPr>
            <a:r>
              <a:rPr lang="en-US" sz="1800" b="1" dirty="0"/>
              <a:t>Findings:</a:t>
            </a:r>
            <a:r>
              <a:rPr lang="en-US" sz="1800" dirty="0"/>
              <a:t> section focusing on the description of the data. Discussion/Recommendations: conclusions drawn from the data.</a:t>
            </a:r>
            <a:endParaRPr lang="ru-RU" sz="1800" dirty="0"/>
          </a:p>
          <a:p>
            <a:pPr lvl="0" algn="just">
              <a:spcBef>
                <a:spcPts val="0"/>
              </a:spcBef>
            </a:pPr>
            <a:r>
              <a:rPr lang="en-US" sz="1800" b="1" dirty="0"/>
              <a:t>Conclusion:</a:t>
            </a:r>
            <a:r>
              <a:rPr lang="en-US" sz="1800" dirty="0"/>
              <a:t> overall remarks on the topic and the observations it invites.</a:t>
            </a:r>
            <a:endParaRPr lang="ru-RU" sz="1800" dirty="0"/>
          </a:p>
          <a:p>
            <a:pPr lvl="0" algn="just">
              <a:spcBef>
                <a:spcPts val="0"/>
              </a:spcBef>
            </a:pPr>
            <a:r>
              <a:rPr lang="en-US" sz="1800" b="1" dirty="0"/>
              <a:t>Bibliography/References:</a:t>
            </a:r>
            <a:r>
              <a:rPr lang="en-US" sz="1800" dirty="0"/>
              <a:t> list of consulted sources.</a:t>
            </a:r>
            <a:endParaRPr lang="ru-RU" sz="1800" dirty="0"/>
          </a:p>
          <a:p>
            <a:pPr lvl="0" algn="just">
              <a:spcBef>
                <a:spcPts val="0"/>
              </a:spcBef>
            </a:pPr>
            <a:r>
              <a:rPr lang="en-US" sz="1800" b="1" dirty="0"/>
              <a:t>Appendices:</a:t>
            </a:r>
            <a:r>
              <a:rPr lang="en-US" sz="1800" dirty="0"/>
              <a:t> additional detailed documents too long to be included in the body of the report, such as drawings, tables of data or graphs.</a:t>
            </a:r>
            <a:endParaRPr lang="ru-RU" sz="1800" dirty="0"/>
          </a:p>
          <a:p>
            <a:pPr lvl="0" algn="just">
              <a:spcBef>
                <a:spcPts val="0"/>
              </a:spcBef>
            </a:pPr>
            <a:r>
              <a:rPr lang="en-US" sz="1800" b="1" dirty="0"/>
              <a:t>Acknowledgements:</a:t>
            </a:r>
            <a:r>
              <a:rPr lang="en-US" sz="1800" dirty="0"/>
              <a:t> section to acknowledge the help of others in writing your report.</a:t>
            </a:r>
            <a:endParaRPr lang="ru-RU" sz="1800" dirty="0"/>
          </a:p>
          <a:p>
            <a:pPr algn="just">
              <a:spcBef>
                <a:spcPts val="0"/>
              </a:spcBef>
            </a:pPr>
            <a:r>
              <a:rPr lang="en-US" sz="1800" b="1" dirty="0"/>
              <a:t>Glossary of technical terms:</a:t>
            </a:r>
            <a:r>
              <a:rPr lang="en-US" sz="1800" dirty="0"/>
              <a:t> list defining technical terms in the report.</a:t>
            </a:r>
            <a:endParaRPr lang="ru-RU" sz="1800" dirty="0"/>
          </a:p>
        </p:txBody>
      </p:sp>
    </p:spTree>
    <p:extLst>
      <p:ext uri="{BB962C8B-B14F-4D97-AF65-F5344CB8AC3E}">
        <p14:creationId xmlns:p14="http://schemas.microsoft.com/office/powerpoint/2010/main" val="2344361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Paragraphs and Sections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92500" lnSpcReduction="20000"/>
          </a:bodyPr>
          <a:lstStyle/>
          <a:p>
            <a:pPr marL="0" indent="0" algn="just">
              <a:buNone/>
            </a:pPr>
            <a:r>
              <a:rPr lang="en-US" sz="2200" dirty="0"/>
              <a:t>Somewhere in your schooling, a good English teacher probably taught you how to write good paragraphs. The key, the teacher said, was starting with a solid topic sen­tence that introduced the paragraph and provided its theme. The essays you wrote in high school contained long paragraphs, which really did benefit from topic sentences.</a:t>
            </a:r>
            <a:endParaRPr lang="ru-RU" sz="2200" dirty="0"/>
          </a:p>
          <a:p>
            <a:pPr marL="0" indent="0" algn="just">
              <a:buNone/>
            </a:pPr>
            <a:r>
              <a:rPr lang="en-US" sz="2200" dirty="0"/>
              <a:t>Technical writing differs from the literary essays you wrote in high school. Technical prose simply cannot afford a topic sentence for every paragraph. The paragraphs in technical prose are more utilitarian, less rigidly structured, and generally shorter than in literary crit­icism. In technical prose, two-sentence paragraphs are common. In such short paragraphs, a topic sentence is hardly warranted. The opening sentence in a technical paragraph does not need to state a theme; it merely needs to introduce the topic at hand or to build on the topic that preceded it</a:t>
            </a:r>
            <a:r>
              <a:rPr lang="en-US" sz="2200" dirty="0" smtClean="0"/>
              <a:t>.</a:t>
            </a:r>
            <a:endParaRPr lang="ru-RU" sz="2200" dirty="0" smtClean="0"/>
          </a:p>
          <a:p>
            <a:pPr marL="0" indent="0" algn="just">
              <a:buNone/>
            </a:pPr>
            <a:r>
              <a:rPr lang="en-US" dirty="0"/>
              <a:t>A section is a collection of one or more paragraphs (plus any lists, tables, or figures). A section that consists of several paragraphs does require an introductory paragraph. This introductory paragraph should start with one of the following:</a:t>
            </a:r>
            <a:endParaRPr lang="ru-RU" dirty="0"/>
          </a:p>
          <a:p>
            <a:pPr lvl="0"/>
            <a:r>
              <a:rPr lang="en-US" dirty="0"/>
              <a:t>a topic sentence</a:t>
            </a:r>
            <a:endParaRPr lang="ru-RU" dirty="0"/>
          </a:p>
          <a:p>
            <a:pPr lvl="0"/>
            <a:r>
              <a:rPr lang="en-US" dirty="0"/>
              <a:t>a bulleted or numbered list of topics covered in this section</a:t>
            </a:r>
            <a:endParaRPr lang="ru-RU" dirty="0"/>
          </a:p>
          <a:p>
            <a:pPr marL="0" indent="0">
              <a:buNone/>
            </a:pPr>
            <a:r>
              <a:rPr lang="en-US" dirty="0"/>
              <a:t>This chapter details the special requirements for paragraphs in technical prose.</a:t>
            </a:r>
            <a:endParaRPr lang="ru-RU" sz="2200" dirty="0"/>
          </a:p>
        </p:txBody>
      </p:sp>
    </p:spTree>
    <p:extLst>
      <p:ext uri="{BB962C8B-B14F-4D97-AF65-F5344CB8AC3E}">
        <p14:creationId xmlns:p14="http://schemas.microsoft.com/office/powerpoint/2010/main" val="431920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Sentence Transitions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lgn="just">
              <a:buNone/>
            </a:pPr>
            <a:r>
              <a:rPr lang="en-US" sz="1800" dirty="0"/>
              <a:t>A transition is a word or phrase that helps ease readers into the next sentence. The follow­ing is a list of common transition terms in technical prose:</a:t>
            </a:r>
            <a:endParaRPr lang="ru-RU" sz="1800" dirty="0"/>
          </a:p>
          <a:p>
            <a:pPr lvl="0" algn="just"/>
            <a:r>
              <a:rPr lang="en-US" sz="1800" dirty="0"/>
              <a:t>however</a:t>
            </a:r>
            <a:endParaRPr lang="ru-RU" sz="1800" dirty="0"/>
          </a:p>
          <a:p>
            <a:pPr lvl="0" algn="just"/>
            <a:r>
              <a:rPr lang="en-US" sz="1800" dirty="0"/>
              <a:t>for example</a:t>
            </a:r>
            <a:endParaRPr lang="ru-RU" sz="1800" dirty="0"/>
          </a:p>
          <a:p>
            <a:pPr lvl="0" algn="just"/>
            <a:r>
              <a:rPr lang="en-US" sz="1800" dirty="0"/>
              <a:t>nevertheless</a:t>
            </a:r>
            <a:endParaRPr lang="ru-RU" sz="1800" dirty="0"/>
          </a:p>
          <a:p>
            <a:pPr lvl="0" algn="just"/>
            <a:r>
              <a:rPr lang="en-US" sz="1800" dirty="0"/>
              <a:t>by contrast</a:t>
            </a:r>
            <a:endParaRPr lang="ru-RU" sz="1800" dirty="0"/>
          </a:p>
          <a:p>
            <a:pPr lvl="0" algn="just"/>
            <a:r>
              <a:rPr lang="en-US" sz="1800" dirty="0"/>
              <a:t>by comparison</a:t>
            </a:r>
            <a:endParaRPr lang="ru-RU" sz="1800" dirty="0"/>
          </a:p>
          <a:p>
            <a:pPr lvl="0" algn="just"/>
            <a:r>
              <a:rPr lang="en-US" sz="1800" dirty="0"/>
              <a:t>in other words</a:t>
            </a:r>
            <a:endParaRPr lang="ru-RU" sz="1800" dirty="0"/>
          </a:p>
          <a:p>
            <a:pPr lvl="0" algn="just"/>
            <a:r>
              <a:rPr lang="en-US" sz="1800" dirty="0"/>
              <a:t>unfortunately</a:t>
            </a:r>
            <a:endParaRPr lang="ru-RU" sz="1800" dirty="0"/>
          </a:p>
          <a:p>
            <a:pPr lvl="0" algn="just"/>
            <a:r>
              <a:rPr lang="en-US" sz="1800" dirty="0"/>
              <a:t>that is (but don’t use this one too often)</a:t>
            </a:r>
            <a:endParaRPr lang="ru-RU" sz="1800" dirty="0"/>
          </a:p>
          <a:p>
            <a:pPr marL="0" indent="0" algn="just">
              <a:buNone/>
            </a:pPr>
            <a:r>
              <a:rPr lang="en-US" sz="1800" dirty="0"/>
              <a:t>Transitions terms typically appear at the beginning of a sentence. For example, consider the following use of a transition term in the second sentence:</a:t>
            </a:r>
            <a:endParaRPr lang="ru-RU" sz="1800" dirty="0"/>
          </a:p>
        </p:txBody>
      </p:sp>
      <p:graphicFrame>
        <p:nvGraphicFramePr>
          <p:cNvPr id="4" name="Таблица 3"/>
          <p:cNvGraphicFramePr>
            <a:graphicFrameLocks noGrp="1"/>
          </p:cNvGraphicFramePr>
          <p:nvPr>
            <p:extLst>
              <p:ext uri="{D42A27DB-BD31-4B8C-83A1-F6EECF244321}">
                <p14:modId xmlns:p14="http://schemas.microsoft.com/office/powerpoint/2010/main" val="191231810"/>
              </p:ext>
            </p:extLst>
          </p:nvPr>
        </p:nvGraphicFramePr>
        <p:xfrm>
          <a:off x="731518" y="5780613"/>
          <a:ext cx="10737669" cy="822897"/>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524138877"/>
                    </a:ext>
                  </a:extLst>
                </a:gridCol>
              </a:tblGrid>
              <a:tr h="763878">
                <a:tc>
                  <a:txBody>
                    <a:bodyPr/>
                    <a:lstStyle/>
                    <a:p>
                      <a:pPr algn="ctr">
                        <a:lnSpc>
                          <a:spcPct val="144000"/>
                        </a:lnSpc>
                        <a:spcAft>
                          <a:spcPts val="600"/>
                        </a:spcAft>
                      </a:pPr>
                      <a:r>
                        <a:rPr lang="en-US" sz="2000" dirty="0">
                          <a:effectLst/>
                        </a:rPr>
                        <a:t>Transitions terms typically appear at the beginning of a sentence. For example, consider the use of a transition term in this sentence.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88955566"/>
                  </a:ext>
                </a:extLst>
              </a:tr>
            </a:tbl>
          </a:graphicData>
        </a:graphic>
      </p:graphicFrame>
    </p:spTree>
    <p:extLst>
      <p:ext uri="{BB962C8B-B14F-4D97-AF65-F5344CB8AC3E}">
        <p14:creationId xmlns:p14="http://schemas.microsoft.com/office/powerpoint/2010/main" val="28209228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Sentence Transitions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92500"/>
          </a:bodyPr>
          <a:lstStyle/>
          <a:p>
            <a:pPr marL="0" indent="0" algn="just">
              <a:buNone/>
            </a:pPr>
            <a:r>
              <a:rPr lang="en-US" dirty="0"/>
              <a:t>When a sentence twists abruptly from the previous sentence, a transition term acts much like a squiggly road sign warning readers of a quick turn up ahead. For example, in the following passage, consider the sharp turn the second sentence makes from the first</a:t>
            </a:r>
            <a:r>
              <a:rPr lang="en-US" dirty="0" smtClean="0"/>
              <a:t>:</a:t>
            </a:r>
            <a:endParaRPr lang="ru-RU" dirty="0" smtClean="0"/>
          </a:p>
          <a:p>
            <a:pPr marL="0" indent="0" algn="just">
              <a:buNone/>
            </a:pPr>
            <a:endParaRPr lang="ru-RU" dirty="0" smtClean="0"/>
          </a:p>
          <a:p>
            <a:pPr marL="0" indent="0" algn="just">
              <a:buNone/>
            </a:pPr>
            <a:endParaRPr lang="ru-RU" dirty="0" smtClean="0"/>
          </a:p>
          <a:p>
            <a:pPr marL="0" indent="0" algn="just">
              <a:buNone/>
            </a:pPr>
            <a:r>
              <a:rPr lang="en-US" dirty="0" smtClean="0"/>
              <a:t>Adding </a:t>
            </a:r>
            <a:r>
              <a:rPr lang="en-US" dirty="0"/>
              <a:t>a transition term supplies a warning to the reader, so the following passage reads more easily</a:t>
            </a:r>
            <a:r>
              <a:rPr lang="en-US" dirty="0" smtClean="0"/>
              <a:t>:</a:t>
            </a:r>
            <a:endParaRPr lang="ru-RU" dirty="0" smtClean="0"/>
          </a:p>
          <a:p>
            <a:pPr marL="0" indent="0" algn="just">
              <a:buNone/>
            </a:pPr>
            <a:endParaRPr lang="ru-RU" dirty="0"/>
          </a:p>
          <a:p>
            <a:pPr marL="0" indent="0" algn="just">
              <a:buNone/>
            </a:pPr>
            <a:endParaRPr lang="ru-RU" dirty="0" smtClean="0"/>
          </a:p>
          <a:p>
            <a:pPr marL="0" indent="0" algn="just">
              <a:buNone/>
            </a:pPr>
            <a:r>
              <a:rPr lang="en-US" dirty="0"/>
              <a:t>The wise writer pays attention to transitions. Without transitions, paragraphs often sound static and forced. With well-chosen transitions, writing sounds more natural and conver­sational. Ironically, speakers in actual conversations do not use many transition words.</a:t>
            </a:r>
            <a:endParaRPr lang="ru-RU" dirty="0"/>
          </a:p>
          <a:p>
            <a:pPr marL="0" indent="0" algn="just">
              <a:buNone/>
            </a:pPr>
            <a:r>
              <a:rPr lang="en-US" dirty="0"/>
              <a:t>Vocal inflections, facial expressions, and hand gestures act as transitions in real-life conversations</a:t>
            </a:r>
            <a:r>
              <a:rPr lang="en-US" dirty="0" smtClean="0"/>
              <a:t>.</a:t>
            </a:r>
            <a:endParaRPr lang="ru-RU" dirty="0"/>
          </a:p>
        </p:txBody>
      </p:sp>
      <p:graphicFrame>
        <p:nvGraphicFramePr>
          <p:cNvPr id="5" name="Таблица 4"/>
          <p:cNvGraphicFramePr>
            <a:graphicFrameLocks noGrp="1"/>
          </p:cNvGraphicFramePr>
          <p:nvPr>
            <p:extLst>
              <p:ext uri="{D42A27DB-BD31-4B8C-83A1-F6EECF244321}">
                <p14:modId xmlns:p14="http://schemas.microsoft.com/office/powerpoint/2010/main" val="74575799"/>
              </p:ext>
            </p:extLst>
          </p:nvPr>
        </p:nvGraphicFramePr>
        <p:xfrm>
          <a:off x="731516" y="2184322"/>
          <a:ext cx="10737669" cy="822897"/>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350773097"/>
                    </a:ext>
                  </a:extLst>
                </a:gridCol>
              </a:tblGrid>
              <a:tr h="715631">
                <a:tc>
                  <a:txBody>
                    <a:bodyPr/>
                    <a:lstStyle/>
                    <a:p>
                      <a:pPr algn="ctr">
                        <a:lnSpc>
                          <a:spcPct val="144000"/>
                        </a:lnSpc>
                        <a:spcAft>
                          <a:spcPts val="600"/>
                        </a:spcAft>
                      </a:pPr>
                      <a:r>
                        <a:rPr lang="en-US" sz="2000" dirty="0">
                          <a:effectLst/>
                        </a:rPr>
                        <a:t>Newton’s formulas work remarkably well. These formulas fail miserably when objects are very small or are moving very rapidly.</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3286693"/>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432928552"/>
              </p:ext>
            </p:extLst>
          </p:nvPr>
        </p:nvGraphicFramePr>
        <p:xfrm>
          <a:off x="731516" y="3710876"/>
          <a:ext cx="10737669" cy="822897"/>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1564471833"/>
                    </a:ext>
                  </a:extLst>
                </a:gridCol>
              </a:tblGrid>
              <a:tr h="775331">
                <a:tc>
                  <a:txBody>
                    <a:bodyPr/>
                    <a:lstStyle/>
                    <a:p>
                      <a:pPr algn="ctr">
                        <a:lnSpc>
                          <a:spcPct val="144000"/>
                        </a:lnSpc>
                        <a:spcAft>
                          <a:spcPts val="600"/>
                        </a:spcAft>
                      </a:pPr>
                      <a:r>
                        <a:rPr lang="en-US" sz="2000" dirty="0">
                          <a:effectLst/>
                        </a:rPr>
                        <a:t>Newton’s formulas work remarkably well. However, these formulas fail miserably when objects are very small or are moving very rapidly.</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6879460"/>
                  </a:ext>
                </a:extLst>
              </a:tr>
            </a:tbl>
          </a:graphicData>
        </a:graphic>
      </p:graphicFrame>
    </p:spTree>
    <p:extLst>
      <p:ext uri="{BB962C8B-B14F-4D97-AF65-F5344CB8AC3E}">
        <p14:creationId xmlns:p14="http://schemas.microsoft.com/office/powerpoint/2010/main" val="4167343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The Value of Transitions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2800" dirty="0"/>
              <a:t>In the following table, notice how much more fluid the passages with transitions sound</a:t>
            </a:r>
            <a:r>
              <a:rPr lang="en-US" sz="2800" dirty="0" smtClean="0"/>
              <a:t>.</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3461099937"/>
              </p:ext>
            </p:extLst>
          </p:nvPr>
        </p:nvGraphicFramePr>
        <p:xfrm>
          <a:off x="731517" y="2231833"/>
          <a:ext cx="10737670" cy="3853395"/>
        </p:xfrm>
        <a:graphic>
          <a:graphicData uri="http://schemas.openxmlformats.org/drawingml/2006/table">
            <a:tbl>
              <a:tblPr firstRow="1" firstCol="1" bandRow="1">
                <a:tableStyleId>{5FD0F851-EC5A-4D38-B0AD-8093EC10F338}</a:tableStyleId>
              </a:tblPr>
              <a:tblGrid>
                <a:gridCol w="5368835">
                  <a:extLst>
                    <a:ext uri="{9D8B030D-6E8A-4147-A177-3AD203B41FA5}">
                      <a16:colId xmlns:a16="http://schemas.microsoft.com/office/drawing/2014/main" val="2591289424"/>
                    </a:ext>
                  </a:extLst>
                </a:gridCol>
                <a:gridCol w="5368835">
                  <a:extLst>
                    <a:ext uri="{9D8B030D-6E8A-4147-A177-3AD203B41FA5}">
                      <a16:colId xmlns:a16="http://schemas.microsoft.com/office/drawing/2014/main" val="1804595129"/>
                    </a:ext>
                  </a:extLst>
                </a:gridCol>
              </a:tblGrid>
              <a:tr h="346859">
                <a:tc>
                  <a:txBody>
                    <a:bodyPr/>
                    <a:lstStyle/>
                    <a:p>
                      <a:pPr algn="ctr">
                        <a:lnSpc>
                          <a:spcPct val="144000"/>
                        </a:lnSpc>
                        <a:spcAft>
                          <a:spcPts val="600"/>
                        </a:spcAft>
                      </a:pPr>
                      <a:r>
                        <a:rPr lang="en-US" sz="2000">
                          <a:effectLst/>
                        </a:rPr>
                        <a:t>Without Transitions</a:t>
                      </a:r>
                      <a:endParaRPr lang="ru-RU" sz="20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ctr">
                        <a:lnSpc>
                          <a:spcPct val="144000"/>
                        </a:lnSpc>
                        <a:spcAft>
                          <a:spcPts val="600"/>
                        </a:spcAft>
                      </a:pPr>
                      <a:r>
                        <a:rPr lang="en-US" sz="2000">
                          <a:effectLst/>
                        </a:rPr>
                        <a:t>With Transitions</a:t>
                      </a:r>
                      <a:endParaRPr lang="ru-RU" sz="20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00799088"/>
                  </a:ext>
                </a:extLst>
              </a:tr>
              <a:tr h="1536535">
                <a:tc>
                  <a:txBody>
                    <a:bodyPr/>
                    <a:lstStyle/>
                    <a:p>
                      <a:pPr algn="just">
                        <a:lnSpc>
                          <a:spcPct val="144000"/>
                        </a:lnSpc>
                        <a:spcAft>
                          <a:spcPts val="600"/>
                        </a:spcAft>
                      </a:pPr>
                      <a:r>
                        <a:rPr lang="en-US" sz="2000">
                          <a:effectLst/>
                        </a:rPr>
                        <a:t>The C compiler can process 1,000 lines of code per second. The rate slows when the host is fully loaded.</a:t>
                      </a:r>
                      <a:endParaRPr lang="ru-RU" sz="20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600"/>
                        </a:spcAft>
                      </a:pPr>
                      <a:r>
                        <a:rPr lang="en-US" sz="2000">
                          <a:effectLst/>
                        </a:rPr>
                        <a:t>The C compiler can process 1,000 lines of code per second. However, the rate slows when the host is fully loaded.</a:t>
                      </a:r>
                      <a:endParaRPr lang="ru-RU" sz="20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20124832"/>
                  </a:ext>
                </a:extLst>
              </a:tr>
              <a:tr h="1932875">
                <a:tc>
                  <a:txBody>
                    <a:bodyPr/>
                    <a:lstStyle/>
                    <a:p>
                      <a:pPr algn="just">
                        <a:lnSpc>
                          <a:spcPct val="144000"/>
                        </a:lnSpc>
                        <a:spcAft>
                          <a:spcPts val="600"/>
                        </a:spcAft>
                      </a:pPr>
                      <a:r>
                        <a:rPr lang="en-US" sz="2000">
                          <a:effectLst/>
                        </a:rPr>
                        <a:t>Most commercial airplanes can cruise at alti­tudes up to approximately seven miles. The Boeing 757 cruises at 37,000 feet.</a:t>
                      </a:r>
                      <a:endParaRPr lang="ru-RU" sz="20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600"/>
                        </a:spcAft>
                      </a:pPr>
                      <a:r>
                        <a:rPr lang="en-US" sz="2000" dirty="0">
                          <a:effectLst/>
                        </a:rPr>
                        <a:t>Most commercial airplanes can cruise at altitudes up to approximately seven miles. For example, the Boeing 757 cruises at 37,000 feet.</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16438691"/>
                  </a:ext>
                </a:extLst>
              </a:tr>
            </a:tbl>
          </a:graphicData>
        </a:graphic>
      </p:graphicFrame>
    </p:spTree>
    <p:extLst>
      <p:ext uri="{BB962C8B-B14F-4D97-AF65-F5344CB8AC3E}">
        <p14:creationId xmlns:p14="http://schemas.microsoft.com/office/powerpoint/2010/main" val="2994195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Sentence Transitions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92500" lnSpcReduction="10000"/>
          </a:bodyPr>
          <a:lstStyle/>
          <a:p>
            <a:pPr marL="0" indent="0" algn="just">
              <a:buNone/>
            </a:pPr>
            <a:r>
              <a:rPr lang="en-US" sz="2300" dirty="0"/>
              <a:t>The only downside to using transitions is that they make sentences a little longer. Never­theless, transitions aid clarity and help engage the audience</a:t>
            </a:r>
            <a:r>
              <a:rPr lang="en-US" sz="2300" dirty="0" smtClean="0"/>
              <a:t>.</a:t>
            </a:r>
            <a:endParaRPr lang="ru-RU" sz="2300" dirty="0" smtClean="0"/>
          </a:p>
          <a:p>
            <a:pPr marL="0" indent="0" algn="just">
              <a:buNone/>
            </a:pPr>
            <a:endParaRPr lang="ru-RU" sz="2300" dirty="0"/>
          </a:p>
          <a:p>
            <a:pPr marL="0" indent="0" algn="just">
              <a:buNone/>
            </a:pPr>
            <a:endParaRPr lang="ru-RU" sz="2300" dirty="0" smtClean="0"/>
          </a:p>
          <a:p>
            <a:pPr marL="0" indent="0" algn="just">
              <a:buNone/>
            </a:pPr>
            <a:endParaRPr lang="ru-RU" sz="2300" dirty="0"/>
          </a:p>
          <a:p>
            <a:pPr marL="0" indent="0" algn="just">
              <a:buNone/>
            </a:pPr>
            <a:endParaRPr lang="ru-RU" sz="2300" dirty="0" smtClean="0"/>
          </a:p>
          <a:p>
            <a:pPr marL="0" indent="0" algn="just">
              <a:buNone/>
            </a:pPr>
            <a:endParaRPr lang="ru-RU" sz="2300" dirty="0"/>
          </a:p>
          <a:p>
            <a:pPr marL="0" indent="0" algn="just">
              <a:buNone/>
            </a:pPr>
            <a:endParaRPr lang="ru-RU" sz="2300" dirty="0" smtClean="0"/>
          </a:p>
          <a:p>
            <a:pPr marL="0" indent="0" algn="just">
              <a:buNone/>
            </a:pPr>
            <a:endParaRPr lang="ru-RU" sz="2300" dirty="0"/>
          </a:p>
          <a:p>
            <a:pPr marL="0" indent="0" algn="just">
              <a:buNone/>
            </a:pPr>
            <a:endParaRPr lang="ru-RU" sz="2300" dirty="0" smtClean="0"/>
          </a:p>
          <a:p>
            <a:pPr marL="0" indent="0" algn="just">
              <a:buNone/>
            </a:pPr>
            <a:endParaRPr lang="ru-RU" dirty="0" smtClean="0"/>
          </a:p>
          <a:p>
            <a:pPr marL="0" indent="0" algn="just">
              <a:buNone/>
            </a:pPr>
            <a:r>
              <a:rPr lang="en-US" dirty="0" smtClean="0"/>
              <a:t>Although </a:t>
            </a:r>
            <a:r>
              <a:rPr lang="en-US" dirty="0"/>
              <a:t>transitions are wonderful, don’t feel obligated to force them into every sentence. Moderation is also powerful.</a:t>
            </a:r>
            <a:endParaRPr lang="ru-RU" sz="2300" dirty="0"/>
          </a:p>
        </p:txBody>
      </p:sp>
      <p:graphicFrame>
        <p:nvGraphicFramePr>
          <p:cNvPr id="7" name="Таблица 6"/>
          <p:cNvGraphicFramePr>
            <a:graphicFrameLocks noGrp="1"/>
          </p:cNvGraphicFramePr>
          <p:nvPr>
            <p:extLst>
              <p:ext uri="{D42A27DB-BD31-4B8C-83A1-F6EECF244321}">
                <p14:modId xmlns:p14="http://schemas.microsoft.com/office/powerpoint/2010/main" val="2371992521"/>
              </p:ext>
            </p:extLst>
          </p:nvPr>
        </p:nvGraphicFramePr>
        <p:xfrm>
          <a:off x="731519" y="1895719"/>
          <a:ext cx="10737669" cy="3682121"/>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2846908823"/>
                    </a:ext>
                  </a:extLst>
                </a:gridCol>
              </a:tblGrid>
              <a:tr h="3682121">
                <a:tc>
                  <a:txBody>
                    <a:bodyPr/>
                    <a:lstStyle/>
                    <a:p>
                      <a:pPr algn="just">
                        <a:lnSpc>
                          <a:spcPct val="144000"/>
                        </a:lnSpc>
                        <a:spcAft>
                          <a:spcPts val="600"/>
                        </a:spcAft>
                      </a:pPr>
                      <a:r>
                        <a:rPr lang="en-US" sz="2000" dirty="0">
                          <a:effectLst/>
                        </a:rPr>
                        <a:t>Conjunctions Are Not True Transitions		</a:t>
                      </a:r>
                      <a:endParaRPr lang="ru-RU" sz="2000" dirty="0">
                        <a:effectLst/>
                      </a:endParaRPr>
                    </a:p>
                    <a:p>
                      <a:pPr indent="450215" algn="just">
                        <a:lnSpc>
                          <a:spcPct val="144000"/>
                        </a:lnSpc>
                        <a:spcAft>
                          <a:spcPts val="600"/>
                        </a:spcAft>
                      </a:pPr>
                      <a:r>
                        <a:rPr lang="en-US" sz="2000" dirty="0">
                          <a:effectLst/>
                        </a:rPr>
                        <a:t>It is tempting to start a sentence with But or And. But don't do it in technical writing. And here's why – but and </a:t>
                      </a:r>
                      <a:r>
                        <a:rPr lang="en-US" sz="2000" dirty="0" err="1">
                          <a:effectLst/>
                        </a:rPr>
                        <a:t>and</a:t>
                      </a:r>
                      <a:r>
                        <a:rPr lang="en-US" sz="2000" dirty="0">
                          <a:effectLst/>
                        </a:rPr>
                        <a:t> are conjunctions, great for </a:t>
                      </a:r>
                      <a:r>
                        <a:rPr lang="en-US" sz="2000" dirty="0" err="1">
                          <a:effectLst/>
                        </a:rPr>
                        <a:t>intrasentence</a:t>
                      </a:r>
                      <a:r>
                        <a:rPr lang="en-US" sz="2000" dirty="0">
                          <a:effectLst/>
                        </a:rPr>
                        <a:t> transitions but not appropriate for </a:t>
                      </a:r>
                      <a:r>
                        <a:rPr lang="en-US" sz="2000" dirty="0" err="1">
                          <a:effectLst/>
                        </a:rPr>
                        <a:t>intersentence</a:t>
                      </a:r>
                      <a:r>
                        <a:rPr lang="en-US" sz="2000" dirty="0">
                          <a:effectLst/>
                        </a:rPr>
                        <a:t> transitions.</a:t>
                      </a:r>
                      <a:endParaRPr lang="ru-RU" sz="2000" dirty="0">
                        <a:effectLst/>
                      </a:endParaRPr>
                    </a:p>
                    <a:p>
                      <a:pPr algn="just">
                        <a:lnSpc>
                          <a:spcPct val="144000"/>
                        </a:lnSpc>
                        <a:spcAft>
                          <a:spcPts val="600"/>
                        </a:spcAft>
                      </a:pPr>
                      <a:r>
                        <a:rPr lang="en-US" sz="2000" dirty="0">
                          <a:effectLst/>
                        </a:rPr>
                        <a:t>	Note that starting a sentence with a conjunction is fine in fiction. The rules of fiction are not as rigid as those for technical prose. Furthermore, in real-world conversations (which is something that fiction writers try to emulate), speakers start sentences with conjunctions all the time.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96587779"/>
                  </a:ext>
                </a:extLst>
              </a:tr>
            </a:tbl>
          </a:graphicData>
        </a:graphic>
      </p:graphicFrame>
    </p:spTree>
    <p:extLst>
      <p:ext uri="{BB962C8B-B14F-4D97-AF65-F5344CB8AC3E}">
        <p14:creationId xmlns:p14="http://schemas.microsoft.com/office/powerpoint/2010/main" val="386695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 Length</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lgn="just">
              <a:buNone/>
            </a:pPr>
            <a:r>
              <a:rPr lang="en-US" sz="2300" dirty="0"/>
              <a:t>In high school English class, you may have been taught to write paragraphs to the following formula:</a:t>
            </a:r>
            <a:endParaRPr lang="ru-RU" sz="2300" dirty="0"/>
          </a:p>
          <a:p>
            <a:pPr lvl="0" algn="just"/>
            <a:r>
              <a:rPr lang="en-US" sz="2300" dirty="0"/>
              <a:t>The first (or topic) sentence introduces the paragraph.</a:t>
            </a:r>
            <a:endParaRPr lang="ru-RU" sz="2300" dirty="0"/>
          </a:p>
          <a:p>
            <a:pPr lvl="0" algn="just"/>
            <a:r>
              <a:rPr lang="en-US" sz="2300" dirty="0"/>
              <a:t>The middle three sentences are the body of the paragraph.</a:t>
            </a:r>
            <a:endParaRPr lang="ru-RU" sz="2300" dirty="0"/>
          </a:p>
          <a:p>
            <a:pPr lvl="0" algn="just"/>
            <a:r>
              <a:rPr lang="en-US" sz="2300" dirty="0"/>
              <a:t>The final sentence summarizes the paragraph.</a:t>
            </a:r>
            <a:endParaRPr lang="ru-RU" sz="2300" dirty="0"/>
          </a:p>
          <a:p>
            <a:pPr marL="0" indent="0" algn="just">
              <a:buNone/>
            </a:pPr>
            <a:r>
              <a:rPr lang="en-US" sz="2300" dirty="0"/>
              <a:t>Consequently, every paragraph consumed roughly five sentences.</a:t>
            </a:r>
            <a:endParaRPr lang="ru-RU" sz="2300" dirty="0"/>
          </a:p>
          <a:p>
            <a:pPr marL="0" indent="0" algn="just">
              <a:buNone/>
            </a:pPr>
            <a:r>
              <a:rPr lang="en-US" sz="2300" dirty="0"/>
              <a:t>When writing technical prose as an adult, you might have brought along that same rigid formula (one paragraph - five sentences). Allow me to liberate you—a paragraph should be as long or short as is needed. Some paragraphs should weigh a skimpy two or three sentences, while others should weigh a robust seven or eight sentences. Both weights are equally healthy.</a:t>
            </a:r>
            <a:endParaRPr lang="ru-RU" sz="2300" dirty="0"/>
          </a:p>
        </p:txBody>
      </p:sp>
    </p:spTree>
    <p:extLst>
      <p:ext uri="{BB962C8B-B14F-4D97-AF65-F5344CB8AC3E}">
        <p14:creationId xmlns:p14="http://schemas.microsoft.com/office/powerpoint/2010/main" val="18562112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 Length</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sz="2100" dirty="0"/>
              <a:t>Many good writers vary the length of paragraphs. Changing the length keeps readers awake. Some writers intentionally pop in an occasional lengthy paragraph after a quick series of short paragraphs. Your high school English teacher might not approve, but your readers will.</a:t>
            </a:r>
            <a:endParaRPr lang="ru-RU" sz="2100" dirty="0"/>
          </a:p>
          <a:p>
            <a:pPr algn="just"/>
            <a:r>
              <a:rPr lang="en-US" sz="2100" dirty="0"/>
              <a:t>Yes, an occasional one-sentence paragraph is fine.</a:t>
            </a:r>
            <a:endParaRPr lang="ru-RU" sz="2100" dirty="0"/>
          </a:p>
          <a:p>
            <a:pPr algn="just"/>
            <a:r>
              <a:rPr lang="en-US" sz="2100" dirty="0"/>
              <a:t>Beware of the rambling, massive paragraph that just never ends. When editing such a para­graph, I sense that the writer hasn’t figured out the right key to press to trigger a new para­graph. A one-ton paragraph possesses an intimidating amount of girth and heft. Reading such paragraphs is a chore, which is why many readers simply skip over them. The obvious solution is to divide morbidly obese paragraphs into multiple svelte, healthy ones.</a:t>
            </a:r>
            <a:endParaRPr lang="ru-RU" sz="2100" dirty="0"/>
          </a:p>
          <a:p>
            <a:pPr algn="just"/>
            <a:r>
              <a:rPr lang="en-US" sz="2100" dirty="0"/>
              <a:t>When writing for a medium (such as newspapers) that contains very narrow columns, your paragraphs must be exceedingly short, oftentimes only a sentence or two.</a:t>
            </a:r>
            <a:endParaRPr lang="ru-RU" sz="2100" dirty="0"/>
          </a:p>
        </p:txBody>
      </p:sp>
    </p:spTree>
    <p:extLst>
      <p:ext uri="{BB962C8B-B14F-4D97-AF65-F5344CB8AC3E}">
        <p14:creationId xmlns:p14="http://schemas.microsoft.com/office/powerpoint/2010/main" val="24873874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 Length</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algn="just"/>
            <a:r>
              <a:rPr lang="en-US" dirty="0"/>
              <a:t>The opening sentence of a paragraph should flow fairly naturally from the preceding para­graph. For example, in the following passage, notice that the opening sentence of the sec­ond paragraph transitions by tightly summarizing earlier facts before segueing to the next topic</a:t>
            </a:r>
            <a:r>
              <a:rPr lang="en-US" dirty="0" smtClean="0"/>
              <a:t>:</a:t>
            </a:r>
            <a:endParaRPr lang="ru-RU" dirty="0" smtClean="0"/>
          </a:p>
          <a:p>
            <a:pPr algn="just"/>
            <a:endParaRPr lang="ru-RU" sz="2100" dirty="0"/>
          </a:p>
          <a:p>
            <a:pPr algn="just"/>
            <a:endParaRPr lang="ru-RU" dirty="0" smtClean="0"/>
          </a:p>
          <a:p>
            <a:pPr algn="just"/>
            <a:endParaRPr lang="ru-RU" dirty="0"/>
          </a:p>
          <a:p>
            <a:pPr algn="just"/>
            <a:r>
              <a:rPr lang="en-US" dirty="0" smtClean="0"/>
              <a:t>Many </a:t>
            </a:r>
            <a:r>
              <a:rPr lang="en-US" dirty="0"/>
              <a:t>editors frown on starting a paragraph with a transition term, feeling that transition terms connect sentences, not paragraphs. For example, some editors would forbid the fol­lowing paragraph opening</a:t>
            </a:r>
            <a:r>
              <a:rPr lang="en-US" dirty="0" smtClean="0"/>
              <a:t>:</a:t>
            </a:r>
            <a:endParaRPr lang="ru-RU" dirty="0" smtClean="0"/>
          </a:p>
          <a:p>
            <a:pPr algn="just"/>
            <a:endParaRPr lang="ru-RU" sz="2100" dirty="0"/>
          </a:p>
          <a:p>
            <a:pPr algn="just"/>
            <a:r>
              <a:rPr lang="en-US" dirty="0"/>
              <a:t>If you cannot make a paragraph flow naturally from its predecessor, then place that para­graph in a new or different section.</a:t>
            </a:r>
            <a:endParaRPr lang="ru-RU" sz="2100" dirty="0"/>
          </a:p>
        </p:txBody>
      </p:sp>
      <p:graphicFrame>
        <p:nvGraphicFramePr>
          <p:cNvPr id="4" name="Таблица 3"/>
          <p:cNvGraphicFramePr>
            <a:graphicFrameLocks noGrp="1"/>
          </p:cNvGraphicFramePr>
          <p:nvPr>
            <p:extLst>
              <p:ext uri="{D42A27DB-BD31-4B8C-83A1-F6EECF244321}">
                <p14:modId xmlns:p14="http://schemas.microsoft.com/office/powerpoint/2010/main" val="1566966149"/>
              </p:ext>
            </p:extLst>
          </p:nvPr>
        </p:nvGraphicFramePr>
        <p:xfrm>
          <a:off x="731519" y="2567876"/>
          <a:ext cx="10737669" cy="1219200"/>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3147690736"/>
                    </a:ext>
                  </a:extLst>
                </a:gridCol>
              </a:tblGrid>
              <a:tr h="0">
                <a:tc>
                  <a:txBody>
                    <a:bodyPr/>
                    <a:lstStyle/>
                    <a:p>
                      <a:pPr algn="just">
                        <a:lnSpc>
                          <a:spcPct val="100000"/>
                        </a:lnSpc>
                        <a:spcAft>
                          <a:spcPts val="0"/>
                        </a:spcAft>
                      </a:pPr>
                      <a:r>
                        <a:rPr lang="en-US" sz="1600" dirty="0">
                          <a:effectLst/>
                        </a:rPr>
                        <a:t>	Dolphins are outstanding swimmers that can move at up to 30 miles per hour. Some dolphin species can hold their breath for up to ten minutes. Eventually though, dolphins must come up for fresh air since they have lungs, not gills. </a:t>
                      </a:r>
                      <a:endParaRPr lang="ru-RU" sz="1600" dirty="0">
                        <a:effectLst/>
                      </a:endParaRPr>
                    </a:p>
                    <a:p>
                      <a:pPr algn="just">
                        <a:lnSpc>
                          <a:spcPct val="100000"/>
                        </a:lnSpc>
                        <a:spcAft>
                          <a:spcPts val="0"/>
                        </a:spcAft>
                      </a:pPr>
                      <a:r>
                        <a:rPr lang="en-US" sz="1600" dirty="0">
                          <a:effectLst/>
                        </a:rPr>
                        <a:t>	Although dolphins both breathe air and swim expertly, dolphins are not amphibians. True amphibians start their life in water prior to transitioning...</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61770464"/>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2328850301"/>
              </p:ext>
            </p:extLst>
          </p:nvPr>
        </p:nvGraphicFramePr>
        <p:xfrm>
          <a:off x="731518" y="4884439"/>
          <a:ext cx="10737669" cy="458270"/>
        </p:xfrm>
        <a:graphic>
          <a:graphicData uri="http://schemas.openxmlformats.org/drawingml/2006/table">
            <a:tbl>
              <a:tblPr firstRow="1" firstCol="1" bandRow="1">
                <a:tableStyleId>{5FD0F851-EC5A-4D38-B0AD-8093EC10F338}</a:tableStyleId>
              </a:tblPr>
              <a:tblGrid>
                <a:gridCol w="10737669">
                  <a:extLst>
                    <a:ext uri="{9D8B030D-6E8A-4147-A177-3AD203B41FA5}">
                      <a16:colId xmlns:a16="http://schemas.microsoft.com/office/drawing/2014/main" val="395327348"/>
                    </a:ext>
                  </a:extLst>
                </a:gridCol>
              </a:tblGrid>
              <a:tr h="458270">
                <a:tc>
                  <a:txBody>
                    <a:bodyPr/>
                    <a:lstStyle/>
                    <a:p>
                      <a:pPr algn="ctr">
                        <a:lnSpc>
                          <a:spcPct val="144000"/>
                        </a:lnSpc>
                        <a:spcAft>
                          <a:spcPts val="600"/>
                        </a:spcAft>
                      </a:pPr>
                      <a:r>
                        <a:rPr lang="en-US" sz="2000" dirty="0">
                          <a:effectLst/>
                        </a:rPr>
                        <a:t>However, dolphins are not amphibians.</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27610144"/>
                  </a:ext>
                </a:extLst>
              </a:tr>
            </a:tbl>
          </a:graphicData>
        </a:graphic>
      </p:graphicFrame>
    </p:spTree>
    <p:extLst>
      <p:ext uri="{BB962C8B-B14F-4D97-AF65-F5344CB8AC3E}">
        <p14:creationId xmlns:p14="http://schemas.microsoft.com/office/powerpoint/2010/main" val="26843156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 Length</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a:bodyPr>
          <a:lstStyle/>
          <a:p>
            <a:pPr marL="0" indent="0" algn="just">
              <a:buNone/>
            </a:pPr>
            <a:r>
              <a:rPr lang="en-US" dirty="0"/>
              <a:t>You should divide any document longer than a page or two into distinct sections. Doing so makes the document easier to write and easier to read. Each section must begin with a section header, which is its title. The following are some guidelines for sections and section headers:</a:t>
            </a:r>
            <a:endParaRPr lang="ru-RU" dirty="0"/>
          </a:p>
          <a:p>
            <a:pPr lvl="0" algn="just"/>
            <a:r>
              <a:rPr lang="en-US" dirty="0"/>
              <a:t>The opening sentence of a section should establish the section’s purpose.</a:t>
            </a:r>
            <a:endParaRPr lang="ru-RU" dirty="0"/>
          </a:p>
          <a:p>
            <a:pPr lvl="0" algn="just"/>
            <a:r>
              <a:rPr lang="en-US" dirty="0"/>
              <a:t>Each section must contain at least one sentence. That is, you may not place two sec­tions in a row without intervening text.</a:t>
            </a:r>
            <a:endParaRPr lang="ru-RU" dirty="0"/>
          </a:p>
          <a:p>
            <a:pPr lvl="0" algn="just"/>
            <a:r>
              <a:rPr lang="en-US" dirty="0"/>
              <a:t>Section names are not body text and should not be treated as such. For example, a section header cannot act as a valid introduction to a list; you must supply the intro­ductory sentence in body text.</a:t>
            </a:r>
            <a:endParaRPr lang="ru-RU" dirty="0"/>
          </a:p>
          <a:p>
            <a:pPr lvl="0" algn="just"/>
            <a:r>
              <a:rPr lang="en-US" dirty="0"/>
              <a:t>Section levels should rarely go more than three levels deep, counting the title of the document (or the chapter title) as the top level. In other words, beyond that top ­level header, you should only supply two additional levels of headers. At the fourth level, many readers lose track of the hierarchy, which leads to confusion</a:t>
            </a:r>
            <a:r>
              <a:rPr lang="en-US" dirty="0" smtClean="0"/>
              <a:t>.</a:t>
            </a:r>
            <a:endParaRPr lang="ru-RU" dirty="0"/>
          </a:p>
        </p:txBody>
      </p:sp>
    </p:spTree>
    <p:extLst>
      <p:ext uri="{BB962C8B-B14F-4D97-AF65-F5344CB8AC3E}">
        <p14:creationId xmlns:p14="http://schemas.microsoft.com/office/powerpoint/2010/main" val="23438164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Paragraph Length</a:t>
            </a:r>
            <a:endParaRPr lang="ru-RU" sz="5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219232310"/>
              </p:ext>
            </p:extLst>
          </p:nvPr>
        </p:nvGraphicFramePr>
        <p:xfrm>
          <a:off x="1423851" y="1065067"/>
          <a:ext cx="8983480" cy="5481003"/>
        </p:xfrm>
        <a:graphic>
          <a:graphicData uri="http://schemas.openxmlformats.org/drawingml/2006/table">
            <a:tbl>
              <a:tblPr firstRow="1" firstCol="1" bandRow="1">
                <a:tableStyleId>{5FD0F851-EC5A-4D38-B0AD-8093EC10F338}</a:tableStyleId>
              </a:tblPr>
              <a:tblGrid>
                <a:gridCol w="8983480">
                  <a:extLst>
                    <a:ext uri="{9D8B030D-6E8A-4147-A177-3AD203B41FA5}">
                      <a16:colId xmlns:a16="http://schemas.microsoft.com/office/drawing/2014/main" val="1631473851"/>
                    </a:ext>
                  </a:extLst>
                </a:gridCol>
              </a:tblGrid>
              <a:tr h="5152853">
                <a:tc>
                  <a:txBody>
                    <a:bodyPr/>
                    <a:lstStyle/>
                    <a:p>
                      <a:pPr algn="just">
                        <a:lnSpc>
                          <a:spcPct val="144000"/>
                        </a:lnSpc>
                        <a:spcAft>
                          <a:spcPts val="400"/>
                        </a:spcAft>
                      </a:pPr>
                      <a:r>
                        <a:rPr lang="en-US" sz="1700" dirty="0">
                          <a:effectLst/>
                        </a:rPr>
                        <a:t>Should You Number Section Headers?</a:t>
                      </a:r>
                      <a:endParaRPr lang="ru-RU" sz="1700" dirty="0">
                        <a:effectLst/>
                      </a:endParaRPr>
                    </a:p>
                    <a:p>
                      <a:pPr algn="just">
                        <a:lnSpc>
                          <a:spcPct val="144000"/>
                        </a:lnSpc>
                        <a:spcAft>
                          <a:spcPts val="400"/>
                        </a:spcAft>
                      </a:pPr>
                      <a:r>
                        <a:rPr lang="en-US" sz="1700" dirty="0">
                          <a:effectLst/>
                        </a:rPr>
                        <a:t>	Many documents provide a multilevel section number in front of each section name, as in the following section header:</a:t>
                      </a:r>
                      <a:endParaRPr lang="ru-RU" sz="1700" dirty="0">
                        <a:effectLst/>
                      </a:endParaRPr>
                    </a:p>
                    <a:p>
                      <a:pPr algn="just">
                        <a:lnSpc>
                          <a:spcPct val="144000"/>
                        </a:lnSpc>
                        <a:spcAft>
                          <a:spcPts val="400"/>
                        </a:spcAft>
                      </a:pPr>
                      <a:r>
                        <a:rPr lang="en-US" sz="1700" dirty="0">
                          <a:effectLst/>
                        </a:rPr>
                        <a:t>	3.6.4 Orcas Make Poor Pets</a:t>
                      </a:r>
                      <a:endParaRPr lang="ru-RU" sz="1700" dirty="0">
                        <a:effectLst/>
                      </a:endParaRPr>
                    </a:p>
                    <a:p>
                      <a:pPr algn="just">
                        <a:lnSpc>
                          <a:spcPct val="144000"/>
                        </a:lnSpc>
                        <a:spcAft>
                          <a:spcPts val="400"/>
                        </a:spcAft>
                      </a:pPr>
                      <a:r>
                        <a:rPr lang="en-US" sz="1700" dirty="0">
                          <a:effectLst/>
                        </a:rPr>
                        <a:t>	You should place section numbers on the following types of documents:</a:t>
                      </a:r>
                      <a:endParaRPr lang="ru-RU" sz="1700" dirty="0">
                        <a:effectLst/>
                      </a:endParaRPr>
                    </a:p>
                    <a:p>
                      <a:pPr marL="342900" lvl="0" indent="-342900" algn="just">
                        <a:lnSpc>
                          <a:spcPct val="144000"/>
                        </a:lnSpc>
                        <a:spcAft>
                          <a:spcPts val="400"/>
                        </a:spcAft>
                        <a:buFont typeface="Symbol" panose="05050102010706020507" pitchFamily="18" charset="2"/>
                        <a:buChar char=""/>
                      </a:pPr>
                      <a:r>
                        <a:rPr lang="en-US" sz="1700" dirty="0">
                          <a:effectLst/>
                        </a:rPr>
                        <a:t>Engineering documents that serve a legal purpose. For example, documents that are attachments to a contract almost always contain section numbers. Section numbers reduce ambiguity when lawyers discuss the contract.</a:t>
                      </a:r>
                      <a:endParaRPr lang="ru-RU" sz="1700" dirty="0">
                        <a:effectLst/>
                      </a:endParaRPr>
                    </a:p>
                    <a:p>
                      <a:pPr marL="342900" lvl="0" indent="-342900" algn="just">
                        <a:lnSpc>
                          <a:spcPct val="144000"/>
                        </a:lnSpc>
                        <a:spcAft>
                          <a:spcPts val="400"/>
                        </a:spcAft>
                        <a:buFont typeface="Symbol" panose="05050102010706020507" pitchFamily="18" charset="2"/>
                        <a:buChar char=""/>
                      </a:pPr>
                      <a:r>
                        <a:rPr lang="en-US" sz="1700" dirty="0">
                          <a:effectLst/>
                        </a:rPr>
                        <a:t>Engineering documents in which section numbers are a contractual requirement. For example, most military organizations require documents to contain section numbers.</a:t>
                      </a:r>
                      <a:endParaRPr lang="ru-RU" sz="1700" dirty="0">
                        <a:effectLst/>
                      </a:endParaRPr>
                    </a:p>
                    <a:p>
                      <a:pPr algn="just">
                        <a:lnSpc>
                          <a:spcPct val="144000"/>
                        </a:lnSpc>
                        <a:spcAft>
                          <a:spcPts val="400"/>
                        </a:spcAft>
                      </a:pPr>
                      <a:r>
                        <a:rPr lang="en-US" sz="1700" dirty="0">
                          <a:effectLst/>
                        </a:rPr>
                        <a:t>	When writing for a lay audience, avoid section numbers. To members of a lay audience, section numbers appear formal and intimidating, rather like a big red “nerd crossing ahead” warning flag being waved in their faces.</a:t>
                      </a:r>
                      <a:endParaRPr lang="ru-RU" sz="17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7818360"/>
                  </a:ext>
                </a:extLst>
              </a:tr>
            </a:tbl>
          </a:graphicData>
        </a:graphic>
      </p:graphicFrame>
    </p:spTree>
    <p:extLst>
      <p:ext uri="{BB962C8B-B14F-4D97-AF65-F5344CB8AC3E}">
        <p14:creationId xmlns:p14="http://schemas.microsoft.com/office/powerpoint/2010/main" val="37108347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Summary of Paragraphs and Sections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rmAutofit fontScale="77500" lnSpcReduction="20000"/>
          </a:bodyPr>
          <a:lstStyle/>
          <a:p>
            <a:pPr marL="0" indent="0" algn="just">
              <a:buNone/>
            </a:pPr>
            <a:r>
              <a:rPr lang="en-US" dirty="0"/>
              <a:t>When reviewing your writing, ask yourself the following questions about each paragraph:</a:t>
            </a:r>
            <a:endParaRPr lang="ru-RU" dirty="0"/>
          </a:p>
          <a:p>
            <a:pPr lvl="0" algn="just"/>
            <a:r>
              <a:rPr lang="en-US" dirty="0"/>
              <a:t>Does each sentence flow naturally into the sentence that follows?</a:t>
            </a:r>
            <a:endParaRPr lang="ru-RU" dirty="0"/>
          </a:p>
          <a:p>
            <a:pPr lvl="0" algn="just"/>
            <a:r>
              <a:rPr lang="en-US" dirty="0"/>
              <a:t>Do sentences sound choppy? If so, consider adding transition terms to the beginning of choppy sentences.</a:t>
            </a:r>
            <a:endParaRPr lang="ru-RU" dirty="0"/>
          </a:p>
          <a:p>
            <a:pPr lvl="0" algn="just"/>
            <a:r>
              <a:rPr lang="en-US" dirty="0"/>
              <a:t>Do any sentences start with conjunctions instead of proper transition terms?</a:t>
            </a:r>
            <a:endParaRPr lang="ru-RU" dirty="0"/>
          </a:p>
          <a:p>
            <a:pPr lvl="0" algn="just"/>
            <a:r>
              <a:rPr lang="en-US" dirty="0"/>
              <a:t>Does each paragraph flow naturally into the paragraph that follows?</a:t>
            </a:r>
            <a:endParaRPr lang="ru-RU" dirty="0"/>
          </a:p>
          <a:p>
            <a:pPr lvl="0" algn="just"/>
            <a:r>
              <a:rPr lang="en-US" dirty="0"/>
              <a:t>Do any paragraphs start with transition terms? They usually should not.</a:t>
            </a:r>
            <a:endParaRPr lang="ru-RU" dirty="0"/>
          </a:p>
          <a:p>
            <a:pPr lvl="0" algn="just"/>
            <a:r>
              <a:rPr lang="en-US" dirty="0"/>
              <a:t>Are any paragraphs too long? Be wary of paragraphs longer than eight sentences or so. Chop lengthy paragraphs into two or three shorter ones.</a:t>
            </a:r>
            <a:endParaRPr lang="ru-RU" dirty="0"/>
          </a:p>
          <a:p>
            <a:pPr lvl="0" algn="just"/>
            <a:r>
              <a:rPr lang="en-US" dirty="0"/>
              <a:t>Do all the sentences in a paragraph belong together, or do some sentences veer so far off course that they belong in another paragraph?</a:t>
            </a:r>
            <a:endParaRPr lang="ru-RU" dirty="0"/>
          </a:p>
          <a:p>
            <a:pPr lvl="0" algn="just"/>
            <a:r>
              <a:rPr lang="en-US" dirty="0"/>
              <a:t>When reviewing your writing, ask yourself the following questions about each section:</a:t>
            </a:r>
            <a:endParaRPr lang="ru-RU" dirty="0"/>
          </a:p>
          <a:p>
            <a:pPr lvl="0" algn="just"/>
            <a:r>
              <a:rPr lang="en-US" dirty="0"/>
              <a:t>Is each section header descriptive? In other words, does each section actually describe what the section header says it should?</a:t>
            </a:r>
            <a:endParaRPr lang="ru-RU" dirty="0"/>
          </a:p>
          <a:p>
            <a:pPr lvl="0" algn="just"/>
            <a:r>
              <a:rPr lang="en-US" dirty="0"/>
              <a:t>Can any section headers be more specific? For example, calling a section header “Orcas” might not be not nearly as informative to readers as calling it “Orcas: Diet.”</a:t>
            </a:r>
            <a:endParaRPr lang="ru-RU" dirty="0"/>
          </a:p>
          <a:p>
            <a:pPr algn="just"/>
            <a:r>
              <a:rPr lang="en-US" dirty="0"/>
              <a:t>Are all the paragraphs in a section related, or do some paragraphs belong in a new or different section?</a:t>
            </a:r>
            <a:endParaRPr lang="ru-RU" sz="2500" dirty="0"/>
          </a:p>
        </p:txBody>
      </p:sp>
    </p:spTree>
    <p:extLst>
      <p:ext uri="{BB962C8B-B14F-4D97-AF65-F5344CB8AC3E}">
        <p14:creationId xmlns:p14="http://schemas.microsoft.com/office/powerpoint/2010/main" val="18212202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74381"/>
            <a:ext cx="9905998" cy="890686"/>
          </a:xfrm>
        </p:spPr>
        <p:txBody>
          <a:bodyPr>
            <a:normAutofit/>
          </a:bodyPr>
          <a:lstStyle/>
          <a:p>
            <a:r>
              <a:rPr lang="en-US" b="1" dirty="0"/>
              <a:t>References: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19" y="1177706"/>
            <a:ext cx="10737669" cy="5066340"/>
          </a:xfrm>
        </p:spPr>
        <p:txBody>
          <a:bodyPr>
            <a:noAutofit/>
          </a:bodyPr>
          <a:lstStyle/>
          <a:p>
            <a:pPr lvl="0"/>
            <a:r>
              <a:rPr lang="ru-RU" sz="3000" dirty="0" smtClean="0"/>
              <a:t>1</a:t>
            </a:r>
            <a:r>
              <a:rPr lang="en-US" sz="3000" dirty="0" smtClean="0"/>
              <a:t>. Technical </a:t>
            </a:r>
            <a:r>
              <a:rPr lang="en-US" sz="3000" dirty="0"/>
              <a:t>Writing, Serena Henning, JP Publishing, LLC, 2020</a:t>
            </a:r>
            <a:endParaRPr lang="ru-RU" sz="3000" dirty="0"/>
          </a:p>
          <a:p>
            <a:pPr lvl="0"/>
            <a:r>
              <a:rPr lang="en-US" sz="3000" dirty="0" smtClean="0"/>
              <a:t>2. Technical </a:t>
            </a:r>
            <a:r>
              <a:rPr lang="en-US" sz="3000" dirty="0"/>
              <a:t>Writing Process, Kieran Morgan, Better on Publications, 2015</a:t>
            </a:r>
            <a:endParaRPr lang="ru-RU" sz="3000" dirty="0"/>
          </a:p>
          <a:p>
            <a:pPr lvl="0"/>
            <a:r>
              <a:rPr lang="en-US" sz="3000" dirty="0" smtClean="0"/>
              <a:t>3. Spring </a:t>
            </a:r>
            <a:r>
              <a:rPr lang="en-US" sz="3000" dirty="0"/>
              <a:t>into Technical Writing for Engineers and Scientists, Barry J. Rosenberg, Pearson Education, </a:t>
            </a:r>
            <a:r>
              <a:rPr lang="en-US" sz="3000" dirty="0" err="1"/>
              <a:t>Inc</a:t>
            </a:r>
            <a:r>
              <a:rPr lang="en-US" sz="3000" dirty="0"/>
              <a:t>, 2005</a:t>
            </a:r>
            <a:endParaRPr lang="ru-RU" sz="3000" dirty="0"/>
          </a:p>
          <a:p>
            <a:pPr lvl="0"/>
            <a:r>
              <a:rPr lang="en-US" sz="3000" dirty="0" smtClean="0"/>
              <a:t>4. Technical </a:t>
            </a:r>
            <a:r>
              <a:rPr lang="en-US" sz="3000" dirty="0"/>
              <a:t>Writing A-Z, Trever M. Young, </a:t>
            </a:r>
            <a:r>
              <a:rPr lang="en-US" sz="3000" dirty="0" err="1"/>
              <a:t>Asme</a:t>
            </a:r>
            <a:r>
              <a:rPr lang="en-US" sz="3000" dirty="0"/>
              <a:t> Press, </a:t>
            </a:r>
            <a:r>
              <a:rPr lang="en-US" sz="3000" dirty="0" smtClean="0"/>
              <a:t>2009</a:t>
            </a:r>
            <a:endParaRPr lang="ru-RU" sz="3000" dirty="0"/>
          </a:p>
        </p:txBody>
      </p:sp>
    </p:spTree>
    <p:extLst>
      <p:ext uri="{BB962C8B-B14F-4D97-AF65-F5344CB8AC3E}">
        <p14:creationId xmlns:p14="http://schemas.microsoft.com/office/powerpoint/2010/main" val="18992128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397</TotalTime>
  <Words>6029</Words>
  <Application>Microsoft Office PowerPoint</Application>
  <PresentationFormat>Широкоэкранный</PresentationFormat>
  <Paragraphs>400</Paragraphs>
  <Slides>43</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43</vt:i4>
      </vt:variant>
    </vt:vector>
  </HeadingPairs>
  <TitlesOfParts>
    <vt:vector size="51" baseType="lpstr">
      <vt:lpstr>Arial</vt:lpstr>
      <vt:lpstr>Calibri</vt:lpstr>
      <vt:lpstr>Century Gothic</vt:lpstr>
      <vt:lpstr>Symbol</vt:lpstr>
      <vt:lpstr>Tahoma</vt:lpstr>
      <vt:lpstr>Times New Roman</vt:lpstr>
      <vt:lpstr>Wingdings 3</vt:lpstr>
      <vt:lpstr>Ион</vt:lpstr>
      <vt:lpstr>ASSEMBLING LONG REPORTS. TEMPLATES</vt:lpstr>
      <vt:lpstr>ASSEMBLING LONG REPORTS</vt:lpstr>
      <vt:lpstr>Assembling long reports</vt:lpstr>
      <vt:lpstr>Starting out: defining a purpose and an audience</vt:lpstr>
      <vt:lpstr>What is the report about and why is it needed?</vt:lpstr>
      <vt:lpstr>Who is it for?</vt:lpstr>
      <vt:lpstr>How to make your report analytical</vt:lpstr>
      <vt:lpstr>How to make your report analytical</vt:lpstr>
      <vt:lpstr>How to make your report analytical</vt:lpstr>
      <vt:lpstr>Collecting data</vt:lpstr>
      <vt:lpstr>Sorting through material</vt:lpstr>
      <vt:lpstr>Planning your findings</vt:lpstr>
      <vt:lpstr>Writing up!</vt:lpstr>
      <vt:lpstr>Reviewing and redrafting</vt:lpstr>
      <vt:lpstr>Presentation and formatting</vt:lpstr>
      <vt:lpstr>What is a feasibility report?</vt:lpstr>
      <vt:lpstr>How to write a feasibility report</vt:lpstr>
      <vt:lpstr>Front matter</vt:lpstr>
      <vt:lpstr>Report Body</vt:lpstr>
      <vt:lpstr>Report Body</vt:lpstr>
      <vt:lpstr>Back Matter</vt:lpstr>
      <vt:lpstr>Useful language</vt:lpstr>
      <vt:lpstr>What is an annual report?</vt:lpstr>
      <vt:lpstr>What is an annual report?</vt:lpstr>
      <vt:lpstr>How to write an annual report</vt:lpstr>
      <vt:lpstr>How to write an annual report</vt:lpstr>
      <vt:lpstr>The dilemma for non-profits</vt:lpstr>
      <vt:lpstr>The dilemma for non-profits</vt:lpstr>
      <vt:lpstr>The dilemma for non-profits</vt:lpstr>
      <vt:lpstr>Useful language</vt:lpstr>
      <vt:lpstr>Paragraphs and Sections</vt:lpstr>
      <vt:lpstr>Sentence Transitions</vt:lpstr>
      <vt:lpstr>Sentence Transitions</vt:lpstr>
      <vt:lpstr>The Value of Transitions</vt:lpstr>
      <vt:lpstr>Sentence Transitions</vt:lpstr>
      <vt:lpstr>Paragraph Length</vt:lpstr>
      <vt:lpstr>Paragraph Length</vt:lpstr>
      <vt:lpstr>Paragraph Length</vt:lpstr>
      <vt:lpstr>Paragraph Length</vt:lpstr>
      <vt:lpstr>Paragraph Length</vt:lpstr>
      <vt:lpstr>Summary of Paragraphs and Sections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User</cp:lastModifiedBy>
  <cp:revision>41</cp:revision>
  <dcterms:created xsi:type="dcterms:W3CDTF">2021-09-19T13:59:21Z</dcterms:created>
  <dcterms:modified xsi:type="dcterms:W3CDTF">2021-11-08T07:44:05Z</dcterms:modified>
</cp:coreProperties>
</file>