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57" r:id="rId3"/>
    <p:sldId id="405" r:id="rId4"/>
    <p:sldId id="406" r:id="rId5"/>
    <p:sldId id="366" r:id="rId6"/>
    <p:sldId id="407" r:id="rId7"/>
    <p:sldId id="408" r:id="rId8"/>
    <p:sldId id="409" r:id="rId9"/>
    <p:sldId id="367" r:id="rId10"/>
    <p:sldId id="368" r:id="rId11"/>
    <p:sldId id="369" r:id="rId12"/>
    <p:sldId id="410" r:id="rId13"/>
    <p:sldId id="370" r:id="rId14"/>
    <p:sldId id="371" r:id="rId15"/>
    <p:sldId id="411" r:id="rId16"/>
    <p:sldId id="412" r:id="rId17"/>
    <p:sldId id="372" r:id="rId18"/>
    <p:sldId id="373" r:id="rId19"/>
    <p:sldId id="413" r:id="rId20"/>
    <p:sldId id="414" r:id="rId21"/>
    <p:sldId id="415" r:id="rId22"/>
    <p:sldId id="416" r:id="rId23"/>
    <p:sldId id="417" r:id="rId24"/>
    <p:sldId id="374" r:id="rId25"/>
    <p:sldId id="375" r:id="rId26"/>
    <p:sldId id="376" r:id="rId27"/>
    <p:sldId id="418" r:id="rId28"/>
    <p:sldId id="419" r:id="rId29"/>
    <p:sldId id="420" r:id="rId30"/>
    <p:sldId id="377" r:id="rId31"/>
    <p:sldId id="421" r:id="rId32"/>
    <p:sldId id="378" r:id="rId33"/>
    <p:sldId id="379" r:id="rId34"/>
    <p:sldId id="422" r:id="rId35"/>
    <p:sldId id="423" r:id="rId36"/>
    <p:sldId id="380" r:id="rId37"/>
    <p:sldId id="424" r:id="rId38"/>
    <p:sldId id="381" r:id="rId39"/>
    <p:sldId id="425" r:id="rId40"/>
    <p:sldId id="382" r:id="rId41"/>
    <p:sldId id="383" r:id="rId42"/>
    <p:sldId id="426" r:id="rId43"/>
    <p:sldId id="384" r:id="rId44"/>
    <p:sldId id="427" r:id="rId45"/>
    <p:sldId id="428" r:id="rId46"/>
    <p:sldId id="385" r:id="rId47"/>
    <p:sldId id="429" r:id="rId48"/>
    <p:sldId id="430" r:id="rId49"/>
    <p:sldId id="386" r:id="rId50"/>
    <p:sldId id="365" r:id="rId51"/>
    <p:sldId id="307" r:id="rId5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Светлый стиль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FD0F851-EC5A-4D38-B0AD-8093EC10F338}" styleName="Светлый стиль 1 — акцент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8629945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9855149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8395300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38AF5DA8-7426-469C-93CA-25AFECC8CFC7}" type="datetimeFigureOut">
              <a:rPr lang="ru-RU" smtClean="0"/>
              <a:t>08.11.2021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6764885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38AF5DA8-7426-469C-93CA-25AFECC8CFC7}" type="datetimeFigureOut">
              <a:rPr lang="ru-RU" smtClean="0"/>
              <a:t>08.11.2021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28488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7" name="Date Placeholder 2"/>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3"/>
          <p:cNvSpPr>
            <a:spLocks noGrp="1"/>
          </p:cNvSpPr>
          <p:nvPr>
            <p:ph type="ftr" sz="quarter" idx="11"/>
          </p:nvPr>
        </p:nvSpPr>
        <p:spPr/>
        <p:txBody>
          <a:bodyPr/>
          <a:lstStyle/>
          <a:p>
            <a:endParaRPr lang="ru-RU"/>
          </a:p>
        </p:txBody>
      </p:sp>
      <p:sp>
        <p:nvSpPr>
          <p:cNvPr id="6" name="Slide Number Placeholder 4"/>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6885224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2"/>
          <p:cNvSpPr>
            <a:spLocks noGrp="1"/>
          </p:cNvSpPr>
          <p:nvPr>
            <p:ph type="ftr" sz="quarter" idx="11"/>
          </p:nvPr>
        </p:nvSpPr>
        <p:spPr/>
        <p:txBody>
          <a:bodyPr/>
          <a:lstStyle/>
          <a:p>
            <a:endParaRPr lang="ru-RU"/>
          </a:p>
        </p:txBody>
      </p:sp>
      <p:sp>
        <p:nvSpPr>
          <p:cNvPr id="6" name="Slide Number Placeholder 3"/>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529097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7" name="Date Placeholder 4"/>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5"/>
          <p:cNvSpPr>
            <a:spLocks noGrp="1"/>
          </p:cNvSpPr>
          <p:nvPr>
            <p:ph type="ftr" sz="quarter" idx="11"/>
          </p:nvPr>
        </p:nvSpPr>
        <p:spPr/>
        <p:txBody>
          <a:bodyPr/>
          <a:lstStyle/>
          <a:p>
            <a:endParaRPr lang="ru-RU"/>
          </a:p>
        </p:txBody>
      </p:sp>
      <p:sp>
        <p:nvSpPr>
          <p:cNvPr id="6"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8391123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08.11.2021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7939413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08.11.2021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956436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4004428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a:t>Образец заголовка</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ru-RU"/>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2751424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073976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7287520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450422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5351342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1911927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8AF5DA8-7426-469C-93CA-25AFECC8CFC7}" type="datetimeFigureOut">
              <a:rPr lang="ru-RU" smtClean="0"/>
              <a:t>08.11.2021</a:t>
            </a:fld>
            <a:endParaRPr lang="ru-RU"/>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ru-RU"/>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817E6F9A-2AF8-47F3-A094-FDDA6F0C060B}" type="slidenum">
              <a:rPr lang="ru-RU" smtClean="0"/>
              <a:t>‹#›</a:t>
            </a:fld>
            <a:endParaRPr lang="ru-RU"/>
          </a:p>
        </p:txBody>
      </p:sp>
    </p:spTree>
    <p:extLst>
      <p:ext uri="{BB962C8B-B14F-4D97-AF65-F5344CB8AC3E}">
        <p14:creationId xmlns:p14="http://schemas.microsoft.com/office/powerpoint/2010/main" val="15211771"/>
      </p:ext>
    </p:extLst>
  </p:cSld>
  <p:clrMap bg1="dk1" tx1="lt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872C827-24C0-4CB2-8EDB-F58E7E414706}"/>
              </a:ext>
            </a:extLst>
          </p:cNvPr>
          <p:cNvSpPr>
            <a:spLocks noGrp="1"/>
          </p:cNvSpPr>
          <p:nvPr>
            <p:ph type="ctrTitle"/>
          </p:nvPr>
        </p:nvSpPr>
        <p:spPr>
          <a:xfrm>
            <a:off x="1700212" y="941818"/>
            <a:ext cx="8791575" cy="1421024"/>
          </a:xfrm>
        </p:spPr>
        <p:txBody>
          <a:bodyPr>
            <a:noAutofit/>
          </a:bodyPr>
          <a:lstStyle/>
          <a:p>
            <a:pPr algn="ctr">
              <a:lnSpc>
                <a:spcPct val="107000"/>
              </a:lnSpc>
              <a:spcAft>
                <a:spcPts val="800"/>
              </a:spcAft>
            </a:pPr>
            <a:r>
              <a:rPr lang="en-US" sz="4000" b="1" dirty="0"/>
              <a:t>ASSEMBLING PROPOSAL. TEMPLATES</a:t>
            </a:r>
            <a:endParaRPr lang="ru-RU" sz="4000" dirty="0"/>
          </a:p>
        </p:txBody>
      </p:sp>
      <p:sp>
        <p:nvSpPr>
          <p:cNvPr id="3" name="Подзаголовок 2">
            <a:extLst>
              <a:ext uri="{FF2B5EF4-FFF2-40B4-BE49-F238E27FC236}">
                <a16:creationId xmlns:a16="http://schemas.microsoft.com/office/drawing/2014/main" id="{4C92281E-617F-49D4-B9E1-CE4DDF8CAE1B}"/>
              </a:ext>
            </a:extLst>
          </p:cNvPr>
          <p:cNvSpPr>
            <a:spLocks noGrp="1"/>
          </p:cNvSpPr>
          <p:nvPr>
            <p:ph type="subTitle" idx="1"/>
          </p:nvPr>
        </p:nvSpPr>
        <p:spPr>
          <a:xfrm>
            <a:off x="2098366" y="338909"/>
            <a:ext cx="8952811" cy="783454"/>
          </a:xfrm>
        </p:spPr>
        <p:txBody>
          <a:bodyPr>
            <a:normAutofit/>
          </a:bodyPr>
          <a:lstStyle/>
          <a:p>
            <a:pPr algn="r"/>
            <a:r>
              <a:rPr lang="en-US" sz="3500" b="1" dirty="0">
                <a:effectLst/>
                <a:latin typeface="Calibri" panose="020F0502020204030204" pitchFamily="34" charset="0"/>
                <a:ea typeface="Calibri" panose="020F0502020204030204" pitchFamily="34" charset="0"/>
                <a:cs typeface="Times New Roman" panose="02020603050405020304" pitchFamily="18" charset="0"/>
              </a:rPr>
              <a:t>Lesson </a:t>
            </a:r>
            <a:r>
              <a:rPr lang="en-US" sz="3500" b="1" dirty="0" smtClean="0">
                <a:effectLst/>
                <a:latin typeface="Calibri" panose="020F0502020204030204" pitchFamily="34" charset="0"/>
                <a:ea typeface="Calibri" panose="020F0502020204030204" pitchFamily="34" charset="0"/>
                <a:cs typeface="Times New Roman" panose="02020603050405020304" pitchFamily="18" charset="0"/>
              </a:rPr>
              <a:t>1</a:t>
            </a:r>
            <a:r>
              <a:rPr lang="ru-RU" sz="3500" b="1" dirty="0" smtClean="0">
                <a:effectLst/>
                <a:latin typeface="Calibri" panose="020F0502020204030204" pitchFamily="34" charset="0"/>
                <a:ea typeface="Calibri" panose="020F0502020204030204" pitchFamily="34" charset="0"/>
                <a:cs typeface="Times New Roman" panose="02020603050405020304" pitchFamily="18" charset="0"/>
              </a:rPr>
              <a:t>0</a:t>
            </a:r>
            <a:endParaRPr lang="ru-RU" sz="3500" dirty="0"/>
          </a:p>
        </p:txBody>
      </p:sp>
      <p:sp>
        <p:nvSpPr>
          <p:cNvPr id="4" name="Подзаголовок 2">
            <a:extLst>
              <a:ext uri="{FF2B5EF4-FFF2-40B4-BE49-F238E27FC236}">
                <a16:creationId xmlns:a16="http://schemas.microsoft.com/office/drawing/2014/main" id="{7CE2E77C-D609-4154-AB3B-0175EFB43989}"/>
              </a:ext>
            </a:extLst>
          </p:cNvPr>
          <p:cNvSpPr txBox="1">
            <a:spLocks/>
          </p:cNvSpPr>
          <p:nvPr/>
        </p:nvSpPr>
        <p:spPr>
          <a:xfrm>
            <a:off x="1700210" y="6063449"/>
            <a:ext cx="8791575" cy="541570"/>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r"/>
            <a:r>
              <a:rPr lang="en-US" sz="2500" b="1" dirty="0">
                <a:effectLst/>
                <a:latin typeface="Calibri" panose="020F0502020204030204" pitchFamily="34" charset="0"/>
                <a:ea typeface="Calibri" panose="020F0502020204030204" pitchFamily="34" charset="0"/>
                <a:cs typeface="Times New Roman" panose="02020603050405020304" pitchFamily="18" charset="0"/>
              </a:rPr>
              <a:t>Lecturer: 						M. Kurbonov</a:t>
            </a:r>
            <a:endParaRPr lang="ru-RU" sz="2500" dirty="0"/>
          </a:p>
        </p:txBody>
      </p:sp>
      <p:pic>
        <p:nvPicPr>
          <p:cNvPr id="7" name="Рисунок 6">
            <a:extLst>
              <a:ext uri="{FF2B5EF4-FFF2-40B4-BE49-F238E27FC236}">
                <a16:creationId xmlns:a16="http://schemas.microsoft.com/office/drawing/2014/main" id="{AE85CE70-519E-4512-97A1-F325DC71210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8969" b="17695"/>
          <a:stretch/>
        </p:blipFill>
        <p:spPr>
          <a:xfrm>
            <a:off x="2442754" y="2362842"/>
            <a:ext cx="7829117" cy="3382458"/>
          </a:xfrm>
          <a:prstGeom prst="rect">
            <a:avLst/>
          </a:prstGeom>
        </p:spPr>
      </p:pic>
      <p:sp>
        <p:nvSpPr>
          <p:cNvPr id="8" name="Подзаголовок 2">
            <a:extLst>
              <a:ext uri="{FF2B5EF4-FFF2-40B4-BE49-F238E27FC236}">
                <a16:creationId xmlns:a16="http://schemas.microsoft.com/office/drawing/2014/main" id="{1F6043E7-20BE-4F29-982B-EB12D9CB86DA}"/>
              </a:ext>
            </a:extLst>
          </p:cNvPr>
          <p:cNvSpPr txBox="1">
            <a:spLocks/>
          </p:cNvSpPr>
          <p:nvPr/>
        </p:nvSpPr>
        <p:spPr>
          <a:xfrm>
            <a:off x="1920122" y="5745300"/>
            <a:ext cx="8351749" cy="318149"/>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ctr"/>
            <a:r>
              <a:rPr lang="en-US" sz="1200" b="1" dirty="0">
                <a:latin typeface="Calibri" panose="020F0502020204030204" pitchFamily="34" charset="0"/>
                <a:ea typeface="Calibri" panose="020F0502020204030204" pitchFamily="34" charset="0"/>
                <a:cs typeface="Times New Roman" panose="02020603050405020304" pitchFamily="18" charset="0"/>
              </a:rPr>
              <a:t>https://careerparking.com/about-us/</a:t>
            </a:r>
            <a:endParaRPr lang="ru-RU" sz="1200" dirty="0"/>
          </a:p>
        </p:txBody>
      </p:sp>
    </p:spTree>
    <p:extLst>
      <p:ext uri="{BB962C8B-B14F-4D97-AF65-F5344CB8AC3E}">
        <p14:creationId xmlns:p14="http://schemas.microsoft.com/office/powerpoint/2010/main" val="1670955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What is a proposal?</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rmAutofit lnSpcReduction="10000"/>
          </a:bodyPr>
          <a:lstStyle/>
          <a:p>
            <a:pPr algn="just"/>
            <a:r>
              <a:rPr lang="en-US" dirty="0"/>
              <a:t>Next up is proposals. A proposal (sometimes referred to as a justification report) is a bid to complete something for someone. It essentially asks an audience to fund or approve a project (</a:t>
            </a:r>
            <a:r>
              <a:rPr lang="en-US" dirty="0" err="1"/>
              <a:t>McMurrey</a:t>
            </a:r>
            <a:r>
              <a:rPr lang="en-US" dirty="0"/>
              <a:t>, 2020). These will often consist of a variety of other components such as recommendations, technical background, feasibility, and survey results (</a:t>
            </a:r>
            <a:r>
              <a:rPr lang="en-US" dirty="0" err="1"/>
              <a:t>McMurrey</a:t>
            </a:r>
            <a:r>
              <a:rPr lang="en-US" dirty="0"/>
              <a:t>, 2020), however a proposal is different from these individual parts. Whilst a feasibility report outlines how feasible a course of action is, for example, a proposal asks for a decision on whether this action can be undertaken.</a:t>
            </a:r>
            <a:endParaRPr lang="ru-RU" dirty="0"/>
          </a:p>
          <a:p>
            <a:pPr algn="just"/>
            <a:r>
              <a:rPr lang="en-US" dirty="0"/>
              <a:t>When writing a proposal, think about what you will need to include so that your reader can make an informed decision. It is important that you consider your PATs here - what information will be most effectively relayed to your specific audience?</a:t>
            </a:r>
            <a:endParaRPr lang="ru-RU" dirty="0"/>
          </a:p>
          <a:p>
            <a:pPr algn="just"/>
            <a:r>
              <a:rPr lang="en-US" dirty="0"/>
              <a:t>Pertinent to this consideration is the type of proposal that you are creating. The situations that you may be submitting a proposal in can vary widely. A company may send out a request for proposals (RFP), for example, or you may be pitching a proposal to your manager at work (</a:t>
            </a:r>
            <a:r>
              <a:rPr lang="en-US" dirty="0" err="1"/>
              <a:t>McMurrey</a:t>
            </a:r>
            <a:r>
              <a:rPr lang="en-US" dirty="0"/>
              <a:t>, 2020). The following explain more about the different proposals that you may encounter and how to approach them.</a:t>
            </a:r>
            <a:endParaRPr lang="ru-RU" sz="2500" dirty="0"/>
          </a:p>
        </p:txBody>
      </p:sp>
    </p:spTree>
    <p:extLst>
      <p:ext uri="{BB962C8B-B14F-4D97-AF65-F5344CB8AC3E}">
        <p14:creationId xmlns:p14="http://schemas.microsoft.com/office/powerpoint/2010/main" val="33253424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What is a proposal?</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501333" y="1149532"/>
            <a:ext cx="6343604" cy="5098868"/>
          </a:xfrm>
        </p:spPr>
        <p:txBody>
          <a:bodyPr>
            <a:normAutofit/>
          </a:bodyPr>
          <a:lstStyle/>
          <a:p>
            <a:pPr marL="0" lvl="0" indent="0" algn="just">
              <a:buNone/>
            </a:pPr>
            <a:r>
              <a:rPr lang="en-US" b="1" dirty="0"/>
              <a:t>Solicited proposals</a:t>
            </a:r>
            <a:endParaRPr lang="ru-RU" dirty="0"/>
          </a:p>
          <a:p>
            <a:pPr algn="just"/>
            <a:r>
              <a:rPr lang="en-US" dirty="0"/>
              <a:t>This is a proposal where the recipient has made a request, such as an RFP. These will often be advertised on company websites or across other print/ digital mediums. Organizations or individuals who are interested in the project will then write proposals, and the company making the request will draw up a contract for the selected candidate (</a:t>
            </a:r>
            <a:r>
              <a:rPr lang="en-US" dirty="0" err="1"/>
              <a:t>McMurrey</a:t>
            </a:r>
            <a:r>
              <a:rPr lang="en-US" dirty="0"/>
              <a:t>, 2020). Solicited proposals aren't always as grandiose, however. You may be asked by your manager to submit a proposal for a project at your workplace. Key to the solicited proposal is that it is one made through a request.</a:t>
            </a:r>
            <a:endParaRPr lang="ru-RU" dirty="0"/>
          </a:p>
        </p:txBody>
      </p:sp>
      <p:sp>
        <p:nvSpPr>
          <p:cNvPr id="4" name="Объект 2">
            <a:extLst>
              <a:ext uri="{FF2B5EF4-FFF2-40B4-BE49-F238E27FC236}">
                <a16:creationId xmlns:a16="http://schemas.microsoft.com/office/drawing/2014/main" id="{8497F181-95CC-422F-97E5-CCA20242ED7E}"/>
              </a:ext>
            </a:extLst>
          </p:cNvPr>
          <p:cNvSpPr txBox="1">
            <a:spLocks/>
          </p:cNvSpPr>
          <p:nvPr/>
        </p:nvSpPr>
        <p:spPr>
          <a:xfrm>
            <a:off x="7210697" y="1149532"/>
            <a:ext cx="4472442" cy="5098868"/>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lvl="0" indent="0" algn="just">
              <a:buNone/>
            </a:pPr>
            <a:r>
              <a:rPr lang="en-US" b="1" dirty="0"/>
              <a:t>Unsolicited proposals</a:t>
            </a:r>
            <a:endParaRPr lang="ru-RU" dirty="0"/>
          </a:p>
          <a:p>
            <a:pPr algn="just"/>
            <a:r>
              <a:rPr lang="en-US" dirty="0"/>
              <a:t>Intuitively, an unsolicited proposal is the opposite of a solicited one; the intended recipient has not made a request for a proposal and this has been independently initiated. In an unsolicited proposal, more attention is often paid to outlining why a problem exists that must be resolved in the first place.</a:t>
            </a:r>
            <a:endParaRPr lang="ru-RU" dirty="0"/>
          </a:p>
        </p:txBody>
      </p:sp>
    </p:spTree>
    <p:extLst>
      <p:ext uri="{BB962C8B-B14F-4D97-AF65-F5344CB8AC3E}">
        <p14:creationId xmlns:p14="http://schemas.microsoft.com/office/powerpoint/2010/main" val="37953905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What is a proposal?</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501333" y="1149532"/>
            <a:ext cx="4645433" cy="5098868"/>
          </a:xfrm>
        </p:spPr>
        <p:txBody>
          <a:bodyPr>
            <a:normAutofit/>
          </a:bodyPr>
          <a:lstStyle/>
          <a:p>
            <a:pPr marL="0" lvl="0" indent="0" algn="just">
              <a:buNone/>
            </a:pPr>
            <a:r>
              <a:rPr lang="en-US" sz="2500" b="1" dirty="0"/>
              <a:t>Internal proposals</a:t>
            </a:r>
            <a:endParaRPr lang="ru-RU" sz="2500" dirty="0"/>
          </a:p>
          <a:p>
            <a:pPr algn="just"/>
            <a:r>
              <a:rPr lang="en-US" sz="2500" dirty="0"/>
              <a:t>An internal proposal is one made within your organization. These will often include less personal information, such as your work experience or qualifications, as your employer will already know this.</a:t>
            </a:r>
            <a:endParaRPr lang="ru-RU" sz="2500" dirty="0"/>
          </a:p>
        </p:txBody>
      </p:sp>
      <p:sp>
        <p:nvSpPr>
          <p:cNvPr id="4" name="Объект 2">
            <a:extLst>
              <a:ext uri="{FF2B5EF4-FFF2-40B4-BE49-F238E27FC236}">
                <a16:creationId xmlns:a16="http://schemas.microsoft.com/office/drawing/2014/main" id="{8497F181-95CC-422F-97E5-CCA20242ED7E}"/>
              </a:ext>
            </a:extLst>
          </p:cNvPr>
          <p:cNvSpPr txBox="1">
            <a:spLocks/>
          </p:cNvSpPr>
          <p:nvPr/>
        </p:nvSpPr>
        <p:spPr>
          <a:xfrm>
            <a:off x="6178731" y="1149532"/>
            <a:ext cx="5021083" cy="5098868"/>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lvl="0" indent="0" algn="just">
              <a:buNone/>
            </a:pPr>
            <a:r>
              <a:rPr lang="en-US" sz="2500" b="1" dirty="0"/>
              <a:t>External proposals</a:t>
            </a:r>
            <a:endParaRPr lang="ru-RU" sz="2500" dirty="0"/>
          </a:p>
          <a:p>
            <a:pPr algn="just"/>
            <a:r>
              <a:rPr lang="en-US" sz="2500" dirty="0"/>
              <a:t>As it sounds, to propose something externally is to submit something from one entity to another (</a:t>
            </a:r>
            <a:r>
              <a:rPr lang="en-US" sz="2500" dirty="0" err="1"/>
              <a:t>McMurrey</a:t>
            </a:r>
            <a:r>
              <a:rPr lang="en-US" sz="2500" dirty="0"/>
              <a:t>, 2020). For example, a freelance consultant may contact a company which has put out an RFP.</a:t>
            </a:r>
            <a:endParaRPr lang="ru-RU" sz="2500" dirty="0"/>
          </a:p>
        </p:txBody>
      </p:sp>
    </p:spTree>
    <p:extLst>
      <p:ext uri="{BB962C8B-B14F-4D97-AF65-F5344CB8AC3E}">
        <p14:creationId xmlns:p14="http://schemas.microsoft.com/office/powerpoint/2010/main" val="14850831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How to write a proposal?</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Autofit/>
          </a:bodyPr>
          <a:lstStyle/>
          <a:p>
            <a:pPr marL="0" indent="0">
              <a:spcBef>
                <a:spcPts val="0"/>
              </a:spcBef>
              <a:buNone/>
            </a:pPr>
            <a:r>
              <a:rPr lang="en-US" sz="1700" dirty="0"/>
              <a:t>Some of the most salient characteristics of proposals include (</a:t>
            </a:r>
            <a:r>
              <a:rPr lang="en-US" sz="1700" dirty="0" err="1"/>
              <a:t>Eggins</a:t>
            </a:r>
            <a:r>
              <a:rPr lang="en-US" sz="1700" dirty="0"/>
              <a:t>, M„ 2020):</a:t>
            </a:r>
            <a:endParaRPr lang="ru-RU" sz="1700" dirty="0"/>
          </a:p>
          <a:p>
            <a:pPr lvl="0">
              <a:spcBef>
                <a:spcPts val="0"/>
              </a:spcBef>
            </a:pPr>
            <a:r>
              <a:rPr lang="en-US" sz="1700" b="1" dirty="0"/>
              <a:t>Concise, straightforward writing.</a:t>
            </a:r>
            <a:endParaRPr lang="ru-RU" sz="1700" dirty="0"/>
          </a:p>
          <a:p>
            <a:pPr marL="0" indent="0">
              <a:spcBef>
                <a:spcPts val="0"/>
              </a:spcBef>
              <a:buNone/>
            </a:pPr>
            <a:r>
              <a:rPr lang="en-US" sz="1700" dirty="0"/>
              <a:t>This is a general characteristic of all technical writing. But proposals, in particular, are written for an audience who may only have time to hastily skim through your report. It's all the more important to deliver your message as concisely as you can!</a:t>
            </a:r>
            <a:endParaRPr lang="ru-RU" sz="1700" dirty="0"/>
          </a:p>
          <a:p>
            <a:pPr lvl="0">
              <a:spcBef>
                <a:spcPts val="0"/>
              </a:spcBef>
            </a:pPr>
            <a:r>
              <a:rPr lang="en-US" sz="1700" b="1" dirty="0"/>
              <a:t>Well-defined scope.</a:t>
            </a:r>
            <a:endParaRPr lang="ru-RU" sz="1700" dirty="0"/>
          </a:p>
          <a:p>
            <a:pPr marL="0" indent="0">
              <a:spcBef>
                <a:spcPts val="0"/>
              </a:spcBef>
              <a:buNone/>
            </a:pPr>
            <a:r>
              <a:rPr lang="en-US" sz="1700" dirty="0"/>
              <a:t>As well as targeted to a specific audience, your proposal should have a precisely targeted subject. Proposals are not written to ponder a thorny theoretical issue; their sole purpose is to offer clear solutions to outlined problems.</a:t>
            </a:r>
            <a:endParaRPr lang="ru-RU" sz="1700" dirty="0"/>
          </a:p>
          <a:p>
            <a:pPr lvl="0">
              <a:spcBef>
                <a:spcPts val="0"/>
              </a:spcBef>
            </a:pPr>
            <a:r>
              <a:rPr lang="en-US" sz="1700" b="1" dirty="0"/>
              <a:t>Format properly.</a:t>
            </a:r>
            <a:endParaRPr lang="ru-RU" sz="1700" dirty="0"/>
          </a:p>
          <a:p>
            <a:pPr marL="0" indent="0">
              <a:spcBef>
                <a:spcPts val="0"/>
              </a:spcBef>
              <a:buNone/>
            </a:pPr>
            <a:r>
              <a:rPr lang="en-US" sz="1700" dirty="0"/>
              <a:t>The concise and on-message nature of proposals is enabled by strict formatting. Clear headlines should be used to delineate different sections. Short paragraphs can be used in moderation, to facilitate the reading process.</a:t>
            </a:r>
            <a:endParaRPr lang="ru-RU" sz="1700" dirty="0"/>
          </a:p>
          <a:p>
            <a:pPr lvl="0">
              <a:spcBef>
                <a:spcPts val="0"/>
              </a:spcBef>
            </a:pPr>
            <a:r>
              <a:rPr lang="en-US" sz="1700" b="1" dirty="0"/>
              <a:t>Use images.</a:t>
            </a:r>
            <a:endParaRPr lang="ru-RU" sz="1700" dirty="0"/>
          </a:p>
          <a:p>
            <a:pPr marL="0" indent="0">
              <a:spcBef>
                <a:spcPts val="0"/>
              </a:spcBef>
              <a:buNone/>
            </a:pPr>
            <a:r>
              <a:rPr lang="en-US" sz="1700" dirty="0"/>
              <a:t>Graphics can be included to illustrate the proposals main points and make the piece more readable.</a:t>
            </a:r>
            <a:endParaRPr lang="ru-RU" sz="1700" dirty="0"/>
          </a:p>
          <a:p>
            <a:pPr marL="0" indent="0">
              <a:spcBef>
                <a:spcPts val="0"/>
              </a:spcBef>
              <a:buNone/>
            </a:pPr>
            <a:r>
              <a:rPr lang="en-US" sz="1700" dirty="0"/>
              <a:t>The sections of your proposal will vary depending on the area that you specialize in and the type of proposal that you are submitting. However, the following is a fairly standard layout that can be easily adjusted accordingly.</a:t>
            </a:r>
            <a:endParaRPr lang="ru-RU" sz="1700" dirty="0"/>
          </a:p>
        </p:txBody>
      </p:sp>
    </p:spTree>
    <p:extLst>
      <p:ext uri="{BB962C8B-B14F-4D97-AF65-F5344CB8AC3E}">
        <p14:creationId xmlns:p14="http://schemas.microsoft.com/office/powerpoint/2010/main" val="2525950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How to write a proposal?</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Autofit/>
          </a:bodyPr>
          <a:lstStyle/>
          <a:p>
            <a:pPr marL="0" lvl="0" indent="0" algn="just">
              <a:buNone/>
            </a:pPr>
            <a:r>
              <a:rPr lang="en-US" sz="1700" b="1" dirty="0"/>
              <a:t>Introduction</a:t>
            </a:r>
            <a:endParaRPr lang="ru-RU" sz="1700" dirty="0"/>
          </a:p>
          <a:p>
            <a:pPr algn="just"/>
            <a:r>
              <a:rPr lang="en-US" sz="1700" dirty="0"/>
              <a:t>Your introduction should immediately indicate that you are writing a proposal for a particular project (Morgan, 2020). It should then briefly summarize the contents of your proposal and persuade your audience to continue reading and consider your project.</a:t>
            </a:r>
            <a:endParaRPr lang="ru-RU" sz="1700" dirty="0"/>
          </a:p>
          <a:p>
            <a:pPr marL="0" indent="0" algn="just">
              <a:buNone/>
            </a:pPr>
            <a:r>
              <a:rPr lang="en-US" sz="1700" b="1" dirty="0"/>
              <a:t>Example:</a:t>
            </a:r>
            <a:r>
              <a:rPr lang="en-US" sz="1700" dirty="0"/>
              <a:t> if you are proposing a screenplay for a movie production grant, you may state that your screenplay fills a gap in the market by focusing on class relations in contemporary Japanese society.</a:t>
            </a:r>
            <a:endParaRPr lang="ru-RU" sz="1700" dirty="0"/>
          </a:p>
          <a:p>
            <a:pPr marL="0" lvl="0" indent="0" algn="just">
              <a:buNone/>
            </a:pPr>
            <a:r>
              <a:rPr lang="en-US" sz="1700" b="1" dirty="0"/>
              <a:t>Background</a:t>
            </a:r>
            <a:endParaRPr lang="ru-RU" sz="1700" dirty="0"/>
          </a:p>
          <a:p>
            <a:pPr algn="just"/>
            <a:r>
              <a:rPr lang="en-US" sz="1700" dirty="0"/>
              <a:t>After you have written your introduction, you will need to set the scene for your proposal. The background section is there to demonstrate why your project is needed - what current issues exist that need to be resolved? You may wish to draw from relevant literature or surrounding information.</a:t>
            </a:r>
            <a:endParaRPr lang="ru-RU" sz="1700" dirty="0"/>
          </a:p>
          <a:p>
            <a:pPr algn="just"/>
            <a:r>
              <a:rPr lang="en-US" sz="1700" dirty="0"/>
              <a:t>Remember, this section is typically longer for unsolicited proposals but is necessary regardless of the proposal type. A background is also a chance for you to demonstrate your perspective on a particular issue and how you might approach it.</a:t>
            </a:r>
            <a:endParaRPr lang="ru-RU" sz="1700" dirty="0"/>
          </a:p>
          <a:p>
            <a:pPr marL="0" indent="0" algn="just">
              <a:buNone/>
            </a:pPr>
            <a:r>
              <a:rPr lang="en-US" sz="1700" b="1" dirty="0"/>
              <a:t>Example:</a:t>
            </a:r>
            <a:r>
              <a:rPr lang="en-US" sz="1700" dirty="0"/>
              <a:t> movies centered on contemporary Japanese society often eliminate class as a focal point in topical considerations.</a:t>
            </a:r>
            <a:endParaRPr lang="ru-RU" sz="1700" dirty="0"/>
          </a:p>
        </p:txBody>
      </p:sp>
    </p:spTree>
    <p:extLst>
      <p:ext uri="{BB962C8B-B14F-4D97-AF65-F5344CB8AC3E}">
        <p14:creationId xmlns:p14="http://schemas.microsoft.com/office/powerpoint/2010/main" val="2124036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How to write a proposal?</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Autofit/>
          </a:bodyPr>
          <a:lstStyle/>
          <a:p>
            <a:pPr marL="0" lvl="0" indent="0" algn="just">
              <a:buNone/>
            </a:pPr>
            <a:r>
              <a:rPr lang="en-US" sz="1800" b="1" dirty="0"/>
              <a:t>Feasibility and benefits of proposed work</a:t>
            </a:r>
            <a:endParaRPr lang="ru-RU" sz="1800" dirty="0"/>
          </a:p>
          <a:p>
            <a:pPr algn="just"/>
            <a:r>
              <a:rPr lang="en-US" sz="1800" dirty="0"/>
              <a:t>Here you will go through the pros and cons of your proposed work. You may wish to refer back to the section on "Feasibility reports" for more advice on this topic. It is important to remember that a proposal is a highly persuasive piece. Though you should include potential disadvantages, emphasis should be placed on why your idea should be adopted. Argue in favor of your project, such as a discussion on the likelihood of its success (</a:t>
            </a:r>
            <a:r>
              <a:rPr lang="en-US" sz="1800" dirty="0" err="1"/>
              <a:t>McMurrey</a:t>
            </a:r>
            <a:r>
              <a:rPr lang="en-US" sz="1800" dirty="0"/>
              <a:t>, 2020). Again, this is more important in an unsolicited proposal.</a:t>
            </a:r>
            <a:endParaRPr lang="ru-RU" sz="1800" dirty="0"/>
          </a:p>
          <a:p>
            <a:pPr marL="0" indent="0" algn="just">
              <a:buNone/>
            </a:pPr>
            <a:r>
              <a:rPr lang="en-US" sz="1800" b="1" dirty="0"/>
              <a:t>Example:</a:t>
            </a:r>
            <a:r>
              <a:rPr lang="en-US" sz="1800" dirty="0"/>
              <a:t> it may be difficult to reach a large audience due to the specificity of your movie subject, however class relations are near universally felt and there is widespread international interest in Japanese culture.</a:t>
            </a:r>
            <a:endParaRPr lang="ru-RU" sz="1800" dirty="0"/>
          </a:p>
          <a:p>
            <a:pPr marL="0" lvl="0" indent="0" algn="just">
              <a:buNone/>
            </a:pPr>
            <a:r>
              <a:rPr lang="en-US" sz="1800" b="1" dirty="0"/>
              <a:t>Proposed work</a:t>
            </a:r>
            <a:endParaRPr lang="ru-RU" sz="1800" dirty="0"/>
          </a:p>
          <a:p>
            <a:pPr algn="just"/>
            <a:r>
              <a:rPr lang="en-US" sz="1800" dirty="0"/>
              <a:t>This section should outline the probable outcomes of your proposed work and go into more details about your suggested measures.</a:t>
            </a:r>
            <a:endParaRPr lang="ru-RU" sz="1800" dirty="0"/>
          </a:p>
          <a:p>
            <a:pPr marL="0" indent="0" algn="just">
              <a:buNone/>
            </a:pPr>
            <a:r>
              <a:rPr lang="en-US" sz="1800" b="1" dirty="0"/>
              <a:t>Example:</a:t>
            </a:r>
            <a:r>
              <a:rPr lang="en-US" sz="1800" dirty="0"/>
              <a:t> different steps in the movie production will be achieved at different dates. Selecting the production crew will be followed by organizing the production set, completing a first draft, a re-draft, a final draft, and the release of the film.</a:t>
            </a:r>
            <a:endParaRPr lang="ru-RU" sz="1800" dirty="0"/>
          </a:p>
        </p:txBody>
      </p:sp>
    </p:spTree>
    <p:extLst>
      <p:ext uri="{BB962C8B-B14F-4D97-AF65-F5344CB8AC3E}">
        <p14:creationId xmlns:p14="http://schemas.microsoft.com/office/powerpoint/2010/main" val="34538257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How to write a proposal?</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Autofit/>
          </a:bodyPr>
          <a:lstStyle/>
          <a:p>
            <a:pPr marL="0" lvl="0" indent="0" algn="just">
              <a:spcBef>
                <a:spcPts val="0"/>
              </a:spcBef>
              <a:buNone/>
            </a:pPr>
            <a:r>
              <a:rPr lang="en-US" sz="1800" b="1" dirty="0"/>
              <a:t>Method</a:t>
            </a:r>
            <a:endParaRPr lang="ru-RU" sz="1800" dirty="0"/>
          </a:p>
          <a:p>
            <a:pPr algn="just">
              <a:spcBef>
                <a:spcPts val="0"/>
              </a:spcBef>
            </a:pPr>
            <a:r>
              <a:rPr lang="en-US" sz="1800" dirty="0"/>
              <a:t>How will you go about completing your proposed project? What is the approach that you will adopt? This section, like the rest of your piece, can be highly persuasive in demonstrating how you think and establishing your knowledge around a subject.</a:t>
            </a:r>
            <a:endParaRPr lang="ru-RU" sz="1800" dirty="0"/>
          </a:p>
          <a:p>
            <a:pPr marL="0" indent="0" algn="just">
              <a:spcBef>
                <a:spcPts val="0"/>
              </a:spcBef>
              <a:buNone/>
            </a:pPr>
            <a:r>
              <a:rPr lang="en-US" sz="1800" b="1" dirty="0"/>
              <a:t>Example:</a:t>
            </a:r>
            <a:r>
              <a:rPr lang="en-US" sz="1800" dirty="0"/>
              <a:t> you will employ a special </a:t>
            </a:r>
            <a:r>
              <a:rPr lang="en-US" sz="1800" dirty="0" err="1"/>
              <a:t>consultatory</a:t>
            </a:r>
            <a:r>
              <a:rPr lang="en-US" sz="1800" dirty="0"/>
              <a:t> group of Japanese individuals from differing class groups to comment on the production of your movie.</a:t>
            </a:r>
            <a:endParaRPr lang="ru-RU" sz="1800" dirty="0"/>
          </a:p>
          <a:p>
            <a:pPr marL="0" lvl="0" indent="0" algn="just">
              <a:spcBef>
                <a:spcPts val="0"/>
              </a:spcBef>
              <a:buNone/>
            </a:pPr>
            <a:r>
              <a:rPr lang="en-US" sz="1800" b="1" dirty="0"/>
              <a:t>Schedule</a:t>
            </a:r>
            <a:endParaRPr lang="ru-RU" sz="1800" dirty="0"/>
          </a:p>
          <a:p>
            <a:pPr algn="just">
              <a:spcBef>
                <a:spcPts val="0"/>
              </a:spcBef>
            </a:pPr>
            <a:r>
              <a:rPr lang="en-US" sz="1800" dirty="0"/>
              <a:t>This is not merely detailing when your project will be finished. A schedule outlines when key accomplishments will be achieved.</a:t>
            </a:r>
            <a:endParaRPr lang="ru-RU" sz="1800" dirty="0"/>
          </a:p>
          <a:p>
            <a:pPr marL="0" indent="0" algn="just">
              <a:spcBef>
                <a:spcPts val="0"/>
              </a:spcBef>
              <a:buNone/>
            </a:pPr>
            <a:r>
              <a:rPr lang="en-US" sz="1800" b="1" dirty="0"/>
              <a:t>Example:</a:t>
            </a:r>
            <a:r>
              <a:rPr lang="en-US" sz="1800" dirty="0"/>
              <a:t> your final movie draft will be finished in fall 2020 and will be ready for release in the following spring</a:t>
            </a:r>
            <a:r>
              <a:rPr lang="en-US" sz="1800" dirty="0" smtClean="0"/>
              <a:t>.</a:t>
            </a:r>
          </a:p>
          <a:p>
            <a:pPr marL="0" lvl="0" indent="0" algn="just">
              <a:spcBef>
                <a:spcPts val="0"/>
              </a:spcBef>
              <a:buNone/>
            </a:pPr>
            <a:r>
              <a:rPr lang="en-US" sz="1800" b="1" dirty="0"/>
              <a:t>Costs and resources</a:t>
            </a:r>
            <a:endParaRPr lang="ru-RU" sz="1800" dirty="0"/>
          </a:p>
          <a:p>
            <a:pPr algn="just">
              <a:spcBef>
                <a:spcPts val="0"/>
              </a:spcBef>
            </a:pPr>
            <a:r>
              <a:rPr lang="en-US" sz="1800" dirty="0"/>
              <a:t>Here you will detail the costs of your proposed project. External proposals may list estimated hours and rate per hour, as well as the standard estimate for equipment and supply costs and a total sum (</a:t>
            </a:r>
            <a:r>
              <a:rPr lang="en-US" sz="1800" dirty="0" err="1"/>
              <a:t>McMurrey</a:t>
            </a:r>
            <a:r>
              <a:rPr lang="en-US" sz="1800" dirty="0"/>
              <a:t>, 2020).</a:t>
            </a:r>
            <a:endParaRPr lang="ru-RU" sz="1800" dirty="0"/>
          </a:p>
          <a:p>
            <a:pPr marL="0" lvl="0" indent="0" algn="just">
              <a:spcBef>
                <a:spcPts val="0"/>
              </a:spcBef>
              <a:buNone/>
            </a:pPr>
            <a:r>
              <a:rPr lang="en-US" sz="1800" b="1" dirty="0"/>
              <a:t>Conclusion</a:t>
            </a:r>
            <a:endParaRPr lang="ru-RU" sz="1800" dirty="0"/>
          </a:p>
          <a:p>
            <a:pPr algn="just">
              <a:spcBef>
                <a:spcPts val="0"/>
              </a:spcBef>
            </a:pPr>
            <a:r>
              <a:rPr lang="en-US" sz="1800" dirty="0"/>
              <a:t>Here you will summarize the contents of your proposal and reiterate its positives. You can also encourage your reader to contact you to go through the project in more detail, state why you are the best candidate or the job and emphasize the benefits of the project</a:t>
            </a:r>
            <a:r>
              <a:rPr lang="en-US" sz="1800" dirty="0" smtClean="0"/>
              <a:t>.</a:t>
            </a:r>
            <a:endParaRPr lang="ru-RU" sz="1800" dirty="0"/>
          </a:p>
        </p:txBody>
      </p:sp>
    </p:spTree>
    <p:extLst>
      <p:ext uri="{BB962C8B-B14F-4D97-AF65-F5344CB8AC3E}">
        <p14:creationId xmlns:p14="http://schemas.microsoft.com/office/powerpoint/2010/main" val="34644113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What is a summary?</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rmAutofit/>
          </a:bodyPr>
          <a:lstStyle/>
          <a:p>
            <a:pPr algn="just"/>
            <a:r>
              <a:rPr lang="en-US" sz="2200" dirty="0"/>
              <a:t>The purpose of a summary is pretty explicit - it is used to inform a reader about something they have not read, seen, or heard. In fact, the word "abstract" comes from the Latin word "</a:t>
            </a:r>
            <a:r>
              <a:rPr lang="en-US" sz="2200" dirty="0" err="1"/>
              <a:t>abstractum</a:t>
            </a:r>
            <a:r>
              <a:rPr lang="en-US" sz="2200" dirty="0"/>
              <a:t>", which is defined as a condensed version of a longer piece of writing (</a:t>
            </a:r>
            <a:r>
              <a:rPr lang="en-US" sz="2200" dirty="0" err="1"/>
              <a:t>Mukhlis</a:t>
            </a:r>
            <a:r>
              <a:rPr lang="en-US" sz="2200" dirty="0"/>
              <a:t>, 2015). In general terms, then, this could include a summary of a 600-page romantic space thriller or a presentation on how to build your own tiny house. In technical writing terms, however, summaries tend to fall into one of three categories: descriptive abstracts, informative abstracts, and executive summaries (Sweat, 2020).</a:t>
            </a:r>
            <a:endParaRPr lang="ru-RU" sz="2200" dirty="0"/>
          </a:p>
          <a:p>
            <a:pPr algn="just"/>
            <a:r>
              <a:rPr lang="en-US" sz="2200" dirty="0"/>
              <a:t>These are essentially short overviews of documents (usually reports) to enable a reader to decide whether to read on. For example, companies sorting through RFP proposals will find a summary useful so they can immediately decide if a proposal is relevant or applicable to their organization.</a:t>
            </a:r>
            <a:endParaRPr lang="ru-RU" sz="2200" dirty="0"/>
          </a:p>
        </p:txBody>
      </p:sp>
    </p:spTree>
    <p:extLst>
      <p:ext uri="{BB962C8B-B14F-4D97-AF65-F5344CB8AC3E}">
        <p14:creationId xmlns:p14="http://schemas.microsoft.com/office/powerpoint/2010/main" val="39056764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What is a descriptive abstract?</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rmAutofit/>
          </a:bodyPr>
          <a:lstStyle/>
          <a:p>
            <a:pPr algn="just"/>
            <a:r>
              <a:rPr lang="en-US" sz="2500" dirty="0"/>
              <a:t>The main role of descriptive abstracts is to provide a general overview of a documents central purpose and its content. Key is their descriptive nature; they are used to describe and introduce a text, and do not provide extensive information, conclusions, or recommendations. They are topic </a:t>
            </a:r>
            <a:r>
              <a:rPr lang="en-US" sz="2500" dirty="0" err="1"/>
              <a:t>focussed</a:t>
            </a:r>
            <a:r>
              <a:rPr lang="en-US" sz="2500" dirty="0"/>
              <a:t> rather than detail oriented.</a:t>
            </a:r>
            <a:endParaRPr lang="ru-RU" sz="2500" dirty="0"/>
          </a:p>
          <a:p>
            <a:pPr algn="just"/>
            <a:r>
              <a:rPr lang="en-US" sz="2500" dirty="0"/>
              <a:t>Because of this, descriptive abstracts are usually very short - around 100 words or less. They tend to be placed on the title page of a text or at the top of the first page.</a:t>
            </a:r>
            <a:endParaRPr lang="ru-RU" sz="2500" dirty="0"/>
          </a:p>
        </p:txBody>
      </p:sp>
    </p:spTree>
    <p:extLst>
      <p:ext uri="{BB962C8B-B14F-4D97-AF65-F5344CB8AC3E}">
        <p14:creationId xmlns:p14="http://schemas.microsoft.com/office/powerpoint/2010/main" val="33535865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How to write a descriptive </a:t>
            </a:r>
            <a:r>
              <a:rPr lang="en-US" b="1" dirty="0" smtClean="0"/>
              <a:t>abstract?</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Autofit/>
          </a:bodyPr>
          <a:lstStyle/>
          <a:p>
            <a:pPr marL="0" indent="0" algn="just">
              <a:buNone/>
            </a:pPr>
            <a:r>
              <a:rPr lang="en-US" dirty="0"/>
              <a:t>The content and style of your descriptive abstract is highly dependent on the type of work that you are summarizing. You may be writing a report </a:t>
            </a:r>
            <a:r>
              <a:rPr lang="en-US" dirty="0" smtClean="0"/>
              <a:t>summarizing </a:t>
            </a:r>
            <a:r>
              <a:rPr lang="en-US" dirty="0"/>
              <a:t>an experiment for a scientific journal or an annual report for a new app start up. It's important, therefore, to adapt your piece accordingly. In genera there are a number of things to bear in mind when writing your descriptive abstract:</a:t>
            </a:r>
            <a:endParaRPr lang="ru-RU" dirty="0"/>
          </a:p>
          <a:p>
            <a:pPr lvl="0" algn="just"/>
            <a:r>
              <a:rPr lang="en-US" b="1" dirty="0"/>
              <a:t>Describe your project!</a:t>
            </a:r>
            <a:r>
              <a:rPr lang="en-US" dirty="0"/>
              <a:t> Make sure to describe what you are doing rather than what you are doing the project on! No need for an elaborate background description.</a:t>
            </a:r>
            <a:endParaRPr lang="ru-RU" dirty="0"/>
          </a:p>
          <a:p>
            <a:pPr lvl="0" algn="just"/>
            <a:r>
              <a:rPr lang="en-US" b="1" dirty="0"/>
              <a:t>Be succinct.</a:t>
            </a:r>
            <a:r>
              <a:rPr lang="en-US" dirty="0"/>
              <a:t> You are providing a brief description of your work without going into too much detail. Your reader will still need to read your main work to get the bigger picture (Hartwell, 2020).</a:t>
            </a:r>
            <a:endParaRPr lang="ru-RU" dirty="0"/>
          </a:p>
          <a:p>
            <a:pPr lvl="0" algn="just"/>
            <a:r>
              <a:rPr lang="en-US" b="1" dirty="0"/>
              <a:t>Draw from your headings!</a:t>
            </a:r>
            <a:r>
              <a:rPr lang="en-US" dirty="0"/>
              <a:t> Descriptive abstracts are introductory and general. Headings usually supply this information and can be utilized in your abstract (Hartwell, 2020).</a:t>
            </a:r>
            <a:endParaRPr lang="ru-RU" dirty="0"/>
          </a:p>
          <a:p>
            <a:pPr algn="just"/>
            <a:r>
              <a:rPr lang="en-US" b="1" dirty="0"/>
              <a:t>Start with a bang.</a:t>
            </a:r>
            <a:r>
              <a:rPr lang="en-US" dirty="0"/>
              <a:t> Your abstract should draw the reader in - your first sentence is key to this (Hartwell, 2020).</a:t>
            </a:r>
            <a:endParaRPr lang="ru-RU" dirty="0"/>
          </a:p>
        </p:txBody>
      </p:sp>
    </p:spTree>
    <p:extLst>
      <p:ext uri="{BB962C8B-B14F-4D97-AF65-F5344CB8AC3E}">
        <p14:creationId xmlns:p14="http://schemas.microsoft.com/office/powerpoint/2010/main" val="11047136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How to write a descriptive </a:t>
            </a:r>
            <a:r>
              <a:rPr lang="en-US" b="1" dirty="0" smtClean="0"/>
              <a:t>abstract?</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Autofit/>
          </a:bodyPr>
          <a:lstStyle/>
          <a:p>
            <a:pPr marL="0" indent="0" algn="just">
              <a:spcBef>
                <a:spcPts val="600"/>
              </a:spcBef>
              <a:buNone/>
            </a:pPr>
            <a:r>
              <a:rPr lang="en-US" sz="1800" dirty="0"/>
              <a:t>The following sections could be included in your abstract (</a:t>
            </a:r>
            <a:r>
              <a:rPr lang="en-US" sz="1800" dirty="0" err="1"/>
              <a:t>Mukhlis</a:t>
            </a:r>
            <a:r>
              <a:rPr lang="en-US" sz="1800" dirty="0"/>
              <a:t>, 2015). Remember, these do not have to be included in any particular order.</a:t>
            </a:r>
            <a:endParaRPr lang="ru-RU" sz="1800" dirty="0"/>
          </a:p>
          <a:p>
            <a:pPr marL="0" lvl="0" indent="0" algn="just">
              <a:spcBef>
                <a:spcPts val="600"/>
              </a:spcBef>
              <a:buNone/>
            </a:pPr>
            <a:r>
              <a:rPr lang="en-US" sz="1800" b="1" dirty="0"/>
              <a:t>Purpose</a:t>
            </a:r>
            <a:endParaRPr lang="ru-RU" sz="1800" dirty="0"/>
          </a:p>
          <a:p>
            <a:pPr algn="just">
              <a:spcBef>
                <a:spcPts val="600"/>
              </a:spcBef>
            </a:pPr>
            <a:r>
              <a:rPr lang="en-US" sz="1800" dirty="0"/>
              <a:t>Why did you produce your piece? What were the key objectives? </a:t>
            </a:r>
            <a:endParaRPr lang="ru-RU" sz="1800" dirty="0"/>
          </a:p>
          <a:p>
            <a:pPr marL="0" indent="0" algn="just">
              <a:spcBef>
                <a:spcPts val="600"/>
              </a:spcBef>
              <a:buNone/>
            </a:pPr>
            <a:r>
              <a:rPr lang="en-US" sz="1800" b="1" dirty="0"/>
              <a:t>Example (proposal):</a:t>
            </a:r>
            <a:r>
              <a:rPr lang="en-US" sz="1800" dirty="0"/>
              <a:t> According to the 2016 Annual Beverage Survey, individuals across a wide range of demographics are seeking alternative beverages to their traditional counterparts. This has opened a gap in the market for new and innovative products.</a:t>
            </a:r>
            <a:endParaRPr lang="ru-RU" sz="1800" dirty="0"/>
          </a:p>
          <a:p>
            <a:pPr marL="0" lvl="0" indent="0" algn="just">
              <a:spcBef>
                <a:spcPts val="600"/>
              </a:spcBef>
              <a:buNone/>
            </a:pPr>
            <a:r>
              <a:rPr lang="en-US" sz="1800" b="1" dirty="0"/>
              <a:t>Focus of piece</a:t>
            </a:r>
            <a:endParaRPr lang="ru-RU" sz="1800" dirty="0"/>
          </a:p>
          <a:p>
            <a:pPr algn="just">
              <a:spcBef>
                <a:spcPts val="600"/>
              </a:spcBef>
            </a:pPr>
            <a:r>
              <a:rPr lang="en-US" sz="1800" dirty="0"/>
              <a:t>What is the main message of your piece?</a:t>
            </a:r>
            <a:endParaRPr lang="ru-RU" sz="1800" dirty="0"/>
          </a:p>
          <a:p>
            <a:pPr marL="0" indent="0" algn="just">
              <a:spcBef>
                <a:spcPts val="600"/>
              </a:spcBef>
              <a:buNone/>
            </a:pPr>
            <a:r>
              <a:rPr lang="en-US" sz="1800" b="1" dirty="0"/>
              <a:t>Example:</a:t>
            </a:r>
            <a:r>
              <a:rPr lang="en-US" sz="1800" dirty="0"/>
              <a:t> Libby's </a:t>
            </a:r>
            <a:r>
              <a:rPr lang="en-US" sz="1800" dirty="0" err="1"/>
              <a:t>Coftea</a:t>
            </a:r>
            <a:r>
              <a:rPr lang="en-US" sz="1800" dirty="0"/>
              <a:t> Oxford hopes to break into this market space with a range of high quality, local and ethically sourced products.</a:t>
            </a:r>
            <a:endParaRPr lang="ru-RU" sz="1800" dirty="0"/>
          </a:p>
          <a:p>
            <a:pPr marL="0" lvl="0" indent="0" algn="just">
              <a:spcBef>
                <a:spcPts val="600"/>
              </a:spcBef>
              <a:buNone/>
            </a:pPr>
            <a:r>
              <a:rPr lang="en-US" sz="1800" b="1" dirty="0"/>
              <a:t>Overview of contents (if necessary)</a:t>
            </a:r>
            <a:endParaRPr lang="ru-RU" sz="1800" dirty="0"/>
          </a:p>
          <a:p>
            <a:pPr algn="just">
              <a:spcBef>
                <a:spcPts val="600"/>
              </a:spcBef>
            </a:pPr>
            <a:r>
              <a:rPr lang="en-US" sz="1800" dirty="0"/>
              <a:t>What is included in your piece?</a:t>
            </a:r>
            <a:endParaRPr lang="ru-RU" sz="1800" dirty="0"/>
          </a:p>
          <a:p>
            <a:pPr marL="0" indent="0" algn="just">
              <a:spcBef>
                <a:spcPts val="600"/>
              </a:spcBef>
              <a:buNone/>
            </a:pPr>
            <a:r>
              <a:rPr lang="en-US" sz="1800" b="1" dirty="0"/>
              <a:t>Example:</a:t>
            </a:r>
            <a:r>
              <a:rPr lang="en-US" sz="1800" dirty="0"/>
              <a:t> This report demonstrates the competitive advantages to investing in Libby's </a:t>
            </a:r>
            <a:r>
              <a:rPr lang="en-US" sz="1800" dirty="0" err="1"/>
              <a:t>Coftea</a:t>
            </a:r>
            <a:r>
              <a:rPr lang="en-US" sz="1800" dirty="0"/>
              <a:t>. As the sole company in the coffee­-tea industry, Libby's </a:t>
            </a:r>
            <a:r>
              <a:rPr lang="en-US" sz="1800" dirty="0" err="1"/>
              <a:t>Coftea</a:t>
            </a:r>
            <a:r>
              <a:rPr lang="en-US" sz="1800" dirty="0"/>
              <a:t> is uniquely positioned for expansion. Furthermore, our current growth projections forecast our first 6-months sales values at $2,000,000.</a:t>
            </a:r>
            <a:endParaRPr lang="ru-RU" sz="1800" dirty="0"/>
          </a:p>
        </p:txBody>
      </p:sp>
    </p:spTree>
    <p:extLst>
      <p:ext uri="{BB962C8B-B14F-4D97-AF65-F5344CB8AC3E}">
        <p14:creationId xmlns:p14="http://schemas.microsoft.com/office/powerpoint/2010/main" val="28678610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What is an informative abstract?</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rmAutofit/>
          </a:bodyPr>
          <a:lstStyle/>
          <a:p>
            <a:pPr marL="0" indent="0" algn="just">
              <a:buNone/>
            </a:pPr>
            <a:r>
              <a:rPr lang="en-US" sz="2200" dirty="0"/>
              <a:t>When it comes to longer documents, however, descriptive abstracts rarely suffice to provide enough information to encourage the reader to go on. Texts longer than ten pages, therefore, typically include an informative abstract. These are the most common types of abstracts used in reports. An informative abstract provides a summary of the most important points in a text. They are informative, meaning they provide information about the content rather than a mere description. This may include:</a:t>
            </a:r>
            <a:endParaRPr lang="ru-RU" sz="2200" dirty="0"/>
          </a:p>
          <a:p>
            <a:pPr lvl="0" algn="just"/>
            <a:r>
              <a:rPr lang="en-US" sz="2200" dirty="0"/>
              <a:t>Major points</a:t>
            </a:r>
            <a:endParaRPr lang="ru-RU" sz="2200" dirty="0"/>
          </a:p>
          <a:p>
            <a:pPr lvl="0" algn="just"/>
            <a:r>
              <a:rPr lang="en-US" sz="2200" dirty="0"/>
              <a:t>Results</a:t>
            </a:r>
            <a:endParaRPr lang="ru-RU" sz="2200" dirty="0"/>
          </a:p>
          <a:p>
            <a:pPr lvl="0" algn="just"/>
            <a:r>
              <a:rPr lang="en-US" sz="2200" dirty="0"/>
              <a:t>Conclusions</a:t>
            </a:r>
            <a:endParaRPr lang="ru-RU" sz="2200" dirty="0"/>
          </a:p>
          <a:p>
            <a:pPr lvl="0" algn="just"/>
            <a:r>
              <a:rPr lang="en-US" sz="2200" dirty="0"/>
              <a:t>Recommendations</a:t>
            </a:r>
            <a:endParaRPr lang="ru-RU" sz="2200" dirty="0"/>
          </a:p>
          <a:p>
            <a:pPr marL="0" indent="0" algn="just">
              <a:buNone/>
            </a:pPr>
            <a:r>
              <a:rPr lang="en-US" sz="2200" dirty="0"/>
              <a:t>These types of abstracts are also a lot longer than descriptive abstracts, occupying up to 10% of a document's total word count.</a:t>
            </a:r>
            <a:endParaRPr lang="ru-RU" sz="2200" dirty="0"/>
          </a:p>
        </p:txBody>
      </p:sp>
    </p:spTree>
    <p:extLst>
      <p:ext uri="{BB962C8B-B14F-4D97-AF65-F5344CB8AC3E}">
        <p14:creationId xmlns:p14="http://schemas.microsoft.com/office/powerpoint/2010/main" val="31980230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How to write an informative abstract?</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Autofit/>
          </a:bodyPr>
          <a:lstStyle/>
          <a:p>
            <a:pPr marL="0" indent="0" algn="just">
              <a:buNone/>
            </a:pPr>
            <a:r>
              <a:rPr lang="en-US" sz="2300" dirty="0"/>
              <a:t>Informative extracts must be both succinct and explanatory. It is essential, then, that they are well thought through pieces. Here are some important tips (Indiana University, 2011):</a:t>
            </a:r>
            <a:endParaRPr lang="ru-RU" sz="2300" dirty="0"/>
          </a:p>
          <a:p>
            <a:pPr lvl="0" algn="just"/>
            <a:r>
              <a:rPr lang="en-US" sz="2300" b="1" dirty="0"/>
              <a:t>Relevance.</a:t>
            </a:r>
            <a:r>
              <a:rPr lang="en-US" sz="2300" dirty="0"/>
              <a:t> Only include information from the document that is summarized!</a:t>
            </a:r>
            <a:endParaRPr lang="ru-RU" sz="2300" dirty="0"/>
          </a:p>
          <a:p>
            <a:pPr lvl="0" algn="just"/>
            <a:r>
              <a:rPr lang="en-US" sz="2300" b="1" dirty="0"/>
              <a:t>Be concise.</a:t>
            </a:r>
            <a:r>
              <a:rPr lang="en-US" sz="2300" dirty="0"/>
              <a:t> Include the most important information and keep it brief.</a:t>
            </a:r>
            <a:endParaRPr lang="ru-RU" sz="2300" dirty="0"/>
          </a:p>
          <a:p>
            <a:pPr lvl="0" algn="just"/>
            <a:r>
              <a:rPr lang="en-US" sz="2300" b="1" dirty="0"/>
              <a:t>Clarity.</a:t>
            </a:r>
            <a:r>
              <a:rPr lang="en-US" sz="2300" dirty="0"/>
              <a:t> Don't waffle and don't include elaborate terms. Keep your language plain!</a:t>
            </a:r>
            <a:endParaRPr lang="ru-RU" sz="2300" dirty="0"/>
          </a:p>
          <a:p>
            <a:pPr algn="just"/>
            <a:r>
              <a:rPr lang="en-US" sz="2300" dirty="0"/>
              <a:t>An informative abstract may include the following parts (Indiana University, 2011). Remember, the headings provided here are for guidance purposes only - you will not need to include them in your final piece!</a:t>
            </a:r>
            <a:endParaRPr lang="ru-RU" sz="2300" dirty="0"/>
          </a:p>
        </p:txBody>
      </p:sp>
    </p:spTree>
    <p:extLst>
      <p:ext uri="{BB962C8B-B14F-4D97-AF65-F5344CB8AC3E}">
        <p14:creationId xmlns:p14="http://schemas.microsoft.com/office/powerpoint/2010/main" val="15213868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How to write an informative abstract?</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Autofit/>
          </a:bodyPr>
          <a:lstStyle/>
          <a:p>
            <a:pPr marL="0" lvl="0" indent="0" algn="just">
              <a:buNone/>
            </a:pPr>
            <a:r>
              <a:rPr lang="en-US" sz="1800" b="1" dirty="0"/>
              <a:t>Purpose</a:t>
            </a:r>
            <a:endParaRPr lang="ru-RU" sz="1800" dirty="0"/>
          </a:p>
          <a:p>
            <a:pPr algn="just"/>
            <a:r>
              <a:rPr lang="en-US" sz="1800" dirty="0"/>
              <a:t>This is the central reason for your work. If you conducted an experiment or research, you may wish to include your hypothesis here.</a:t>
            </a:r>
            <a:endParaRPr lang="ru-RU" sz="1800" dirty="0"/>
          </a:p>
          <a:p>
            <a:pPr marL="0" indent="0" algn="just">
              <a:buNone/>
            </a:pPr>
            <a:r>
              <a:rPr lang="en-US" sz="1800" b="1" dirty="0"/>
              <a:t>Example (feasibility report): </a:t>
            </a:r>
            <a:r>
              <a:rPr lang="en-US" sz="1800" dirty="0"/>
              <a:t>This report analyses the feasibility of building homes on brown belt sites to address the increasing housing shortage for vulnerable people in Birmingham. This work was commissioned by Representative M. Bliss for the Birmingham City Council. Our initial hypothesis was that building homes on brown belt sites across the city and its outer perimeters would be the most feasible solution to this problem.</a:t>
            </a:r>
            <a:endParaRPr lang="ru-RU" sz="1800" dirty="0"/>
          </a:p>
          <a:p>
            <a:pPr marL="0" indent="0" algn="just">
              <a:buNone/>
            </a:pPr>
            <a:r>
              <a:rPr lang="en-US" sz="1800" b="1" dirty="0" smtClean="0"/>
              <a:t>Methodology</a:t>
            </a:r>
            <a:endParaRPr lang="ru-RU" sz="1800" dirty="0"/>
          </a:p>
          <a:p>
            <a:pPr algn="just"/>
            <a:r>
              <a:rPr lang="en-US" sz="1800" dirty="0"/>
              <a:t>These are the techniques deployed to produce your results/ conclusions.</a:t>
            </a:r>
            <a:endParaRPr lang="ru-RU" sz="1800" dirty="0"/>
          </a:p>
          <a:p>
            <a:pPr marL="0" indent="0" algn="just">
              <a:buNone/>
            </a:pPr>
            <a:r>
              <a:rPr lang="en-US" sz="1800" b="1" dirty="0"/>
              <a:t>Example:</a:t>
            </a:r>
            <a:r>
              <a:rPr lang="en-US" sz="1800" dirty="0"/>
              <a:t> We conducted quantitative and qualitative analyses to ascertain the economic, political and social feasibility of four different potential solutions: </a:t>
            </a:r>
            <a:r>
              <a:rPr lang="en-US" sz="1800" dirty="0" err="1"/>
              <a:t>i</a:t>
            </a:r>
            <a:r>
              <a:rPr lang="en-US" sz="1800" dirty="0"/>
              <a:t>) building new homes on brown belt sites, ii) reclaiming homes that have been abandoned for more than five years, iii) renting homes from private landlords through the city council, iv) renting hotel and hostel rooms through the city council. These analyses involved public surveys across the city, literature reviews and housing and council funding data set analyses.</a:t>
            </a:r>
            <a:endParaRPr lang="ru-RU" sz="1800" dirty="0"/>
          </a:p>
        </p:txBody>
      </p:sp>
    </p:spTree>
    <p:extLst>
      <p:ext uri="{BB962C8B-B14F-4D97-AF65-F5344CB8AC3E}">
        <p14:creationId xmlns:p14="http://schemas.microsoft.com/office/powerpoint/2010/main" val="28260098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How to write an informative abstract?</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Autofit/>
          </a:bodyPr>
          <a:lstStyle/>
          <a:p>
            <a:pPr marL="0" lvl="0" indent="0" algn="just">
              <a:buNone/>
            </a:pPr>
            <a:r>
              <a:rPr lang="en-US" sz="1800" b="1" dirty="0"/>
              <a:t>Results</a:t>
            </a:r>
            <a:endParaRPr lang="ru-RU" sz="1800" dirty="0"/>
          </a:p>
          <a:p>
            <a:pPr algn="just"/>
            <a:r>
              <a:rPr lang="en-US" sz="1800" dirty="0"/>
              <a:t>Discuss the results of your report. What did you find?</a:t>
            </a:r>
            <a:endParaRPr lang="ru-RU" sz="1800" dirty="0"/>
          </a:p>
          <a:p>
            <a:pPr marL="0" indent="0" algn="just">
              <a:buNone/>
            </a:pPr>
            <a:r>
              <a:rPr lang="en-US" sz="1800" b="1" dirty="0"/>
              <a:t>Example:</a:t>
            </a:r>
            <a:r>
              <a:rPr lang="en-US" sz="1800" dirty="0"/>
              <a:t> In terms of economic feasibility, we found reclaiming abandoned homes to be the most effective solution and renting hotel and hostel rooms to be the least. In terms of both political and social feasibility, building new homes was the most and renting hotel and hostel rooms the least. Renting homes from private landlords through the city council was the second least feasible option on all accounts.</a:t>
            </a:r>
            <a:endParaRPr lang="ru-RU" sz="1800" dirty="0"/>
          </a:p>
          <a:p>
            <a:pPr marL="0" lvl="0" indent="0" algn="just">
              <a:buNone/>
            </a:pPr>
            <a:r>
              <a:rPr lang="en-US" sz="1800" b="1" dirty="0"/>
              <a:t>Conclusions</a:t>
            </a:r>
            <a:endParaRPr lang="ru-RU" sz="1800" dirty="0"/>
          </a:p>
          <a:p>
            <a:pPr algn="just"/>
            <a:r>
              <a:rPr lang="en-US" sz="1800" dirty="0"/>
              <a:t>Discuss the evaluation of your findings here, as well as the implications of these findings. You may wish to address your initial hypothesis here.</a:t>
            </a:r>
            <a:endParaRPr lang="ru-RU" sz="1800" dirty="0"/>
          </a:p>
          <a:p>
            <a:pPr marL="0" indent="0" algn="just">
              <a:buNone/>
            </a:pPr>
            <a:r>
              <a:rPr lang="en-US" sz="1800" b="1" dirty="0"/>
              <a:t>Example:</a:t>
            </a:r>
            <a:r>
              <a:rPr lang="en-US" sz="1800" dirty="0"/>
              <a:t> Overall, this study found building new homes on brown belt sites to be the most feasible solution to the housing shortage, supporting our initial hypothesis. This is followed by, in order of overall feasibility: reclaiming abandoned homes, renting from private landlords and renting hotel and hostel rooms. We would encourage the Birmingham City Council to draw from these conclusions in their own future policy recommendations and implement building strategies accordingly.</a:t>
            </a:r>
            <a:endParaRPr lang="ru-RU" sz="1800" dirty="0"/>
          </a:p>
        </p:txBody>
      </p:sp>
    </p:spTree>
    <p:extLst>
      <p:ext uri="{BB962C8B-B14F-4D97-AF65-F5344CB8AC3E}">
        <p14:creationId xmlns:p14="http://schemas.microsoft.com/office/powerpoint/2010/main" val="36058830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What is an executive summary?</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rmAutofit/>
          </a:bodyPr>
          <a:lstStyle/>
          <a:p>
            <a:pPr marL="0" indent="0" algn="just">
              <a:buNone/>
            </a:pPr>
            <a:r>
              <a:rPr lang="en-US" sz="2300" dirty="0"/>
              <a:t>An executive summary goes even further than an informative abstract; it is a short document or a longer section of a document which provides an overview of the main reports of a report. An important differentiator is how much information is included: an executive summary should enable a reader to understand what a report discusses, without having to read it. Executive summaries are, therefore, often produced for businesses, such as when putting forward a recommendation or proposal. The role of an executive summary is to summarize the main points in a document. It should (Ashford University, 2020):</a:t>
            </a:r>
            <a:endParaRPr lang="ru-RU" sz="2300" dirty="0"/>
          </a:p>
          <a:p>
            <a:pPr lvl="0" algn="just"/>
            <a:r>
              <a:rPr lang="en-US" sz="2300" dirty="0"/>
              <a:t>Reiterate the purpose</a:t>
            </a:r>
            <a:endParaRPr lang="ru-RU" sz="2300" dirty="0"/>
          </a:p>
          <a:p>
            <a:pPr lvl="0" algn="just"/>
            <a:r>
              <a:rPr lang="en-US" sz="2300" dirty="0"/>
              <a:t>Highlight the main points</a:t>
            </a:r>
            <a:endParaRPr lang="ru-RU" sz="2300" dirty="0"/>
          </a:p>
          <a:p>
            <a:pPr algn="just"/>
            <a:r>
              <a:rPr lang="en-US" sz="2300" dirty="0"/>
              <a:t>Describe any results/ conclusions/ recommendations</a:t>
            </a:r>
            <a:endParaRPr lang="ru-RU" sz="2300" dirty="0"/>
          </a:p>
        </p:txBody>
      </p:sp>
    </p:spTree>
    <p:extLst>
      <p:ext uri="{BB962C8B-B14F-4D97-AF65-F5344CB8AC3E}">
        <p14:creationId xmlns:p14="http://schemas.microsoft.com/office/powerpoint/2010/main" val="10116345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How to write an executive summary?</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Autofit/>
          </a:bodyPr>
          <a:lstStyle/>
          <a:p>
            <a:pPr marL="0" indent="0" algn="just">
              <a:buNone/>
            </a:pPr>
            <a:r>
              <a:rPr lang="en-US" sz="1800" dirty="0"/>
              <a:t>There are a number of things to remember when writing an executive summary (</a:t>
            </a:r>
            <a:r>
              <a:rPr lang="en-US" sz="1800" dirty="0" err="1"/>
              <a:t>Forsey</a:t>
            </a:r>
            <a:r>
              <a:rPr lang="en-US" sz="1800" dirty="0"/>
              <a:t>, 2020):</a:t>
            </a:r>
            <a:endParaRPr lang="ru-RU" sz="1800" dirty="0"/>
          </a:p>
          <a:p>
            <a:pPr lvl="0" algn="just"/>
            <a:r>
              <a:rPr lang="en-US" sz="1800" b="1" dirty="0"/>
              <a:t>Remember your PAT!</a:t>
            </a:r>
            <a:r>
              <a:rPr lang="en-US" sz="1800" dirty="0"/>
              <a:t> </a:t>
            </a:r>
            <a:endParaRPr lang="en-US" sz="1800" dirty="0" smtClean="0"/>
          </a:p>
          <a:p>
            <a:pPr marL="0" lvl="0" indent="0" algn="just">
              <a:buNone/>
            </a:pPr>
            <a:r>
              <a:rPr lang="en-US" sz="1800" dirty="0" smtClean="0"/>
              <a:t>Focusing </a:t>
            </a:r>
            <a:r>
              <a:rPr lang="en-US" sz="1800" dirty="0"/>
              <a:t>on the purpose of your writing will help produce a cohesive piece and allow you to produce the story that you want to tell. What does your organization do? Why do you do it? Also think about who it is you are writing to and how you are writing - what information is most likely to resonate with them? Is your company more informal or formal?</a:t>
            </a:r>
            <a:endParaRPr lang="ru-RU" sz="1800" dirty="0"/>
          </a:p>
          <a:p>
            <a:pPr lvl="0" algn="just"/>
            <a:r>
              <a:rPr lang="en-US" sz="1800" b="1" dirty="0"/>
              <a:t>Be thorough.</a:t>
            </a:r>
            <a:endParaRPr lang="ru-RU" sz="1800" dirty="0"/>
          </a:p>
          <a:p>
            <a:pPr marL="0" indent="0" algn="just">
              <a:buNone/>
            </a:pPr>
            <a:r>
              <a:rPr lang="en-US" sz="1800" dirty="0"/>
              <a:t>Though an executive summary is considerably shorter than the rest of your piece, this doesn't render it any less important. In fact, because this may be the deciding factor as to whether someone reads your document or not, it is even more essential that this is well-researched and thought through. A proposal summary to a leading company should include financial considerations, competitor analysis and your key findings. Think about it like a company pitch.</a:t>
            </a:r>
            <a:endParaRPr lang="ru-RU" sz="1800" dirty="0"/>
          </a:p>
          <a:p>
            <a:pPr lvl="0" algn="just"/>
            <a:r>
              <a:rPr lang="en-US" sz="1800" b="1" dirty="0"/>
              <a:t>Don't be corny.</a:t>
            </a:r>
            <a:endParaRPr lang="ru-RU" sz="1800" dirty="0"/>
          </a:p>
          <a:p>
            <a:pPr marL="0" indent="0" algn="just">
              <a:buNone/>
            </a:pPr>
            <a:r>
              <a:rPr lang="en-US" sz="1800" dirty="0"/>
              <a:t>As a general rule of thumb for any technical writing, avoid </a:t>
            </a:r>
            <a:r>
              <a:rPr lang="en-US" sz="1800" dirty="0" smtClean="0"/>
              <a:t>clichés </a:t>
            </a:r>
            <a:r>
              <a:rPr lang="en-US" sz="1800" dirty="0"/>
              <a:t>at all costs! These are very off-putting to a reader, who will struggle to take you seriously.</a:t>
            </a:r>
            <a:endParaRPr lang="ru-RU" sz="1800" dirty="0"/>
          </a:p>
        </p:txBody>
      </p:sp>
    </p:spTree>
    <p:extLst>
      <p:ext uri="{BB962C8B-B14F-4D97-AF65-F5344CB8AC3E}">
        <p14:creationId xmlns:p14="http://schemas.microsoft.com/office/powerpoint/2010/main" val="18533000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How to write an executive summary?</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Autofit/>
          </a:bodyPr>
          <a:lstStyle/>
          <a:p>
            <a:pPr lvl="0" algn="just"/>
            <a:r>
              <a:rPr lang="en-US" b="1" dirty="0"/>
              <a:t>Leave it until the end.</a:t>
            </a:r>
            <a:endParaRPr lang="ru-RU" dirty="0"/>
          </a:p>
          <a:p>
            <a:pPr marL="0" indent="0" algn="just">
              <a:buNone/>
            </a:pPr>
            <a:r>
              <a:rPr lang="en-US" dirty="0"/>
              <a:t>Though an executive summary usually comes at the beginning of a piece, it should be the item that you write last. This is fairly obvious: you won't be able to summarize something if there is nothing to summarize. Nevertheless, it is important to keep this in mind as it may be tempting to whack this out at the beginning.</a:t>
            </a:r>
            <a:endParaRPr lang="ru-RU" dirty="0"/>
          </a:p>
          <a:p>
            <a:pPr marL="0" indent="0" algn="just">
              <a:buNone/>
            </a:pPr>
            <a:r>
              <a:rPr lang="en-US" dirty="0"/>
              <a:t>Now that you know how to approach your writing, it is time to think about how you are going to put this together. The following template is for a conventional business plan and, like any template, should be adjusted to your particular project (</a:t>
            </a:r>
            <a:r>
              <a:rPr lang="en-US" dirty="0" err="1"/>
              <a:t>Forsey</a:t>
            </a:r>
            <a:r>
              <a:rPr lang="en-US" dirty="0"/>
              <a:t>, 2020). If you are an established organization or starting up, for example, you will clearly need to make some changes. If you are the latter, you will likely not have as much information as an established organization (Lumen, 2020). In this instance, it is important to place more emphasis on your experience and background - what has led you to this project? Include detailed market analysis, such as how you will fill a gap in the market and how you will succeed in this (Lumen, 2020).</a:t>
            </a:r>
            <a:endParaRPr lang="ru-RU" sz="1800" dirty="0"/>
          </a:p>
        </p:txBody>
      </p:sp>
    </p:spTree>
    <p:extLst>
      <p:ext uri="{BB962C8B-B14F-4D97-AF65-F5344CB8AC3E}">
        <p14:creationId xmlns:p14="http://schemas.microsoft.com/office/powerpoint/2010/main" val="11140177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How to write an executive summary?</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Autofit/>
          </a:bodyPr>
          <a:lstStyle/>
          <a:p>
            <a:pPr marL="0" indent="0" algn="just">
              <a:buNone/>
            </a:pPr>
            <a:r>
              <a:rPr lang="en-US" sz="2200" b="1" dirty="0"/>
              <a:t>Executive Summary</a:t>
            </a:r>
            <a:endParaRPr lang="ru-RU" sz="2200" dirty="0"/>
          </a:p>
          <a:p>
            <a:pPr marL="0" indent="0" algn="just">
              <a:buNone/>
            </a:pPr>
            <a:r>
              <a:rPr lang="en-US" sz="2200" b="1" dirty="0"/>
              <a:t>Our Mission</a:t>
            </a:r>
            <a:endParaRPr lang="ru-RU" sz="2200" dirty="0"/>
          </a:p>
          <a:p>
            <a:pPr marL="0" indent="0" algn="just">
              <a:buNone/>
            </a:pPr>
            <a:r>
              <a:rPr lang="en-US" sz="2200" dirty="0"/>
              <a:t>This should include the name, location, and mission of your company.</a:t>
            </a:r>
            <a:endParaRPr lang="ru-RU" sz="2200" dirty="0"/>
          </a:p>
          <a:p>
            <a:pPr algn="just"/>
            <a:r>
              <a:rPr lang="en-US" sz="2200" b="1" dirty="0"/>
              <a:t>Example:</a:t>
            </a:r>
            <a:r>
              <a:rPr lang="en-US" sz="2200" dirty="0"/>
              <a:t> Libby's </a:t>
            </a:r>
            <a:r>
              <a:rPr lang="en-US" sz="2200" dirty="0" err="1"/>
              <a:t>Coftea</a:t>
            </a:r>
            <a:r>
              <a:rPr lang="en-US" sz="2200" dirty="0"/>
              <a:t> Oxford is dedicated to releasing new and innovative beverage products onto the market. Our unique coffee-tea blend is incorporated into a range of items, including </a:t>
            </a:r>
            <a:r>
              <a:rPr lang="en-US" sz="2200" dirty="0" err="1"/>
              <a:t>Coftea</a:t>
            </a:r>
            <a:r>
              <a:rPr lang="en-US" sz="2200" dirty="0"/>
              <a:t> Cakes and </a:t>
            </a:r>
            <a:r>
              <a:rPr lang="en-US" sz="2200" dirty="0" err="1"/>
              <a:t>Coftea</a:t>
            </a:r>
            <a:r>
              <a:rPr lang="en-US" sz="2200" dirty="0"/>
              <a:t> Sodas, and hopes to expand into </a:t>
            </a:r>
            <a:r>
              <a:rPr lang="en-US" sz="2200" dirty="0" err="1"/>
              <a:t>Coftea</a:t>
            </a:r>
            <a:r>
              <a:rPr lang="en-US" sz="2200" dirty="0"/>
              <a:t> Bread. We are committed to producing high quality products transparently and ethically: our ingredients are 100% Fairtrade and renewably sourced. As we are the only coffee-tea </a:t>
            </a:r>
            <a:r>
              <a:rPr lang="en-US" sz="2200" dirty="0" err="1"/>
              <a:t>focussed</a:t>
            </a:r>
            <a:r>
              <a:rPr lang="en-US" sz="2200" dirty="0"/>
              <a:t> company in the food and drink industry, we anticipate very mild to no competition and are assured that we can develop a strong market presence.</a:t>
            </a:r>
            <a:endParaRPr lang="ru-RU" sz="2200" dirty="0"/>
          </a:p>
        </p:txBody>
      </p:sp>
    </p:spTree>
    <p:extLst>
      <p:ext uri="{BB962C8B-B14F-4D97-AF65-F5344CB8AC3E}">
        <p14:creationId xmlns:p14="http://schemas.microsoft.com/office/powerpoint/2010/main" val="23093326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How to write an executive summary?</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Autofit/>
          </a:bodyPr>
          <a:lstStyle/>
          <a:p>
            <a:pPr marL="0" indent="0" algn="just">
              <a:buNone/>
            </a:pPr>
            <a:r>
              <a:rPr lang="en-US" sz="2100" b="1" dirty="0"/>
              <a:t>Our Company</a:t>
            </a:r>
            <a:endParaRPr lang="ru-RU" sz="2100" dirty="0"/>
          </a:p>
          <a:p>
            <a:pPr marL="0" indent="0" algn="just">
              <a:buNone/>
            </a:pPr>
            <a:r>
              <a:rPr lang="en-US" sz="2100" dirty="0"/>
              <a:t>This should include a description of your organization such as management and a brief history.</a:t>
            </a:r>
            <a:endParaRPr lang="ru-RU" sz="2100" dirty="0"/>
          </a:p>
          <a:p>
            <a:pPr algn="just"/>
            <a:r>
              <a:rPr lang="en-US" sz="2100" b="1" dirty="0"/>
              <a:t>Example:</a:t>
            </a:r>
            <a:r>
              <a:rPr lang="en-US" sz="2100" dirty="0"/>
              <a:t> Libby's </a:t>
            </a:r>
            <a:r>
              <a:rPr lang="en-US" sz="2100" dirty="0" err="1"/>
              <a:t>Coftea</a:t>
            </a:r>
            <a:r>
              <a:rPr lang="en-US" sz="2100" dirty="0"/>
              <a:t> was founded in Oxford, UK, in 2015 by Libby Chan. She first began selling her unique coffee-tea blend at local markets and then began to supply local independent cafes across the city. In 2016, after the extensive expansion of her business, she moved her coffee-tea blending facility from her home to a locally based warehouse which now employs over 30 full-time staff. Prior to developing Libby's </a:t>
            </a:r>
            <a:r>
              <a:rPr lang="en-US" sz="2100" dirty="0" err="1"/>
              <a:t>Coftea</a:t>
            </a:r>
            <a:r>
              <a:rPr lang="en-US" sz="2100" dirty="0"/>
              <a:t> Oxford, Libby Chan worked as a fine tea expert at Cowley Road Fine Tea's.</a:t>
            </a:r>
            <a:endParaRPr lang="ru-RU" sz="2100" dirty="0"/>
          </a:p>
          <a:p>
            <a:pPr marL="0" indent="0" algn="just">
              <a:buNone/>
            </a:pPr>
            <a:r>
              <a:rPr lang="en-US" sz="2100" dirty="0"/>
              <a:t>Alongside Libby Chan, Libby's </a:t>
            </a:r>
            <a:r>
              <a:rPr lang="en-US" sz="2100" dirty="0" err="1"/>
              <a:t>Coftea</a:t>
            </a:r>
            <a:r>
              <a:rPr lang="en-US" sz="2100" dirty="0"/>
              <a:t> Oxford has a board of advisors. These are:</a:t>
            </a:r>
            <a:endParaRPr lang="ru-RU" sz="2100" dirty="0"/>
          </a:p>
          <a:p>
            <a:pPr lvl="0" algn="just"/>
            <a:r>
              <a:rPr lang="en-US" sz="2100" dirty="0" smtClean="0"/>
              <a:t>1. Felicity </a:t>
            </a:r>
            <a:r>
              <a:rPr lang="en-US" sz="2100" dirty="0"/>
              <a:t>Chan, Director of Digital Marketing at Kuma Kitchens Ltd. </a:t>
            </a:r>
            <a:endParaRPr lang="ru-RU" sz="2100" dirty="0"/>
          </a:p>
          <a:p>
            <a:pPr algn="just"/>
            <a:r>
              <a:rPr lang="en-US" sz="2100" dirty="0" smtClean="0"/>
              <a:t>2. Zoe </a:t>
            </a:r>
            <a:r>
              <a:rPr lang="en-US" sz="2100" dirty="0"/>
              <a:t>Paris, Food Developer at Kuma Kitchens Ltd.</a:t>
            </a:r>
            <a:endParaRPr lang="ru-RU" sz="2100" dirty="0"/>
          </a:p>
        </p:txBody>
      </p:sp>
    </p:spTree>
    <p:extLst>
      <p:ext uri="{BB962C8B-B14F-4D97-AF65-F5344CB8AC3E}">
        <p14:creationId xmlns:p14="http://schemas.microsoft.com/office/powerpoint/2010/main" val="6062906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How to write an executive summary?</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Autofit/>
          </a:bodyPr>
          <a:lstStyle/>
          <a:p>
            <a:pPr marL="0" indent="0" algn="just">
              <a:buNone/>
            </a:pPr>
            <a:r>
              <a:rPr lang="en-US" sz="1900" b="1" dirty="0"/>
              <a:t>Our Product</a:t>
            </a:r>
            <a:endParaRPr lang="ru-RU" sz="1900" dirty="0"/>
          </a:p>
          <a:p>
            <a:pPr marL="0" indent="0" algn="just">
              <a:buNone/>
            </a:pPr>
            <a:r>
              <a:rPr lang="en-US" sz="1900" dirty="0"/>
              <a:t>This should cover what your product is and where it fits in the market.</a:t>
            </a:r>
            <a:endParaRPr lang="ru-RU" sz="1900" dirty="0"/>
          </a:p>
          <a:p>
            <a:pPr algn="just"/>
            <a:r>
              <a:rPr lang="en-US" sz="1900" b="1" dirty="0"/>
              <a:t>Example:</a:t>
            </a:r>
            <a:r>
              <a:rPr lang="en-US" sz="1900" dirty="0"/>
              <a:t> We offer coffee-tea products ranging from </a:t>
            </a:r>
            <a:r>
              <a:rPr lang="en-US" sz="1900" dirty="0" err="1"/>
              <a:t>Coftea</a:t>
            </a:r>
            <a:r>
              <a:rPr lang="en-US" sz="1900" dirty="0"/>
              <a:t> Cakes to </a:t>
            </a:r>
            <a:r>
              <a:rPr lang="en-US" sz="1900" dirty="0" err="1"/>
              <a:t>Coftea</a:t>
            </a:r>
            <a:r>
              <a:rPr lang="en-US" sz="1900" dirty="0"/>
              <a:t> Sodas. Our customers are ethically oriented, eco-conscious and have a taste for high quality alternative products. We will produce a range of </a:t>
            </a:r>
            <a:r>
              <a:rPr lang="en-US" sz="1900" dirty="0" err="1"/>
              <a:t>Coftea</a:t>
            </a:r>
            <a:r>
              <a:rPr lang="en-US" sz="1900" dirty="0"/>
              <a:t> Bread which will both appeal to our regular consumer base and reach more diverse customers through the expansion into supermarkets. We will </a:t>
            </a:r>
            <a:r>
              <a:rPr lang="en-US" sz="1900" dirty="0" smtClean="0"/>
              <a:t>priorities </a:t>
            </a:r>
            <a:r>
              <a:rPr lang="en-US" sz="1900" dirty="0"/>
              <a:t>high-quality, ethical, and eco-friendly production whilst ensuring decent prices.</a:t>
            </a:r>
            <a:endParaRPr lang="ru-RU" sz="1900" dirty="0"/>
          </a:p>
          <a:p>
            <a:pPr marL="0" indent="0" algn="just">
              <a:buNone/>
            </a:pPr>
            <a:r>
              <a:rPr lang="en-US" sz="1900" b="1" dirty="0"/>
              <a:t>Competitive Advantages</a:t>
            </a:r>
            <a:endParaRPr lang="ru-RU" sz="1900" dirty="0"/>
          </a:p>
          <a:p>
            <a:pPr marL="0" indent="0" algn="just">
              <a:buNone/>
            </a:pPr>
            <a:r>
              <a:rPr lang="en-US" sz="1900" dirty="0"/>
              <a:t>Here, talk about how your product differs from other competitors.</a:t>
            </a:r>
            <a:endParaRPr lang="ru-RU" sz="1900" dirty="0"/>
          </a:p>
          <a:p>
            <a:pPr algn="just"/>
            <a:r>
              <a:rPr lang="en-US" sz="1900" b="1" dirty="0"/>
              <a:t>Example:</a:t>
            </a:r>
            <a:r>
              <a:rPr lang="en-US" sz="1900" dirty="0"/>
              <a:t> Whilst there is an extensive market for alternative coffee and tea blends, there are no company's which combine the two together.</a:t>
            </a:r>
            <a:endParaRPr lang="ru-RU" sz="1900" dirty="0"/>
          </a:p>
          <a:p>
            <a:pPr marL="0" indent="0" algn="just">
              <a:buNone/>
            </a:pPr>
            <a:r>
              <a:rPr lang="en-US" sz="1900" dirty="0"/>
              <a:t>This gives Libby's </a:t>
            </a:r>
            <a:r>
              <a:rPr lang="en-US" sz="1900" dirty="0" err="1"/>
              <a:t>Coftea</a:t>
            </a:r>
            <a:r>
              <a:rPr lang="en-US" sz="1900" dirty="0"/>
              <a:t> a distinct competitive advantage, placing us as the only brand in the coffee-tea industry. Furthermore, market research shows that consumers have an increasing appetite for alternatives to traditional blends.</a:t>
            </a:r>
            <a:endParaRPr lang="ru-RU" sz="1900" dirty="0"/>
          </a:p>
        </p:txBody>
      </p:sp>
    </p:spTree>
    <p:extLst>
      <p:ext uri="{BB962C8B-B14F-4D97-AF65-F5344CB8AC3E}">
        <p14:creationId xmlns:p14="http://schemas.microsoft.com/office/powerpoint/2010/main" val="3429561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How to write an executive summary?</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Autofit/>
          </a:bodyPr>
          <a:lstStyle/>
          <a:p>
            <a:pPr marL="0" indent="0" algn="just">
              <a:buNone/>
            </a:pPr>
            <a:r>
              <a:rPr lang="en-US" sz="2200" b="1" dirty="0"/>
              <a:t>Financial Considerations</a:t>
            </a:r>
            <a:endParaRPr lang="ru-RU" sz="2200" dirty="0"/>
          </a:p>
          <a:p>
            <a:pPr marL="0" indent="0" algn="just">
              <a:buNone/>
            </a:pPr>
            <a:r>
              <a:rPr lang="en-US" sz="2200" dirty="0"/>
              <a:t>What are your sales projections and other important costs?</a:t>
            </a:r>
            <a:endParaRPr lang="ru-RU" sz="2200" dirty="0"/>
          </a:p>
          <a:p>
            <a:pPr algn="just"/>
            <a:r>
              <a:rPr lang="en-US" sz="2200" b="1" dirty="0"/>
              <a:t>Example:</a:t>
            </a:r>
            <a:r>
              <a:rPr lang="en-US" sz="2200" dirty="0"/>
              <a:t> Our sales projections for the first 6 months are $2,000,000. We expect a 40% growth over the next 3 years. By year 2, we expect 20% gross margins. We have 30 full-time staff. Their salary will be $80,000.</a:t>
            </a:r>
            <a:endParaRPr lang="ru-RU" sz="2200" dirty="0"/>
          </a:p>
          <a:p>
            <a:pPr marL="0" indent="0" algn="just">
              <a:buNone/>
            </a:pPr>
            <a:r>
              <a:rPr lang="en-US" sz="2200" b="1" dirty="0"/>
              <a:t>Financing Requirements</a:t>
            </a:r>
            <a:endParaRPr lang="ru-RU" sz="2200" dirty="0"/>
          </a:p>
          <a:p>
            <a:pPr marL="0" indent="0" algn="just">
              <a:buNone/>
            </a:pPr>
            <a:r>
              <a:rPr lang="en-US" sz="2200" dirty="0"/>
              <a:t>How many funds will you require? How much has already been invested/ supplemented?</a:t>
            </a:r>
            <a:endParaRPr lang="ru-RU" sz="2200" dirty="0"/>
          </a:p>
          <a:p>
            <a:pPr algn="just"/>
            <a:r>
              <a:rPr lang="en-US" sz="2200" dirty="0"/>
              <a:t>	</a:t>
            </a:r>
            <a:r>
              <a:rPr lang="en-US" sz="2200" b="1" dirty="0"/>
              <a:t>Example:</a:t>
            </a:r>
            <a:r>
              <a:rPr lang="en-US" sz="2200" dirty="0"/>
              <a:t> We hope to raise $300,000 to start-up this project. We have already received an investment of $125,000 towards these costs.</a:t>
            </a:r>
            <a:endParaRPr lang="ru-RU" sz="2200" dirty="0"/>
          </a:p>
        </p:txBody>
      </p:sp>
    </p:spTree>
    <p:extLst>
      <p:ext uri="{BB962C8B-B14F-4D97-AF65-F5344CB8AC3E}">
        <p14:creationId xmlns:p14="http://schemas.microsoft.com/office/powerpoint/2010/main" val="20890323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Useful language</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rmAutofit/>
          </a:bodyPr>
          <a:lstStyle/>
          <a:p>
            <a:pPr algn="just"/>
            <a:r>
              <a:rPr lang="en-US" dirty="0"/>
              <a:t>As mentioned, a summary is used to draw your reader in. Here are some useful terms:</a:t>
            </a:r>
            <a:endParaRPr lang="ru-RU" sz="2500" dirty="0"/>
          </a:p>
        </p:txBody>
      </p:sp>
      <p:graphicFrame>
        <p:nvGraphicFramePr>
          <p:cNvPr id="4" name="Таблица 3"/>
          <p:cNvGraphicFramePr>
            <a:graphicFrameLocks noGrp="1"/>
          </p:cNvGraphicFramePr>
          <p:nvPr>
            <p:extLst>
              <p:ext uri="{D42A27DB-BD31-4B8C-83A1-F6EECF244321}">
                <p14:modId xmlns:p14="http://schemas.microsoft.com/office/powerpoint/2010/main" val="3751713402"/>
              </p:ext>
            </p:extLst>
          </p:nvPr>
        </p:nvGraphicFramePr>
        <p:xfrm>
          <a:off x="1674359" y="2115153"/>
          <a:ext cx="8732972" cy="3789258"/>
        </p:xfrm>
        <a:graphic>
          <a:graphicData uri="http://schemas.openxmlformats.org/drawingml/2006/table">
            <a:tbl>
              <a:tblPr>
                <a:tableStyleId>{5FD0F851-EC5A-4D38-B0AD-8093EC10F338}</a:tableStyleId>
              </a:tblPr>
              <a:tblGrid>
                <a:gridCol w="4743067">
                  <a:extLst>
                    <a:ext uri="{9D8B030D-6E8A-4147-A177-3AD203B41FA5}">
                      <a16:colId xmlns:a16="http://schemas.microsoft.com/office/drawing/2014/main" val="2571236907"/>
                    </a:ext>
                  </a:extLst>
                </a:gridCol>
                <a:gridCol w="3989905">
                  <a:extLst>
                    <a:ext uri="{9D8B030D-6E8A-4147-A177-3AD203B41FA5}">
                      <a16:colId xmlns:a16="http://schemas.microsoft.com/office/drawing/2014/main" val="1341595043"/>
                    </a:ext>
                  </a:extLst>
                </a:gridCol>
              </a:tblGrid>
              <a:tr h="3789258">
                <a:tc>
                  <a:txBody>
                    <a:bodyPr/>
                    <a:lstStyle/>
                    <a:p>
                      <a:pPr marL="342900" marR="28575" lvl="0" indent="-342900" algn="just">
                        <a:lnSpc>
                          <a:spcPct val="144000"/>
                        </a:lnSpc>
                        <a:spcAft>
                          <a:spcPts val="600"/>
                        </a:spcAft>
                        <a:buFont typeface="Symbol" panose="05050102010706020507" pitchFamily="18" charset="2"/>
                        <a:buChar char=""/>
                      </a:pPr>
                      <a:r>
                        <a:rPr lang="en-US" sz="2200" b="1" dirty="0">
                          <a:effectLst/>
                        </a:rPr>
                        <a:t>Project</a:t>
                      </a:r>
                      <a:endParaRPr lang="ru-RU" sz="2200" b="1" dirty="0">
                        <a:effectLst/>
                      </a:endParaRPr>
                    </a:p>
                    <a:p>
                      <a:pPr marL="342900" marR="28575" lvl="0" indent="-342900" algn="just">
                        <a:lnSpc>
                          <a:spcPct val="144000"/>
                        </a:lnSpc>
                        <a:spcAft>
                          <a:spcPts val="600"/>
                        </a:spcAft>
                        <a:buFont typeface="Symbol" panose="05050102010706020507" pitchFamily="18" charset="2"/>
                        <a:buChar char=""/>
                      </a:pPr>
                      <a:r>
                        <a:rPr lang="en-US" sz="2200" b="1" dirty="0" smtClean="0">
                          <a:effectLst/>
                        </a:rPr>
                        <a:t>Growth</a:t>
                      </a:r>
                      <a:endParaRPr lang="ru-RU" sz="2200" b="1" dirty="0">
                        <a:effectLst/>
                      </a:endParaRPr>
                    </a:p>
                    <a:p>
                      <a:pPr marL="342900" marR="28575" lvl="0" indent="-342900" algn="just">
                        <a:lnSpc>
                          <a:spcPct val="144000"/>
                        </a:lnSpc>
                        <a:spcAft>
                          <a:spcPts val="600"/>
                        </a:spcAft>
                        <a:buFont typeface="Symbol" panose="05050102010706020507" pitchFamily="18" charset="2"/>
                        <a:buChar char=""/>
                      </a:pPr>
                      <a:r>
                        <a:rPr lang="en-US" sz="2200" b="1" dirty="0">
                          <a:effectLst/>
                        </a:rPr>
                        <a:t>Expansion</a:t>
                      </a:r>
                      <a:endParaRPr lang="ru-RU" sz="2200" b="1" dirty="0">
                        <a:effectLst/>
                      </a:endParaRPr>
                    </a:p>
                    <a:p>
                      <a:pPr marL="342900" marR="28575" lvl="0" indent="-342900" algn="just">
                        <a:lnSpc>
                          <a:spcPct val="144000"/>
                        </a:lnSpc>
                        <a:spcAft>
                          <a:spcPts val="600"/>
                        </a:spcAft>
                        <a:buFont typeface="Symbol" panose="05050102010706020507" pitchFamily="18" charset="2"/>
                        <a:buChar char=""/>
                      </a:pPr>
                      <a:r>
                        <a:rPr lang="en-US" sz="2200" b="1" dirty="0">
                          <a:effectLst/>
                        </a:rPr>
                        <a:t>Prioritize</a:t>
                      </a:r>
                      <a:endParaRPr lang="ru-RU" sz="2200" b="1" dirty="0">
                        <a:effectLst/>
                      </a:endParaRPr>
                    </a:p>
                    <a:p>
                      <a:pPr marL="342900" marR="28575" lvl="0" indent="-342900" algn="just">
                        <a:lnSpc>
                          <a:spcPct val="144000"/>
                        </a:lnSpc>
                        <a:spcAft>
                          <a:spcPts val="600"/>
                        </a:spcAft>
                        <a:buFont typeface="Symbol" panose="05050102010706020507" pitchFamily="18" charset="2"/>
                        <a:buChar char=""/>
                      </a:pPr>
                      <a:r>
                        <a:rPr lang="en-US" sz="2200" b="1" dirty="0">
                          <a:effectLst/>
                        </a:rPr>
                        <a:t>Ensure</a:t>
                      </a:r>
                      <a:endParaRPr lang="ru-RU" sz="2200" b="1" dirty="0">
                        <a:effectLst/>
                      </a:endParaRPr>
                    </a:p>
                    <a:p>
                      <a:pPr marL="342900" marR="28575" lvl="0" indent="-342900" algn="just">
                        <a:lnSpc>
                          <a:spcPct val="144000"/>
                        </a:lnSpc>
                        <a:spcAft>
                          <a:spcPts val="600"/>
                        </a:spcAft>
                        <a:buFont typeface="Symbol" panose="05050102010706020507" pitchFamily="18" charset="2"/>
                        <a:buChar char=""/>
                      </a:pPr>
                      <a:r>
                        <a:rPr lang="en-US" sz="2200" b="1" dirty="0">
                          <a:effectLst/>
                        </a:rPr>
                        <a:t>Encourage</a:t>
                      </a:r>
                      <a:endParaRPr lang="ru-RU" sz="2200" b="1" dirty="0">
                        <a:effectLst/>
                      </a:endParaRPr>
                    </a:p>
                    <a:p>
                      <a:pPr marL="342900" marR="28575" lvl="0" indent="-342900" algn="just">
                        <a:lnSpc>
                          <a:spcPct val="144000"/>
                        </a:lnSpc>
                        <a:spcAft>
                          <a:spcPts val="600"/>
                        </a:spcAft>
                        <a:buFont typeface="Symbol" panose="05050102010706020507" pitchFamily="18" charset="2"/>
                        <a:buChar char=""/>
                      </a:pPr>
                      <a:r>
                        <a:rPr lang="en-US" sz="2200" b="1" dirty="0">
                          <a:effectLst/>
                        </a:rPr>
                        <a:t>Support</a:t>
                      </a:r>
                      <a:endParaRPr lang="ru-RU" sz="2200" b="1" dirty="0">
                        <a:effectLst/>
                        <a:latin typeface="Tahoma" panose="020B0604030504040204" pitchFamily="34" charset="0"/>
                        <a:ea typeface="Tahoma" panose="020B0604030504040204" pitchFamily="34" charset="0"/>
                        <a:cs typeface="Times New Roman" panose="02020603050405020304" pitchFamily="18" charset="0"/>
                      </a:endParaRPr>
                    </a:p>
                  </a:txBody>
                  <a:tcPr marL="6350" marR="6350" marT="0" marB="0" anchor="ctr"/>
                </a:tc>
                <a:tc>
                  <a:txBody>
                    <a:bodyPr/>
                    <a:lstStyle/>
                    <a:p>
                      <a:pPr marL="342900" marR="30480" lvl="0" indent="-342900" algn="just">
                        <a:lnSpc>
                          <a:spcPct val="144000"/>
                        </a:lnSpc>
                        <a:spcAft>
                          <a:spcPts val="600"/>
                        </a:spcAft>
                        <a:buFont typeface="Symbol" panose="05050102010706020507" pitchFamily="18" charset="2"/>
                        <a:buChar char=""/>
                      </a:pPr>
                      <a:r>
                        <a:rPr lang="en-US" sz="2200" b="1" dirty="0">
                          <a:effectLst/>
                        </a:rPr>
                        <a:t>Conduct</a:t>
                      </a:r>
                      <a:endParaRPr lang="ru-RU" sz="2200" b="1" dirty="0">
                        <a:effectLst/>
                      </a:endParaRPr>
                    </a:p>
                    <a:p>
                      <a:pPr marL="342900" marR="30480" lvl="0" indent="-342900" algn="just">
                        <a:lnSpc>
                          <a:spcPct val="144000"/>
                        </a:lnSpc>
                        <a:spcAft>
                          <a:spcPts val="600"/>
                        </a:spcAft>
                        <a:buFont typeface="Symbol" panose="05050102010706020507" pitchFamily="18" charset="2"/>
                        <a:buChar char=""/>
                      </a:pPr>
                      <a:r>
                        <a:rPr lang="en-US" sz="2200" b="1" dirty="0">
                          <a:effectLst/>
                        </a:rPr>
                        <a:t>Demonstrate</a:t>
                      </a:r>
                      <a:endParaRPr lang="ru-RU" sz="2200" b="1" dirty="0">
                        <a:effectLst/>
                      </a:endParaRPr>
                    </a:p>
                    <a:p>
                      <a:pPr marL="342900" marR="30480" lvl="0" indent="-342900" algn="just">
                        <a:lnSpc>
                          <a:spcPct val="144000"/>
                        </a:lnSpc>
                        <a:spcAft>
                          <a:spcPts val="600"/>
                        </a:spcAft>
                        <a:buFont typeface="Symbol" panose="05050102010706020507" pitchFamily="18" charset="2"/>
                        <a:buChar char=""/>
                      </a:pPr>
                      <a:r>
                        <a:rPr lang="en-US" sz="2200" b="1" dirty="0">
                          <a:effectLst/>
                        </a:rPr>
                        <a:t>Present</a:t>
                      </a:r>
                      <a:endParaRPr lang="ru-RU" sz="2200" b="1" dirty="0">
                        <a:effectLst/>
                      </a:endParaRPr>
                    </a:p>
                    <a:p>
                      <a:pPr marL="342900" marR="30480" lvl="0" indent="-342900" algn="just">
                        <a:lnSpc>
                          <a:spcPct val="144000"/>
                        </a:lnSpc>
                        <a:spcAft>
                          <a:spcPts val="600"/>
                        </a:spcAft>
                        <a:buFont typeface="Symbol" panose="05050102010706020507" pitchFamily="18" charset="2"/>
                        <a:buChar char=""/>
                      </a:pPr>
                      <a:r>
                        <a:rPr lang="en-US" sz="2200" b="1" dirty="0">
                          <a:effectLst/>
                        </a:rPr>
                        <a:t>Found</a:t>
                      </a:r>
                      <a:endParaRPr lang="ru-RU" sz="2200" b="1" dirty="0">
                        <a:effectLst/>
                      </a:endParaRPr>
                    </a:p>
                    <a:p>
                      <a:pPr marL="342900" marR="30480" lvl="0" indent="-342900" algn="just">
                        <a:lnSpc>
                          <a:spcPct val="144000"/>
                        </a:lnSpc>
                        <a:spcAft>
                          <a:spcPts val="600"/>
                        </a:spcAft>
                        <a:buFont typeface="Symbol" panose="05050102010706020507" pitchFamily="18" charset="2"/>
                        <a:buChar char=""/>
                      </a:pPr>
                      <a:r>
                        <a:rPr lang="en-US" sz="2200" b="1" dirty="0">
                          <a:effectLst/>
                        </a:rPr>
                        <a:t>Conclude</a:t>
                      </a:r>
                      <a:endParaRPr lang="ru-RU" sz="2200" b="1" dirty="0">
                        <a:effectLst/>
                        <a:latin typeface="Tahoma" panose="020B0604030504040204" pitchFamily="34" charset="0"/>
                        <a:ea typeface="Tahoma" panose="020B0604030504040204" pitchFamily="34" charset="0"/>
                        <a:cs typeface="Times New Roman" panose="02020603050405020304" pitchFamily="18" charset="0"/>
                      </a:endParaRPr>
                    </a:p>
                  </a:txBody>
                  <a:tcPr marL="6350" marR="6350" marT="0" marB="0"/>
                </a:tc>
                <a:extLst>
                  <a:ext uri="{0D108BD9-81ED-4DB2-BD59-A6C34878D82A}">
                    <a16:rowId xmlns:a16="http://schemas.microsoft.com/office/drawing/2014/main" val="1341101710"/>
                  </a:ext>
                </a:extLst>
              </a:tr>
            </a:tbl>
          </a:graphicData>
        </a:graphic>
      </p:graphicFrame>
    </p:spTree>
    <p:extLst>
      <p:ext uri="{BB962C8B-B14F-4D97-AF65-F5344CB8AC3E}">
        <p14:creationId xmlns:p14="http://schemas.microsoft.com/office/powerpoint/2010/main" val="38350233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Assembling User Manuals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rmAutofit/>
          </a:bodyPr>
          <a:lstStyle/>
          <a:p>
            <a:pPr algn="just"/>
            <a:r>
              <a:rPr lang="en-US" sz="2500" dirty="0"/>
              <a:t>A user manual is a guide, detailing instructions the reader should follow in order to complete a task. This might range from building a flat-pack table to installing software on your laptop: user manuals are a widely ranging type of document. Above all, their main characteristic is clarity. The purpose of a user manual is to instruct on how to achieve a task, so breaking down steps rigorously and leaving no room for confusion is of the utmost importance.</a:t>
            </a:r>
            <a:endParaRPr lang="ru-RU" sz="2500" dirty="0"/>
          </a:p>
          <a:p>
            <a:pPr algn="just"/>
            <a:r>
              <a:rPr lang="en-US" sz="2500" dirty="0"/>
              <a:t>As usual, remember your Purpose, Audience, and </a:t>
            </a:r>
            <a:r>
              <a:rPr lang="en-US" sz="2500" dirty="0" smtClean="0"/>
              <a:t>Tone. </a:t>
            </a:r>
            <a:r>
              <a:rPr lang="en-US" sz="2500" dirty="0"/>
              <a:t>While the purpose of a manual is informative, your audience consists of the product users, and your tone should always be short and neutral.</a:t>
            </a:r>
            <a:endParaRPr lang="ru-RU" sz="2500" dirty="0"/>
          </a:p>
        </p:txBody>
      </p:sp>
    </p:spTree>
    <p:extLst>
      <p:ext uri="{BB962C8B-B14F-4D97-AF65-F5344CB8AC3E}">
        <p14:creationId xmlns:p14="http://schemas.microsoft.com/office/powerpoint/2010/main" val="38756004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How to structure a user manual?</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rmAutofit fontScale="92500" lnSpcReduction="10000"/>
          </a:bodyPr>
          <a:lstStyle/>
          <a:p>
            <a:pPr marL="0" indent="0" algn="just">
              <a:buNone/>
            </a:pPr>
            <a:r>
              <a:rPr lang="en-US" dirty="0"/>
              <a:t>The following section describes the sections typically included in a user manual.</a:t>
            </a:r>
            <a:endParaRPr lang="ru-RU" dirty="0"/>
          </a:p>
          <a:p>
            <a:pPr lvl="0" algn="just"/>
            <a:r>
              <a:rPr lang="en-US" b="1" dirty="0"/>
              <a:t>Title</a:t>
            </a:r>
            <a:endParaRPr lang="ru-RU" dirty="0"/>
          </a:p>
          <a:p>
            <a:pPr marL="0" indent="0" algn="just">
              <a:buNone/>
            </a:pPr>
            <a:r>
              <a:rPr lang="en-US" dirty="0"/>
              <a:t>As always with technical writing, the title of a use manual should be clear and informative. It should most prominently emphasize the product and service provided.</a:t>
            </a:r>
            <a:endParaRPr lang="ru-RU" dirty="0"/>
          </a:p>
          <a:p>
            <a:pPr lvl="0" algn="just"/>
            <a:r>
              <a:rPr lang="en-US" b="1" dirty="0"/>
              <a:t>Table of contents</a:t>
            </a:r>
            <a:endParaRPr lang="ru-RU" dirty="0"/>
          </a:p>
          <a:p>
            <a:pPr marL="0" indent="0" algn="just">
              <a:buNone/>
            </a:pPr>
            <a:r>
              <a:rPr lang="en-US" dirty="0"/>
              <a:t>The table of contents is included in a manual to help the user find information easily. If you are writing an online user manual, the table of contents should always be interactive, so that the reader can access the relevant section in a simple click.</a:t>
            </a:r>
            <a:endParaRPr lang="ru-RU" dirty="0"/>
          </a:p>
          <a:p>
            <a:pPr lvl="0" algn="just"/>
            <a:r>
              <a:rPr lang="en-US" b="1" dirty="0"/>
              <a:t>"About this product"</a:t>
            </a:r>
            <a:endParaRPr lang="ru-RU" dirty="0"/>
          </a:p>
          <a:p>
            <a:pPr marL="0" indent="0" algn="just">
              <a:buNone/>
            </a:pPr>
            <a:r>
              <a:rPr lang="en-US" dirty="0"/>
              <a:t>The "about this product" section should inform on the name and version of the product. It may also define technical vocabulary or provide any information necessary to use the manual.</a:t>
            </a:r>
            <a:endParaRPr lang="ru-RU" dirty="0"/>
          </a:p>
          <a:p>
            <a:pPr lvl="0" algn="just"/>
            <a:r>
              <a:rPr lang="en-US" b="1" dirty="0"/>
              <a:t>Overview / Product features</a:t>
            </a:r>
            <a:endParaRPr lang="ru-RU" dirty="0"/>
          </a:p>
          <a:p>
            <a:pPr marL="0" indent="0" algn="just">
              <a:buNone/>
            </a:pPr>
            <a:r>
              <a:rPr lang="en-US" dirty="0"/>
              <a:t>Usually, the product overview thanks the client for choosing the product, and presents its main features, or in other words, what it does.</a:t>
            </a:r>
            <a:endParaRPr lang="ru-RU" sz="2500" dirty="0"/>
          </a:p>
        </p:txBody>
      </p:sp>
    </p:spTree>
    <p:extLst>
      <p:ext uri="{BB962C8B-B14F-4D97-AF65-F5344CB8AC3E}">
        <p14:creationId xmlns:p14="http://schemas.microsoft.com/office/powerpoint/2010/main" val="7677629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How to structure a user manual?</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rmAutofit/>
          </a:bodyPr>
          <a:lstStyle/>
          <a:p>
            <a:pPr lvl="0" algn="just"/>
            <a:r>
              <a:rPr lang="en-US" b="1" dirty="0"/>
              <a:t>What's in the box?</a:t>
            </a:r>
            <a:endParaRPr lang="ru-RU" dirty="0"/>
          </a:p>
          <a:p>
            <a:pPr marL="0" indent="0" algn="just">
              <a:buNone/>
            </a:pPr>
            <a:r>
              <a:rPr lang="en-US" dirty="0"/>
              <a:t>What's in the box? is a list of the materials contained in the product's box. In the case of a manufacturing error resulting in a missing piece, the user can inform the company with this information.</a:t>
            </a:r>
            <a:endParaRPr lang="ru-RU" dirty="0"/>
          </a:p>
          <a:p>
            <a:pPr lvl="0" algn="just"/>
            <a:r>
              <a:rPr lang="en-US" b="1" dirty="0"/>
              <a:t>Glossary</a:t>
            </a:r>
            <a:endParaRPr lang="ru-RU" dirty="0"/>
          </a:p>
          <a:p>
            <a:pPr marL="0" indent="0" algn="just">
              <a:buNone/>
            </a:pPr>
            <a:r>
              <a:rPr lang="en-US" dirty="0"/>
              <a:t>If your manual uses technical vocabulary, it is customary to include a glossary. It is usually included at the end of the document, if it is present at all.</a:t>
            </a:r>
            <a:endParaRPr lang="ru-RU" dirty="0"/>
          </a:p>
          <a:p>
            <a:pPr lvl="0" algn="just"/>
            <a:r>
              <a:rPr lang="en-US" b="1" dirty="0"/>
              <a:t>Specifications</a:t>
            </a:r>
            <a:endParaRPr lang="ru-RU" dirty="0"/>
          </a:p>
          <a:p>
            <a:pPr marL="0" indent="0" algn="just">
              <a:buNone/>
            </a:pPr>
            <a:r>
              <a:rPr lang="en-US" dirty="0"/>
              <a:t>The specifications are the technical features of the product, such as its weight, operating temperature, or sound emission levels.</a:t>
            </a:r>
            <a:endParaRPr lang="ru-RU" dirty="0"/>
          </a:p>
          <a:p>
            <a:pPr marL="0" indent="0" algn="just">
              <a:buNone/>
            </a:pPr>
            <a:r>
              <a:rPr lang="en-US" dirty="0"/>
              <a:t>This section is not of much interest to users, but simply provides a technical description of the product</a:t>
            </a:r>
            <a:r>
              <a:rPr lang="en-US" dirty="0" smtClean="0"/>
              <a:t>.</a:t>
            </a:r>
            <a:endParaRPr lang="ru-RU" dirty="0"/>
          </a:p>
        </p:txBody>
      </p:sp>
    </p:spTree>
    <p:extLst>
      <p:ext uri="{BB962C8B-B14F-4D97-AF65-F5344CB8AC3E}">
        <p14:creationId xmlns:p14="http://schemas.microsoft.com/office/powerpoint/2010/main" val="4482419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pPr algn="just"/>
            <a:r>
              <a:rPr lang="en-US" b="1" dirty="0"/>
              <a:t>How to deliver </a:t>
            </a:r>
            <a:r>
              <a:rPr lang="en-US" b="1" dirty="0" smtClean="0"/>
              <a:t>instructions</a:t>
            </a:r>
            <a:r>
              <a:rPr lang="en-US" b="1" dirty="0"/>
              <a:t>?</a:t>
            </a: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rmAutofit/>
          </a:bodyPr>
          <a:lstStyle/>
          <a:p>
            <a:pPr marL="0" indent="0" algn="just">
              <a:buNone/>
            </a:pPr>
            <a:r>
              <a:rPr lang="en-US" dirty="0"/>
              <a:t>Here are some important tips on delivering instructions:</a:t>
            </a:r>
            <a:endParaRPr lang="ru-RU" dirty="0"/>
          </a:p>
          <a:p>
            <a:pPr lvl="0" algn="just"/>
            <a:r>
              <a:rPr lang="en-US" b="1" dirty="0"/>
              <a:t>Break down the steps.</a:t>
            </a:r>
            <a:endParaRPr lang="ru-RU" dirty="0"/>
          </a:p>
          <a:p>
            <a:pPr marL="0" indent="0" algn="just">
              <a:buNone/>
            </a:pPr>
            <a:r>
              <a:rPr lang="en-US" dirty="0"/>
              <a:t>Steps should be divided into sub-steps, or the smallest unit of action required at a time. Sentences should only describe one instruction at a time</a:t>
            </a:r>
            <a:r>
              <a:rPr lang="en-US" dirty="0" smtClean="0"/>
              <a:t>.</a:t>
            </a:r>
          </a:p>
          <a:p>
            <a:pPr lvl="0" algn="just"/>
            <a:r>
              <a:rPr lang="en-US" b="1" dirty="0"/>
              <a:t>Organize steps in chronological order.</a:t>
            </a:r>
            <a:endParaRPr lang="ru-RU" dirty="0"/>
          </a:p>
          <a:p>
            <a:pPr marL="0" indent="0" algn="just">
              <a:buNone/>
            </a:pPr>
            <a:r>
              <a:rPr lang="en-US" dirty="0"/>
              <a:t>The structure of each sentence should parallel the order of the action. Do not write "Cut the purple wire once you have pushed the red button". This would naturally confuse the reader as to the order of the process. Rather, write: "(1) Push the red button and (2) then cut the purple wire".</a:t>
            </a:r>
            <a:endParaRPr lang="ru-RU" dirty="0"/>
          </a:p>
          <a:p>
            <a:pPr lvl="0" algn="just"/>
            <a:r>
              <a:rPr lang="en-US" b="1" dirty="0"/>
              <a:t>Do not overwhelm your reader with unnecessary information.</a:t>
            </a:r>
            <a:endParaRPr lang="ru-RU" dirty="0"/>
          </a:p>
          <a:p>
            <a:pPr marL="0" indent="0" algn="just">
              <a:buNone/>
            </a:pPr>
            <a:r>
              <a:rPr lang="en-US" dirty="0"/>
              <a:t>Information should be provided at the exact point in the process where it is necessary. Remember, your reader may be skimming through the manual and forget information which was mentioned earlier on.</a:t>
            </a:r>
            <a:endParaRPr lang="ru-RU" sz="2500" b="1" dirty="0"/>
          </a:p>
        </p:txBody>
      </p:sp>
    </p:spTree>
    <p:extLst>
      <p:ext uri="{BB962C8B-B14F-4D97-AF65-F5344CB8AC3E}">
        <p14:creationId xmlns:p14="http://schemas.microsoft.com/office/powerpoint/2010/main" val="32391248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pPr algn="just"/>
            <a:r>
              <a:rPr lang="en-US" b="1" dirty="0"/>
              <a:t>How to deliver </a:t>
            </a:r>
            <a:r>
              <a:rPr lang="en-US" b="1" dirty="0" smtClean="0"/>
              <a:t>instructions</a:t>
            </a:r>
            <a:r>
              <a:rPr lang="en-US" b="1" dirty="0"/>
              <a:t>?</a:t>
            </a:r>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rmAutofit lnSpcReduction="10000"/>
          </a:bodyPr>
          <a:lstStyle/>
          <a:p>
            <a:pPr lvl="0" algn="just"/>
            <a:r>
              <a:rPr lang="en-US" b="1" dirty="0"/>
              <a:t>Get rid of your assumptions.</a:t>
            </a:r>
            <a:endParaRPr lang="ru-RU" dirty="0"/>
          </a:p>
          <a:p>
            <a:pPr marL="0" indent="0" algn="just">
              <a:buNone/>
            </a:pPr>
            <a:r>
              <a:rPr lang="en-US" dirty="0"/>
              <a:t>If you are writing a user manual, you are probably very familiar with the product which you are advising on. However, it's unlikely that all of your readers will know much about it. So, things which are obvious to you are not necessarily obvious to your reader. To avoid packing hidden assumptions into your manual, try to write as if you knew nothing on the subject of the user guide.</a:t>
            </a:r>
            <a:endParaRPr lang="ru-RU" dirty="0"/>
          </a:p>
          <a:p>
            <a:pPr lvl="0" algn="just"/>
            <a:r>
              <a:rPr lang="en-US" b="1" dirty="0"/>
              <a:t>Refer to materials clearly.</a:t>
            </a:r>
            <a:endParaRPr lang="ru-RU" dirty="0"/>
          </a:p>
          <a:p>
            <a:pPr marL="0" indent="0" algn="just">
              <a:buNone/>
            </a:pPr>
            <a:r>
              <a:rPr lang="en-US" dirty="0"/>
              <a:t>If tasks involve using materials provided with the product (such as screws, cables, etc.), these should be numbered or lettered. This avoids confusion for the reader when detailing instructions on what materials to use.</a:t>
            </a:r>
            <a:endParaRPr lang="ru-RU" dirty="0"/>
          </a:p>
          <a:p>
            <a:pPr lvl="0" algn="just"/>
            <a:r>
              <a:rPr lang="en-US" b="1" dirty="0"/>
              <a:t>Active, concise language.</a:t>
            </a:r>
            <a:endParaRPr lang="ru-RU" dirty="0"/>
          </a:p>
          <a:p>
            <a:pPr marL="0" indent="0" algn="just">
              <a:buNone/>
            </a:pPr>
            <a:r>
              <a:rPr lang="en-US" dirty="0"/>
              <a:t>Use verbs rather than nouns and avoid long sentences. Always use an imperative verb like "attach", "combine", "download", rather than a phrase such as "you should", "you have to", or you must" to deliver an instruction. This avoids unnecessarily addressing the user.</a:t>
            </a:r>
            <a:endParaRPr lang="ru-RU" sz="2500" b="1" dirty="0"/>
          </a:p>
        </p:txBody>
      </p:sp>
    </p:spTree>
    <p:extLst>
      <p:ext uri="{BB962C8B-B14F-4D97-AF65-F5344CB8AC3E}">
        <p14:creationId xmlns:p14="http://schemas.microsoft.com/office/powerpoint/2010/main" val="16576611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Troubleshooting</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rmAutofit/>
          </a:bodyPr>
          <a:lstStyle/>
          <a:p>
            <a:pPr algn="just"/>
            <a:r>
              <a:rPr lang="en-US" dirty="0"/>
              <a:t>The troubleshooting section in a user manual presents common problems that users may be met with. This part of your user manual should aim to predict problem scenarios or questions and provide clear answers or solutions.</a:t>
            </a:r>
            <a:endParaRPr lang="ru-RU" dirty="0"/>
          </a:p>
          <a:p>
            <a:pPr algn="just"/>
            <a:r>
              <a:rPr lang="en-US" dirty="0"/>
              <a:t>Formulating potential problems or questions in the first person, as if voicing the problem from the user's perspective, is a good way to make your troubleshooting section sound friendly (</a:t>
            </a:r>
            <a:r>
              <a:rPr lang="en-US" dirty="0" err="1"/>
              <a:t>Wallwork</a:t>
            </a:r>
            <a:r>
              <a:rPr lang="en-US" dirty="0"/>
              <a:t>, 2014).</a:t>
            </a:r>
            <a:endParaRPr lang="ru-RU" sz="2500" dirty="0"/>
          </a:p>
        </p:txBody>
      </p:sp>
      <p:graphicFrame>
        <p:nvGraphicFramePr>
          <p:cNvPr id="4" name="Таблица 3"/>
          <p:cNvGraphicFramePr>
            <a:graphicFrameLocks noGrp="1"/>
          </p:cNvGraphicFramePr>
          <p:nvPr>
            <p:extLst>
              <p:ext uri="{D42A27DB-BD31-4B8C-83A1-F6EECF244321}">
                <p14:modId xmlns:p14="http://schemas.microsoft.com/office/powerpoint/2010/main" val="943294964"/>
              </p:ext>
            </p:extLst>
          </p:nvPr>
        </p:nvGraphicFramePr>
        <p:xfrm>
          <a:off x="731520" y="3279020"/>
          <a:ext cx="10763794" cy="2969379"/>
        </p:xfrm>
        <a:graphic>
          <a:graphicData uri="http://schemas.openxmlformats.org/drawingml/2006/table">
            <a:tbl>
              <a:tblPr firstRow="1" firstCol="1" bandRow="1">
                <a:tableStyleId>{5FD0F851-EC5A-4D38-B0AD-8093EC10F338}</a:tableStyleId>
              </a:tblPr>
              <a:tblGrid>
                <a:gridCol w="10763794">
                  <a:extLst>
                    <a:ext uri="{9D8B030D-6E8A-4147-A177-3AD203B41FA5}">
                      <a16:colId xmlns:a16="http://schemas.microsoft.com/office/drawing/2014/main" val="2732769698"/>
                    </a:ext>
                  </a:extLst>
                </a:gridCol>
              </a:tblGrid>
              <a:tr h="2969379">
                <a:tc>
                  <a:txBody>
                    <a:bodyPr/>
                    <a:lstStyle/>
                    <a:p>
                      <a:pPr algn="just">
                        <a:lnSpc>
                          <a:spcPct val="144000"/>
                        </a:lnSpc>
                        <a:spcAft>
                          <a:spcPts val="0"/>
                        </a:spcAft>
                      </a:pPr>
                      <a:r>
                        <a:rPr lang="en-US" sz="1600" dirty="0">
                          <a:effectLst/>
                        </a:rPr>
                        <a:t>Example:</a:t>
                      </a:r>
                      <a:endParaRPr lang="ru-RU" sz="1600" dirty="0">
                        <a:effectLst/>
                      </a:endParaRPr>
                    </a:p>
                    <a:p>
                      <a:pPr marL="342900" lvl="0" indent="-342900" algn="just">
                        <a:lnSpc>
                          <a:spcPct val="144000"/>
                        </a:lnSpc>
                        <a:spcAft>
                          <a:spcPts val="0"/>
                        </a:spcAft>
                        <a:buFont typeface="+mj-lt"/>
                        <a:buAutoNum type="arabicPeriod"/>
                      </a:pPr>
                      <a:r>
                        <a:rPr lang="en-US" sz="1600" dirty="0">
                          <a:effectLst/>
                        </a:rPr>
                        <a:t>My TV will not turn on.</a:t>
                      </a:r>
                      <a:endParaRPr lang="ru-RU" sz="1600" dirty="0">
                        <a:effectLst/>
                      </a:endParaRPr>
                    </a:p>
                    <a:p>
                      <a:pPr marL="342900" lvl="0" indent="-342900" algn="just">
                        <a:lnSpc>
                          <a:spcPct val="144000"/>
                        </a:lnSpc>
                        <a:spcAft>
                          <a:spcPts val="0"/>
                        </a:spcAft>
                        <a:buFont typeface="+mj-lt"/>
                        <a:buAutoNum type="arabicPeriod"/>
                      </a:pPr>
                      <a:r>
                        <a:rPr lang="en-US" sz="1600" dirty="0">
                          <a:effectLst/>
                        </a:rPr>
                        <a:t>My TV screen is flickering.</a:t>
                      </a:r>
                      <a:endParaRPr lang="ru-RU" sz="1600" dirty="0">
                        <a:effectLst/>
                      </a:endParaRPr>
                    </a:p>
                    <a:p>
                      <a:pPr indent="450215" algn="just">
                        <a:lnSpc>
                          <a:spcPct val="144000"/>
                        </a:lnSpc>
                        <a:spcAft>
                          <a:spcPts val="0"/>
                        </a:spcAft>
                      </a:pPr>
                      <a:r>
                        <a:rPr lang="en-US" sz="1600" dirty="0">
                          <a:effectLst/>
                        </a:rPr>
                        <a:t>The possible solutions can be formulated as questions or steps to fix the problem.</a:t>
                      </a:r>
                      <a:endParaRPr lang="ru-RU" sz="1600" dirty="0">
                        <a:effectLst/>
                      </a:endParaRPr>
                    </a:p>
                    <a:p>
                      <a:pPr marL="342900" lvl="0" indent="-342900" algn="just">
                        <a:lnSpc>
                          <a:spcPct val="144000"/>
                        </a:lnSpc>
                        <a:spcAft>
                          <a:spcPts val="0"/>
                        </a:spcAft>
                        <a:buFont typeface="+mj-lt"/>
                        <a:buAutoNum type="arabicPeriod"/>
                      </a:pPr>
                      <a:r>
                        <a:rPr lang="en-US" sz="1600" dirty="0">
                          <a:effectLst/>
                        </a:rPr>
                        <a:t>My TV will not turn on</a:t>
                      </a:r>
                      <a:endParaRPr lang="ru-RU" sz="1600" dirty="0">
                        <a:effectLst/>
                      </a:endParaRPr>
                    </a:p>
                    <a:p>
                      <a:pPr indent="450215" algn="just">
                        <a:lnSpc>
                          <a:spcPct val="144000"/>
                        </a:lnSpc>
                        <a:spcAft>
                          <a:spcPts val="0"/>
                        </a:spcAft>
                      </a:pPr>
                      <a:r>
                        <a:rPr lang="en-US" sz="1600" dirty="0">
                          <a:effectLst/>
                        </a:rPr>
                        <a:t>Is your TV plugged in? If you have a socket switch, is it turned on?</a:t>
                      </a:r>
                      <a:endParaRPr lang="ru-RU" sz="1600" dirty="0">
                        <a:effectLst/>
                      </a:endParaRPr>
                    </a:p>
                    <a:p>
                      <a:pPr indent="450215" algn="just">
                        <a:lnSpc>
                          <a:spcPct val="144000"/>
                        </a:lnSpc>
                        <a:spcAft>
                          <a:spcPts val="0"/>
                        </a:spcAft>
                      </a:pPr>
                      <a:r>
                        <a:rPr lang="en-US" sz="1600" dirty="0">
                          <a:effectLst/>
                        </a:rPr>
                        <a:t>If you can, plug your TV in another socket.</a:t>
                      </a:r>
                      <a:endParaRPr lang="ru-RU" sz="1600" dirty="0">
                        <a:effectLst/>
                      </a:endParaRPr>
                    </a:p>
                    <a:p>
                      <a:pPr algn="just">
                        <a:lnSpc>
                          <a:spcPct val="144000"/>
                        </a:lnSpc>
                        <a:spcAft>
                          <a:spcPts val="0"/>
                        </a:spcAft>
                      </a:pPr>
                      <a:r>
                        <a:rPr lang="en-US" sz="1600" dirty="0">
                          <a:effectLst/>
                        </a:rPr>
                        <a:t>	If you are using the TV remote control, check the batteries. Use the main TV control button instead.</a:t>
                      </a:r>
                      <a:endParaRPr lang="ru-RU" sz="16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19141573"/>
                  </a:ext>
                </a:extLst>
              </a:tr>
            </a:tbl>
          </a:graphicData>
        </a:graphic>
      </p:graphicFrame>
    </p:spTree>
    <p:extLst>
      <p:ext uri="{BB962C8B-B14F-4D97-AF65-F5344CB8AC3E}">
        <p14:creationId xmlns:p14="http://schemas.microsoft.com/office/powerpoint/2010/main" val="15487889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Troubleshooting</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rmAutofit/>
          </a:bodyPr>
          <a:lstStyle/>
          <a:p>
            <a:pPr marL="0" indent="0" algn="just">
              <a:buNone/>
            </a:pPr>
            <a:r>
              <a:rPr lang="en-US" sz="2300" dirty="0"/>
              <a:t>Organizing your troubleshooting section into categories will make it easier for users to find the solution to their problem. Avoid long lists with no distinction between different types of problems, as they tend to cause further confusion. Rather, a successful troubleshooting section should also aim to provide answers to problems in an organized manner.</a:t>
            </a:r>
            <a:endParaRPr lang="ru-RU" sz="2300" dirty="0"/>
          </a:p>
          <a:p>
            <a:pPr marL="0" indent="0" algn="just">
              <a:buNone/>
            </a:pPr>
            <a:r>
              <a:rPr lang="en-US" sz="2300" dirty="0"/>
              <a:t>Subsections in a TV user guide, for instance, could be split into:</a:t>
            </a:r>
            <a:endParaRPr lang="ru-RU" sz="2300" dirty="0"/>
          </a:p>
          <a:p>
            <a:pPr lvl="0" algn="just"/>
            <a:r>
              <a:rPr lang="en-US" sz="2300" dirty="0"/>
              <a:t>On screen messages</a:t>
            </a:r>
            <a:endParaRPr lang="ru-RU" sz="2300" dirty="0"/>
          </a:p>
          <a:p>
            <a:pPr lvl="0" algn="just"/>
            <a:r>
              <a:rPr lang="en-US" sz="2300" dirty="0"/>
              <a:t>TV settings</a:t>
            </a:r>
            <a:endParaRPr lang="ru-RU" sz="2300" dirty="0"/>
          </a:p>
          <a:p>
            <a:pPr lvl="0" algn="just"/>
            <a:r>
              <a:rPr lang="en-US" sz="2300" dirty="0"/>
              <a:t>WIFI &amp; network</a:t>
            </a:r>
            <a:endParaRPr lang="ru-RU" sz="2300" dirty="0"/>
          </a:p>
          <a:p>
            <a:pPr lvl="0" algn="just"/>
            <a:r>
              <a:rPr lang="en-US" sz="2300" dirty="0"/>
              <a:t>Remote control</a:t>
            </a:r>
            <a:endParaRPr lang="ru-RU" sz="2300" dirty="0"/>
          </a:p>
          <a:p>
            <a:pPr lvl="0" algn="just"/>
            <a:r>
              <a:rPr lang="en-US" sz="2300" dirty="0"/>
              <a:t>General </a:t>
            </a:r>
            <a:r>
              <a:rPr lang="en-US" sz="2300" dirty="0" smtClean="0"/>
              <a:t>problems</a:t>
            </a:r>
            <a:endParaRPr lang="ru-RU" sz="2300" dirty="0"/>
          </a:p>
        </p:txBody>
      </p:sp>
    </p:spTree>
    <p:extLst>
      <p:ext uri="{BB962C8B-B14F-4D97-AF65-F5344CB8AC3E}">
        <p14:creationId xmlns:p14="http://schemas.microsoft.com/office/powerpoint/2010/main" val="33811922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Warnings and safety instructions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Autofit/>
          </a:bodyPr>
          <a:lstStyle/>
          <a:p>
            <a:pPr marL="0" indent="0" algn="just">
              <a:buNone/>
            </a:pPr>
            <a:r>
              <a:rPr lang="en-US" sz="1700" dirty="0"/>
              <a:t>To express warnings or deliver safety instructions, it is most effective to use the imperative mood. Protecting the manufacturer from customer complaints, and of course, informing the user of any potential hazards, requires clarity. Using unambiguous terms and a single format is the best way to achieve this.</a:t>
            </a:r>
            <a:endParaRPr lang="ru-RU" sz="1700" dirty="0"/>
          </a:p>
          <a:p>
            <a:pPr marL="0" indent="0" algn="just">
              <a:buNone/>
            </a:pPr>
            <a:r>
              <a:rPr lang="en-US" sz="1700" dirty="0"/>
              <a:t>Avoid multiplying different formulations, such as "we strongly recommend that you do not" or "it is preferable not to". Instead, stick to "Do not" (</a:t>
            </a:r>
            <a:r>
              <a:rPr lang="en-US" sz="1700" dirty="0" err="1"/>
              <a:t>Wallwork</a:t>
            </a:r>
            <a:r>
              <a:rPr lang="en-US" sz="1700" dirty="0"/>
              <a:t>, 2014). To emphasize your point even more, you can also use "never" followed by an imperative verb.</a:t>
            </a:r>
            <a:endParaRPr lang="ru-RU" sz="1700" dirty="0"/>
          </a:p>
          <a:p>
            <a:pPr marL="0" indent="0" algn="just">
              <a:buNone/>
            </a:pPr>
            <a:r>
              <a:rPr lang="en-US" sz="1700" dirty="0"/>
              <a:t>It's also helpful to outline possible consequences of disregarding a warning. This can help make the reader more aware, and therefore more likely to follow safety instructions. Manuals use "may", "could", "might", or "will" to express various degrees of risk that danger could occur, if instructions are ignored</a:t>
            </a:r>
            <a:r>
              <a:rPr lang="en-US" sz="1700" dirty="0" smtClean="0"/>
              <a:t>.</a:t>
            </a:r>
          </a:p>
          <a:p>
            <a:pPr marL="0" indent="0">
              <a:buNone/>
            </a:pPr>
            <a:r>
              <a:rPr lang="en-US" sz="1700" b="1" dirty="0"/>
              <a:t>Example:</a:t>
            </a:r>
            <a:endParaRPr lang="ru-RU" sz="1700" dirty="0"/>
          </a:p>
          <a:p>
            <a:pPr lvl="0"/>
            <a:r>
              <a:rPr lang="en-US" sz="1700" dirty="0"/>
              <a:t>Do not place your TV set near a source of heat, such as next to a radiator, or in direct sunlight.</a:t>
            </a:r>
            <a:endParaRPr lang="ru-RU" sz="1700" dirty="0"/>
          </a:p>
          <a:p>
            <a:pPr lvl="0"/>
            <a:r>
              <a:rPr lang="en-US" sz="1700" dirty="0"/>
              <a:t>Do not expose your TV set to water. If your set gets wet, immediately contact our helpline.</a:t>
            </a:r>
            <a:endParaRPr lang="ru-RU" sz="1700" dirty="0"/>
          </a:p>
          <a:p>
            <a:r>
              <a:rPr lang="en-US" sz="1700" dirty="0"/>
              <a:t>Never insert any metallic objects into the openings of your TV set. This could cause an electric shock.</a:t>
            </a:r>
            <a:endParaRPr lang="ru-RU" sz="1700" dirty="0"/>
          </a:p>
        </p:txBody>
      </p:sp>
    </p:spTree>
    <p:extLst>
      <p:ext uri="{BB962C8B-B14F-4D97-AF65-F5344CB8AC3E}">
        <p14:creationId xmlns:p14="http://schemas.microsoft.com/office/powerpoint/2010/main" val="16754271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Lists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rmAutofit/>
          </a:bodyPr>
          <a:lstStyle/>
          <a:p>
            <a:pPr marL="0" indent="0" algn="just">
              <a:buNone/>
            </a:pPr>
            <a:r>
              <a:rPr lang="en-US" sz="2300" dirty="0"/>
              <a:t>An offbeat publication from the 1970s, The Book of Lists by David </a:t>
            </a:r>
            <a:r>
              <a:rPr lang="en-US" sz="2300" dirty="0" err="1"/>
              <a:t>Wallechinsky</a:t>
            </a:r>
            <a:r>
              <a:rPr lang="en-US" sz="2300" dirty="0"/>
              <a:t> and Amy Wallace, was literally just a bunch of lists. However, readers loved it and made it into a best-seller. What could account for this book’s popularity? Perhaps it was the titillating list categories, such as the top ten sex positions or ten worst dictators. Alter­natively, perhaps readers just get a big kick out of lists. After all, lists neaten and straighten a ragged world. Lists condense information and force readers to focus. Even the layout of lists is favorable, making their information hard to ignore.</a:t>
            </a:r>
            <a:endParaRPr lang="ru-RU" sz="2300" dirty="0"/>
          </a:p>
          <a:p>
            <a:pPr marL="0" indent="0" algn="just">
              <a:buNone/>
            </a:pPr>
            <a:r>
              <a:rPr lang="en-US" sz="2300" dirty="0"/>
              <a:t>This chapter explores the following two kinds of lists:</a:t>
            </a:r>
            <a:endParaRPr lang="ru-RU" sz="2300" dirty="0"/>
          </a:p>
          <a:p>
            <a:pPr lvl="0" algn="just"/>
            <a:r>
              <a:rPr lang="en-US" sz="2300" dirty="0"/>
              <a:t>bulleted lists, which present unordered information</a:t>
            </a:r>
            <a:endParaRPr lang="ru-RU" sz="2300" dirty="0"/>
          </a:p>
          <a:p>
            <a:pPr algn="just"/>
            <a:r>
              <a:rPr lang="en-US" sz="2300" dirty="0"/>
              <a:t>numbered lists, which present ordered information</a:t>
            </a:r>
            <a:endParaRPr lang="ru-RU" sz="2300" dirty="0"/>
          </a:p>
        </p:txBody>
      </p:sp>
    </p:spTree>
    <p:extLst>
      <p:ext uri="{BB962C8B-B14F-4D97-AF65-F5344CB8AC3E}">
        <p14:creationId xmlns:p14="http://schemas.microsoft.com/office/powerpoint/2010/main" val="4412593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Lists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rmAutofit/>
          </a:bodyPr>
          <a:lstStyle/>
          <a:p>
            <a:pPr marL="0" indent="0" algn="just">
              <a:buNone/>
            </a:pPr>
            <a:r>
              <a:rPr lang="en-US" dirty="0"/>
              <a:t>Inexperienced writers often confuse the two kinds of lists and pick the wrong one. Fortu­nately, the following rule of thumb will allow you to pick correctly</a:t>
            </a:r>
            <a:r>
              <a:rPr lang="en-US" dirty="0" smtClean="0"/>
              <a:t>:</a:t>
            </a:r>
          </a:p>
          <a:p>
            <a:pPr marL="0" indent="0" algn="just">
              <a:buNone/>
            </a:pPr>
            <a:endParaRPr lang="en-US" sz="2300" dirty="0"/>
          </a:p>
          <a:p>
            <a:pPr marL="0" indent="0" algn="just">
              <a:buNone/>
            </a:pPr>
            <a:endParaRPr lang="en-US" dirty="0" smtClean="0"/>
          </a:p>
          <a:p>
            <a:pPr marL="0" indent="0" algn="just">
              <a:buNone/>
            </a:pPr>
            <a:r>
              <a:rPr lang="en-US" dirty="0" smtClean="0"/>
              <a:t>A </a:t>
            </a:r>
            <a:r>
              <a:rPr lang="en-US" b="1" dirty="0"/>
              <a:t>bulleted list</a:t>
            </a:r>
            <a:r>
              <a:rPr lang="en-US" dirty="0"/>
              <a:t> is the smart alternative to an embedded list. For example, the following sen­tence contains an embedded list</a:t>
            </a:r>
            <a:r>
              <a:rPr lang="en-US" dirty="0" smtClean="0"/>
              <a:t>:</a:t>
            </a:r>
          </a:p>
          <a:p>
            <a:pPr marL="0" indent="0" algn="just">
              <a:buNone/>
            </a:pPr>
            <a:endParaRPr lang="en-US" sz="2300" dirty="0"/>
          </a:p>
          <a:p>
            <a:pPr marL="0" indent="0" algn="just">
              <a:buNone/>
            </a:pPr>
            <a:r>
              <a:rPr lang="en-US" dirty="0" smtClean="0"/>
              <a:t>Elements </a:t>
            </a:r>
            <a:r>
              <a:rPr lang="en-US" dirty="0"/>
              <a:t>within an embedded list tend to hide. Transforming an embedded list into a bul­leted list provides far more clarity:</a:t>
            </a:r>
            <a:endParaRPr lang="ru-RU" sz="2300" dirty="0"/>
          </a:p>
        </p:txBody>
      </p:sp>
      <p:graphicFrame>
        <p:nvGraphicFramePr>
          <p:cNvPr id="4" name="Таблица 3"/>
          <p:cNvGraphicFramePr>
            <a:graphicFrameLocks noGrp="1"/>
          </p:cNvGraphicFramePr>
          <p:nvPr>
            <p:extLst>
              <p:ext uri="{D42A27DB-BD31-4B8C-83A1-F6EECF244321}">
                <p14:modId xmlns:p14="http://schemas.microsoft.com/office/powerpoint/2010/main" val="3397502895"/>
              </p:ext>
            </p:extLst>
          </p:nvPr>
        </p:nvGraphicFramePr>
        <p:xfrm>
          <a:off x="731520" y="1916298"/>
          <a:ext cx="10763794" cy="822960"/>
        </p:xfrm>
        <a:graphic>
          <a:graphicData uri="http://schemas.openxmlformats.org/drawingml/2006/table">
            <a:tbl>
              <a:tblPr firstRow="1" firstCol="1" bandRow="1">
                <a:tableStyleId>{5FD0F851-EC5A-4D38-B0AD-8093EC10F338}</a:tableStyleId>
              </a:tblPr>
              <a:tblGrid>
                <a:gridCol w="10763794">
                  <a:extLst>
                    <a:ext uri="{9D8B030D-6E8A-4147-A177-3AD203B41FA5}">
                      <a16:colId xmlns:a16="http://schemas.microsoft.com/office/drawing/2014/main" val="3620959381"/>
                    </a:ext>
                  </a:extLst>
                </a:gridCol>
              </a:tblGrid>
              <a:tr h="0">
                <a:tc>
                  <a:txBody>
                    <a:bodyPr/>
                    <a:lstStyle/>
                    <a:p>
                      <a:pPr algn="just">
                        <a:lnSpc>
                          <a:spcPct val="100000"/>
                        </a:lnSpc>
                        <a:spcAft>
                          <a:spcPts val="400"/>
                        </a:spcAft>
                      </a:pPr>
                      <a:r>
                        <a:rPr lang="en-US" sz="1600" dirty="0">
                          <a:effectLst/>
                        </a:rPr>
                        <a:t>	</a:t>
                      </a:r>
                      <a:r>
                        <a:rPr lang="en-US" sz="1800" dirty="0">
                          <a:effectLst/>
                        </a:rPr>
                        <a:t>If rearranging the elements in a list would not alter the list's meaning, then the list should be bulleted. If rearranging the elements in a list would cause the list to become confusing or incorrect, then this should be a numbered list.</a:t>
                      </a:r>
                      <a:endParaRPr lang="ru-RU" sz="18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03139879"/>
                  </a:ext>
                </a:extLst>
              </a:tr>
            </a:tbl>
          </a:graphicData>
        </a:graphic>
      </p:graphicFrame>
      <p:graphicFrame>
        <p:nvGraphicFramePr>
          <p:cNvPr id="5" name="Таблица 4"/>
          <p:cNvGraphicFramePr>
            <a:graphicFrameLocks noGrp="1"/>
          </p:cNvGraphicFramePr>
          <p:nvPr>
            <p:extLst>
              <p:ext uri="{D42A27DB-BD31-4B8C-83A1-F6EECF244321}">
                <p14:modId xmlns:p14="http://schemas.microsoft.com/office/powerpoint/2010/main" val="886073250"/>
              </p:ext>
            </p:extLst>
          </p:nvPr>
        </p:nvGraphicFramePr>
        <p:xfrm>
          <a:off x="731520" y="3506024"/>
          <a:ext cx="10763794" cy="548640"/>
        </p:xfrm>
        <a:graphic>
          <a:graphicData uri="http://schemas.openxmlformats.org/drawingml/2006/table">
            <a:tbl>
              <a:tblPr firstRow="1" firstCol="1" bandRow="1">
                <a:tableStyleId>{5FD0F851-EC5A-4D38-B0AD-8093EC10F338}</a:tableStyleId>
              </a:tblPr>
              <a:tblGrid>
                <a:gridCol w="10763794">
                  <a:extLst>
                    <a:ext uri="{9D8B030D-6E8A-4147-A177-3AD203B41FA5}">
                      <a16:colId xmlns:a16="http://schemas.microsoft.com/office/drawing/2014/main" val="551590307"/>
                    </a:ext>
                  </a:extLst>
                </a:gridCol>
              </a:tblGrid>
              <a:tr h="0">
                <a:tc>
                  <a:txBody>
                    <a:bodyPr/>
                    <a:lstStyle/>
                    <a:p>
                      <a:pPr algn="just">
                        <a:lnSpc>
                          <a:spcPct val="100000"/>
                        </a:lnSpc>
                        <a:spcAft>
                          <a:spcPts val="600"/>
                        </a:spcAft>
                      </a:pPr>
                      <a:r>
                        <a:rPr lang="en-US" sz="1800" dirty="0">
                          <a:effectLst/>
                        </a:rPr>
                        <a:t>	A tropical cyclone consists of a large area of low pressure, a closed isobar, sustained winds greater than 25 knots, consistent thunderstorms around the center, and a warm core.</a:t>
                      </a:r>
                      <a:endParaRPr lang="ru-RU" sz="18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10157409"/>
                  </a:ext>
                </a:extLst>
              </a:tr>
            </a:tbl>
          </a:graphicData>
        </a:graphic>
      </p:graphicFrame>
      <p:graphicFrame>
        <p:nvGraphicFramePr>
          <p:cNvPr id="6" name="Таблица 5"/>
          <p:cNvGraphicFramePr>
            <a:graphicFrameLocks noGrp="1"/>
          </p:cNvGraphicFramePr>
          <p:nvPr>
            <p:extLst>
              <p:ext uri="{D42A27DB-BD31-4B8C-83A1-F6EECF244321}">
                <p14:modId xmlns:p14="http://schemas.microsoft.com/office/powerpoint/2010/main" val="2504950597"/>
              </p:ext>
            </p:extLst>
          </p:nvPr>
        </p:nvGraphicFramePr>
        <p:xfrm>
          <a:off x="731520" y="4672076"/>
          <a:ext cx="10763794" cy="1844040"/>
        </p:xfrm>
        <a:graphic>
          <a:graphicData uri="http://schemas.openxmlformats.org/drawingml/2006/table">
            <a:tbl>
              <a:tblPr firstRow="1" firstCol="1" bandRow="1">
                <a:tableStyleId>{5FD0F851-EC5A-4D38-B0AD-8093EC10F338}</a:tableStyleId>
              </a:tblPr>
              <a:tblGrid>
                <a:gridCol w="10763794">
                  <a:extLst>
                    <a:ext uri="{9D8B030D-6E8A-4147-A177-3AD203B41FA5}">
                      <a16:colId xmlns:a16="http://schemas.microsoft.com/office/drawing/2014/main" val="67933347"/>
                    </a:ext>
                  </a:extLst>
                </a:gridCol>
              </a:tblGrid>
              <a:tr h="0">
                <a:tc>
                  <a:txBody>
                    <a:bodyPr/>
                    <a:lstStyle/>
                    <a:p>
                      <a:pPr indent="450215" algn="just">
                        <a:lnSpc>
                          <a:spcPct val="100000"/>
                        </a:lnSpc>
                        <a:spcAft>
                          <a:spcPts val="600"/>
                        </a:spcAft>
                      </a:pPr>
                      <a:r>
                        <a:rPr lang="en-US" sz="1600" dirty="0">
                          <a:effectLst/>
                        </a:rPr>
                        <a:t>A tropical cyclone consists of the following:</a:t>
                      </a:r>
                      <a:endParaRPr lang="ru-RU" sz="1600" dirty="0">
                        <a:effectLst/>
                      </a:endParaRPr>
                    </a:p>
                    <a:p>
                      <a:pPr marL="342900" lvl="0" indent="-342900" algn="just">
                        <a:lnSpc>
                          <a:spcPct val="100000"/>
                        </a:lnSpc>
                        <a:spcAft>
                          <a:spcPts val="600"/>
                        </a:spcAft>
                        <a:buFont typeface="Symbol" panose="05050102010706020507" pitchFamily="18" charset="2"/>
                        <a:buChar char=""/>
                      </a:pPr>
                      <a:r>
                        <a:rPr lang="en-US" sz="1600" dirty="0">
                          <a:effectLst/>
                        </a:rPr>
                        <a:t>a large area of low pressure</a:t>
                      </a:r>
                      <a:endParaRPr lang="ru-RU" sz="1600" dirty="0">
                        <a:effectLst/>
                      </a:endParaRPr>
                    </a:p>
                    <a:p>
                      <a:pPr marL="342900" lvl="0" indent="-342900" algn="just">
                        <a:lnSpc>
                          <a:spcPct val="100000"/>
                        </a:lnSpc>
                        <a:spcAft>
                          <a:spcPts val="600"/>
                        </a:spcAft>
                        <a:buFont typeface="Symbol" panose="05050102010706020507" pitchFamily="18" charset="2"/>
                        <a:buChar char=""/>
                      </a:pPr>
                      <a:r>
                        <a:rPr lang="en-US" sz="1600" dirty="0">
                          <a:effectLst/>
                        </a:rPr>
                        <a:t>a closed isobar</a:t>
                      </a:r>
                      <a:endParaRPr lang="ru-RU" sz="1600" dirty="0">
                        <a:effectLst/>
                      </a:endParaRPr>
                    </a:p>
                    <a:p>
                      <a:pPr marL="342900" lvl="0" indent="-342900" algn="just">
                        <a:lnSpc>
                          <a:spcPct val="100000"/>
                        </a:lnSpc>
                        <a:spcAft>
                          <a:spcPts val="600"/>
                        </a:spcAft>
                        <a:buFont typeface="Symbol" panose="05050102010706020507" pitchFamily="18" charset="2"/>
                        <a:buChar char=""/>
                      </a:pPr>
                      <a:r>
                        <a:rPr lang="en-US" sz="1600" dirty="0">
                          <a:effectLst/>
                        </a:rPr>
                        <a:t>sustained winds greater than 25 knots</a:t>
                      </a:r>
                      <a:endParaRPr lang="ru-RU" sz="1600" dirty="0">
                        <a:effectLst/>
                      </a:endParaRPr>
                    </a:p>
                    <a:p>
                      <a:pPr marL="342900" lvl="0" indent="-342900" algn="just">
                        <a:lnSpc>
                          <a:spcPct val="100000"/>
                        </a:lnSpc>
                        <a:spcAft>
                          <a:spcPts val="600"/>
                        </a:spcAft>
                        <a:buFont typeface="Symbol" panose="05050102010706020507" pitchFamily="18" charset="2"/>
                        <a:buChar char=""/>
                      </a:pPr>
                      <a:r>
                        <a:rPr lang="en-US" sz="1600" dirty="0">
                          <a:effectLst/>
                        </a:rPr>
                        <a:t>consistent thunderstorms around the center</a:t>
                      </a:r>
                      <a:endParaRPr lang="ru-RU" sz="1600" dirty="0">
                        <a:effectLst/>
                      </a:endParaRPr>
                    </a:p>
                    <a:p>
                      <a:pPr marL="342900" lvl="0" indent="-342900" algn="just">
                        <a:lnSpc>
                          <a:spcPct val="100000"/>
                        </a:lnSpc>
                        <a:spcAft>
                          <a:spcPts val="600"/>
                        </a:spcAft>
                        <a:buFont typeface="Symbol" panose="05050102010706020507" pitchFamily="18" charset="2"/>
                        <a:buChar char=""/>
                      </a:pPr>
                      <a:r>
                        <a:rPr lang="en-US" sz="1600" dirty="0">
                          <a:effectLst/>
                        </a:rPr>
                        <a:t>a warm core</a:t>
                      </a:r>
                      <a:endParaRPr lang="ru-RU" sz="16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94520517"/>
                  </a:ext>
                </a:extLst>
              </a:tr>
            </a:tbl>
          </a:graphicData>
        </a:graphic>
      </p:graphicFrame>
    </p:spTree>
    <p:extLst>
      <p:ext uri="{BB962C8B-B14F-4D97-AF65-F5344CB8AC3E}">
        <p14:creationId xmlns:p14="http://schemas.microsoft.com/office/powerpoint/2010/main" val="27721947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Lists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rmAutofit/>
          </a:bodyPr>
          <a:lstStyle/>
          <a:p>
            <a:pPr marL="0" indent="0" algn="just">
              <a:buNone/>
            </a:pPr>
            <a:r>
              <a:rPr lang="en-US" dirty="0"/>
              <a:t>Readers enjoy bulleted lists, so use them liberally. Do not, however, overuse them—too many bulleted lists will transform your prose into a PowerPoint presentation.</a:t>
            </a:r>
            <a:endParaRPr lang="ru-RU" dirty="0"/>
          </a:p>
          <a:p>
            <a:pPr marL="0" indent="0" algn="just">
              <a:buNone/>
            </a:pPr>
            <a:r>
              <a:rPr lang="en-US" dirty="0"/>
              <a:t>Preface each item in a bulleted list with a bullet. A bullet is traditionally the following filled circle punctuation mark.</a:t>
            </a:r>
            <a:endParaRPr lang="ru-RU" dirty="0"/>
          </a:p>
          <a:p>
            <a:pPr marL="0" indent="0" algn="just">
              <a:buNone/>
            </a:pPr>
            <a:r>
              <a:rPr lang="en-US" dirty="0"/>
              <a:t>However, you could use another mark for the bullet as long as you do so consistently across the document.</a:t>
            </a:r>
            <a:endParaRPr lang="ru-RU" sz="2300" dirty="0"/>
          </a:p>
        </p:txBody>
      </p:sp>
      <p:graphicFrame>
        <p:nvGraphicFramePr>
          <p:cNvPr id="7" name="Таблица 6"/>
          <p:cNvGraphicFramePr>
            <a:graphicFrameLocks noGrp="1"/>
          </p:cNvGraphicFramePr>
          <p:nvPr>
            <p:extLst>
              <p:ext uri="{D42A27DB-BD31-4B8C-83A1-F6EECF244321}">
                <p14:modId xmlns:p14="http://schemas.microsoft.com/office/powerpoint/2010/main" val="980124298"/>
              </p:ext>
            </p:extLst>
          </p:nvPr>
        </p:nvGraphicFramePr>
        <p:xfrm>
          <a:off x="731520" y="3500306"/>
          <a:ext cx="10763794" cy="2615565"/>
        </p:xfrm>
        <a:graphic>
          <a:graphicData uri="http://schemas.openxmlformats.org/drawingml/2006/table">
            <a:tbl>
              <a:tblPr firstRow="1" firstCol="1" bandRow="1">
                <a:tableStyleId>{5FD0F851-EC5A-4D38-B0AD-8093EC10F338}</a:tableStyleId>
              </a:tblPr>
              <a:tblGrid>
                <a:gridCol w="10763794">
                  <a:extLst>
                    <a:ext uri="{9D8B030D-6E8A-4147-A177-3AD203B41FA5}">
                      <a16:colId xmlns:a16="http://schemas.microsoft.com/office/drawing/2014/main" val="1467087986"/>
                    </a:ext>
                  </a:extLst>
                </a:gridCol>
              </a:tblGrid>
              <a:tr h="0">
                <a:tc>
                  <a:txBody>
                    <a:bodyPr/>
                    <a:lstStyle/>
                    <a:p>
                      <a:pPr algn="just">
                        <a:lnSpc>
                          <a:spcPct val="144000"/>
                        </a:lnSpc>
                        <a:spcAft>
                          <a:spcPts val="400"/>
                        </a:spcAft>
                      </a:pPr>
                      <a:r>
                        <a:rPr lang="en-US" sz="1700" dirty="0">
                          <a:effectLst/>
                        </a:rPr>
                        <a:t>How Many Elements Comprise a Bulleted List?</a:t>
                      </a:r>
                      <a:endParaRPr lang="ru-RU" sz="1700" dirty="0">
                        <a:effectLst/>
                      </a:endParaRPr>
                    </a:p>
                    <a:p>
                      <a:pPr algn="just">
                        <a:lnSpc>
                          <a:spcPct val="144000"/>
                        </a:lnSpc>
                        <a:spcAft>
                          <a:spcPts val="400"/>
                        </a:spcAft>
                      </a:pPr>
                      <a:r>
                        <a:rPr lang="en-US" sz="1700" dirty="0">
                          <a:effectLst/>
                        </a:rPr>
                        <a:t>	What is the minimum number of elements one can put in a bulleted list? Some writers say two elements and some say three. I feel that two elements are the usual limit. However, you may create a one-item bulleted list in documents that have conditioned readers to expect certain kinds of information in bulleted lists. For example, suppose each page of a document starts with a bulleted list enumerating achievements in pharmacology for a given year. If 1971 produced only one significant achievement, then the 1971 page should still begin with a one-element list.</a:t>
                      </a:r>
                      <a:endParaRPr lang="ru-RU" sz="17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69428586"/>
                  </a:ext>
                </a:extLst>
              </a:tr>
            </a:tbl>
          </a:graphicData>
        </a:graphic>
      </p:graphicFrame>
    </p:spTree>
    <p:extLst>
      <p:ext uri="{BB962C8B-B14F-4D97-AF65-F5344CB8AC3E}">
        <p14:creationId xmlns:p14="http://schemas.microsoft.com/office/powerpoint/2010/main" val="41945596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Elements in Bulleted Lists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rmAutofit/>
          </a:bodyPr>
          <a:lstStyle/>
          <a:p>
            <a:pPr algn="just"/>
            <a:r>
              <a:rPr lang="en-US" dirty="0"/>
              <a:t>The text for each element in a bulleted list can be just about anything, as long as each ele­ment is grammatically consistent. In the following example, each element of the list is a singular noun</a:t>
            </a:r>
            <a:r>
              <a:rPr lang="en-US" dirty="0" smtClean="0"/>
              <a:t>:</a:t>
            </a:r>
          </a:p>
          <a:p>
            <a:pPr algn="just"/>
            <a:endParaRPr lang="en-US" sz="2500" dirty="0"/>
          </a:p>
          <a:p>
            <a:pPr algn="just"/>
            <a:endParaRPr lang="en-US" sz="2500" dirty="0" smtClean="0"/>
          </a:p>
          <a:p>
            <a:pPr algn="just"/>
            <a:endParaRPr lang="en-US" sz="2500" dirty="0"/>
          </a:p>
          <a:p>
            <a:pPr algn="just"/>
            <a:endParaRPr lang="en-US" sz="2500" dirty="0" smtClean="0"/>
          </a:p>
          <a:p>
            <a:pPr algn="just"/>
            <a:r>
              <a:rPr lang="en-US" dirty="0"/>
              <a:t>List elements may also be sentence fragments or complete sentences, as in the following example:</a:t>
            </a:r>
            <a:endParaRPr lang="ru-RU" sz="2500" dirty="0"/>
          </a:p>
        </p:txBody>
      </p:sp>
      <p:graphicFrame>
        <p:nvGraphicFramePr>
          <p:cNvPr id="4" name="Таблица 3"/>
          <p:cNvGraphicFramePr>
            <a:graphicFrameLocks noGrp="1"/>
          </p:cNvGraphicFramePr>
          <p:nvPr>
            <p:extLst>
              <p:ext uri="{D42A27DB-BD31-4B8C-83A1-F6EECF244321}">
                <p14:modId xmlns:p14="http://schemas.microsoft.com/office/powerpoint/2010/main" val="777887871"/>
              </p:ext>
            </p:extLst>
          </p:nvPr>
        </p:nvGraphicFramePr>
        <p:xfrm>
          <a:off x="1489166" y="2258110"/>
          <a:ext cx="9026434" cy="1732534"/>
        </p:xfrm>
        <a:graphic>
          <a:graphicData uri="http://schemas.openxmlformats.org/drawingml/2006/table">
            <a:tbl>
              <a:tblPr firstRow="1" firstCol="1" bandRow="1">
                <a:tableStyleId>{5FD0F851-EC5A-4D38-B0AD-8093EC10F338}</a:tableStyleId>
              </a:tblPr>
              <a:tblGrid>
                <a:gridCol w="9026434">
                  <a:extLst>
                    <a:ext uri="{9D8B030D-6E8A-4147-A177-3AD203B41FA5}">
                      <a16:colId xmlns:a16="http://schemas.microsoft.com/office/drawing/2014/main" val="806920541"/>
                    </a:ext>
                  </a:extLst>
                </a:gridCol>
              </a:tblGrid>
              <a:tr h="0">
                <a:tc>
                  <a:txBody>
                    <a:bodyPr/>
                    <a:lstStyle/>
                    <a:p>
                      <a:pPr algn="just">
                        <a:lnSpc>
                          <a:spcPct val="144000"/>
                        </a:lnSpc>
                        <a:spcAft>
                          <a:spcPts val="400"/>
                        </a:spcAft>
                      </a:pPr>
                      <a:r>
                        <a:rPr lang="en-US" sz="1800" dirty="0">
                          <a:effectLst/>
                        </a:rPr>
                        <a:t>The following are simple trigonometric functions:</a:t>
                      </a:r>
                      <a:endParaRPr lang="ru-RU" sz="1800" dirty="0">
                        <a:effectLst/>
                      </a:endParaRPr>
                    </a:p>
                    <a:p>
                      <a:pPr marL="342900" lvl="0" indent="-342900" algn="just">
                        <a:lnSpc>
                          <a:spcPct val="144000"/>
                        </a:lnSpc>
                        <a:spcAft>
                          <a:spcPts val="400"/>
                        </a:spcAft>
                        <a:buFont typeface="Symbol" panose="05050102010706020507" pitchFamily="18" charset="2"/>
                        <a:buChar char=""/>
                      </a:pPr>
                      <a:r>
                        <a:rPr lang="en-US" sz="1800" dirty="0">
                          <a:effectLst/>
                        </a:rPr>
                        <a:t>sine</a:t>
                      </a:r>
                      <a:endParaRPr lang="ru-RU" sz="1800" dirty="0">
                        <a:effectLst/>
                      </a:endParaRPr>
                    </a:p>
                    <a:p>
                      <a:pPr marL="342900" lvl="0" indent="-342900" algn="just">
                        <a:lnSpc>
                          <a:spcPct val="144000"/>
                        </a:lnSpc>
                        <a:spcAft>
                          <a:spcPts val="400"/>
                        </a:spcAft>
                        <a:buFont typeface="Symbol" panose="05050102010706020507" pitchFamily="18" charset="2"/>
                        <a:buChar char=""/>
                      </a:pPr>
                      <a:r>
                        <a:rPr lang="en-US" sz="1800" dirty="0">
                          <a:effectLst/>
                        </a:rPr>
                        <a:t>cosine</a:t>
                      </a:r>
                      <a:endParaRPr lang="ru-RU" sz="1800" dirty="0">
                        <a:effectLst/>
                      </a:endParaRPr>
                    </a:p>
                    <a:p>
                      <a:pPr marL="342900" lvl="0" indent="-342900" algn="just">
                        <a:lnSpc>
                          <a:spcPct val="144000"/>
                        </a:lnSpc>
                        <a:spcAft>
                          <a:spcPts val="400"/>
                        </a:spcAft>
                        <a:buFont typeface="Symbol" panose="05050102010706020507" pitchFamily="18" charset="2"/>
                        <a:buChar char=""/>
                      </a:pPr>
                      <a:r>
                        <a:rPr lang="en-US" sz="1800" dirty="0">
                          <a:effectLst/>
                        </a:rPr>
                        <a:t>tangent</a:t>
                      </a:r>
                      <a:endParaRPr lang="ru-RU" sz="18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21668534"/>
                  </a:ext>
                </a:extLst>
              </a:tr>
            </a:tbl>
          </a:graphicData>
        </a:graphic>
      </p:graphicFrame>
      <p:graphicFrame>
        <p:nvGraphicFramePr>
          <p:cNvPr id="5" name="Таблица 4"/>
          <p:cNvGraphicFramePr>
            <a:graphicFrameLocks noGrp="1"/>
          </p:cNvGraphicFramePr>
          <p:nvPr>
            <p:extLst>
              <p:ext uri="{D42A27DB-BD31-4B8C-83A1-F6EECF244321}">
                <p14:modId xmlns:p14="http://schemas.microsoft.com/office/powerpoint/2010/main" val="3503778254"/>
              </p:ext>
            </p:extLst>
          </p:nvPr>
        </p:nvGraphicFramePr>
        <p:xfrm>
          <a:off x="1489166" y="4951476"/>
          <a:ext cx="9026434" cy="1286701"/>
        </p:xfrm>
        <a:graphic>
          <a:graphicData uri="http://schemas.openxmlformats.org/drawingml/2006/table">
            <a:tbl>
              <a:tblPr firstRow="1" firstCol="1" bandRow="1">
                <a:tableStyleId>{5FD0F851-EC5A-4D38-B0AD-8093EC10F338}</a:tableStyleId>
              </a:tblPr>
              <a:tblGrid>
                <a:gridCol w="9026434">
                  <a:extLst>
                    <a:ext uri="{9D8B030D-6E8A-4147-A177-3AD203B41FA5}">
                      <a16:colId xmlns:a16="http://schemas.microsoft.com/office/drawing/2014/main" val="1769102477"/>
                    </a:ext>
                  </a:extLst>
                </a:gridCol>
              </a:tblGrid>
              <a:tr h="0">
                <a:tc>
                  <a:txBody>
                    <a:bodyPr/>
                    <a:lstStyle/>
                    <a:p>
                      <a:pPr algn="just">
                        <a:lnSpc>
                          <a:spcPct val="144000"/>
                        </a:lnSpc>
                        <a:spcAft>
                          <a:spcPts val="400"/>
                        </a:spcAft>
                      </a:pPr>
                      <a:r>
                        <a:rPr lang="en-US" sz="1800" dirty="0">
                          <a:effectLst/>
                        </a:rPr>
                        <a:t>The strength of the two primary physical forces depends on the following:</a:t>
                      </a:r>
                      <a:endParaRPr lang="ru-RU" sz="1800" dirty="0">
                        <a:effectLst/>
                      </a:endParaRPr>
                    </a:p>
                    <a:p>
                      <a:pPr marL="342900" lvl="0" indent="-342900" algn="just">
                        <a:lnSpc>
                          <a:spcPct val="144000"/>
                        </a:lnSpc>
                        <a:spcAft>
                          <a:spcPts val="400"/>
                        </a:spcAft>
                        <a:buFont typeface="Symbol" panose="05050102010706020507" pitchFamily="18" charset="2"/>
                        <a:buChar char=""/>
                      </a:pPr>
                      <a:r>
                        <a:rPr lang="en-US" sz="1800" dirty="0">
                          <a:effectLst/>
                        </a:rPr>
                        <a:t>Gravitational force is proportional to the mass of the two objects.</a:t>
                      </a:r>
                      <a:endParaRPr lang="ru-RU" sz="1800" dirty="0">
                        <a:effectLst/>
                      </a:endParaRPr>
                    </a:p>
                    <a:p>
                      <a:pPr marL="342900" lvl="0" indent="-342900" algn="just">
                        <a:lnSpc>
                          <a:spcPct val="144000"/>
                        </a:lnSpc>
                        <a:spcAft>
                          <a:spcPts val="400"/>
                        </a:spcAft>
                        <a:buFont typeface="Symbol" panose="05050102010706020507" pitchFamily="18" charset="2"/>
                        <a:buChar char=""/>
                      </a:pPr>
                      <a:r>
                        <a:rPr lang="en-US" sz="1800" dirty="0">
                          <a:effectLst/>
                        </a:rPr>
                        <a:t>Electrical force is proportional to the charge on the two objects.</a:t>
                      </a:r>
                      <a:endParaRPr lang="ru-RU" sz="18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52197749"/>
                  </a:ext>
                </a:extLst>
              </a:tr>
            </a:tbl>
          </a:graphicData>
        </a:graphic>
      </p:graphicFrame>
    </p:spTree>
    <p:extLst>
      <p:ext uri="{BB962C8B-B14F-4D97-AF65-F5344CB8AC3E}">
        <p14:creationId xmlns:p14="http://schemas.microsoft.com/office/powerpoint/2010/main" val="15984346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Elements in Bulleted Lists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rmAutofit/>
          </a:bodyPr>
          <a:lstStyle/>
          <a:p>
            <a:pPr algn="just"/>
            <a:r>
              <a:rPr lang="en-US" dirty="0"/>
              <a:t>Each element of a bulleted list can itself contain a </a:t>
            </a:r>
            <a:r>
              <a:rPr lang="en-US" dirty="0" err="1"/>
              <a:t>sublist</a:t>
            </a:r>
            <a:r>
              <a:rPr lang="en-US" dirty="0"/>
              <a:t>. Each element of a </a:t>
            </a:r>
            <a:r>
              <a:rPr lang="en-US" dirty="0" err="1"/>
              <a:t>sublist</a:t>
            </a:r>
            <a:r>
              <a:rPr lang="en-US" dirty="0"/>
              <a:t> must also start with a bullet. The bullet for the </a:t>
            </a:r>
            <a:r>
              <a:rPr lang="en-US" dirty="0" err="1"/>
              <a:t>sublist</a:t>
            </a:r>
            <a:r>
              <a:rPr lang="en-US" dirty="0"/>
              <a:t> must be indented further than the bullet for the main list. A main list and </a:t>
            </a:r>
            <a:r>
              <a:rPr lang="en-US" dirty="0" err="1"/>
              <a:t>sublist</a:t>
            </a:r>
            <a:r>
              <a:rPr lang="en-US" dirty="0"/>
              <a:t> provides an effective means for creating a hierar­chy. A </a:t>
            </a:r>
            <a:r>
              <a:rPr lang="en-US" dirty="0" err="1"/>
              <a:t>sublist</a:t>
            </a:r>
            <a:r>
              <a:rPr lang="en-US" dirty="0"/>
              <a:t> can also provide details about entries in the main list; for example:</a:t>
            </a:r>
            <a:endParaRPr lang="ru-RU" sz="2500" dirty="0"/>
          </a:p>
        </p:txBody>
      </p:sp>
      <p:graphicFrame>
        <p:nvGraphicFramePr>
          <p:cNvPr id="6" name="Таблица 5"/>
          <p:cNvGraphicFramePr>
            <a:graphicFrameLocks noGrp="1"/>
          </p:cNvGraphicFramePr>
          <p:nvPr>
            <p:extLst>
              <p:ext uri="{D42A27DB-BD31-4B8C-83A1-F6EECF244321}">
                <p14:modId xmlns:p14="http://schemas.microsoft.com/office/powerpoint/2010/main" val="3937796031"/>
              </p:ext>
            </p:extLst>
          </p:nvPr>
        </p:nvGraphicFramePr>
        <p:xfrm>
          <a:off x="1632856" y="2870621"/>
          <a:ext cx="8774475" cy="3203608"/>
        </p:xfrm>
        <a:graphic>
          <a:graphicData uri="http://schemas.openxmlformats.org/drawingml/2006/table">
            <a:tbl>
              <a:tblPr firstRow="1" firstCol="1" bandRow="1">
                <a:tableStyleId>{5FD0F851-EC5A-4D38-B0AD-8093EC10F338}</a:tableStyleId>
              </a:tblPr>
              <a:tblGrid>
                <a:gridCol w="8774475">
                  <a:extLst>
                    <a:ext uri="{9D8B030D-6E8A-4147-A177-3AD203B41FA5}">
                      <a16:colId xmlns:a16="http://schemas.microsoft.com/office/drawing/2014/main" val="3606455333"/>
                    </a:ext>
                  </a:extLst>
                </a:gridCol>
              </a:tblGrid>
              <a:tr h="3203608">
                <a:tc>
                  <a:txBody>
                    <a:bodyPr/>
                    <a:lstStyle/>
                    <a:p>
                      <a:pPr algn="just">
                        <a:lnSpc>
                          <a:spcPct val="144000"/>
                        </a:lnSpc>
                        <a:spcAft>
                          <a:spcPts val="400"/>
                        </a:spcAft>
                      </a:pPr>
                      <a:r>
                        <a:rPr lang="en-US" sz="1800" dirty="0">
                          <a:effectLst/>
                        </a:rPr>
                        <a:t>The genus </a:t>
                      </a:r>
                      <a:r>
                        <a:rPr lang="en-US" sz="1800" dirty="0" err="1">
                          <a:effectLst/>
                        </a:rPr>
                        <a:t>Canis</a:t>
                      </a:r>
                      <a:r>
                        <a:rPr lang="en-US" sz="1800" dirty="0">
                          <a:effectLst/>
                        </a:rPr>
                        <a:t> includes the following members:</a:t>
                      </a:r>
                      <a:endParaRPr lang="ru-RU" sz="1800" dirty="0">
                        <a:effectLst/>
                      </a:endParaRPr>
                    </a:p>
                    <a:p>
                      <a:pPr marL="342900" lvl="0" indent="-342900" algn="just">
                        <a:lnSpc>
                          <a:spcPct val="144000"/>
                        </a:lnSpc>
                        <a:spcAft>
                          <a:spcPts val="400"/>
                        </a:spcAft>
                        <a:buFont typeface="Symbol" panose="05050102010706020507" pitchFamily="18" charset="2"/>
                        <a:buChar char=""/>
                      </a:pPr>
                      <a:r>
                        <a:rPr lang="en-US" sz="1800" dirty="0">
                          <a:effectLst/>
                        </a:rPr>
                        <a:t>Wolves:</a:t>
                      </a:r>
                      <a:endParaRPr lang="ru-RU" sz="1800" dirty="0">
                        <a:effectLst/>
                      </a:endParaRPr>
                    </a:p>
                    <a:p>
                      <a:pPr marL="342900" lvl="0" indent="-342900" algn="just">
                        <a:lnSpc>
                          <a:spcPct val="144000"/>
                        </a:lnSpc>
                        <a:spcAft>
                          <a:spcPts val="400"/>
                        </a:spcAft>
                        <a:buFont typeface="Calibri" panose="020F0502020204030204" pitchFamily="34" charset="0"/>
                        <a:buChar char="-"/>
                      </a:pPr>
                      <a:r>
                        <a:rPr lang="en-US" sz="1800" dirty="0">
                          <a:effectLst/>
                        </a:rPr>
                        <a:t>Weight is between 20 and 80 Kg.</a:t>
                      </a:r>
                      <a:endParaRPr lang="ru-RU" sz="1800" dirty="0">
                        <a:effectLst/>
                      </a:endParaRPr>
                    </a:p>
                    <a:p>
                      <a:pPr marL="342900" lvl="0" indent="-342900" algn="just">
                        <a:lnSpc>
                          <a:spcPct val="144000"/>
                        </a:lnSpc>
                        <a:spcAft>
                          <a:spcPts val="400"/>
                        </a:spcAft>
                        <a:buFont typeface="Calibri" panose="020F0502020204030204" pitchFamily="34" charset="0"/>
                        <a:buChar char="-"/>
                      </a:pPr>
                      <a:r>
                        <a:rPr lang="en-US" sz="1800" dirty="0">
                          <a:effectLst/>
                        </a:rPr>
                        <a:t>Tail is often horizontal.</a:t>
                      </a:r>
                      <a:endParaRPr lang="ru-RU" sz="1800" dirty="0">
                        <a:effectLst/>
                      </a:endParaRPr>
                    </a:p>
                    <a:p>
                      <a:pPr marL="342900" lvl="0" indent="-342900" algn="just">
                        <a:lnSpc>
                          <a:spcPct val="144000"/>
                        </a:lnSpc>
                        <a:spcAft>
                          <a:spcPts val="400"/>
                        </a:spcAft>
                        <a:buFont typeface="Symbol" panose="05050102010706020507" pitchFamily="18" charset="2"/>
                        <a:buChar char=""/>
                      </a:pPr>
                      <a:r>
                        <a:rPr lang="en-US" sz="1800" dirty="0">
                          <a:effectLst/>
                        </a:rPr>
                        <a:t>Coyotes:</a:t>
                      </a:r>
                      <a:endParaRPr lang="ru-RU" sz="1800" dirty="0">
                        <a:effectLst/>
                      </a:endParaRPr>
                    </a:p>
                    <a:p>
                      <a:pPr marL="342900" lvl="0" indent="-342900" algn="just">
                        <a:lnSpc>
                          <a:spcPct val="144000"/>
                        </a:lnSpc>
                        <a:spcAft>
                          <a:spcPts val="400"/>
                        </a:spcAft>
                        <a:buFont typeface="Calibri" panose="020F0502020204030204" pitchFamily="34" charset="0"/>
                        <a:buChar char="-"/>
                      </a:pPr>
                      <a:r>
                        <a:rPr lang="en-US" sz="1800" dirty="0">
                          <a:effectLst/>
                        </a:rPr>
                        <a:t>Weight is usually less than 20 Kg.</a:t>
                      </a:r>
                      <a:endParaRPr lang="ru-RU" sz="1800" dirty="0">
                        <a:effectLst/>
                      </a:endParaRPr>
                    </a:p>
                    <a:p>
                      <a:pPr marL="342900" lvl="0" indent="-342900" algn="just">
                        <a:lnSpc>
                          <a:spcPct val="144000"/>
                        </a:lnSpc>
                        <a:spcAft>
                          <a:spcPts val="400"/>
                        </a:spcAft>
                        <a:buFont typeface="Calibri" panose="020F0502020204030204" pitchFamily="34" charset="0"/>
                        <a:buChar char="-"/>
                      </a:pPr>
                      <a:r>
                        <a:rPr lang="en-US" sz="1800" dirty="0">
                          <a:effectLst/>
                        </a:rPr>
                        <a:t>Tail is usually down.</a:t>
                      </a:r>
                      <a:endParaRPr lang="ru-RU" sz="1800" dirty="0">
                        <a:effectLst/>
                        <a:latin typeface="Tahoma" panose="020B060403050404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575864892"/>
                  </a:ext>
                </a:extLst>
              </a:tr>
            </a:tbl>
          </a:graphicData>
        </a:graphic>
      </p:graphicFrame>
    </p:spTree>
    <p:extLst>
      <p:ext uri="{BB962C8B-B14F-4D97-AF65-F5344CB8AC3E}">
        <p14:creationId xmlns:p14="http://schemas.microsoft.com/office/powerpoint/2010/main" val="27923271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The Length of Each Element</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rmAutofit/>
          </a:bodyPr>
          <a:lstStyle/>
          <a:p>
            <a:pPr algn="just"/>
            <a:r>
              <a:rPr lang="en-US" dirty="0"/>
              <a:t>Keep list elements short. In general, do not let list elements exceed three sentences. If you are producing lists for a medium with very narrow columns (such as a newspaper), then you should keep list elements down to a single sentence.</a:t>
            </a:r>
            <a:endParaRPr lang="ru-RU" dirty="0"/>
          </a:p>
          <a:p>
            <a:pPr algn="just"/>
            <a:r>
              <a:rPr lang="en-US" dirty="0"/>
              <a:t>When list elements get too long, consider dividing them into two or more separate ele­ments or possibly into a new section of your document, complete with subheads. For example, consider a bulleted list having the following structure:</a:t>
            </a:r>
            <a:endParaRPr lang="ru-RU" sz="2500" dirty="0"/>
          </a:p>
        </p:txBody>
      </p:sp>
      <p:graphicFrame>
        <p:nvGraphicFramePr>
          <p:cNvPr id="4" name="Таблица 3"/>
          <p:cNvGraphicFramePr>
            <a:graphicFrameLocks noGrp="1"/>
          </p:cNvGraphicFramePr>
          <p:nvPr>
            <p:extLst>
              <p:ext uri="{D42A27DB-BD31-4B8C-83A1-F6EECF244321}">
                <p14:modId xmlns:p14="http://schemas.microsoft.com/office/powerpoint/2010/main" val="2584559461"/>
              </p:ext>
            </p:extLst>
          </p:nvPr>
        </p:nvGraphicFramePr>
        <p:xfrm>
          <a:off x="1750423" y="3260448"/>
          <a:ext cx="8656908" cy="3014472"/>
        </p:xfrm>
        <a:graphic>
          <a:graphicData uri="http://schemas.openxmlformats.org/drawingml/2006/table">
            <a:tbl>
              <a:tblPr firstRow="1" firstCol="1" bandRow="1">
                <a:tableStyleId>{5FD0F851-EC5A-4D38-B0AD-8093EC10F338}</a:tableStyleId>
              </a:tblPr>
              <a:tblGrid>
                <a:gridCol w="8656908">
                  <a:extLst>
                    <a:ext uri="{9D8B030D-6E8A-4147-A177-3AD203B41FA5}">
                      <a16:colId xmlns:a16="http://schemas.microsoft.com/office/drawing/2014/main" val="4185401645"/>
                    </a:ext>
                  </a:extLst>
                </a:gridCol>
              </a:tblGrid>
              <a:tr h="2987952">
                <a:tc>
                  <a:txBody>
                    <a:bodyPr/>
                    <a:lstStyle/>
                    <a:p>
                      <a:pPr algn="just">
                        <a:lnSpc>
                          <a:spcPct val="144000"/>
                        </a:lnSpc>
                        <a:spcAft>
                          <a:spcPts val="600"/>
                        </a:spcAft>
                      </a:pPr>
                      <a:r>
                        <a:rPr lang="en-US" sz="2000" dirty="0">
                          <a:effectLst/>
                        </a:rPr>
                        <a:t>Intro:</a:t>
                      </a:r>
                      <a:endParaRPr lang="ru-RU" sz="2000" dirty="0">
                        <a:effectLst/>
                      </a:endParaRPr>
                    </a:p>
                    <a:p>
                      <a:pPr marL="342900" lvl="0" indent="-342900" algn="just">
                        <a:lnSpc>
                          <a:spcPct val="144000"/>
                        </a:lnSpc>
                        <a:spcAft>
                          <a:spcPts val="600"/>
                        </a:spcAft>
                        <a:buFont typeface="Symbol" panose="05050102010706020507" pitchFamily="18" charset="2"/>
                        <a:buChar char=""/>
                      </a:pPr>
                      <a:r>
                        <a:rPr lang="en-US" sz="2000" dirty="0">
                          <a:effectLst/>
                        </a:rPr>
                        <a:t>Sentence 1. Sentence 2. Sentence 3.</a:t>
                      </a:r>
                      <a:endParaRPr lang="ru-RU" sz="2000" dirty="0">
                        <a:effectLst/>
                      </a:endParaRPr>
                    </a:p>
                    <a:p>
                      <a:pPr indent="450215" algn="just">
                        <a:lnSpc>
                          <a:spcPct val="144000"/>
                        </a:lnSpc>
                        <a:spcAft>
                          <a:spcPts val="600"/>
                        </a:spcAft>
                      </a:pPr>
                      <a:r>
                        <a:rPr lang="en-US" sz="2000" dirty="0">
                          <a:effectLst/>
                        </a:rPr>
                        <a:t>Sentence 4. Sentence 5.</a:t>
                      </a:r>
                      <a:endParaRPr lang="ru-RU" sz="2000" dirty="0">
                        <a:effectLst/>
                      </a:endParaRPr>
                    </a:p>
                    <a:p>
                      <a:pPr marL="342900" lvl="0" indent="-342900" algn="just">
                        <a:lnSpc>
                          <a:spcPct val="144000"/>
                        </a:lnSpc>
                        <a:spcAft>
                          <a:spcPts val="600"/>
                        </a:spcAft>
                        <a:buFont typeface="Symbol" panose="05050102010706020507" pitchFamily="18" charset="2"/>
                        <a:buChar char=""/>
                      </a:pPr>
                      <a:r>
                        <a:rPr lang="en-US" sz="2000" dirty="0">
                          <a:effectLst/>
                        </a:rPr>
                        <a:t>Sentence 6. Sentence 7. Sentence 8.</a:t>
                      </a:r>
                      <a:endParaRPr lang="ru-RU" sz="2000" dirty="0">
                        <a:effectLst/>
                      </a:endParaRPr>
                    </a:p>
                    <a:p>
                      <a:pPr indent="450215" algn="just">
                        <a:lnSpc>
                          <a:spcPct val="144000"/>
                        </a:lnSpc>
                        <a:spcAft>
                          <a:spcPts val="600"/>
                        </a:spcAft>
                      </a:pPr>
                      <a:r>
                        <a:rPr lang="en-US" sz="2000" dirty="0">
                          <a:effectLst/>
                        </a:rPr>
                        <a:t>Sentence 9. Sentence 10. Sentence 11.</a:t>
                      </a:r>
                      <a:endParaRPr lang="ru-RU" sz="2000" dirty="0">
                        <a:effectLst/>
                      </a:endParaRPr>
                    </a:p>
                    <a:p>
                      <a:pPr marL="342900" lvl="0" indent="-342900" algn="just">
                        <a:lnSpc>
                          <a:spcPct val="144000"/>
                        </a:lnSpc>
                        <a:spcAft>
                          <a:spcPts val="600"/>
                        </a:spcAft>
                        <a:buFont typeface="Symbol" panose="05050102010706020507" pitchFamily="18" charset="2"/>
                        <a:buChar char=""/>
                      </a:pPr>
                      <a:r>
                        <a:rPr lang="en-US" sz="2000" dirty="0">
                          <a:effectLst/>
                        </a:rPr>
                        <a:t>Sentence 12. Sentence 13. Sentence 14. Sentence 15.</a:t>
                      </a:r>
                      <a:endParaRPr lang="ru-RU" sz="20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02109130"/>
                  </a:ext>
                </a:extLst>
              </a:tr>
            </a:tbl>
          </a:graphicData>
        </a:graphic>
      </p:graphicFrame>
    </p:spTree>
    <p:extLst>
      <p:ext uri="{BB962C8B-B14F-4D97-AF65-F5344CB8AC3E}">
        <p14:creationId xmlns:p14="http://schemas.microsoft.com/office/powerpoint/2010/main" val="142701107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The Length of Each Element</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rmAutofit/>
          </a:bodyPr>
          <a:lstStyle/>
          <a:p>
            <a:pPr algn="just"/>
            <a:r>
              <a:rPr lang="en-US" dirty="0"/>
              <a:t>The elements in the preceding list are too long to be effective as a bulleted list. Convert the preceding into a short bulleted list and three subheads as follows:</a:t>
            </a:r>
            <a:endParaRPr lang="ru-RU" sz="2500" dirty="0"/>
          </a:p>
        </p:txBody>
      </p:sp>
      <p:graphicFrame>
        <p:nvGraphicFramePr>
          <p:cNvPr id="5" name="Таблица 4"/>
          <p:cNvGraphicFramePr>
            <a:graphicFrameLocks noGrp="1"/>
          </p:cNvGraphicFramePr>
          <p:nvPr>
            <p:extLst>
              <p:ext uri="{D42A27DB-BD31-4B8C-83A1-F6EECF244321}">
                <p14:modId xmlns:p14="http://schemas.microsoft.com/office/powerpoint/2010/main" val="3058508771"/>
              </p:ext>
            </p:extLst>
          </p:nvPr>
        </p:nvGraphicFramePr>
        <p:xfrm>
          <a:off x="731521" y="2019586"/>
          <a:ext cx="10763794" cy="4512501"/>
        </p:xfrm>
        <a:graphic>
          <a:graphicData uri="http://schemas.openxmlformats.org/drawingml/2006/table">
            <a:tbl>
              <a:tblPr firstRow="1" firstCol="1" bandRow="1">
                <a:tableStyleId>{5FD0F851-EC5A-4D38-B0AD-8093EC10F338}</a:tableStyleId>
              </a:tblPr>
              <a:tblGrid>
                <a:gridCol w="10763794">
                  <a:extLst>
                    <a:ext uri="{9D8B030D-6E8A-4147-A177-3AD203B41FA5}">
                      <a16:colId xmlns:a16="http://schemas.microsoft.com/office/drawing/2014/main" val="1236759944"/>
                    </a:ext>
                  </a:extLst>
                </a:gridCol>
              </a:tblGrid>
              <a:tr h="4195762">
                <a:tc>
                  <a:txBody>
                    <a:bodyPr/>
                    <a:lstStyle/>
                    <a:p>
                      <a:pPr algn="just">
                        <a:lnSpc>
                          <a:spcPct val="150000"/>
                        </a:lnSpc>
                        <a:spcAft>
                          <a:spcPts val="0"/>
                        </a:spcAft>
                      </a:pPr>
                      <a:r>
                        <a:rPr lang="en-US" sz="2000" dirty="0">
                          <a:effectLst/>
                        </a:rPr>
                        <a:t>Intro:</a:t>
                      </a:r>
                      <a:endParaRPr lang="ru-RU" sz="2000" dirty="0">
                        <a:effectLst/>
                      </a:endParaRPr>
                    </a:p>
                    <a:p>
                      <a:pPr indent="450215" algn="just">
                        <a:lnSpc>
                          <a:spcPct val="150000"/>
                        </a:lnSpc>
                        <a:spcAft>
                          <a:spcPts val="0"/>
                        </a:spcAft>
                      </a:pPr>
                      <a:r>
                        <a:rPr lang="en-US" sz="2000" dirty="0">
                          <a:effectLst/>
                        </a:rPr>
                        <a:t>Sentence 1.</a:t>
                      </a:r>
                      <a:endParaRPr lang="ru-RU" sz="2000" dirty="0">
                        <a:effectLst/>
                      </a:endParaRPr>
                    </a:p>
                    <a:p>
                      <a:pPr indent="450215" algn="just">
                        <a:lnSpc>
                          <a:spcPct val="150000"/>
                        </a:lnSpc>
                        <a:spcAft>
                          <a:spcPts val="0"/>
                        </a:spcAft>
                      </a:pPr>
                      <a:r>
                        <a:rPr lang="en-US" sz="2000" dirty="0">
                          <a:effectLst/>
                        </a:rPr>
                        <a:t>Sentence 6.</a:t>
                      </a:r>
                      <a:endParaRPr lang="ru-RU" sz="2000" dirty="0">
                        <a:effectLst/>
                      </a:endParaRPr>
                    </a:p>
                    <a:p>
                      <a:pPr indent="450215" algn="just">
                        <a:lnSpc>
                          <a:spcPct val="150000"/>
                        </a:lnSpc>
                        <a:spcAft>
                          <a:spcPts val="0"/>
                        </a:spcAft>
                      </a:pPr>
                      <a:r>
                        <a:rPr lang="en-US" sz="2000" dirty="0">
                          <a:effectLst/>
                        </a:rPr>
                        <a:t>Sentence 12.</a:t>
                      </a:r>
                      <a:endParaRPr lang="ru-RU" sz="2000" dirty="0">
                        <a:effectLst/>
                      </a:endParaRPr>
                    </a:p>
                    <a:p>
                      <a:pPr algn="just">
                        <a:lnSpc>
                          <a:spcPct val="150000"/>
                        </a:lnSpc>
                        <a:spcAft>
                          <a:spcPts val="0"/>
                        </a:spcAft>
                      </a:pPr>
                      <a:r>
                        <a:rPr lang="en-US" sz="2000" dirty="0">
                          <a:effectLst/>
                        </a:rPr>
                        <a:t>Subhead</a:t>
                      </a:r>
                      <a:endParaRPr lang="ru-RU" sz="2000" dirty="0">
                        <a:effectLst/>
                      </a:endParaRPr>
                    </a:p>
                    <a:p>
                      <a:pPr algn="just">
                        <a:lnSpc>
                          <a:spcPct val="150000"/>
                        </a:lnSpc>
                        <a:spcAft>
                          <a:spcPts val="0"/>
                        </a:spcAft>
                      </a:pPr>
                      <a:r>
                        <a:rPr lang="en-US" sz="2000" dirty="0">
                          <a:effectLst/>
                        </a:rPr>
                        <a:t>Sentence 1 altered. Sentence 2. Sentence </a:t>
                      </a:r>
                      <a:r>
                        <a:rPr lang="en-US" sz="2000" dirty="0" smtClean="0">
                          <a:effectLst/>
                        </a:rPr>
                        <a:t>3. Sentence </a:t>
                      </a:r>
                      <a:r>
                        <a:rPr lang="en-US" sz="2000" dirty="0">
                          <a:effectLst/>
                        </a:rPr>
                        <a:t>4. Sentence 5.</a:t>
                      </a:r>
                      <a:endParaRPr lang="ru-RU" sz="2000" dirty="0">
                        <a:effectLst/>
                      </a:endParaRPr>
                    </a:p>
                    <a:p>
                      <a:pPr algn="just">
                        <a:lnSpc>
                          <a:spcPct val="150000"/>
                        </a:lnSpc>
                        <a:spcAft>
                          <a:spcPts val="0"/>
                        </a:spcAft>
                      </a:pPr>
                      <a:r>
                        <a:rPr lang="en-US" sz="2000" dirty="0">
                          <a:effectLst/>
                        </a:rPr>
                        <a:t>Subhead</a:t>
                      </a:r>
                      <a:endParaRPr lang="ru-RU" sz="2000" dirty="0">
                        <a:effectLst/>
                      </a:endParaRPr>
                    </a:p>
                    <a:p>
                      <a:pPr algn="just">
                        <a:lnSpc>
                          <a:spcPct val="150000"/>
                        </a:lnSpc>
                        <a:spcAft>
                          <a:spcPts val="0"/>
                        </a:spcAft>
                      </a:pPr>
                      <a:r>
                        <a:rPr lang="en-US" sz="2000" dirty="0">
                          <a:effectLst/>
                        </a:rPr>
                        <a:t>Sentence 6 altered. Sentence 7. Sentence </a:t>
                      </a:r>
                      <a:r>
                        <a:rPr lang="en-US" sz="2000" dirty="0" smtClean="0">
                          <a:effectLst/>
                        </a:rPr>
                        <a:t>8. Sentence </a:t>
                      </a:r>
                      <a:r>
                        <a:rPr lang="en-US" sz="2000" dirty="0">
                          <a:effectLst/>
                        </a:rPr>
                        <a:t>9. Sentence 10. Sentence 11.</a:t>
                      </a:r>
                      <a:endParaRPr lang="ru-RU" sz="2000" dirty="0">
                        <a:effectLst/>
                      </a:endParaRPr>
                    </a:p>
                    <a:p>
                      <a:pPr algn="just">
                        <a:lnSpc>
                          <a:spcPct val="150000"/>
                        </a:lnSpc>
                        <a:spcAft>
                          <a:spcPts val="0"/>
                        </a:spcAft>
                      </a:pPr>
                      <a:r>
                        <a:rPr lang="en-US" sz="2000" dirty="0">
                          <a:effectLst/>
                        </a:rPr>
                        <a:t>Subhead</a:t>
                      </a:r>
                      <a:endParaRPr lang="ru-RU" sz="2000" dirty="0">
                        <a:effectLst/>
                      </a:endParaRPr>
                    </a:p>
                    <a:p>
                      <a:pPr algn="just">
                        <a:lnSpc>
                          <a:spcPct val="150000"/>
                        </a:lnSpc>
                        <a:spcAft>
                          <a:spcPts val="0"/>
                        </a:spcAft>
                      </a:pPr>
                      <a:r>
                        <a:rPr lang="en-US" sz="2000" dirty="0">
                          <a:effectLst/>
                        </a:rPr>
                        <a:t>Sentence 12 altered. Sentence 13. Sentence 14. Sentence 15.</a:t>
                      </a:r>
                      <a:endParaRPr lang="ru-RU" sz="2000" dirty="0">
                        <a:effectLst/>
                        <a:latin typeface="Tahoma" panose="020B0604030504040204" pitchFamily="34" charset="0"/>
                        <a:ea typeface="Tahoma" panose="020B0604030504040204" pitchFamily="34" charset="0"/>
                        <a:cs typeface="Times New Roman" panose="02020603050405020304" pitchFamily="18" charset="0"/>
                      </a:endParaRPr>
                    </a:p>
                  </a:txBody>
                  <a:tcPr marL="63594" marR="63594" marT="0" marB="0"/>
                </a:tc>
                <a:extLst>
                  <a:ext uri="{0D108BD9-81ED-4DB2-BD59-A6C34878D82A}">
                    <a16:rowId xmlns:a16="http://schemas.microsoft.com/office/drawing/2014/main" val="3592759447"/>
                  </a:ext>
                </a:extLst>
              </a:tr>
            </a:tbl>
          </a:graphicData>
        </a:graphic>
      </p:graphicFrame>
    </p:spTree>
    <p:extLst>
      <p:ext uri="{BB962C8B-B14F-4D97-AF65-F5344CB8AC3E}">
        <p14:creationId xmlns:p14="http://schemas.microsoft.com/office/powerpoint/2010/main" val="23551442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Numbered Lists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rmAutofit fontScale="92500" lnSpcReduction="20000"/>
          </a:bodyPr>
          <a:lstStyle/>
          <a:p>
            <a:pPr algn="just"/>
            <a:r>
              <a:rPr lang="en-US" dirty="0"/>
              <a:t>Numbered lists describe events that must happen in a certain order. Use numbered lists to describe a sequence of steps. For example, consider the following numbered list</a:t>
            </a:r>
            <a:r>
              <a:rPr lang="en-US" dirty="0" smtClean="0"/>
              <a:t>:</a:t>
            </a:r>
          </a:p>
          <a:p>
            <a:pPr algn="just"/>
            <a:endParaRPr lang="en-US" sz="2500" dirty="0"/>
          </a:p>
          <a:p>
            <a:pPr algn="just"/>
            <a:endParaRPr lang="en-US" sz="2500" dirty="0" smtClean="0"/>
          </a:p>
          <a:p>
            <a:pPr algn="just"/>
            <a:endParaRPr lang="en-US" dirty="0" smtClean="0"/>
          </a:p>
          <a:p>
            <a:pPr algn="just"/>
            <a:endParaRPr lang="en-US" dirty="0"/>
          </a:p>
          <a:p>
            <a:pPr algn="just"/>
            <a:r>
              <a:rPr lang="en-US" dirty="0" smtClean="0"/>
              <a:t>Each </a:t>
            </a:r>
            <a:r>
              <a:rPr lang="en-US" dirty="0"/>
              <a:t>element in a numbered list should describe one and only one action. For example, consider the following alteration</a:t>
            </a:r>
            <a:r>
              <a:rPr lang="en-US" dirty="0" smtClean="0"/>
              <a:t>:</a:t>
            </a:r>
          </a:p>
          <a:p>
            <a:pPr algn="just"/>
            <a:endParaRPr lang="en-US" sz="2500" dirty="0"/>
          </a:p>
          <a:p>
            <a:pPr algn="just"/>
            <a:endParaRPr lang="en-US" sz="2500" dirty="0" smtClean="0"/>
          </a:p>
          <a:p>
            <a:pPr algn="just"/>
            <a:r>
              <a:rPr lang="en-US" dirty="0"/>
              <a:t>At first glance, the preceding list looks pretty good. However, readers are more likely to miss details in the two-step list than in the four-step list. The wise writer does not place multiple actions in a single numbered step.</a:t>
            </a:r>
            <a:endParaRPr lang="ru-RU" dirty="0"/>
          </a:p>
          <a:p>
            <a:pPr algn="just"/>
            <a:r>
              <a:rPr lang="en-US" dirty="0"/>
              <a:t>Do not start a numbered list element with the word then. The number prefacing each list element is an implied then.</a:t>
            </a:r>
            <a:endParaRPr lang="ru-RU" sz="2500" dirty="0"/>
          </a:p>
        </p:txBody>
      </p:sp>
      <p:graphicFrame>
        <p:nvGraphicFramePr>
          <p:cNvPr id="4" name="Таблица 3"/>
          <p:cNvGraphicFramePr>
            <a:graphicFrameLocks noGrp="1"/>
          </p:cNvGraphicFramePr>
          <p:nvPr>
            <p:extLst>
              <p:ext uri="{D42A27DB-BD31-4B8C-83A1-F6EECF244321}">
                <p14:modId xmlns:p14="http://schemas.microsoft.com/office/powerpoint/2010/main" val="2915452925"/>
              </p:ext>
            </p:extLst>
          </p:nvPr>
        </p:nvGraphicFramePr>
        <p:xfrm>
          <a:off x="1815737" y="1762924"/>
          <a:ext cx="7053943" cy="1422400"/>
        </p:xfrm>
        <a:graphic>
          <a:graphicData uri="http://schemas.openxmlformats.org/drawingml/2006/table">
            <a:tbl>
              <a:tblPr firstRow="1" firstCol="1" bandRow="1">
                <a:tableStyleId>{5FD0F851-EC5A-4D38-B0AD-8093EC10F338}</a:tableStyleId>
              </a:tblPr>
              <a:tblGrid>
                <a:gridCol w="7053943">
                  <a:extLst>
                    <a:ext uri="{9D8B030D-6E8A-4147-A177-3AD203B41FA5}">
                      <a16:colId xmlns:a16="http://schemas.microsoft.com/office/drawing/2014/main" val="1177975843"/>
                    </a:ext>
                  </a:extLst>
                </a:gridCol>
              </a:tblGrid>
              <a:tr h="0">
                <a:tc>
                  <a:txBody>
                    <a:bodyPr/>
                    <a:lstStyle/>
                    <a:p>
                      <a:pPr algn="just">
                        <a:lnSpc>
                          <a:spcPct val="100000"/>
                        </a:lnSpc>
                        <a:spcAft>
                          <a:spcPts val="400"/>
                        </a:spcAft>
                      </a:pPr>
                      <a:r>
                        <a:rPr lang="en-US" sz="1600" dirty="0">
                          <a:effectLst/>
                        </a:rPr>
                        <a:t>Perform the following steps to begin driving:</a:t>
                      </a:r>
                      <a:endParaRPr lang="ru-RU" sz="1600" dirty="0">
                        <a:effectLst/>
                      </a:endParaRPr>
                    </a:p>
                    <a:p>
                      <a:pPr marL="342900" lvl="0" indent="-342900" algn="just">
                        <a:lnSpc>
                          <a:spcPct val="100000"/>
                        </a:lnSpc>
                        <a:spcAft>
                          <a:spcPts val="400"/>
                        </a:spcAft>
                        <a:buFont typeface="+mj-lt"/>
                        <a:buAutoNum type="arabicPeriod"/>
                      </a:pPr>
                      <a:r>
                        <a:rPr lang="en-US" sz="1600" dirty="0">
                          <a:effectLst/>
                        </a:rPr>
                        <a:t>Turn on the ignition.</a:t>
                      </a:r>
                      <a:endParaRPr lang="ru-RU" sz="1600" dirty="0">
                        <a:effectLst/>
                      </a:endParaRPr>
                    </a:p>
                    <a:p>
                      <a:pPr marL="342900" lvl="0" indent="-342900" algn="just">
                        <a:lnSpc>
                          <a:spcPct val="100000"/>
                        </a:lnSpc>
                        <a:spcAft>
                          <a:spcPts val="400"/>
                        </a:spcAft>
                        <a:buFont typeface="+mj-lt"/>
                        <a:buAutoNum type="arabicPeriod"/>
                      </a:pPr>
                      <a:r>
                        <a:rPr lang="en-US" sz="1600" dirty="0">
                          <a:effectLst/>
                        </a:rPr>
                        <a:t>Release the emergency brake.</a:t>
                      </a:r>
                      <a:endParaRPr lang="ru-RU" sz="1600" dirty="0">
                        <a:effectLst/>
                      </a:endParaRPr>
                    </a:p>
                    <a:p>
                      <a:pPr marL="342900" lvl="0" indent="-342900" algn="just">
                        <a:lnSpc>
                          <a:spcPct val="100000"/>
                        </a:lnSpc>
                        <a:spcAft>
                          <a:spcPts val="400"/>
                        </a:spcAft>
                        <a:buFont typeface="+mj-lt"/>
                        <a:buAutoNum type="arabicPeriod"/>
                      </a:pPr>
                      <a:r>
                        <a:rPr lang="en-US" sz="1600" dirty="0">
                          <a:effectLst/>
                        </a:rPr>
                        <a:t>Put the car in drive.</a:t>
                      </a:r>
                      <a:endParaRPr lang="ru-RU" sz="1600" dirty="0">
                        <a:effectLst/>
                      </a:endParaRPr>
                    </a:p>
                    <a:p>
                      <a:pPr marL="342900" lvl="0" indent="-342900" algn="just">
                        <a:lnSpc>
                          <a:spcPct val="100000"/>
                        </a:lnSpc>
                        <a:spcAft>
                          <a:spcPts val="400"/>
                        </a:spcAft>
                        <a:buFont typeface="+mj-lt"/>
                        <a:buAutoNum type="arabicPeriod"/>
                      </a:pPr>
                      <a:r>
                        <a:rPr lang="en-US" sz="1600" dirty="0">
                          <a:effectLst/>
                        </a:rPr>
                        <a:t>Press the accelerator gently.</a:t>
                      </a:r>
                      <a:endParaRPr lang="ru-RU" sz="16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3452445"/>
                  </a:ext>
                </a:extLst>
              </a:tr>
            </a:tbl>
          </a:graphicData>
        </a:graphic>
      </p:graphicFrame>
      <p:graphicFrame>
        <p:nvGraphicFramePr>
          <p:cNvPr id="5" name="Таблица 4"/>
          <p:cNvGraphicFramePr>
            <a:graphicFrameLocks noGrp="1"/>
          </p:cNvGraphicFramePr>
          <p:nvPr>
            <p:extLst>
              <p:ext uri="{D42A27DB-BD31-4B8C-83A1-F6EECF244321}">
                <p14:modId xmlns:p14="http://schemas.microsoft.com/office/powerpoint/2010/main" val="2953021783"/>
              </p:ext>
            </p:extLst>
          </p:nvPr>
        </p:nvGraphicFramePr>
        <p:xfrm>
          <a:off x="1815737" y="3798716"/>
          <a:ext cx="7053943" cy="833120"/>
        </p:xfrm>
        <a:graphic>
          <a:graphicData uri="http://schemas.openxmlformats.org/drawingml/2006/table">
            <a:tbl>
              <a:tblPr firstRow="1" firstCol="1" bandRow="1">
                <a:tableStyleId>{5FD0F851-EC5A-4D38-B0AD-8093EC10F338}</a:tableStyleId>
              </a:tblPr>
              <a:tblGrid>
                <a:gridCol w="7053943">
                  <a:extLst>
                    <a:ext uri="{9D8B030D-6E8A-4147-A177-3AD203B41FA5}">
                      <a16:colId xmlns:a16="http://schemas.microsoft.com/office/drawing/2014/main" val="790175704"/>
                    </a:ext>
                  </a:extLst>
                </a:gridCol>
              </a:tblGrid>
              <a:tr h="0">
                <a:tc>
                  <a:txBody>
                    <a:bodyPr/>
                    <a:lstStyle/>
                    <a:p>
                      <a:pPr algn="just">
                        <a:lnSpc>
                          <a:spcPct val="100000"/>
                        </a:lnSpc>
                        <a:spcAft>
                          <a:spcPts val="400"/>
                        </a:spcAft>
                      </a:pPr>
                      <a:r>
                        <a:rPr lang="en-US" sz="1600" dirty="0">
                          <a:effectLst/>
                        </a:rPr>
                        <a:t>Perform the following steps to begin driving:</a:t>
                      </a:r>
                      <a:endParaRPr lang="ru-RU" sz="1600" dirty="0">
                        <a:effectLst/>
                      </a:endParaRPr>
                    </a:p>
                    <a:p>
                      <a:pPr marL="342900" lvl="0" indent="-342900" algn="just">
                        <a:lnSpc>
                          <a:spcPct val="100000"/>
                        </a:lnSpc>
                        <a:spcAft>
                          <a:spcPts val="400"/>
                        </a:spcAft>
                        <a:buFont typeface="+mj-lt"/>
                        <a:buAutoNum type="arabicPeriod"/>
                      </a:pPr>
                      <a:r>
                        <a:rPr lang="en-US" sz="1600" dirty="0">
                          <a:effectLst/>
                        </a:rPr>
                        <a:t>Turn on the ignition and release the emergency brake.</a:t>
                      </a:r>
                      <a:endParaRPr lang="ru-RU" sz="1600" dirty="0">
                        <a:effectLst/>
                      </a:endParaRPr>
                    </a:p>
                    <a:p>
                      <a:pPr marL="342900" lvl="0" indent="-342900" algn="just">
                        <a:lnSpc>
                          <a:spcPct val="100000"/>
                        </a:lnSpc>
                        <a:spcAft>
                          <a:spcPts val="400"/>
                        </a:spcAft>
                        <a:buFont typeface="+mj-lt"/>
                        <a:buAutoNum type="arabicPeriod"/>
                      </a:pPr>
                      <a:r>
                        <a:rPr lang="en-US" sz="1600" dirty="0">
                          <a:effectLst/>
                        </a:rPr>
                        <a:t>Put the car in drive and press the accelerator gently.</a:t>
                      </a:r>
                      <a:endParaRPr lang="ru-RU" sz="16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86810071"/>
                  </a:ext>
                </a:extLst>
              </a:tr>
            </a:tbl>
          </a:graphicData>
        </a:graphic>
      </p:graphicFrame>
    </p:spTree>
    <p:extLst>
      <p:ext uri="{BB962C8B-B14F-4D97-AF65-F5344CB8AC3E}">
        <p14:creationId xmlns:p14="http://schemas.microsoft.com/office/powerpoint/2010/main" val="11037236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Directions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rmAutofit/>
          </a:bodyPr>
          <a:lstStyle/>
          <a:p>
            <a:pPr algn="just"/>
            <a:r>
              <a:rPr lang="en-US" dirty="0"/>
              <a:t>Numbered lists provide the best medium for giving directions. For example, consider the following directions</a:t>
            </a:r>
            <a:r>
              <a:rPr lang="en-US" dirty="0" smtClean="0"/>
              <a:t>:</a:t>
            </a:r>
          </a:p>
          <a:p>
            <a:pPr algn="just"/>
            <a:endParaRPr lang="en-US" sz="1800" dirty="0"/>
          </a:p>
          <a:p>
            <a:pPr algn="just"/>
            <a:endParaRPr lang="en-US" sz="1800" dirty="0" smtClean="0"/>
          </a:p>
          <a:p>
            <a:pPr algn="just"/>
            <a:endParaRPr lang="en-US" sz="1800" dirty="0"/>
          </a:p>
          <a:p>
            <a:pPr algn="just"/>
            <a:endParaRPr lang="en-US" sz="1800" dirty="0" smtClean="0"/>
          </a:p>
          <a:p>
            <a:pPr algn="just"/>
            <a:endParaRPr lang="en-US" sz="1800" dirty="0" smtClean="0"/>
          </a:p>
          <a:p>
            <a:pPr algn="just"/>
            <a:r>
              <a:rPr lang="en-US" dirty="0" smtClean="0"/>
              <a:t>Avoid </a:t>
            </a:r>
            <a:r>
              <a:rPr lang="en-US" dirty="0"/>
              <a:t>obfuscating your directions with too many extraneous details, such as “if you see Harry’s Discount Law and Garden, you’ve gone too far.” Nevertheless, consider providing a few helpful details to work through difficult patches; for example, the following revision to step 4 provides some useful troubleshooting information:</a:t>
            </a:r>
            <a:endParaRPr lang="ru-RU" dirty="0"/>
          </a:p>
        </p:txBody>
      </p:sp>
      <p:graphicFrame>
        <p:nvGraphicFramePr>
          <p:cNvPr id="4" name="Таблица 3"/>
          <p:cNvGraphicFramePr>
            <a:graphicFrameLocks noGrp="1"/>
          </p:cNvGraphicFramePr>
          <p:nvPr>
            <p:extLst>
              <p:ext uri="{D42A27DB-BD31-4B8C-83A1-F6EECF244321}">
                <p14:modId xmlns:p14="http://schemas.microsoft.com/office/powerpoint/2010/main" val="1207921735"/>
              </p:ext>
            </p:extLst>
          </p:nvPr>
        </p:nvGraphicFramePr>
        <p:xfrm>
          <a:off x="2181497" y="1864781"/>
          <a:ext cx="7380513" cy="2011680"/>
        </p:xfrm>
        <a:graphic>
          <a:graphicData uri="http://schemas.openxmlformats.org/drawingml/2006/table">
            <a:tbl>
              <a:tblPr firstRow="1" firstCol="1" bandRow="1">
                <a:tableStyleId>{5FD0F851-EC5A-4D38-B0AD-8093EC10F338}</a:tableStyleId>
              </a:tblPr>
              <a:tblGrid>
                <a:gridCol w="7380513">
                  <a:extLst>
                    <a:ext uri="{9D8B030D-6E8A-4147-A177-3AD203B41FA5}">
                      <a16:colId xmlns:a16="http://schemas.microsoft.com/office/drawing/2014/main" val="3472400911"/>
                    </a:ext>
                  </a:extLst>
                </a:gridCol>
              </a:tblGrid>
              <a:tr h="0">
                <a:tc>
                  <a:txBody>
                    <a:bodyPr/>
                    <a:lstStyle/>
                    <a:p>
                      <a:pPr algn="just">
                        <a:lnSpc>
                          <a:spcPct val="100000"/>
                        </a:lnSpc>
                        <a:spcAft>
                          <a:spcPts val="400"/>
                        </a:spcAft>
                      </a:pPr>
                      <a:r>
                        <a:rPr lang="en-US" sz="1600" dirty="0">
                          <a:effectLst/>
                        </a:rPr>
                        <a:t>To travel from my house to the college, follow these steps:</a:t>
                      </a:r>
                      <a:endParaRPr lang="ru-RU" sz="1600" dirty="0">
                        <a:effectLst/>
                      </a:endParaRPr>
                    </a:p>
                    <a:p>
                      <a:pPr marL="342900" lvl="0" indent="-342900" algn="just">
                        <a:lnSpc>
                          <a:spcPct val="100000"/>
                        </a:lnSpc>
                        <a:spcAft>
                          <a:spcPts val="400"/>
                        </a:spcAft>
                        <a:buFont typeface="+mj-lt"/>
                        <a:buAutoNum type="arabicPeriod"/>
                      </a:pPr>
                      <a:r>
                        <a:rPr lang="en-US" sz="1600" dirty="0">
                          <a:effectLst/>
                        </a:rPr>
                        <a:t>Travel 2.4 miles west on Occidental Blvd.</a:t>
                      </a:r>
                      <a:endParaRPr lang="ru-RU" sz="1600" dirty="0">
                        <a:effectLst/>
                      </a:endParaRPr>
                    </a:p>
                    <a:p>
                      <a:pPr marL="342900" lvl="0" indent="-342900" algn="just">
                        <a:lnSpc>
                          <a:spcPct val="100000"/>
                        </a:lnSpc>
                        <a:spcAft>
                          <a:spcPts val="400"/>
                        </a:spcAft>
                        <a:buFont typeface="+mj-lt"/>
                        <a:buAutoNum type="arabicPeriod"/>
                      </a:pPr>
                      <a:r>
                        <a:rPr lang="en-US" sz="1600" dirty="0">
                          <a:effectLst/>
                        </a:rPr>
                        <a:t>Turn right on Nordic Ave.</a:t>
                      </a:r>
                      <a:endParaRPr lang="ru-RU" sz="1600" dirty="0">
                        <a:effectLst/>
                      </a:endParaRPr>
                    </a:p>
                    <a:p>
                      <a:pPr marL="342900" lvl="0" indent="-342900" algn="just">
                        <a:lnSpc>
                          <a:spcPct val="100000"/>
                        </a:lnSpc>
                        <a:spcAft>
                          <a:spcPts val="400"/>
                        </a:spcAft>
                        <a:buFont typeface="+mj-lt"/>
                        <a:buAutoNum type="arabicPeriod"/>
                      </a:pPr>
                      <a:r>
                        <a:rPr lang="en-US" sz="1600" dirty="0">
                          <a:effectLst/>
                        </a:rPr>
                        <a:t>Travel 1.2 miles on Nordic Ave.</a:t>
                      </a:r>
                      <a:endParaRPr lang="ru-RU" sz="1600" dirty="0">
                        <a:effectLst/>
                      </a:endParaRPr>
                    </a:p>
                    <a:p>
                      <a:pPr marL="342900" lvl="0" indent="-342900" algn="just">
                        <a:lnSpc>
                          <a:spcPct val="100000"/>
                        </a:lnSpc>
                        <a:spcAft>
                          <a:spcPts val="400"/>
                        </a:spcAft>
                        <a:buFont typeface="+mj-lt"/>
                        <a:buAutoNum type="arabicPeriod"/>
                      </a:pPr>
                      <a:r>
                        <a:rPr lang="en-US" sz="1600" dirty="0">
                          <a:effectLst/>
                        </a:rPr>
                        <a:t>Turn left on Waverley Blvd.</a:t>
                      </a:r>
                      <a:endParaRPr lang="ru-RU" sz="1600" dirty="0">
                        <a:effectLst/>
                      </a:endParaRPr>
                    </a:p>
                    <a:p>
                      <a:pPr marL="342900" lvl="0" indent="-342900" algn="just">
                        <a:lnSpc>
                          <a:spcPct val="100000"/>
                        </a:lnSpc>
                        <a:spcAft>
                          <a:spcPts val="400"/>
                        </a:spcAft>
                        <a:buFont typeface="+mj-lt"/>
                        <a:buAutoNum type="arabicPeriod"/>
                      </a:pPr>
                      <a:r>
                        <a:rPr lang="en-US" sz="1600" dirty="0">
                          <a:effectLst/>
                        </a:rPr>
                        <a:t>Travel 0.6 miles.</a:t>
                      </a:r>
                      <a:endParaRPr lang="ru-RU" sz="1600" dirty="0">
                        <a:effectLst/>
                      </a:endParaRPr>
                    </a:p>
                    <a:p>
                      <a:pPr marL="342900" lvl="0" indent="-342900" algn="just">
                        <a:lnSpc>
                          <a:spcPct val="100000"/>
                        </a:lnSpc>
                        <a:spcAft>
                          <a:spcPts val="400"/>
                        </a:spcAft>
                        <a:buFont typeface="+mj-lt"/>
                        <a:buAutoNum type="arabicPeriod"/>
                      </a:pPr>
                      <a:r>
                        <a:rPr lang="en-US" sz="1600" dirty="0">
                          <a:effectLst/>
                        </a:rPr>
                        <a:t>Turn right into “Parking Lot C" and find a parking spot.</a:t>
                      </a:r>
                      <a:endParaRPr lang="ru-RU" sz="16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57651590"/>
                  </a:ext>
                </a:extLst>
              </a:tr>
            </a:tbl>
          </a:graphicData>
        </a:graphic>
      </p:graphicFrame>
      <p:graphicFrame>
        <p:nvGraphicFramePr>
          <p:cNvPr id="5" name="Таблица 4"/>
          <p:cNvGraphicFramePr>
            <a:graphicFrameLocks noGrp="1"/>
          </p:cNvGraphicFramePr>
          <p:nvPr>
            <p:extLst>
              <p:ext uri="{D42A27DB-BD31-4B8C-83A1-F6EECF244321}">
                <p14:modId xmlns:p14="http://schemas.microsoft.com/office/powerpoint/2010/main" val="4139658532"/>
              </p:ext>
            </p:extLst>
          </p:nvPr>
        </p:nvGraphicFramePr>
        <p:xfrm>
          <a:off x="731520" y="5490818"/>
          <a:ext cx="10763793" cy="822897"/>
        </p:xfrm>
        <a:graphic>
          <a:graphicData uri="http://schemas.openxmlformats.org/drawingml/2006/table">
            <a:tbl>
              <a:tblPr firstRow="1" firstCol="1" bandRow="1">
                <a:tableStyleId>{5FD0F851-EC5A-4D38-B0AD-8093EC10F338}</a:tableStyleId>
              </a:tblPr>
              <a:tblGrid>
                <a:gridCol w="10763793">
                  <a:extLst>
                    <a:ext uri="{9D8B030D-6E8A-4147-A177-3AD203B41FA5}">
                      <a16:colId xmlns:a16="http://schemas.microsoft.com/office/drawing/2014/main" val="645715956"/>
                    </a:ext>
                  </a:extLst>
                </a:gridCol>
              </a:tblGrid>
              <a:tr h="0">
                <a:tc>
                  <a:txBody>
                    <a:bodyPr/>
                    <a:lstStyle/>
                    <a:p>
                      <a:pPr algn="ctr">
                        <a:lnSpc>
                          <a:spcPct val="144000"/>
                        </a:lnSpc>
                        <a:spcAft>
                          <a:spcPts val="600"/>
                        </a:spcAft>
                      </a:pPr>
                      <a:r>
                        <a:rPr lang="en-US" sz="2000" dirty="0">
                          <a:effectLst/>
                        </a:rPr>
                        <a:t>	4. Turn left on Waverley Blvd. The </a:t>
                      </a:r>
                      <a:r>
                        <a:rPr lang="en-US" sz="2000" dirty="0" smtClean="0">
                          <a:effectLst/>
                        </a:rPr>
                        <a:t>street </a:t>
                      </a:r>
                      <a:r>
                        <a:rPr lang="en-US" sz="2000" dirty="0">
                          <a:effectLst/>
                        </a:rPr>
                        <a:t>sign is missing, so look for Puddingstone Bank on the corner of Waverley.</a:t>
                      </a:r>
                      <a:endParaRPr lang="ru-RU" sz="20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60212873"/>
                  </a:ext>
                </a:extLst>
              </a:tr>
            </a:tbl>
          </a:graphicData>
        </a:graphic>
      </p:graphicFrame>
    </p:spTree>
    <p:extLst>
      <p:ext uri="{BB962C8B-B14F-4D97-AF65-F5344CB8AC3E}">
        <p14:creationId xmlns:p14="http://schemas.microsoft.com/office/powerpoint/2010/main" val="48970621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Directions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rmAutofit/>
          </a:bodyPr>
          <a:lstStyle/>
          <a:p>
            <a:pPr algn="just"/>
            <a:r>
              <a:rPr lang="en-US" sz="2500" dirty="0"/>
              <a:t>Avoid ordinal numbers in directions. Do not, for example, say that Waverley Blvd, is at the third traffic light. Ordinal numbers produce a surprising amount of confusion. (When should we have started counting traffic lights? Did the flashing yellow light at the crosswalk count as a traffic light?) Ordinal numbers also make troubleshooting difficult.</a:t>
            </a:r>
            <a:endParaRPr lang="ru-RU" sz="2500" dirty="0"/>
          </a:p>
          <a:p>
            <a:pPr algn="just"/>
            <a:r>
              <a:rPr lang="en-US" sz="2500" dirty="0"/>
              <a:t>Know your audience. Are your readers mathematically inclined and content to deal with mileage figures and odometers? Are your readers more word oriented, preferring textual descriptions of hills and pretty red houses on the corner?</a:t>
            </a:r>
            <a:endParaRPr lang="ru-RU" sz="2500" dirty="0"/>
          </a:p>
          <a:p>
            <a:pPr algn="just"/>
            <a:r>
              <a:rPr lang="en-US" sz="2500" dirty="0"/>
              <a:t>As you write a numbered list, imagine that readers are checking off each step as they com­plete it. Keep each entry discrete.</a:t>
            </a:r>
            <a:endParaRPr lang="ru-RU" sz="2500" dirty="0"/>
          </a:p>
        </p:txBody>
      </p:sp>
    </p:spTree>
    <p:extLst>
      <p:ext uri="{BB962C8B-B14F-4D97-AF65-F5344CB8AC3E}">
        <p14:creationId xmlns:p14="http://schemas.microsoft.com/office/powerpoint/2010/main" val="343352884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Introductions to Lists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rmAutofit/>
          </a:bodyPr>
          <a:lstStyle/>
          <a:p>
            <a:pPr marL="0" indent="0" algn="just">
              <a:buNone/>
            </a:pPr>
            <a:r>
              <a:rPr lang="en-US" sz="2500" dirty="0"/>
              <a:t>You may not just blurt out lists; you must introduce them properly. Introductions are more than grammatical etiquette; they are essential for meaning.</a:t>
            </a:r>
            <a:endParaRPr lang="ru-RU" sz="2500" dirty="0"/>
          </a:p>
          <a:p>
            <a:pPr lvl="0" algn="just"/>
            <a:r>
              <a:rPr lang="en-US" sz="2500" dirty="0"/>
              <a:t>carambolas</a:t>
            </a:r>
            <a:endParaRPr lang="ru-RU" sz="2500" dirty="0"/>
          </a:p>
          <a:p>
            <a:pPr lvl="0" algn="just"/>
            <a:r>
              <a:rPr lang="en-US" sz="2500" dirty="0"/>
              <a:t>milk chocolate</a:t>
            </a:r>
            <a:endParaRPr lang="ru-RU" sz="2500" dirty="0"/>
          </a:p>
          <a:p>
            <a:pPr lvl="0" algn="just"/>
            <a:r>
              <a:rPr lang="en-US" sz="2500" dirty="0"/>
              <a:t>corn chips</a:t>
            </a:r>
            <a:endParaRPr lang="ru-RU" sz="2500" dirty="0"/>
          </a:p>
          <a:p>
            <a:pPr marL="0" indent="0" algn="just">
              <a:buNone/>
            </a:pPr>
            <a:r>
              <a:rPr lang="en-US" sz="2500" dirty="0"/>
              <a:t>Whoa – did you see how I just blurted out the preceding list? What did those items mean? Since I didn’t introduce the list properly, you probably have no idea. I didn’t supply enough context to help you comprehend the list.</a:t>
            </a:r>
            <a:endParaRPr lang="ru-RU" sz="2500" dirty="0"/>
          </a:p>
        </p:txBody>
      </p:sp>
    </p:spTree>
    <p:extLst>
      <p:ext uri="{BB962C8B-B14F-4D97-AF65-F5344CB8AC3E}">
        <p14:creationId xmlns:p14="http://schemas.microsoft.com/office/powerpoint/2010/main" val="90827944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Introductions to Lists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rmAutofit/>
          </a:bodyPr>
          <a:lstStyle/>
          <a:p>
            <a:pPr marL="0" indent="0" algn="just">
              <a:buNone/>
            </a:pPr>
            <a:r>
              <a:rPr lang="en-US" dirty="0"/>
              <a:t>When introducing a list, try to work the word following into the sentence. For example, consider the following beautiful introductory sentence</a:t>
            </a:r>
            <a:r>
              <a:rPr lang="en-US" dirty="0" smtClean="0"/>
              <a:t>:</a:t>
            </a:r>
          </a:p>
          <a:p>
            <a:pPr marL="0" indent="0" algn="just">
              <a:buNone/>
            </a:pPr>
            <a:endParaRPr lang="en-US" sz="2500" dirty="0"/>
          </a:p>
          <a:p>
            <a:pPr marL="0" indent="0" algn="just">
              <a:buNone/>
            </a:pPr>
            <a:endParaRPr lang="en-US" dirty="0" smtClean="0"/>
          </a:p>
          <a:p>
            <a:pPr marL="0" indent="0" algn="just">
              <a:buNone/>
            </a:pPr>
            <a:r>
              <a:rPr lang="en-US" dirty="0" smtClean="0"/>
              <a:t>Alternatively</a:t>
            </a:r>
            <a:r>
              <a:rPr lang="en-US" dirty="0"/>
              <a:t>, consider the following variants on the preceding introduction</a:t>
            </a:r>
            <a:r>
              <a:rPr lang="en-US" dirty="0" smtClean="0"/>
              <a:t>:</a:t>
            </a:r>
          </a:p>
          <a:p>
            <a:pPr marL="0" indent="0" algn="just">
              <a:buNone/>
            </a:pPr>
            <a:endParaRPr lang="en-US" sz="2500" dirty="0"/>
          </a:p>
          <a:p>
            <a:pPr marL="0" indent="0" algn="just">
              <a:buNone/>
            </a:pPr>
            <a:r>
              <a:rPr lang="en-US" dirty="0" smtClean="0"/>
              <a:t>By </a:t>
            </a:r>
            <a:r>
              <a:rPr lang="en-US" dirty="0"/>
              <a:t>putting following in an introductory sentence, you are likely to produce a useful context for the list. Don’t try to understand this magic—just accept it.</a:t>
            </a:r>
            <a:endParaRPr lang="ru-RU" sz="2500" dirty="0"/>
          </a:p>
        </p:txBody>
      </p:sp>
      <p:graphicFrame>
        <p:nvGraphicFramePr>
          <p:cNvPr id="8" name="Таблица 7"/>
          <p:cNvGraphicFramePr>
            <a:graphicFrameLocks noGrp="1"/>
          </p:cNvGraphicFramePr>
          <p:nvPr>
            <p:extLst>
              <p:ext uri="{D42A27DB-BD31-4B8C-83A1-F6EECF244321}">
                <p14:modId xmlns:p14="http://schemas.microsoft.com/office/powerpoint/2010/main" val="3978412740"/>
              </p:ext>
            </p:extLst>
          </p:nvPr>
        </p:nvGraphicFramePr>
        <p:xfrm>
          <a:off x="1763486" y="1863077"/>
          <a:ext cx="7040879" cy="975360"/>
        </p:xfrm>
        <a:graphic>
          <a:graphicData uri="http://schemas.openxmlformats.org/drawingml/2006/table">
            <a:tbl>
              <a:tblPr firstRow="1" firstCol="1" bandRow="1">
                <a:tableStyleId>{5FD0F851-EC5A-4D38-B0AD-8093EC10F338}</a:tableStyleId>
              </a:tblPr>
              <a:tblGrid>
                <a:gridCol w="7040879">
                  <a:extLst>
                    <a:ext uri="{9D8B030D-6E8A-4147-A177-3AD203B41FA5}">
                      <a16:colId xmlns:a16="http://schemas.microsoft.com/office/drawing/2014/main" val="1405311055"/>
                    </a:ext>
                  </a:extLst>
                </a:gridCol>
              </a:tblGrid>
              <a:tr h="0">
                <a:tc>
                  <a:txBody>
                    <a:bodyPr/>
                    <a:lstStyle/>
                    <a:p>
                      <a:pPr algn="just">
                        <a:lnSpc>
                          <a:spcPct val="100000"/>
                        </a:lnSpc>
                        <a:spcAft>
                          <a:spcPts val="600"/>
                        </a:spcAft>
                      </a:pPr>
                      <a:r>
                        <a:rPr lang="en-US" sz="1800" dirty="0">
                          <a:effectLst/>
                        </a:rPr>
                        <a:t>The following is a list of deciduous hardwoods:</a:t>
                      </a:r>
                      <a:endParaRPr lang="ru-RU" sz="1800" dirty="0">
                        <a:effectLst/>
                      </a:endParaRPr>
                    </a:p>
                    <a:p>
                      <a:pPr marL="342900" lvl="0" indent="-342900" algn="just">
                        <a:lnSpc>
                          <a:spcPct val="100000"/>
                        </a:lnSpc>
                        <a:spcAft>
                          <a:spcPts val="600"/>
                        </a:spcAft>
                        <a:buFont typeface="Symbol" panose="05050102010706020507" pitchFamily="18" charset="2"/>
                        <a:buChar char=""/>
                      </a:pPr>
                      <a:r>
                        <a:rPr lang="en-US" sz="1800" dirty="0">
                          <a:effectLst/>
                        </a:rPr>
                        <a:t>oak</a:t>
                      </a:r>
                      <a:endParaRPr lang="ru-RU" sz="1800" dirty="0">
                        <a:effectLst/>
                      </a:endParaRPr>
                    </a:p>
                    <a:p>
                      <a:pPr marL="342900" lvl="0" indent="-342900" algn="just">
                        <a:lnSpc>
                          <a:spcPct val="100000"/>
                        </a:lnSpc>
                        <a:spcAft>
                          <a:spcPts val="600"/>
                        </a:spcAft>
                        <a:buFont typeface="Symbol" panose="05050102010706020507" pitchFamily="18" charset="2"/>
                        <a:buChar char=""/>
                      </a:pPr>
                      <a:r>
                        <a:rPr lang="en-US" sz="1800" dirty="0">
                          <a:effectLst/>
                        </a:rPr>
                        <a:t>maple</a:t>
                      </a:r>
                      <a:endParaRPr lang="ru-RU" sz="18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58500208"/>
                  </a:ext>
                </a:extLst>
              </a:tr>
            </a:tbl>
          </a:graphicData>
        </a:graphic>
      </p:graphicFrame>
      <p:graphicFrame>
        <p:nvGraphicFramePr>
          <p:cNvPr id="9" name="Таблица 8"/>
          <p:cNvGraphicFramePr>
            <a:graphicFrameLocks noGrp="1"/>
          </p:cNvGraphicFramePr>
          <p:nvPr>
            <p:extLst>
              <p:ext uri="{D42A27DB-BD31-4B8C-83A1-F6EECF244321}">
                <p14:modId xmlns:p14="http://schemas.microsoft.com/office/powerpoint/2010/main" val="1289949662"/>
              </p:ext>
            </p:extLst>
          </p:nvPr>
        </p:nvGraphicFramePr>
        <p:xfrm>
          <a:off x="1763485" y="3225846"/>
          <a:ext cx="7040879" cy="624840"/>
        </p:xfrm>
        <a:graphic>
          <a:graphicData uri="http://schemas.openxmlformats.org/drawingml/2006/table">
            <a:tbl>
              <a:tblPr firstRow="1" firstCol="1" bandRow="1">
                <a:tableStyleId>{5FD0F851-EC5A-4D38-B0AD-8093EC10F338}</a:tableStyleId>
              </a:tblPr>
              <a:tblGrid>
                <a:gridCol w="7040879">
                  <a:extLst>
                    <a:ext uri="{9D8B030D-6E8A-4147-A177-3AD203B41FA5}">
                      <a16:colId xmlns:a16="http://schemas.microsoft.com/office/drawing/2014/main" val="3882967768"/>
                    </a:ext>
                  </a:extLst>
                </a:gridCol>
              </a:tblGrid>
              <a:tr h="0">
                <a:tc>
                  <a:txBody>
                    <a:bodyPr/>
                    <a:lstStyle/>
                    <a:p>
                      <a:pPr algn="just">
                        <a:lnSpc>
                          <a:spcPct val="100000"/>
                        </a:lnSpc>
                        <a:spcAft>
                          <a:spcPts val="600"/>
                        </a:spcAft>
                      </a:pPr>
                      <a:r>
                        <a:rPr lang="en-US" sz="1800" dirty="0">
                          <a:effectLst/>
                        </a:rPr>
                        <a:t>Deciduous hardwoods include the following examples:</a:t>
                      </a:r>
                      <a:endParaRPr lang="ru-RU" sz="1800" dirty="0">
                        <a:effectLst/>
                      </a:endParaRPr>
                    </a:p>
                    <a:p>
                      <a:pPr algn="just">
                        <a:lnSpc>
                          <a:spcPct val="100000"/>
                        </a:lnSpc>
                        <a:spcAft>
                          <a:spcPts val="600"/>
                        </a:spcAft>
                      </a:pPr>
                      <a:r>
                        <a:rPr lang="en-US" sz="1800" dirty="0">
                          <a:effectLst/>
                        </a:rPr>
                        <a:t>Examples of deciduous hardwoods include the following:</a:t>
                      </a:r>
                      <a:endParaRPr lang="ru-RU" sz="18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03593535"/>
                  </a:ext>
                </a:extLst>
              </a:tr>
            </a:tbl>
          </a:graphicData>
        </a:graphic>
      </p:graphicFrame>
      <p:graphicFrame>
        <p:nvGraphicFramePr>
          <p:cNvPr id="10" name="Таблица 9"/>
          <p:cNvGraphicFramePr>
            <a:graphicFrameLocks noGrp="1"/>
          </p:cNvGraphicFramePr>
          <p:nvPr>
            <p:extLst>
              <p:ext uri="{D42A27DB-BD31-4B8C-83A1-F6EECF244321}">
                <p14:modId xmlns:p14="http://schemas.microsoft.com/office/powerpoint/2010/main" val="1763630057"/>
              </p:ext>
            </p:extLst>
          </p:nvPr>
        </p:nvGraphicFramePr>
        <p:xfrm>
          <a:off x="731520" y="4545331"/>
          <a:ext cx="10763793" cy="1722120"/>
        </p:xfrm>
        <a:graphic>
          <a:graphicData uri="http://schemas.openxmlformats.org/drawingml/2006/table">
            <a:tbl>
              <a:tblPr firstRow="1" firstCol="1" bandRow="1">
                <a:tableStyleId>{5FD0F851-EC5A-4D38-B0AD-8093EC10F338}</a:tableStyleId>
              </a:tblPr>
              <a:tblGrid>
                <a:gridCol w="10763793">
                  <a:extLst>
                    <a:ext uri="{9D8B030D-6E8A-4147-A177-3AD203B41FA5}">
                      <a16:colId xmlns:a16="http://schemas.microsoft.com/office/drawing/2014/main" val="1176595290"/>
                    </a:ext>
                  </a:extLst>
                </a:gridCol>
              </a:tblGrid>
              <a:tr h="0">
                <a:tc>
                  <a:txBody>
                    <a:bodyPr/>
                    <a:lstStyle/>
                    <a:p>
                      <a:pPr algn="just">
                        <a:lnSpc>
                          <a:spcPct val="100000"/>
                        </a:lnSpc>
                        <a:spcAft>
                          <a:spcPts val="600"/>
                        </a:spcAft>
                      </a:pPr>
                      <a:r>
                        <a:rPr lang="en-US" sz="1800" dirty="0">
                          <a:effectLst/>
                        </a:rPr>
                        <a:t>Look Out Below			</a:t>
                      </a:r>
                      <a:endParaRPr lang="ru-RU" sz="1800" dirty="0">
                        <a:effectLst/>
                      </a:endParaRPr>
                    </a:p>
                    <a:p>
                      <a:pPr algn="just">
                        <a:lnSpc>
                          <a:spcPct val="100000"/>
                        </a:lnSpc>
                        <a:spcAft>
                          <a:spcPts val="600"/>
                        </a:spcAft>
                      </a:pPr>
                      <a:r>
                        <a:rPr lang="en-US" sz="1800" dirty="0">
                          <a:effectLst/>
                        </a:rPr>
                        <a:t>	Never use the word below when introducing a list. Lists have a nasty habit of sliding to the next physical page. Thus, the list might not really be spatially below the sentence that introduces it. Using the word following instead of below keeps you safe, even if the list moves to the top of the next page. For the same reason, avoid the word above when referring to a previous list. Use the word preceding instead.</a:t>
                      </a:r>
                      <a:endParaRPr lang="ru-RU" sz="18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17242477"/>
                  </a:ext>
                </a:extLst>
              </a:tr>
            </a:tbl>
          </a:graphicData>
        </a:graphic>
      </p:graphicFrame>
    </p:spTree>
    <p:extLst>
      <p:ext uri="{BB962C8B-B14F-4D97-AF65-F5344CB8AC3E}">
        <p14:creationId xmlns:p14="http://schemas.microsoft.com/office/powerpoint/2010/main" val="5527943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Parallel List</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rmAutofit/>
          </a:bodyPr>
          <a:lstStyle/>
          <a:p>
            <a:pPr marL="0" indent="0" algn="just">
              <a:buNone/>
            </a:pPr>
            <a:r>
              <a:rPr lang="en-US" sz="2200" dirty="0"/>
              <a:t>Each element in a list must have the same grammatical form. For example, if the first ele­ment in a list is a singular noun, then all elements must be singular nouns. If the first ele­ment is a complete sentence, then all elements must be complete sentences. If the first element in a list starts with an imperative verb, then all elements must start with a imper­ative verb. In addition, punctuation and case must be consistent for all elements in a list.</a:t>
            </a:r>
            <a:endParaRPr lang="ru-RU" sz="2200" dirty="0"/>
          </a:p>
          <a:p>
            <a:pPr marL="0" indent="0" algn="just">
              <a:buNone/>
            </a:pPr>
            <a:r>
              <a:rPr lang="en-US" sz="2200" dirty="0"/>
              <a:t>A list in which each element is consistent is said to be parallel, and a list of inconsistent elements is called nonparallel. Creating parallel lists does not come naturally to most writ­ers—it requires a fair amount of discipline and a frustrating amount of rephrasing. Nev­ertheless, one of the surest ways to produce an amateurish document is to pepper it with nonparallel lists.</a:t>
            </a:r>
            <a:endParaRPr lang="ru-RU" sz="2200" dirty="0"/>
          </a:p>
          <a:p>
            <a:pPr marL="0" indent="0" algn="just">
              <a:buNone/>
            </a:pPr>
            <a:r>
              <a:rPr lang="en-US" sz="2200" dirty="0"/>
              <a:t>Beyond simple grammar, each element in a parallel list must logically belong to that list</a:t>
            </a:r>
            <a:r>
              <a:rPr lang="en-US" sz="2200" dirty="0" smtClean="0"/>
              <a:t>.</a:t>
            </a:r>
            <a:endParaRPr lang="ru-RU" sz="2200" dirty="0"/>
          </a:p>
        </p:txBody>
      </p:sp>
    </p:spTree>
    <p:extLst>
      <p:ext uri="{BB962C8B-B14F-4D97-AF65-F5344CB8AC3E}">
        <p14:creationId xmlns:p14="http://schemas.microsoft.com/office/powerpoint/2010/main" val="71249612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Parallel List</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Autofit/>
          </a:bodyPr>
          <a:lstStyle/>
          <a:p>
            <a:pPr marL="0" indent="0" algn="just">
              <a:spcBef>
                <a:spcPts val="600"/>
              </a:spcBef>
              <a:buNone/>
            </a:pPr>
            <a:r>
              <a:rPr lang="en-US" sz="1500" dirty="0"/>
              <a:t>On this page and the next, we will consider a few parallel and nonparallel lists. See if you can determine which lists are nonparallel and why. (Note that the answers follow the sam­ple lists.) We begin with the following list</a:t>
            </a:r>
            <a:r>
              <a:rPr lang="en-US" sz="1500" dirty="0" smtClean="0"/>
              <a:t>:</a:t>
            </a:r>
          </a:p>
          <a:p>
            <a:pPr lvl="0">
              <a:spcBef>
                <a:spcPts val="600"/>
              </a:spcBef>
            </a:pPr>
            <a:r>
              <a:rPr lang="en-US" sz="1500" dirty="0"/>
              <a:t>lemon</a:t>
            </a:r>
            <a:endParaRPr lang="ru-RU" sz="1500" dirty="0"/>
          </a:p>
          <a:p>
            <a:pPr lvl="0">
              <a:spcBef>
                <a:spcPts val="600"/>
              </a:spcBef>
            </a:pPr>
            <a:r>
              <a:rPr lang="en-US" sz="1500" dirty="0"/>
              <a:t>lime</a:t>
            </a:r>
            <a:endParaRPr lang="ru-RU" sz="1500" dirty="0"/>
          </a:p>
          <a:p>
            <a:pPr>
              <a:spcBef>
                <a:spcPts val="600"/>
              </a:spcBef>
            </a:pPr>
            <a:r>
              <a:rPr lang="en-US" sz="1500" dirty="0"/>
              <a:t>o</a:t>
            </a:r>
            <a:r>
              <a:rPr lang="en-US" sz="1500" dirty="0" smtClean="0"/>
              <a:t>range</a:t>
            </a:r>
          </a:p>
          <a:p>
            <a:pPr marL="0" indent="0">
              <a:spcBef>
                <a:spcPts val="600"/>
              </a:spcBef>
              <a:buNone/>
            </a:pPr>
            <a:r>
              <a:rPr lang="en-US" sz="1500" dirty="0"/>
              <a:t>The preceding list is beautifully parallel. All the elements are singular nouns</a:t>
            </a:r>
            <a:r>
              <a:rPr lang="en-US" sz="1500" dirty="0" smtClean="0"/>
              <a:t>.</a:t>
            </a:r>
          </a:p>
          <a:p>
            <a:pPr lvl="0">
              <a:spcBef>
                <a:spcPts val="600"/>
              </a:spcBef>
            </a:pPr>
            <a:r>
              <a:rPr lang="en-US" sz="1500" dirty="0"/>
              <a:t>Lemons</a:t>
            </a:r>
            <a:endParaRPr lang="ru-RU" sz="1500" dirty="0"/>
          </a:p>
          <a:p>
            <a:pPr lvl="0">
              <a:spcBef>
                <a:spcPts val="600"/>
              </a:spcBef>
            </a:pPr>
            <a:r>
              <a:rPr lang="en-US" sz="1500" dirty="0"/>
              <a:t>Lime</a:t>
            </a:r>
            <a:endParaRPr lang="ru-RU" sz="1500" dirty="0"/>
          </a:p>
          <a:p>
            <a:pPr>
              <a:spcBef>
                <a:spcPts val="600"/>
              </a:spcBef>
            </a:pPr>
            <a:r>
              <a:rPr lang="en-US" sz="1500" dirty="0" smtClean="0"/>
              <a:t>Orange</a:t>
            </a:r>
          </a:p>
          <a:p>
            <a:pPr marL="0" indent="0">
              <a:spcBef>
                <a:spcPts val="600"/>
              </a:spcBef>
              <a:buNone/>
            </a:pPr>
            <a:r>
              <a:rPr lang="en-US" sz="1500" dirty="0"/>
              <a:t>The preceding list is nonparallel because the first element is plural, while the other two elements are singular</a:t>
            </a:r>
            <a:r>
              <a:rPr lang="en-US" sz="1500" dirty="0" smtClean="0"/>
              <a:t>.</a:t>
            </a:r>
          </a:p>
          <a:p>
            <a:pPr lvl="0">
              <a:spcBef>
                <a:spcPts val="600"/>
              </a:spcBef>
            </a:pPr>
            <a:r>
              <a:rPr lang="en-US" sz="1500" dirty="0"/>
              <a:t>Lemon</a:t>
            </a:r>
            <a:endParaRPr lang="ru-RU" sz="1500" dirty="0"/>
          </a:p>
          <a:p>
            <a:pPr lvl="0">
              <a:spcBef>
                <a:spcPts val="600"/>
              </a:spcBef>
            </a:pPr>
            <a:r>
              <a:rPr lang="en-US" sz="1500" dirty="0"/>
              <a:t>Lime</a:t>
            </a:r>
            <a:endParaRPr lang="ru-RU" sz="1500" dirty="0"/>
          </a:p>
          <a:p>
            <a:pPr>
              <a:spcBef>
                <a:spcPts val="600"/>
              </a:spcBef>
            </a:pPr>
            <a:r>
              <a:rPr lang="en-US" sz="1500" dirty="0" smtClean="0"/>
              <a:t>Orange</a:t>
            </a:r>
          </a:p>
          <a:p>
            <a:pPr marL="0" indent="0">
              <a:spcBef>
                <a:spcPts val="600"/>
              </a:spcBef>
              <a:buNone/>
            </a:pPr>
            <a:r>
              <a:rPr lang="en-US" sz="1500" dirty="0"/>
              <a:t>The preceding list is nonparallel because, unlike the first two elements, orange did not start with an uppercase letter</a:t>
            </a:r>
            <a:r>
              <a:rPr lang="en-US" sz="1500" dirty="0" smtClean="0"/>
              <a:t>.</a:t>
            </a:r>
          </a:p>
          <a:p>
            <a:pPr lvl="0">
              <a:spcBef>
                <a:spcPts val="600"/>
              </a:spcBef>
            </a:pPr>
            <a:r>
              <a:rPr lang="en-US" sz="1500" dirty="0"/>
              <a:t>lemon</a:t>
            </a:r>
            <a:endParaRPr lang="ru-RU" sz="1500" dirty="0"/>
          </a:p>
          <a:p>
            <a:pPr lvl="0">
              <a:spcBef>
                <a:spcPts val="600"/>
              </a:spcBef>
            </a:pPr>
            <a:r>
              <a:rPr lang="en-US" sz="1500" dirty="0"/>
              <a:t>lime</a:t>
            </a:r>
            <a:endParaRPr lang="ru-RU" sz="1500" dirty="0"/>
          </a:p>
          <a:p>
            <a:pPr>
              <a:spcBef>
                <a:spcPts val="600"/>
              </a:spcBef>
            </a:pPr>
            <a:r>
              <a:rPr lang="en-US" sz="1500" dirty="0"/>
              <a:t>orange tree</a:t>
            </a:r>
            <a:endParaRPr lang="ru-RU" sz="1500" dirty="0"/>
          </a:p>
        </p:txBody>
      </p:sp>
    </p:spTree>
    <p:extLst>
      <p:ext uri="{BB962C8B-B14F-4D97-AF65-F5344CB8AC3E}">
        <p14:creationId xmlns:p14="http://schemas.microsoft.com/office/powerpoint/2010/main" val="103005212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Parallel List</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Autofit/>
          </a:bodyPr>
          <a:lstStyle/>
          <a:p>
            <a:pPr marL="0" lvl="0" indent="0">
              <a:spcBef>
                <a:spcPts val="600"/>
              </a:spcBef>
              <a:buNone/>
            </a:pPr>
            <a:r>
              <a:rPr lang="en-US" sz="2200" dirty="0"/>
              <a:t>At a grammatical level, the preceding list is okay; however, this is a nonparallel list because the third entry just does not logically belong with the other two</a:t>
            </a:r>
            <a:r>
              <a:rPr lang="en-US" sz="2200" dirty="0" smtClean="0"/>
              <a:t>.</a:t>
            </a:r>
          </a:p>
          <a:p>
            <a:pPr lvl="0"/>
            <a:r>
              <a:rPr lang="en-US" sz="2200" dirty="0"/>
              <a:t>Insert the CD.</a:t>
            </a:r>
            <a:endParaRPr lang="ru-RU" sz="2200" dirty="0"/>
          </a:p>
          <a:p>
            <a:pPr lvl="0"/>
            <a:r>
              <a:rPr lang="en-US" sz="2200" dirty="0"/>
              <a:t>Invokesetup.exe.</a:t>
            </a:r>
            <a:endParaRPr lang="ru-RU" sz="2200" dirty="0"/>
          </a:p>
          <a:p>
            <a:r>
              <a:rPr lang="en-US" sz="2200" dirty="0"/>
              <a:t>Answer the prompts</a:t>
            </a:r>
            <a:r>
              <a:rPr lang="en-US" sz="2200" dirty="0" smtClean="0"/>
              <a:t>.</a:t>
            </a:r>
          </a:p>
          <a:p>
            <a:pPr marL="0" indent="0">
              <a:buNone/>
            </a:pPr>
            <a:r>
              <a:rPr lang="en-US" sz="2200" dirty="0"/>
              <a:t>The preceding list is parallel. All three elements are simple verb phrases. Each of the phrases starts with an imperative verb. All end with a period (as they should</a:t>
            </a:r>
            <a:r>
              <a:rPr lang="en-US" sz="2200" dirty="0" smtClean="0"/>
              <a:t>).</a:t>
            </a:r>
          </a:p>
          <a:p>
            <a:r>
              <a:rPr lang="en-US" sz="2200" dirty="0"/>
              <a:t>Insert the CD.</a:t>
            </a:r>
            <a:endParaRPr lang="ru-RU" sz="2200" dirty="0"/>
          </a:p>
          <a:p>
            <a:r>
              <a:rPr lang="en-US" sz="2200" dirty="0"/>
              <a:t>Invoke setup.exe.</a:t>
            </a:r>
            <a:endParaRPr lang="ru-RU" sz="2200" dirty="0"/>
          </a:p>
          <a:p>
            <a:r>
              <a:rPr lang="en-US" sz="2200" dirty="0"/>
              <a:t>Answer the prompts</a:t>
            </a:r>
            <a:r>
              <a:rPr lang="en-US" sz="2200" dirty="0" smtClean="0"/>
              <a:t>.</a:t>
            </a:r>
          </a:p>
        </p:txBody>
      </p:sp>
    </p:spTree>
    <p:extLst>
      <p:ext uri="{BB962C8B-B14F-4D97-AF65-F5344CB8AC3E}">
        <p14:creationId xmlns:p14="http://schemas.microsoft.com/office/powerpoint/2010/main" val="231964657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Parallel List</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Autofit/>
          </a:bodyPr>
          <a:lstStyle/>
          <a:p>
            <a:pPr marL="0" lvl="0" indent="0" algn="just">
              <a:buNone/>
            </a:pPr>
            <a:r>
              <a:rPr lang="en-US" dirty="0"/>
              <a:t>The preceding list is nonparallel. Notice that the first two elements end in a period, but the third element does not. To create a parallel list, you must use punctuation consistently. By the way, most writers place a period at the end of list elements that are verb phrases or complete sentences, and they omit the period from list elements that do not contain a verb</a:t>
            </a:r>
            <a:r>
              <a:rPr lang="en-US" dirty="0" smtClean="0"/>
              <a:t>.</a:t>
            </a:r>
          </a:p>
          <a:p>
            <a:pPr lvl="0" algn="just"/>
            <a:r>
              <a:rPr lang="en-US" dirty="0"/>
              <a:t>Insert the CD.</a:t>
            </a:r>
            <a:endParaRPr lang="ru-RU" dirty="0"/>
          </a:p>
          <a:p>
            <a:pPr lvl="0" algn="just"/>
            <a:r>
              <a:rPr lang="en-US" dirty="0"/>
              <a:t>Invoke setup.exe.</a:t>
            </a:r>
            <a:endParaRPr lang="ru-RU" dirty="0"/>
          </a:p>
          <a:p>
            <a:pPr algn="just"/>
            <a:r>
              <a:rPr lang="en-US" dirty="0"/>
              <a:t>You must answer the prompts</a:t>
            </a:r>
            <a:r>
              <a:rPr lang="en-US" dirty="0" smtClean="0"/>
              <a:t>.</a:t>
            </a:r>
          </a:p>
          <a:p>
            <a:pPr marL="0" indent="0" algn="just">
              <a:buNone/>
            </a:pPr>
            <a:r>
              <a:rPr lang="en-US" dirty="0"/>
              <a:t>The preceding list is nonparallel because, unlike the first two elements, the third element starts with a pronoun</a:t>
            </a:r>
            <a:r>
              <a:rPr lang="en-US" dirty="0" smtClean="0"/>
              <a:t>.</a:t>
            </a:r>
          </a:p>
          <a:p>
            <a:pPr algn="just"/>
            <a:endParaRPr lang="en-US" sz="2200" dirty="0" smtClean="0"/>
          </a:p>
        </p:txBody>
      </p:sp>
      <p:graphicFrame>
        <p:nvGraphicFramePr>
          <p:cNvPr id="4" name="Таблица 3"/>
          <p:cNvGraphicFramePr>
            <a:graphicFrameLocks noGrp="1"/>
          </p:cNvGraphicFramePr>
          <p:nvPr>
            <p:extLst>
              <p:ext uri="{D42A27DB-BD31-4B8C-83A1-F6EECF244321}">
                <p14:modId xmlns:p14="http://schemas.microsoft.com/office/powerpoint/2010/main" val="2473445394"/>
              </p:ext>
            </p:extLst>
          </p:nvPr>
        </p:nvGraphicFramePr>
        <p:xfrm>
          <a:off x="731520" y="4872742"/>
          <a:ext cx="10763794" cy="1436942"/>
        </p:xfrm>
        <a:graphic>
          <a:graphicData uri="http://schemas.openxmlformats.org/drawingml/2006/table">
            <a:tbl>
              <a:tblPr firstRow="1" firstCol="1" bandRow="1">
                <a:tableStyleId>{5FD0F851-EC5A-4D38-B0AD-8093EC10F338}</a:tableStyleId>
              </a:tblPr>
              <a:tblGrid>
                <a:gridCol w="10763794">
                  <a:extLst>
                    <a:ext uri="{9D8B030D-6E8A-4147-A177-3AD203B41FA5}">
                      <a16:colId xmlns:a16="http://schemas.microsoft.com/office/drawing/2014/main" val="3671008669"/>
                    </a:ext>
                  </a:extLst>
                </a:gridCol>
              </a:tblGrid>
              <a:tr h="0">
                <a:tc>
                  <a:txBody>
                    <a:bodyPr/>
                    <a:lstStyle/>
                    <a:p>
                      <a:pPr algn="just">
                        <a:lnSpc>
                          <a:spcPct val="144000"/>
                        </a:lnSpc>
                        <a:spcAft>
                          <a:spcPts val="600"/>
                        </a:spcAft>
                      </a:pPr>
                      <a:r>
                        <a:rPr lang="en-US" sz="1600" dirty="0">
                          <a:effectLst/>
                        </a:rPr>
                        <a:t>Capitals and Periods in List Elements</a:t>
                      </a:r>
                      <a:endParaRPr lang="ru-RU" sz="1600" dirty="0">
                        <a:effectLst/>
                      </a:endParaRPr>
                    </a:p>
                    <a:p>
                      <a:pPr algn="just">
                        <a:lnSpc>
                          <a:spcPct val="144000"/>
                        </a:lnSpc>
                        <a:spcAft>
                          <a:spcPts val="600"/>
                        </a:spcAft>
                      </a:pPr>
                      <a:r>
                        <a:rPr lang="en-US" sz="1600" dirty="0">
                          <a:effectLst/>
                        </a:rPr>
                        <a:t>	Punctuate each element of a numbered list as you would a sentence; that is, capitalize the first letter of the opening word and end the element with a period. For a bulleted list, if the list elements are sentences or verb phrases, supply sentence punctuation. Otherwise, do not supply sentence punctuation.</a:t>
                      </a:r>
                      <a:endParaRPr lang="ru-RU" sz="16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55938147"/>
                  </a:ext>
                </a:extLst>
              </a:tr>
            </a:tbl>
          </a:graphicData>
        </a:graphic>
      </p:graphicFrame>
    </p:spTree>
    <p:extLst>
      <p:ext uri="{BB962C8B-B14F-4D97-AF65-F5344CB8AC3E}">
        <p14:creationId xmlns:p14="http://schemas.microsoft.com/office/powerpoint/2010/main" val="415795581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01333" y="135192"/>
            <a:ext cx="9905998" cy="890686"/>
          </a:xfrm>
        </p:spPr>
        <p:txBody>
          <a:bodyPr>
            <a:normAutofit/>
          </a:bodyPr>
          <a:lstStyle/>
          <a:p>
            <a:r>
              <a:rPr lang="en-US" b="1" dirty="0"/>
              <a:t>Summary of Lists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31520" y="1149532"/>
            <a:ext cx="10763794" cy="5098868"/>
          </a:xfrm>
        </p:spPr>
        <p:txBody>
          <a:bodyPr>
            <a:noAutofit/>
          </a:bodyPr>
          <a:lstStyle/>
          <a:p>
            <a:pPr marL="0" indent="0" algn="just">
              <a:buNone/>
            </a:pPr>
            <a:r>
              <a:rPr lang="en-US" sz="2200" dirty="0"/>
              <a:t>When reviewing your writing, ask yourself the following questions about each list:</a:t>
            </a:r>
            <a:endParaRPr lang="ru-RU" sz="2200" dirty="0"/>
          </a:p>
          <a:p>
            <a:pPr lvl="0" algn="just"/>
            <a:r>
              <a:rPr lang="en-US" sz="2200" dirty="0"/>
              <a:t>Should this list be bulleted or numbered?</a:t>
            </a:r>
            <a:endParaRPr lang="ru-RU" sz="2200" dirty="0"/>
          </a:p>
          <a:p>
            <a:pPr lvl="0" algn="just"/>
            <a:r>
              <a:rPr lang="en-US" sz="2200" dirty="0"/>
              <a:t>Does my text contain any embedded lists? Should these embedded lists be broken out into bulleted or numbered lists?</a:t>
            </a:r>
            <a:endParaRPr lang="ru-RU" sz="2200" dirty="0"/>
          </a:p>
          <a:p>
            <a:pPr lvl="0" algn="just"/>
            <a:r>
              <a:rPr lang="en-US" sz="2200" dirty="0"/>
              <a:t>Should any complex list elements be converted into </a:t>
            </a:r>
            <a:r>
              <a:rPr lang="en-US" sz="2200" dirty="0" err="1"/>
              <a:t>sublists</a:t>
            </a:r>
            <a:r>
              <a:rPr lang="en-US" sz="2200" dirty="0"/>
              <a:t>?</a:t>
            </a:r>
            <a:endParaRPr lang="ru-RU" sz="2200" dirty="0"/>
          </a:p>
          <a:p>
            <a:pPr lvl="0" algn="just"/>
            <a:r>
              <a:rPr lang="en-US" sz="2200" dirty="0"/>
              <a:t>In a numbered list, do my elements begin with an imperative verb? (Numbered lists frequently begin with an imperative, but they don’t have to.)</a:t>
            </a:r>
            <a:endParaRPr lang="ru-RU" sz="2200" dirty="0"/>
          </a:p>
          <a:p>
            <a:pPr lvl="0" algn="just"/>
            <a:r>
              <a:rPr lang="en-US" sz="2200" dirty="0"/>
              <a:t>Is the first element in a numbered list labeled as number 1?</a:t>
            </a:r>
            <a:endParaRPr lang="ru-RU" sz="2200" dirty="0"/>
          </a:p>
          <a:p>
            <a:pPr algn="just"/>
            <a:r>
              <a:rPr lang="en-US" sz="2200" dirty="0"/>
              <a:t>Is each list properly introduced? Does the introductory sentence end with a colon? Does any text refer to list below or above instead of using the proper words following or preceding?</a:t>
            </a:r>
            <a:endParaRPr lang="ru-RU" sz="2200" dirty="0"/>
          </a:p>
        </p:txBody>
      </p:sp>
    </p:spTree>
    <p:extLst>
      <p:ext uri="{BB962C8B-B14F-4D97-AF65-F5344CB8AC3E}">
        <p14:creationId xmlns:p14="http://schemas.microsoft.com/office/powerpoint/2010/main" val="353157473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Calibri" panose="020F0502020204030204" pitchFamily="34" charset="0"/>
              </a:rPr>
              <a:t>References: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8" y="1190446"/>
            <a:ext cx="8936966" cy="4468482"/>
          </a:xfrm>
        </p:spPr>
        <p:txBody>
          <a:bodyPr>
            <a:noAutofit/>
          </a:bodyPr>
          <a:lstStyle/>
          <a:p>
            <a:pPr marL="342900" lvl="0" indent="-342900" algn="just">
              <a:lnSpc>
                <a:spcPct val="107000"/>
              </a:lnSpc>
              <a:buFont typeface="+mj-lt"/>
              <a:buAutoNum type="arabicPeriod"/>
            </a:pPr>
            <a:endParaRPr lang="en-US" sz="25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just">
              <a:lnSpc>
                <a:spcPct val="107000"/>
              </a:lnSpc>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Technical Writing, Serena Henning, JP Publishing, LLC, 2020</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Technical Writing Process, Kieran Morgan, Better on Publications, 2015</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Spring into Technical Writing for Engineers and Scientists, Barry J. Rosenberg, Pearson Education, Inc, 2005</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Technical Writing A-Z, Trever M. Young, </a:t>
            </a:r>
            <a:r>
              <a:rPr lang="en-US" sz="2500" dirty="0" err="1">
                <a:effectLst/>
                <a:latin typeface="Calibri" panose="020F0502020204030204" pitchFamily="34" charset="0"/>
                <a:ea typeface="Calibri" panose="020F0502020204030204" pitchFamily="34" charset="0"/>
                <a:cs typeface="Calibri" panose="020F0502020204030204" pitchFamily="34" charset="0"/>
              </a:rPr>
              <a:t>Asme</a:t>
            </a:r>
            <a:r>
              <a:rPr lang="en-US" sz="2500" dirty="0">
                <a:effectLst/>
                <a:latin typeface="Calibri" panose="020F0502020204030204" pitchFamily="34" charset="0"/>
                <a:ea typeface="Calibri" panose="020F0502020204030204" pitchFamily="34" charset="0"/>
                <a:cs typeface="Calibri" panose="020F0502020204030204" pitchFamily="34" charset="0"/>
              </a:rPr>
              <a:t> Press, 2009</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9257689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B5FED76-AE30-4D69-8E17-4A896277FF15}"/>
              </a:ext>
            </a:extLst>
          </p:cNvPr>
          <p:cNvSpPr>
            <a:spLocks noGrp="1"/>
          </p:cNvSpPr>
          <p:nvPr>
            <p:ph type="title"/>
          </p:nvPr>
        </p:nvSpPr>
        <p:spPr>
          <a:xfrm>
            <a:off x="2172070" y="2354780"/>
            <a:ext cx="7847860" cy="2148440"/>
          </a:xfrm>
        </p:spPr>
        <p:txBody>
          <a:bodyPr/>
          <a:lstStyle/>
          <a:p>
            <a:pPr algn="ctr"/>
            <a:r>
              <a:rPr lang="en-US" sz="7000" b="1" dirty="0"/>
              <a:t>THANK YOU FOR YOUR ATTENTION!</a:t>
            </a:r>
            <a:endParaRPr lang="ru-RU" sz="7000" b="1" dirty="0"/>
          </a:p>
        </p:txBody>
      </p:sp>
    </p:spTree>
    <p:extLst>
      <p:ext uri="{BB962C8B-B14F-4D97-AF65-F5344CB8AC3E}">
        <p14:creationId xmlns:p14="http://schemas.microsoft.com/office/powerpoint/2010/main" val="28296286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423</TotalTime>
  <Words>7214</Words>
  <Application>Microsoft Office PowerPoint</Application>
  <PresentationFormat>Широкоэкранный</PresentationFormat>
  <Paragraphs>408</Paragraphs>
  <Slides>51</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51</vt:i4>
      </vt:variant>
    </vt:vector>
  </HeadingPairs>
  <TitlesOfParts>
    <vt:vector size="59" baseType="lpstr">
      <vt:lpstr>Arial</vt:lpstr>
      <vt:lpstr>Calibri</vt:lpstr>
      <vt:lpstr>Century Gothic</vt:lpstr>
      <vt:lpstr>Symbol</vt:lpstr>
      <vt:lpstr>Tahoma</vt:lpstr>
      <vt:lpstr>Times New Roman</vt:lpstr>
      <vt:lpstr>Wingdings 3</vt:lpstr>
      <vt:lpstr>Ион</vt:lpstr>
      <vt:lpstr>ASSEMBLING PROPOSAL. TEMPLATES</vt:lpstr>
      <vt:lpstr>What is a proposal?</vt:lpstr>
      <vt:lpstr>What is a proposal?</vt:lpstr>
      <vt:lpstr>What is a proposal?</vt:lpstr>
      <vt:lpstr>How to write a proposal?</vt:lpstr>
      <vt:lpstr>How to write a proposal?</vt:lpstr>
      <vt:lpstr>How to write a proposal?</vt:lpstr>
      <vt:lpstr>How to write a proposal?</vt:lpstr>
      <vt:lpstr>What is a summary?</vt:lpstr>
      <vt:lpstr>What is a descriptive abstract?</vt:lpstr>
      <vt:lpstr>How to write a descriptive abstract?</vt:lpstr>
      <vt:lpstr>How to write a descriptive abstract?</vt:lpstr>
      <vt:lpstr>What is an informative abstract?</vt:lpstr>
      <vt:lpstr>How to write an informative abstract?</vt:lpstr>
      <vt:lpstr>How to write an informative abstract?</vt:lpstr>
      <vt:lpstr>How to write an informative abstract?</vt:lpstr>
      <vt:lpstr>What is an executive summary?</vt:lpstr>
      <vt:lpstr>How to write an executive summary?</vt:lpstr>
      <vt:lpstr>How to write an executive summary?</vt:lpstr>
      <vt:lpstr>How to write an executive summary?</vt:lpstr>
      <vt:lpstr>How to write an executive summary?</vt:lpstr>
      <vt:lpstr>How to write an executive summary?</vt:lpstr>
      <vt:lpstr>How to write an executive summary?</vt:lpstr>
      <vt:lpstr>Useful language</vt:lpstr>
      <vt:lpstr>Assembling User Manuals</vt:lpstr>
      <vt:lpstr>How to structure a user manual?</vt:lpstr>
      <vt:lpstr>How to structure a user manual?</vt:lpstr>
      <vt:lpstr>How to deliver instructions?</vt:lpstr>
      <vt:lpstr>How to deliver instructions?</vt:lpstr>
      <vt:lpstr>Troubleshooting</vt:lpstr>
      <vt:lpstr>Troubleshooting</vt:lpstr>
      <vt:lpstr>Warnings and safety instructions</vt:lpstr>
      <vt:lpstr>Lists</vt:lpstr>
      <vt:lpstr>Lists</vt:lpstr>
      <vt:lpstr>Lists</vt:lpstr>
      <vt:lpstr>Elements in Bulleted Lists</vt:lpstr>
      <vt:lpstr>Elements in Bulleted Lists</vt:lpstr>
      <vt:lpstr>The Length of Each Element</vt:lpstr>
      <vt:lpstr>The Length of Each Element</vt:lpstr>
      <vt:lpstr>Numbered Lists</vt:lpstr>
      <vt:lpstr>Directions</vt:lpstr>
      <vt:lpstr>Directions</vt:lpstr>
      <vt:lpstr>Introductions to Lists</vt:lpstr>
      <vt:lpstr>Introductions to Lists</vt:lpstr>
      <vt:lpstr>Parallel List</vt:lpstr>
      <vt:lpstr>Parallel List</vt:lpstr>
      <vt:lpstr>Parallel List</vt:lpstr>
      <vt:lpstr>Parallel List</vt:lpstr>
      <vt:lpstr>Summary of Lists</vt:lpstr>
      <vt:lpstr>References:</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THE TECHNICAL WRITING PROCESS.</dc:title>
  <dc:creator>Muzaffar Kurbonov</dc:creator>
  <cp:lastModifiedBy>User</cp:lastModifiedBy>
  <cp:revision>43</cp:revision>
  <dcterms:created xsi:type="dcterms:W3CDTF">2021-09-19T13:59:21Z</dcterms:created>
  <dcterms:modified xsi:type="dcterms:W3CDTF">2021-11-08T06:19:48Z</dcterms:modified>
</cp:coreProperties>
</file>