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2B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2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39173" y="2347258"/>
            <a:ext cx="294432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3500">
              <a:lnSpc>
                <a:spcPct val="115000"/>
              </a:lnSpc>
              <a:spcAft>
                <a:spcPts val="1465"/>
              </a:spcAft>
            </a:pPr>
            <a:r>
              <a:rPr lang="en-US" sz="3200" b="1" dirty="0">
                <a:solidFill>
                  <a:srgbClr val="FF000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8 - MA`RUZA</a:t>
            </a:r>
            <a:endParaRPr lang="ru-RU" sz="32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11581" y="3706159"/>
            <a:ext cx="6399509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63500">
              <a:lnSpc>
                <a:spcPct val="115000"/>
              </a:lnSpc>
              <a:spcAft>
                <a:spcPts val="1465"/>
              </a:spcAft>
            </a:pPr>
            <a:r>
              <a:rPr lang="en-US" sz="3200" b="1" dirty="0" err="1">
                <a:solidFill>
                  <a:srgbClr val="FF000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Mavzu</a:t>
            </a:r>
            <a:r>
              <a:rPr lang="en-US" sz="3200" b="1" dirty="0">
                <a:solidFill>
                  <a:srgbClr val="FF000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 IP O‘TKAZISH VA ULASH</a:t>
            </a:r>
            <a:endParaRPr lang="ru-RU" sz="32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951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8600" y="1409700"/>
            <a:ext cx="8940800" cy="3295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3500" algn="ctr">
              <a:lnSpc>
                <a:spcPct val="115000"/>
              </a:lnSpc>
              <a:spcAft>
                <a:spcPts val="1465"/>
              </a:spcAft>
            </a:pPr>
            <a:r>
              <a:rPr lang="en-US" sz="3200" b="1" dirty="0" err="1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Reja</a:t>
            </a:r>
            <a:r>
              <a:rPr lang="en-US" sz="3200" b="1" dirty="0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:</a:t>
            </a:r>
            <a:endParaRPr lang="ru-RU" sz="3200" b="1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63500" lvl="0" indent="-342900">
              <a:lnSpc>
                <a:spcPct val="115000"/>
              </a:lnSpc>
              <a:spcAft>
                <a:spcPts val="355"/>
              </a:spcAft>
              <a:buFont typeface="+mj-lt"/>
              <a:buAutoNum type="arabicPeriod"/>
            </a:pPr>
            <a:r>
              <a:rPr lang="en-US" sz="3200" dirty="0" err="1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Ip</a:t>
            </a:r>
            <a:r>
              <a:rPr lang="en-US" sz="3200" dirty="0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o‘tkazish</a:t>
            </a:r>
            <a:endParaRPr lang="ru-RU" sz="3200" b="1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50800" lvl="0" indent="-342900">
              <a:lnSpc>
                <a:spcPct val="115000"/>
              </a:lnSpc>
              <a:spcAft>
                <a:spcPts val="645"/>
              </a:spcAft>
              <a:buFont typeface="+mj-lt"/>
              <a:buAutoNum type="arabicPeriod"/>
            </a:pPr>
            <a:r>
              <a:rPr lang="en-US" sz="3200" dirty="0" err="1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To‘quv</a:t>
            </a:r>
            <a:r>
              <a:rPr lang="en-US" sz="3200" dirty="0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dastgohi</a:t>
            </a:r>
            <a:r>
              <a:rPr lang="en-US" sz="3200" dirty="0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jihozlari</a:t>
            </a:r>
            <a:endParaRPr lang="ru-RU" sz="3200" b="1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63500" lvl="0" indent="-342900">
              <a:lnSpc>
                <a:spcPct val="115000"/>
              </a:lnSpc>
              <a:spcAft>
                <a:spcPts val="390"/>
              </a:spcAft>
              <a:buFont typeface="+mj-lt"/>
              <a:buAutoNum type="arabicPeriod"/>
            </a:pPr>
            <a:r>
              <a:rPr lang="en-US" sz="3200" dirty="0" err="1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3200" dirty="0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iplarini</a:t>
            </a:r>
            <a:r>
              <a:rPr lang="en-US" sz="3200" dirty="0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bog‘lash</a:t>
            </a:r>
            <a:endParaRPr lang="ru-RU" sz="3200" b="1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63500" lvl="0" indent="-342900">
              <a:lnSpc>
                <a:spcPct val="115000"/>
              </a:lnSpc>
              <a:spcAft>
                <a:spcPts val="1465"/>
              </a:spcAft>
              <a:buFont typeface="+mj-lt"/>
              <a:buAutoNum type="arabicPeriod"/>
            </a:pPr>
            <a:r>
              <a:rPr lang="en-US" sz="3200" dirty="0" err="1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Bog‘lash</a:t>
            </a:r>
            <a:r>
              <a:rPr lang="en-US" sz="3200" dirty="0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mashinasining</a:t>
            </a:r>
            <a:r>
              <a:rPr lang="en-US" sz="3200" dirty="0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unumdorligi</a:t>
            </a:r>
            <a:endParaRPr lang="ru-RU" sz="3200" b="1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0874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93800" y="876300"/>
            <a:ext cx="100584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Ip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o‘tkazish</a:t>
            </a:r>
            <a:endParaRPr lang="en-US" sz="3200" dirty="0" smtClean="0">
              <a:solidFill>
                <a:srgbClr val="7030A0"/>
              </a:solidFill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r>
              <a:rPr lang="en-US" sz="3200" dirty="0" err="1" smtClean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Tayyor</a:t>
            </a:r>
            <a:r>
              <a:rPr lang="en-US" sz="3200" dirty="0" smtClean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bo‘lgan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to‘quv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g‘altagi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1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olingandan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so‘ng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, to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birinchi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arqoq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ipi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tashlanguncha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bo‘lgan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ishlarning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barchasi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ip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o‘tkazish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bo‘limida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bajariladi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. Bu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ishlarga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shoda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terish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,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tanda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iplarini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2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to‘quv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dastgohi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anjomlari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-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lamel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3,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gula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4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va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tig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‘ 6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tishlaridan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o‘tkazish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jarayonlari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kiradi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(5.1-rasm).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Shuning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uchun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b="1" i="1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ip</a:t>
            </a:r>
            <a:r>
              <a:rPr lang="en-US" sz="3200" b="1" i="1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b="1" i="1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o‘tkazish</a:t>
            </a:r>
            <a:r>
              <a:rPr lang="en-US" sz="3200" b="1" i="1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b="1" i="1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jarayonining</a:t>
            </a:r>
            <a:r>
              <a:rPr lang="en-US" sz="3200" b="1" i="1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b="1" i="1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maqsadi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-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tanda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iplarini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navbati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bilan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to‘quv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dastgohi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anjomlaridan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(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lamel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,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gula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,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tig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‘)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dan</a:t>
            </a:r>
            <a:r>
              <a:rPr lang="en-US" sz="32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o‘tkazishdir</a:t>
            </a:r>
            <a:endParaRPr lang="ru-RU" sz="3200" dirty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39730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728663"/>
            <a:ext cx="10204450" cy="4591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476302"/>
              </p:ext>
            </p:extLst>
          </p:nvPr>
        </p:nvGraphicFramePr>
        <p:xfrm>
          <a:off x="3177319" y="5404995"/>
          <a:ext cx="5852381" cy="5510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52381"/>
              </a:tblGrid>
              <a:tr h="5039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70"/>
                        </a:spcAft>
                      </a:pPr>
                      <a:r>
                        <a:rPr lang="en-US" sz="1600" spc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1-rasm</a:t>
                      </a:r>
                      <a:r>
                        <a:rPr lang="en-US" sz="16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Ip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o‘tkazish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jarayonining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prinsipial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chizmasi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—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to‘quv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g‘altagi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2 —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tanda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ipi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3 —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lamel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4 —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gula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5 —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tig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‘.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411288" y="5320398"/>
            <a:ext cx="3008332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81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5700" y="1156552"/>
            <a:ext cx="10020300" cy="4473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marR="12700" indent="215900" algn="just">
              <a:lnSpc>
                <a:spcPct val="115000"/>
              </a:lnSpc>
              <a:spcBef>
                <a:spcPts val="615"/>
              </a:spcBef>
              <a:spcAft>
                <a:spcPts val="0"/>
              </a:spcAft>
            </a:pP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Iplarni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qo‘lda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bajarilib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, 2 ta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ishchi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ajratib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uzatib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beruvchi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o‘tkazuvchilar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ishlaydi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Ip</a:t>
            </a:r>
            <a:r>
              <a:rPr lang="ru-RU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o‘tkazish</a:t>
            </a:r>
            <a:r>
              <a:rPr lang="ru-RU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jarayoni</a:t>
            </a:r>
            <a:r>
              <a:rPr lang="ru-RU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quyidagi</a:t>
            </a:r>
            <a:r>
              <a:rPr lang="ru-RU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hollarda</a:t>
            </a:r>
            <a:r>
              <a:rPr lang="ru-RU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qo‘llaniladi</a:t>
            </a:r>
            <a:r>
              <a:rPr lang="ru-RU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:</a:t>
            </a:r>
            <a:endParaRPr lang="ru-RU" sz="1400" dirty="0">
              <a:solidFill>
                <a:srgbClr val="00B0F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ymbol" panose="05050102010706020507" pitchFamily="18" charset="2"/>
              <a:buChar char="-"/>
              <a:tabLst>
                <a:tab pos="469900" algn="l"/>
              </a:tabLst>
            </a:pP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dastgohga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taxtlanayotganda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solidFill>
                <a:srgbClr val="00B0F0"/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ymbol" panose="05050102010706020507" pitchFamily="18" charset="2"/>
              <a:buChar char="-"/>
              <a:tabLst>
                <a:tab pos="469900" algn="l"/>
              </a:tabLst>
            </a:pP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to‘qima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assortimenti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o‘zgarganda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solidFill>
                <a:srgbClr val="00B0F0"/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ymbol" panose="05050102010706020507" pitchFamily="18" charset="2"/>
              <a:buChar char="-"/>
              <a:tabLst>
                <a:tab pos="464820" algn="l"/>
              </a:tabLst>
            </a:pP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avariya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hollarida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uzilganda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solidFill>
                <a:srgbClr val="00B0F0"/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ymbol" panose="05050102010706020507" pitchFamily="18" charset="2"/>
              <a:buChar char="-"/>
              <a:tabLst>
                <a:tab pos="464820" algn="l"/>
              </a:tabLst>
            </a:pP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rgbClr val="00B0F0"/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</a:pP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jarayonidagi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talablardan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to‘qima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o‘rilishi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shoda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gulalaridan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xatosiz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o‘tkazishdan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rgbClr val="00B0F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To‘quv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sexiga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to‘quv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g‘altaklarini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hajmidan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10-15 %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foiz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to‘quv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g‘altaklari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o‘tkaziladi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mashinasi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Iplar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yakka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(a)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qo‘shaloq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(b)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ilgaklari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o‘tkaziladi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(2-rasm</a:t>
            </a:r>
            <a:r>
              <a:rPr lang="en-US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1400" dirty="0">
              <a:solidFill>
                <a:srgbClr val="00B0F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578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701675"/>
            <a:ext cx="9880600" cy="3933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97386" y="4635501"/>
            <a:ext cx="7673427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2-rasm</a:t>
            </a:r>
            <a:r>
              <a:rPr lang="en-US" sz="20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yakka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(a)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qo‘shaloq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(b)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ilgaklari</a:t>
            </a:r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chiqarilayotgan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to‘qima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o‘rilish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shodalar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iplari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h. k.)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quvvatidan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qo‘lda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avtomatlarida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accent5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18095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741363"/>
            <a:ext cx="10382250" cy="473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47587" y="5473700"/>
            <a:ext cx="6048451" cy="4178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000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3-rasm</a:t>
            </a:r>
            <a:r>
              <a:rPr lang="en-US" sz="20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mashinasida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iplarni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495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6000" y="558801"/>
            <a:ext cx="10109200" cy="578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215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</a:pP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cho‘yan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romlardan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tomondagi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bog‘lovchi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temirga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iplarini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mahkamlovchi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yog‘och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qisqichlar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3-4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o‘rnatilgan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Shodalar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qismidan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ushlagichlarga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ilib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qo‘yilgan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Shodalar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orasiga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yog‘och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plankalar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o‘rnatilib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shodalarni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harakatlantirmasdan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turishga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Tig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moslamaga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joylashtiriladi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To‘quv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g‘altagi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tirgovuchga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o‘rnatiladi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5E2BED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mashinasida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to‘quv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dastgohi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anjomlaridan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lamel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gula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tig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‘)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o‘tkazilgan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iplari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mashinadan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yechib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olinib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aravachalarda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to‘quv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dastgohiga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borib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o‘rnatiladi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(4-rasm</a:t>
            </a:r>
            <a:r>
              <a:rPr lang="en-US" sz="2800" dirty="0">
                <a:solidFill>
                  <a:srgbClr val="5E2BED"/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2800" dirty="0">
              <a:solidFill>
                <a:srgbClr val="5E2BE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004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4" y="752475"/>
            <a:ext cx="10182225" cy="460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22563" y="5504934"/>
            <a:ext cx="66864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4-rasm</a:t>
            </a:r>
            <a:r>
              <a:rPr lang="en-US" sz="20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Dastgoh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anjomlaridan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o‘tkazilgan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iplarni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tashish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789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0900" y="1104900"/>
            <a:ext cx="10452100" cy="453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215900" algn="just">
              <a:spcBef>
                <a:spcPts val="875"/>
              </a:spcBef>
              <a:spcAft>
                <a:spcPts val="0"/>
              </a:spcAft>
            </a:pP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paytda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robotlashtirilgan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avtomatlari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iplarini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to‘quv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anjomlaridan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5.5-rasmda «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Staubli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firmasining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to‘liq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avtomatlashtirilgan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ip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mashinasi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ko‘rsatilgan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Mashinaga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to‘quv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g‘altagi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lamellar,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shodalar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tig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‘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o‘rnatilgan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dasturi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kompyuterga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kiritilib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tushiriladi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dasturi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o‘rilish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lamellar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lamel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reykalari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shodalar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tig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‘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tishlaridan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o‘tadigan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iplari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ko‘rsatkichlarni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ko‘rsatkichlarning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barchasini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to‘liq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nuqson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bo‘lganda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darhol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etilishini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lamellar,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gulalar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tig‘lardan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imkoniyatiga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ingichka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ipak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iplardan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tortib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to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yo‘g‘on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shishali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iplarni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muqobil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sharoitda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6000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ip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soatdan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ortishi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70C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824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062" y="676274"/>
            <a:ext cx="10371137" cy="4851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18430" y="5528085"/>
            <a:ext cx="9296400" cy="42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5.5-rasm.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Staubli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firmasining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to‘liq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avtomatlashtirilgan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1619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558800"/>
            <a:ext cx="10731500" cy="1573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0800" algn="ctr">
              <a:lnSpc>
                <a:spcPct val="115000"/>
              </a:lnSpc>
              <a:spcAft>
                <a:spcPts val="645"/>
              </a:spcAft>
            </a:pP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To‘quv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dastgohi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jihozlari</a:t>
            </a:r>
            <a:endParaRPr lang="ru-RU" sz="2000" b="1" dirty="0">
              <a:solidFill>
                <a:srgbClr val="7030A0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000" b="1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Lamel</a:t>
            </a:r>
            <a:r>
              <a:rPr lang="en-US" sz="2000" b="1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kuzatuvchisining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elementi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ipi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uzilganda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dastgohni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to‘xtatish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Lamellar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to‘qimadagi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ipning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zichligiga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tanlanadi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iplari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soniga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(6-rasm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). Lamellar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reykalarga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o‘rnatilib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reykalarning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lamellar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zichligiga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bog‘liq</a:t>
            </a:r>
            <a:r>
              <a:rPr lang="en-US" sz="20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7030A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image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132308"/>
            <a:ext cx="10502900" cy="3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102469" y="5740400"/>
            <a:ext cx="2061783" cy="4238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000" b="1" i="1" dirty="0" smtClean="0">
                <a:solidFill>
                  <a:schemeClr val="accent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6-rasm</a:t>
            </a:r>
            <a:r>
              <a:rPr lang="en-US" sz="2000" b="1" i="1" dirty="0">
                <a:solidFill>
                  <a:schemeClr val="accent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Lamellar</a:t>
            </a:r>
            <a:endParaRPr lang="ru-RU" sz="2000" dirty="0">
              <a:solidFill>
                <a:schemeClr val="accent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5738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5800" y="668635"/>
            <a:ext cx="11074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Gula</a:t>
            </a:r>
            <a:r>
              <a:rPr lang="en-US" sz="2000" b="1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-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alohida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shodalarga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terilgan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bo‘lib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tanda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iplarini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o‘rta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holatdan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ko‘tarib-tushirish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ya’ni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homuza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qilish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uchun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xizmat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qiladi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(7-rasm</a:t>
            </a:r>
            <a:r>
              <a:rPr lang="en-US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)</a:t>
            </a:r>
            <a:endParaRPr lang="ru-RU" sz="2000" dirty="0">
              <a:solidFill>
                <a:srgbClr val="FF0000"/>
              </a:solidFill>
              <a:latin typeface="Arial Black" panose="020B0A04020102020204" pitchFamily="34" charset="0"/>
              <a:cs typeface="Vijaya" panose="020B0604020202020204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637664"/>
            <a:ext cx="10248900" cy="38868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50627" y="5524499"/>
            <a:ext cx="2286203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7-rasm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Gulalar</a:t>
            </a:r>
            <a:endParaRPr lang="ru-RU" sz="2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8676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2200" y="1016000"/>
            <a:ext cx="10071100" cy="45870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Shoda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to‘quv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dastgohining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asbobi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homuza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tuzish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to‘qimada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o‘rilish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Shodalar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rom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gulalardan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To‘quv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dastgohiga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o‘rnatiladigan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shodalar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iplarining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o‘rilish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rapportiga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iplarni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shodalardan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tartibiga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shodaga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terilgan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gulalar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zichligiga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bog‘liq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Shodalarga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ipli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metall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gulalar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terilgan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b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o‘lishi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3393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4100" y="495300"/>
            <a:ext cx="10160000" cy="5805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Ip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gulali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shodalar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bir-biri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tasmaga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bog‘langan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ipli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gulalardan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topgan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guruhda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yigirmatadan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gula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o‘rtasida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iplarni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ko‘zchalar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Dastgohga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o‘rnatiladigan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gulalar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shodalar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iplari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soniga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bog‘liq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Shodaning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to‘qilayotgan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to‘qimani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tig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‘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taxtlash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eniga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bog‘liq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Tig‘ning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arqoq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ipini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to‘qima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chetiga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jipslashtirish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to‘qimani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tig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‘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enini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zichligini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smtClean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(8-rasm</a:t>
            </a:r>
            <a:r>
              <a:rPr lang="en-US" sz="3600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3600" dirty="0">
              <a:solidFill>
                <a:srgbClr val="7030A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2117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74" y="881062"/>
            <a:ext cx="10423525" cy="4439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43000" y="5320964"/>
            <a:ext cx="10477500" cy="724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600" b="1" i="1" dirty="0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5.8-rasm.</a:t>
            </a:r>
            <a:r>
              <a:rPr lang="en-US" sz="1600" b="1" dirty="0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To‘quvchilik</a:t>
            </a:r>
            <a:r>
              <a:rPr lang="en-US" sz="1600" b="1" dirty="0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tig‘lari</a:t>
            </a:r>
            <a:r>
              <a:rPr lang="en-US" sz="1600" b="1" dirty="0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101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600" b="1" dirty="0" err="1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Tig</a:t>
            </a:r>
            <a:r>
              <a:rPr lang="en-US" sz="1600" b="1" dirty="0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‘ </a:t>
            </a:r>
            <a:r>
              <a:rPr lang="en-US" sz="1600" b="1" dirty="0" err="1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raqami</a:t>
            </a:r>
            <a:r>
              <a:rPr lang="en-US" sz="1600" b="1" dirty="0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1600" baseline="-25000" dirty="0" err="1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tig</a:t>
            </a:r>
            <a:r>
              <a:rPr lang="en-US" sz="1600" dirty="0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deb, 1 </a:t>
            </a:r>
            <a:r>
              <a:rPr lang="en-US" sz="1600" dirty="0" err="1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detsimetrga</a:t>
            </a:r>
            <a:r>
              <a:rPr lang="en-US" sz="1600" dirty="0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1600" dirty="0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sz="1600" dirty="0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tig</a:t>
            </a:r>
            <a:r>
              <a:rPr lang="en-US" sz="1600" dirty="0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‘ </a:t>
            </a:r>
            <a:r>
              <a:rPr lang="en-US" sz="1600" dirty="0" err="1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tishlari</a:t>
            </a:r>
            <a:r>
              <a:rPr lang="en-US" sz="1600" dirty="0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soniga</a:t>
            </a:r>
            <a:r>
              <a:rPr lang="en-US" sz="1600" dirty="0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1600" dirty="0">
                <a:solidFill>
                  <a:srgbClr val="0000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8736579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6300" y="1143000"/>
            <a:ext cx="10375900" cy="4337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3500" algn="ctr">
              <a:lnSpc>
                <a:spcPct val="115000"/>
              </a:lnSpc>
              <a:spcAft>
                <a:spcPts val="390"/>
              </a:spcAft>
            </a:pP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iplarini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bog‘lash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700" marR="12700" indent="215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</a:pP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To‘quv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dastgohida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to‘quv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g‘altagidagi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tugagandan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agar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omillari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o‘rilish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o‘zgarmasa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oshirilmaydi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eski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kesilib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iplarining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uchlari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bog‘lanadi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So‘ngra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bog‘langan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tugunlar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anjomlaridan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lamel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gula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tig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‘)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tortib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olinib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tugunlar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grudnitsa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o‘tgan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to‘quvchi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berib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dastgohni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tushiradi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700" marR="12700" indent="215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</a:pP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Bog‘lash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mashinalarda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150"/>
              <a:tabLst>
                <a:tab pos="372110" algn="l"/>
              </a:tabLst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000" dirty="0" err="1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Qo‘zg‘almas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(US).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dirty="0" err="1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Ko‘chma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(UP).</a:t>
            </a:r>
            <a:endParaRPr lang="ru-RU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1885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9000" y="977900"/>
            <a:ext cx="10426700" cy="46560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Qo‘zg‘almas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mashinalarning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b="1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kamchiligi</a:t>
            </a:r>
            <a:r>
              <a:rPr lang="en-US" sz="2400" b="1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: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eski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va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yangi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tanda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iplarini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bog‘lash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uchun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to‘quv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dastgohi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anjomlari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(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lamel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,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gula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,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tig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‘)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yechib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olinib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bog‘lash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bo‘limiga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keltiriladi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.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Iplar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bog‘langandan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so‘ng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tanda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iplar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anjomlar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bilan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birga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to‘quv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dastgohiga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qayta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taxtlanadi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va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bu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holat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ancha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vaqt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talab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etib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,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dastgoh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unumdorligiga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salbiy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ta’sir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etadi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. </a:t>
            </a:r>
            <a:r>
              <a:rPr lang="en-US" sz="2400" b="1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Afzalligi</a:t>
            </a:r>
            <a:r>
              <a:rPr lang="en-US" sz="2400" b="1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: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anjomlari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yechilgan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dastgohga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texnik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xizmat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ko‘rsatish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yengillashadi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.</a:t>
            </a:r>
            <a:endParaRPr lang="ru-RU" sz="2400" dirty="0">
              <a:solidFill>
                <a:schemeClr val="accent5"/>
              </a:solidFill>
              <a:latin typeface="Calibri" panose="020F0502020204030204" pitchFamily="34" charset="0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12700" marR="12700" indent="215900">
              <a:lnSpc>
                <a:spcPct val="115000"/>
              </a:lnSpc>
              <a:spcBef>
                <a:spcPts val="900"/>
              </a:spcBef>
            </a:pP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Iplarni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bog‘lash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uchun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eski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va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yangi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tanda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iplari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bittadan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ajratib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olinadi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Ip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ajratishning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quyidagi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usullari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mavjud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:</a:t>
            </a:r>
            <a:endParaRPr lang="ru-RU" sz="2400" dirty="0">
              <a:solidFill>
                <a:schemeClr val="accent5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12700" indent="215900">
              <a:lnSpc>
                <a:spcPct val="115000"/>
              </a:lnSpc>
              <a:spcBef>
                <a:spcPts val="900"/>
              </a:spcBef>
            </a:pP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1.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Ignali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 2. </a:t>
            </a:r>
            <a:r>
              <a:rPr lang="en-US" sz="2400" dirty="0" err="1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Cho‘tkali</a:t>
            </a:r>
            <a:r>
              <a:rPr lang="en-US" sz="2400" dirty="0">
                <a:solidFill>
                  <a:schemeClr val="accent5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</a:t>
            </a:r>
            <a:endParaRPr lang="ru-RU" sz="2400" dirty="0">
              <a:solidFill>
                <a:schemeClr val="accent5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73573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0800" y="889001"/>
            <a:ext cx="9601200" cy="4520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215900">
              <a:lnSpc>
                <a:spcPct val="115000"/>
              </a:lnSpc>
              <a:spcBef>
                <a:spcPts val="900"/>
              </a:spcBef>
            </a:pP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Ignali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paxtali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junli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matolar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cho‘tkali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ipak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matolar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9-rasmda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mashnasining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chizmasi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to‘quv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g‘altagiga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o‘ralgan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iplari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skalo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yo‘naltirgich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9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orasidan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o‘tib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pastki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qisqichlarga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ajratuvchi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chiviqlardan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8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o‘tkazib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taxtlanadi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Eski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tugagan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7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yuqorigi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qisqichlar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mahkamlanib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tekislangach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mashinasi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6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bog‘lash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Harrington" panose="04040505050A0202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accent1">
                  <a:lumMod val="75000"/>
                </a:schemeClr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08952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SAIDASROR\Desktop\2018-09-26_19-48-3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939800"/>
            <a:ext cx="9474200" cy="5079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28912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47800" y="1409700"/>
            <a:ext cx="9499600" cy="3380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52400" indent="215900">
              <a:lnSpc>
                <a:spcPct val="115000"/>
              </a:lnSpc>
              <a:spcBef>
                <a:spcPts val="600"/>
              </a:spcBef>
            </a:pP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Bog‘lash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mashinasi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aravacha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ulash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karetasidan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(10-rasm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Karetaning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mexanizmlari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Clr>
                <a:srgbClr val="000000"/>
              </a:buClr>
              <a:buSzPts val="1150"/>
              <a:buFont typeface="+mj-lt"/>
              <a:buAutoNum type="arabicPeriod"/>
            </a:pP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Iplarni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bog‘lash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eski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iplarini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bittadan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ajratib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mexanizmi</a:t>
            </a:r>
            <a:endParaRPr lang="ru-RU" sz="2800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900"/>
              </a:spcBef>
              <a:buClr>
                <a:srgbClr val="000000"/>
              </a:buClr>
              <a:buSzPts val="1150"/>
              <a:buFont typeface="+mj-lt"/>
              <a:buAutoNum type="arabicPeriod"/>
              <a:tabLst>
                <a:tab pos="405765" algn="l"/>
              </a:tabLst>
            </a:pP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Ajratilgan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iplarni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bog‘lash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mexanizmi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900"/>
              </a:spcBef>
              <a:spcAft>
                <a:spcPts val="605"/>
              </a:spcAft>
              <a:buClr>
                <a:srgbClr val="000000"/>
              </a:buClr>
              <a:buSzPts val="1150"/>
              <a:buFont typeface="+mj-lt"/>
              <a:buAutoNum type="arabicPeriod"/>
              <a:tabLst>
                <a:tab pos="396875" algn="l"/>
              </a:tabLst>
            </a:pP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Karetani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siljitish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mexanizmi</a:t>
            </a:r>
            <a:r>
              <a:rPr lang="en-US" sz="2800" dirty="0">
                <a:solidFill>
                  <a:srgbClr val="00B0F0"/>
                </a:solidFill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u="none" strike="noStrike" spc="0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1083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2" y="881063"/>
            <a:ext cx="10294937" cy="451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89881" y="5553485"/>
            <a:ext cx="8928100" cy="390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5.10-rasm.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Bog‘lash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aravachasining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ko‘rinishi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41754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1181100" y="939800"/>
                <a:ext cx="9982200" cy="45774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50800" algn="ctr">
                  <a:lnSpc>
                    <a:spcPct val="115000"/>
                  </a:lnSpc>
                  <a:spcAft>
                    <a:spcPts val="605"/>
                  </a:spcAft>
                </a:pPr>
                <a:r>
                  <a:rPr lang="en-US" sz="2400" b="1" dirty="0" smtClean="0">
                    <a:solidFill>
                      <a:srgbClr val="00B050"/>
                    </a:solidFill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Bog‘lash</a:t>
                </a:r>
                <a:r>
                  <a:rPr lang="en-US" sz="2400" b="1" dirty="0">
                    <a:solidFill>
                      <a:srgbClr val="00B050"/>
                    </a:solidFill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1" dirty="0" err="1">
                    <a:solidFill>
                      <a:srgbClr val="00B050"/>
                    </a:solidFill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mashinasining</a:t>
                </a:r>
                <a:r>
                  <a:rPr lang="en-US" sz="2400" b="1" dirty="0">
                    <a:solidFill>
                      <a:srgbClr val="00B050"/>
                    </a:solidFill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1" dirty="0" err="1">
                    <a:solidFill>
                      <a:srgbClr val="00B050"/>
                    </a:solidFill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unumdorligi</a:t>
                </a:r>
                <a:endParaRPr lang="ru-RU" sz="2400" b="1" i="1" dirty="0">
                  <a:solidFill>
                    <a:srgbClr val="00B05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haroni" panose="02010803020104030203" pitchFamily="2" charset="-79"/>
                </a:endParaRPr>
              </a:p>
              <a:p>
                <a:pPr marL="12700" indent="215900" algn="just">
                  <a:lnSpc>
                    <a:spcPct val="115000"/>
                  </a:lnSpc>
                  <a:spcBef>
                    <a:spcPts val="900"/>
                  </a:spcBef>
                  <a:spcAft>
                    <a:spcPts val="480"/>
                  </a:spcAft>
                </a:pP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Bog‘lash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mashinasining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bir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soatdagi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unumdorligi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:</a:t>
                </a:r>
                <a:endParaRPr lang="ru-RU" sz="2400" dirty="0">
                  <a:solidFill>
                    <a:srgbClr val="00B05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haroni" panose="02010803020104030203" pitchFamily="2" charset="-79"/>
                </a:endParaRPr>
              </a:p>
              <a:p>
                <a:pPr marL="12700" indent="215900" algn="just">
                  <a:lnSpc>
                    <a:spcPct val="115000"/>
                  </a:lnSpc>
                  <a:spcBef>
                    <a:spcPts val="900"/>
                  </a:spcBef>
                  <a:spcAft>
                    <a:spcPts val="480"/>
                  </a:spcAft>
                </a:pP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 </a:t>
                </a:r>
                <a:endParaRPr lang="ru-RU" sz="2400" dirty="0">
                  <a:solidFill>
                    <a:srgbClr val="00B05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haroni" panose="02010803020104030203" pitchFamily="2" charset="-79"/>
                </a:endParaRPr>
              </a:p>
              <a:p>
                <a:pPr marL="12700" indent="215900" algn="just">
                  <a:lnSpc>
                    <a:spcPct val="115000"/>
                  </a:lnSpc>
                  <a:spcBef>
                    <a:spcPts val="900"/>
                  </a:spcBef>
                  <a:spcAft>
                    <a:spcPts val="48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𝑃</m:t>
                      </m:r>
                      <m:r>
                        <a:rPr lang="en-US" sz="24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i="1">
                              <a:solidFill>
                                <a:srgbClr val="00B05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rgbClr val="00B05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𝑛</m:t>
                          </m:r>
                          <m:r>
                            <a:rPr lang="en-US" sz="2400" i="1">
                              <a:solidFill>
                                <a:srgbClr val="00B05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∙60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rgbClr val="00B05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𝑥𝑡</m:t>
                          </m:r>
                          <m:r>
                            <a:rPr lang="en-US" sz="2400" i="1">
                              <a:solidFill>
                                <a:srgbClr val="00B05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2^</m:t>
                          </m:r>
                          <m:r>
                            <a:rPr lang="en-US" sz="2400" i="1">
                              <a:solidFill>
                                <a:srgbClr val="00B05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𝑛𝑡</m:t>
                          </m:r>
                        </m:den>
                      </m:f>
                      <m:r>
                        <a:rPr lang="en-US" sz="24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∙</m:t>
                      </m:r>
                      <m:r>
                        <a:rPr lang="en-US" sz="24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𝐺</m:t>
                      </m:r>
                      <m:r>
                        <a:rPr lang="en-US" sz="24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∙ФВК, </m:t>
                      </m:r>
                      <m:r>
                        <a:rPr lang="uz-Cyrl-UZ" sz="24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𝑘𝑔</m:t>
                      </m:r>
                      <m:r>
                        <a:rPr lang="uz-Cyrl-UZ" sz="24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/</m:t>
                      </m:r>
                      <m:r>
                        <a:rPr lang="uz-Cyrl-UZ" sz="24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𝑠𝑜𝑎𝑡</m:t>
                      </m:r>
                    </m:oMath>
                  </m:oMathPara>
                </a14:m>
                <a:endParaRPr lang="ru-RU" sz="2400" dirty="0">
                  <a:solidFill>
                    <a:srgbClr val="00B05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haroni" panose="02010803020104030203" pitchFamily="2" charset="-79"/>
                </a:endParaRPr>
              </a:p>
              <a:p>
                <a:pPr marL="12700" marR="12700" indent="215900" algn="just">
                  <a:lnSpc>
                    <a:spcPct val="115000"/>
                  </a:lnSpc>
                  <a:spcBef>
                    <a:spcPts val="900"/>
                  </a:spcBef>
                  <a:spcAft>
                    <a:spcPts val="0"/>
                  </a:spcAft>
                </a:pP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bu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yerda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: </a:t>
                </a:r>
                <a:r>
                  <a:rPr lang="en-US" sz="2400" b="1" i="1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n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-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mashina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tezligi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,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ayl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/min; </a:t>
                </a:r>
                <a:r>
                  <a:rPr lang="en-US" sz="2400" b="1" i="1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n</a:t>
                </a:r>
                <a:r>
                  <a:rPr lang="en-US" sz="2400" b="1" i="1" spc="0" baseline="-2500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T</a:t>
                </a:r>
                <a:r>
                  <a:rPr lang="en-US" sz="2400" b="1" i="1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-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tanda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iplari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soni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; </a:t>
                </a:r>
                <a:r>
                  <a:rPr lang="en-US" sz="2400" b="1" i="1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G -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to‘quv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g‘altagidagi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tanda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iplari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og‘irligi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, </a:t>
                </a:r>
                <a:r>
                  <a:rPr lang="en-US" sz="2400" b="1" i="1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kg.</a:t>
                </a:r>
                <a:endParaRPr lang="ru-RU" sz="2400" dirty="0">
                  <a:solidFill>
                    <a:srgbClr val="00B05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haroni" panose="02010803020104030203" pitchFamily="2" charset="-79"/>
                </a:endParaRPr>
              </a:p>
              <a:p>
                <a:pPr marL="12700" marR="12700" indent="215900" algn="just">
                  <a:lnSpc>
                    <a:spcPct val="115000"/>
                  </a:lnSpc>
                  <a:spcBef>
                    <a:spcPts val="900"/>
                  </a:spcBef>
                  <a:spcAft>
                    <a:spcPts val="1150"/>
                  </a:spcAft>
                </a:pP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Iplarni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o‘tkazish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jarayonining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unumdorligi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ishchi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malakasiga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qarab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1000-2000 </a:t>
                </a:r>
                <a:r>
                  <a:rPr lang="en-US" sz="2400" b="1" i="1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ip</a:t>
                </a:r>
                <a:r>
                  <a:rPr lang="en-US" sz="2400" b="1" i="1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/</a:t>
                </a:r>
                <a:r>
                  <a:rPr lang="en-US" sz="2400" b="1" i="1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soat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gachani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tashkil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 </a:t>
                </a:r>
                <a:r>
                  <a:rPr lang="en-US" sz="2400" b="0" i="0" u="none" strike="noStrike" spc="0" dirty="0" err="1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etadi</a:t>
                </a:r>
                <a:r>
                  <a:rPr lang="en-US" sz="2400" b="0" i="0" u="none" strike="noStrike" spc="0" dirty="0">
                    <a:solidFill>
                      <a:srgbClr val="00B050"/>
                    </a:solidFill>
                    <a:effectLst/>
                    <a:latin typeface="Aharoni" panose="02010803020104030203" pitchFamily="2" charset="-79"/>
                    <a:ea typeface="Times New Roman" panose="02020603050405020304" pitchFamily="18" charset="0"/>
                    <a:cs typeface="Aharoni" panose="02010803020104030203" pitchFamily="2" charset="-79"/>
                  </a:rPr>
                  <a:t>.</a:t>
                </a:r>
                <a:endParaRPr lang="ru-RU" sz="2400" dirty="0">
                  <a:solidFill>
                    <a:srgbClr val="00B05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haroni" panose="02010803020104030203" pitchFamily="2" charset="-79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1100" y="939800"/>
                <a:ext cx="9982200" cy="4577407"/>
              </a:xfrm>
              <a:prstGeom prst="rect">
                <a:avLst/>
              </a:prstGeom>
              <a:blipFill rotWithShape="0">
                <a:blip r:embed="rId2"/>
                <a:stretch>
                  <a:fillRect l="-855" r="-794" b="-226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58961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4900" y="1143001"/>
            <a:ext cx="10096500" cy="4269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0800" algn="ctr">
              <a:lnSpc>
                <a:spcPct val="115000"/>
              </a:lnSpc>
              <a:spcAft>
                <a:spcPts val="295"/>
              </a:spcAft>
            </a:pP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O‘tkazish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jarayonida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uchraydigan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nuqsonlar</a:t>
            </a:r>
            <a:endParaRPr lang="ru-RU" sz="2800" b="1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tig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‘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tishlarining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bo‘sh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qolishi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qo‘shaloq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iplar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o‘rilishning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buzilishi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iplarni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qoldirib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ketish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ipni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qo‘shib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nuqsonlar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5.4. «TOPMATIC» (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Staubli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bog‘lash</a:t>
            </a:r>
            <a:r>
              <a:rPr lang="en-US" sz="2800" b="1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mashinasi</a:t>
            </a:r>
            <a:endParaRPr lang="ru-RU" sz="28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Topmatic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» (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Staubli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bog‘lash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mashinasi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paxta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jun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ipak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pishitilgan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iplar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filament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iplar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, monofilament,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iplarni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bog‘lash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imkoniyatiga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(11-rasm</a:t>
            </a:r>
            <a:r>
              <a:rPr lang="en-US" sz="2800" dirty="0">
                <a:solidFill>
                  <a:srgbClr val="C00000"/>
                </a:solidFill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28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4289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730250"/>
            <a:ext cx="10244137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39277" y="5725459"/>
            <a:ext cx="5808770" cy="4238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000" b="1" i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5.11-rasm.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Topmatic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(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Staubli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bog‘lash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mashinasi</a:t>
            </a:r>
            <a:endParaRPr lang="ru-RU" sz="20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7416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4900" y="774700"/>
            <a:ext cx="1012190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215900" algn="just">
              <a:spcBef>
                <a:spcPts val="555"/>
              </a:spcBef>
              <a:spcAft>
                <a:spcPts val="0"/>
              </a:spcAft>
            </a:pP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UP-6M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mashinasiga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Topmatic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mashinasining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imkoniyatlari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12700" indent="-228600">
              <a:spcBef>
                <a:spcPts val="900"/>
              </a:spcBef>
            </a:pP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bog‘lanadigan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iplarning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diapazoni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- 500-0,8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(UP-100­2,2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12700" lvl="0" indent="-342900" algn="just"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Symbol" panose="05050102010706020507" pitchFamily="18" charset="2"/>
              <a:buChar char="-"/>
              <a:tabLst>
                <a:tab pos="244475" algn="l"/>
              </a:tabLst>
            </a:pP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yakka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pishitilgan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iplardan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buklerlangan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shakldor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elastik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iplarni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bog‘laydi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12700" lvl="0" indent="-342900" algn="just"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Symbol" panose="05050102010706020507" pitchFamily="18" charset="2"/>
              <a:buChar char="-"/>
              <a:tabLst>
                <a:tab pos="244475" algn="l"/>
              </a:tabLst>
            </a:pP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400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iplarini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bog‘laydi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(UP-230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12700" lvl="0" indent="-342900" algn="just"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Symbol" panose="05050102010706020507" pitchFamily="18" charset="2"/>
              <a:buChar char="-"/>
              <a:tabLst>
                <a:tab pos="244475" algn="l"/>
              </a:tabLst>
            </a:pP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ipini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bog‘lashga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xususiyatlarga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12700" lvl="0" indent="-342900" algn="just"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Symbol" panose="05050102010706020507" pitchFamily="18" charset="2"/>
              <a:buChar char="-"/>
              <a:tabLst>
                <a:tab pos="244475" algn="l"/>
              </a:tabLst>
            </a:pP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noto‘g‘ri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saralangan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iplarni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indikator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qatlamda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xato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ketganini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ko‘rsatadi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12700" lvl="0" indent="-342900" algn="just"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Symbol" panose="05050102010706020507" pitchFamily="18" charset="2"/>
              <a:buChar char="-"/>
              <a:tabLst>
                <a:tab pos="247650" algn="l"/>
              </a:tabLst>
            </a:pP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iplarning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qaytadan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saralangan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bog‘lash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sekinlashishi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tanda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rapportini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miqdordagi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kompyu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ter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000" dirty="0">
                <a:solidFill>
                  <a:srgbClr val="7030A0"/>
                </a:solidFill>
                <a:latin typeface="Showcard Gothic" panose="04020904020102020604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6707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9800" y="850901"/>
            <a:ext cx="10388600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84300">
              <a:lnSpc>
                <a:spcPct val="115000"/>
              </a:lnSpc>
              <a:spcAft>
                <a:spcPts val="340"/>
              </a:spcAft>
            </a:pPr>
            <a:r>
              <a:rPr lang="ru-RU" b="1" i="1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Nazorat</a:t>
            </a:r>
            <a:r>
              <a:rPr lang="ru-RU" b="1" i="1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ru-RU" b="1" i="1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savollari</a:t>
            </a:r>
            <a:r>
              <a:rPr lang="ru-RU" b="1" i="1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</a:p>
          <a:p>
            <a:pPr marL="342900" lvl="0" indent="-342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+mj-lt"/>
              <a:buAutoNum type="arabicPeriod"/>
              <a:tabLst>
                <a:tab pos="226060" algn="l"/>
              </a:tabLst>
            </a:pP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Ip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utkazish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mashinasidagi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passetning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vazifasi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0070C0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+mj-lt"/>
              <a:buAutoNum type="arabicPeriod"/>
              <a:tabLst>
                <a:tab pos="238125" algn="l"/>
              </a:tabLst>
            </a:pP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Universal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ip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bog‘lash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mashinasining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qo‘llanishi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0070C0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+mj-lt"/>
              <a:buAutoNum type="arabicPeriod"/>
              <a:tabLst>
                <a:tab pos="238125" algn="l"/>
              </a:tabLst>
            </a:pP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Ip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o‘tkazish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jarayonida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iplarning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chalkashishi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0070C0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+mj-lt"/>
              <a:buAutoNum type="arabicPeriod"/>
              <a:tabLst>
                <a:tab pos="244475" algn="l"/>
              </a:tabLst>
            </a:pP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Qo‘lda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o‘tkazish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dastgohida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qanday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ishchilar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ishlaydi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?</a:t>
            </a:r>
            <a:endParaRPr lang="ru-RU" dirty="0">
              <a:solidFill>
                <a:srgbClr val="0070C0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+mj-lt"/>
              <a:buAutoNum type="arabicPeriod"/>
              <a:tabLst>
                <a:tab pos="234950" algn="l"/>
              </a:tabLst>
            </a:pP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Harakatlanuvchi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ip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mashinalari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nimalardan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iborat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?</a:t>
            </a:r>
            <a:endParaRPr lang="ru-RU" dirty="0">
              <a:solidFill>
                <a:srgbClr val="0070C0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Times New Roman" panose="02020603050405020304" pitchFamily="18" charset="0"/>
            </a:endParaRPr>
          </a:p>
          <a:p>
            <a:pPr marL="342900" marR="12700" lvl="0" indent="-342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+mj-lt"/>
              <a:buAutoNum type="arabicPeriod"/>
              <a:tabLst>
                <a:tab pos="238125" algn="l"/>
              </a:tabLst>
            </a:pP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Ip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bog‘lash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mashinasida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noto‘g‘ri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ignalarni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tanlash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natijasida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hosil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bo‘ladigan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nuqsonlar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0070C0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Times New Roman" panose="02020603050405020304" pitchFamily="18" charset="0"/>
            </a:endParaRPr>
          </a:p>
          <a:p>
            <a:pPr marL="342900" marR="12700" lvl="0" indent="-342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+mj-lt"/>
              <a:buAutoNum type="arabicPeriod"/>
              <a:tabLst>
                <a:tab pos="238125" algn="l"/>
              </a:tabLst>
            </a:pP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To‘qima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turini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o‘zgartirish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lozim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bo‘lsa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to‘quv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dastgohida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qaysi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jihozlar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o‘zgaradi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?</a:t>
            </a:r>
            <a:endParaRPr lang="ru-RU" dirty="0">
              <a:solidFill>
                <a:srgbClr val="0070C0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Times New Roman" panose="02020603050405020304" pitchFamily="18" charset="0"/>
            </a:endParaRPr>
          </a:p>
          <a:p>
            <a:pPr marL="342900" marR="12700" lvl="0" indent="-342900" algn="just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+mj-lt"/>
              <a:buAutoNum type="arabicPeriod"/>
              <a:tabLst>
                <a:tab pos="234950" algn="l"/>
              </a:tabLst>
            </a:pP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Tig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‘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nomerini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o‘zgartirmasdan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to‘quv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dastgohida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tanda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iplarining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zichligini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o‘zgartirish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mumkinmi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?</a:t>
            </a:r>
            <a:endParaRPr lang="ru-RU" dirty="0">
              <a:solidFill>
                <a:srgbClr val="0070C0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Times New Roman" panose="02020603050405020304" pitchFamily="18" charset="0"/>
            </a:endParaRPr>
          </a:p>
          <a:p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Ip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bog‘lash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mashinasida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qanday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iplar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bir-biriga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bog‘lanadi</a:t>
            </a:r>
            <a:r>
              <a:rPr lang="en-US" dirty="0">
                <a:solidFill>
                  <a:srgbClr val="0070C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rPr>
              <a:t>?</a:t>
            </a:r>
            <a:endParaRPr lang="ru-RU" dirty="0">
              <a:solidFill>
                <a:srgbClr val="0070C0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34009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7900" y="838201"/>
            <a:ext cx="10350500" cy="4658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ADABIYOTLAR:</a:t>
            </a:r>
            <a:b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 . V.A.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Gordeev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P.V.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Volkoov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"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Tkachestva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 M.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Legkaya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industriya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1984 y. 171-183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betlar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b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2. R.I.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Sumarakova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S.D.Nikolaev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dr. -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Texnologiya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tkatskogo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risunka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teorii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perepleteniy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patronirovanie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M.M.I. 1984 y. 42-47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betlar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b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3.Aleshin P.A.,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Poletaev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V.I. -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Laboratorniy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praktikum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tkachestvu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M,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Legkaya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industrya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1979 y. 98-112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betlar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b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4.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Rozanov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F.M.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dr. -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Texnologiya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kachestva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chast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' 1., M.L.I. 1966 y. 168-187 </a:t>
            </a:r>
            <a:r>
              <a:rPr lang="en-US" sz="2000" dirty="0" err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betlar</a:t>
            </a:r>
            <a:r>
              <a:rPr lang="en-US" sz="20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ru-RU" sz="1600" dirty="0">
              <a:solidFill>
                <a:schemeClr val="accent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474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252525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68</TotalTime>
  <Words>1352</Words>
  <Application>Microsoft Office PowerPoint</Application>
  <PresentationFormat>Широкоэкранный</PresentationFormat>
  <Paragraphs>82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49" baseType="lpstr">
      <vt:lpstr>Microsoft YaHei UI</vt:lpstr>
      <vt:lpstr>Aharoni</vt:lpstr>
      <vt:lpstr>Algerian</vt:lpstr>
      <vt:lpstr>Arial</vt:lpstr>
      <vt:lpstr>Arial Black</vt:lpstr>
      <vt:lpstr>Bauhaus 93</vt:lpstr>
      <vt:lpstr>Calibri</vt:lpstr>
      <vt:lpstr>Cambria Math</vt:lpstr>
      <vt:lpstr>Garamond</vt:lpstr>
      <vt:lpstr>Harrington</vt:lpstr>
      <vt:lpstr>Lucida Calligraphy</vt:lpstr>
      <vt:lpstr>Lucida Handwriting</vt:lpstr>
      <vt:lpstr>Monotype Corsiva</vt:lpstr>
      <vt:lpstr>Showcard Gothic</vt:lpstr>
      <vt:lpstr>Stencil</vt:lpstr>
      <vt:lpstr>Symbol</vt:lpstr>
      <vt:lpstr>Tempus Sans ITC</vt:lpstr>
      <vt:lpstr>Times New Roman</vt:lpstr>
      <vt:lpstr>Verdana</vt:lpstr>
      <vt:lpstr>Vijaya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SAIDASROR</dc:creator>
  <cp:lastModifiedBy>SAIDASROR</cp:lastModifiedBy>
  <cp:revision>9</cp:revision>
  <dcterms:created xsi:type="dcterms:W3CDTF">2018-09-26T16:13:46Z</dcterms:created>
  <dcterms:modified xsi:type="dcterms:W3CDTF">2018-09-27T12:39:31Z</dcterms:modified>
</cp:coreProperties>
</file>